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  <p:sldMasterId id="214748367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4518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12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198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82898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85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51450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1536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45499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1743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27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036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4EF5-93F9-4522-9E0D-7DC70130C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ECYW4012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1FE9E-E44B-C18C-98E0-0D648C71C5F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Deall Llencyndod </a:t>
            </a:r>
          </a:p>
          <a:p>
            <a:r>
              <a:rPr lang="cy-GB" noProof="0" dirty="0"/>
              <a:t>Nodyn Atgoffa Astudio Cyfeiriedig</a:t>
            </a:r>
          </a:p>
          <a:p>
            <a:r>
              <a:rPr lang="cy-GB" dirty="0"/>
              <a:t>Ffilm Kidulthood </a:t>
            </a:r>
            <a:r>
              <a:rPr lang="cy-GB" b="1" dirty="0"/>
              <a:t>neu</a:t>
            </a:r>
            <a:r>
              <a:rPr lang="cy-GB" dirty="0"/>
              <a:t> Adolesent</a:t>
            </a:r>
          </a:p>
          <a:p>
            <a:r>
              <a:rPr lang="cy-GB" dirty="0"/>
              <a:t>Cymryd rhan mewn gweithgaredd astudio cyfeiriedig dros Wyliau’r Pasg </a:t>
            </a:r>
            <a:br>
              <a:rPr lang="cy-GB" dirty="0"/>
            </a:br>
            <a:endParaRPr lang="cy-GB" dirty="0"/>
          </a:p>
          <a:p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DB0F5-AF12-9CD2-B715-9CDC858948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Understanding Adolescence</a:t>
            </a:r>
          </a:p>
          <a:p>
            <a:r>
              <a:rPr lang="en-GB" dirty="0"/>
              <a:t>Directed Study Reminder </a:t>
            </a:r>
          </a:p>
          <a:p>
            <a:r>
              <a:rPr lang="en-GB" dirty="0"/>
              <a:t>Kidulthood Film </a:t>
            </a:r>
            <a:r>
              <a:rPr lang="en-GB" b="1" dirty="0"/>
              <a:t>or</a:t>
            </a:r>
            <a:r>
              <a:rPr lang="en-GB" dirty="0"/>
              <a:t> Adolescent </a:t>
            </a:r>
          </a:p>
          <a:p>
            <a:r>
              <a:rPr lang="en-GB" dirty="0"/>
              <a:t> Engage in directed study over the Easter break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01B159-C481-46B5-84D6-D4C0A97C7ABD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216943" y="3029863"/>
            <a:ext cx="7758112" cy="253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 panose="020B0604020202020204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90000"/>
              </a:lnSpc>
              <a:spcAft>
                <a:spcPct val="0"/>
              </a:spcAft>
              <a:buFont typeface="Wingdings" panose="05000000000000000000" pitchFamily="2" charset="2"/>
              <a:buNone/>
              <a:defRPr/>
            </a:pP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11786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9344DCE-8266-427F-B807-0B1B8D8A4EA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>
            <a:lvl1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  <a:lvl2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2pPr>
            <a:lvl3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3pPr>
            <a:lvl4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4pPr>
            <a:lvl5pPr algn="ctr" defTabSz="457200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262626"/>
                </a:solidFill>
                <a:latin typeface="Garamond" panose="02020404030301010803" pitchFamily="18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Kidulthood/Adolescence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80522-D9F3-40AC-A72E-F3A7652DA2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9658" y="1524069"/>
            <a:ext cx="5156200" cy="38098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8C38104-7AFF-82F3-17BD-3BB2CF26C2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10943" y="1480457"/>
            <a:ext cx="6003471" cy="4659086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Individual Task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Watch the film and make notes on some of the issues that are apparent to you.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are the issues </a:t>
            </a:r>
            <a:r>
              <a:rPr lang="en-GB" alt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observed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how do these effect the young people in the film? Does this have a wider effect on the young people, the family and the community in which they belong?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Consider the role of youth workers in supporting young people in the film. 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think of any youth work interventions that could be introduced?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 your feedback with links to further reading theory and policy.</a:t>
            </a:r>
          </a:p>
          <a:p>
            <a:pPr marL="685800" marR="0" lvl="1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Feedback your observations and findings in the next lecture.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7EBD1D9-B68A-614A-4159-40F107293002}"/>
              </a:ext>
            </a:extLst>
          </p:cNvPr>
          <p:cNvSpPr txBox="1">
            <a:spLocks/>
          </p:cNvSpPr>
          <p:nvPr/>
        </p:nvSpPr>
        <p:spPr>
          <a:xfrm>
            <a:off x="484573" y="1690689"/>
            <a:ext cx="5156200" cy="380986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000" dirty="0"/>
              <a:t>Tasg Unigol </a:t>
            </a:r>
          </a:p>
          <a:p>
            <a:r>
              <a:rPr lang="cy-GB" sz="2000" dirty="0"/>
              <a:t>Gwylia’r ffilm a gwneud nodiadau ar rai o’r materion sy’n amlwg i ti.</a:t>
            </a:r>
          </a:p>
          <a:p>
            <a:r>
              <a:rPr lang="cy-GB" sz="2000" dirty="0"/>
              <a:t>Beth yw’r materion a arsylwyd gennyt a sut mae’r rhain yn effeithio ar y bobl ifanc yn y ffilm? A yw hyn yn cael effaith ehangach ar y  bobl ifanc yn y teulu a’r gymuned y maent yn perthyn iddi? </a:t>
            </a:r>
          </a:p>
          <a:p>
            <a:r>
              <a:rPr lang="cy-GB" sz="2000" dirty="0"/>
              <a:t>Ystyria rôl gweithwyr ieuenctid wrth gefnogi pobl ifanc yn y ffilm. </a:t>
            </a:r>
          </a:p>
          <a:p>
            <a:r>
              <a:rPr lang="cy-GB" sz="2000" dirty="0"/>
              <a:t>Wyt ti’n gallu meddwl am unrhyw ymyriadau gwaith ieuenctid y gellir eu cyflwyno?</a:t>
            </a:r>
          </a:p>
          <a:p>
            <a:r>
              <a:rPr lang="cy-GB" sz="2000" dirty="0"/>
              <a:t>Cefnoga dy adborth gyda dolenni i ddarllen pellach, damcaniaethau a pholisïau. </a:t>
            </a:r>
          </a:p>
          <a:p>
            <a:r>
              <a:rPr lang="cy-GB" sz="2000" dirty="0"/>
              <a:t>Rho adborth ar dy arsylwadau a dy ddarganfyddiadau yn y ddarlith nesaf. 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26813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2C3DA-C3F6-95CD-0799-522CB90BE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Astudio Dan Gyfarwyddyd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6A954-9FF9-1EAF-38C1-16D6F4BDA1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Disgwylir i </a:t>
            </a:r>
            <a:r>
              <a:rPr lang="cy-GB" b="1" noProof="0" dirty="0"/>
              <a:t>bob</a:t>
            </a:r>
            <a:r>
              <a:rPr lang="cy-GB" noProof="0" dirty="0"/>
              <a:t> myfyriwr gymryd rhan yn yr astudio cyfeiriedig wrth baratoi ar gyfer y ddarlith nesaf.</a:t>
            </a:r>
            <a:br>
              <a:rPr lang="cy-GB" noProof="0" dirty="0"/>
            </a:br>
            <a:endParaRPr lang="cy-GB" noProof="0" dirty="0"/>
          </a:p>
          <a:p>
            <a:r>
              <a:rPr lang="cy-GB"/>
              <a:t>Mae’r gweithgaredd astudio </a:t>
            </a:r>
            <a:r>
              <a:rPr lang="cy-GB" dirty="0"/>
              <a:t>cyfeiriedig wedi’i ffocysu ar ofynion asesu’r modwl hwn. </a:t>
            </a:r>
            <a:r>
              <a:rPr lang="cy-GB" noProof="0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EA42F2-1E73-9951-284B-7E71751333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All</a:t>
            </a:r>
            <a:r>
              <a:rPr lang="en-GB" dirty="0"/>
              <a:t> students are required to engage in the directed study in preparation for the next lecture.</a:t>
            </a:r>
          </a:p>
          <a:p>
            <a:r>
              <a:rPr lang="en-GB" dirty="0"/>
              <a:t>This directed study is focused on the assessment requirements for this module. </a:t>
            </a:r>
          </a:p>
        </p:txBody>
      </p:sp>
    </p:spTree>
    <p:extLst>
      <p:ext uri="{BB962C8B-B14F-4D97-AF65-F5344CB8AC3E}">
        <p14:creationId xmlns:p14="http://schemas.microsoft.com/office/powerpoint/2010/main" val="275810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92BCF-2F64-D269-6928-828BA668F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Group Discussions – 15 mins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EC498-EAEC-511F-4B2B-5E45417074F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Small groups – consider the tasks linked to the directed study and share your observations with the group members.</a:t>
            </a:r>
          </a:p>
          <a:p>
            <a:r>
              <a:rPr lang="en-GB" dirty="0"/>
              <a:t>Consider the role of the Youth Work – what interventions could be introduced.</a:t>
            </a:r>
          </a:p>
          <a:p>
            <a:r>
              <a:rPr lang="en-GB" dirty="0"/>
              <a:t>Be prepared to feedback to the wider group.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486E0-C42E-5254-CD26-B499F46F90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– </a:t>
            </a:r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gyfeiriedig</a:t>
            </a:r>
            <a:r>
              <a:rPr lang="en-GB" dirty="0"/>
              <a:t> a </a:t>
            </a:r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gyda'r</a:t>
            </a:r>
            <a:r>
              <a:rPr lang="en-GB" dirty="0"/>
              <a:t> </a:t>
            </a:r>
            <a:r>
              <a:rPr lang="en-GB" dirty="0" err="1"/>
              <a:t>aelodau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. 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Gwaith </a:t>
            </a:r>
            <a:r>
              <a:rPr lang="en-GB" dirty="0" err="1"/>
              <a:t>Ieuenctid</a:t>
            </a:r>
            <a:r>
              <a:rPr lang="en-GB" dirty="0"/>
              <a:t> – pa </a:t>
            </a:r>
            <a:r>
              <a:rPr lang="en-GB" dirty="0" err="1"/>
              <a:t>ymyriadau</a:t>
            </a:r>
            <a:r>
              <a:rPr lang="en-GB" dirty="0"/>
              <a:t>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. </a:t>
            </a:r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7558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D2336-3EA7-4E08-521B-8BE991A01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Advice and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EAED2-1143-17DC-AA38-D388E67A7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Students are required to present a 10-minute seminar demonstrating the role of youth workers in supporting young people’s psychological wellbeing and adolescent transitions.</a:t>
            </a:r>
          </a:p>
          <a:p>
            <a:r>
              <a:rPr lang="en-GB" altLang="en-US" dirty="0"/>
              <a:t>Students need to support their seminar with links to further reading, theory and policy.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00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AA558-9B15-AA45-40AA-61E93DEF1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Small Groups - Seminar Unpacking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606C-4D82-B180-E1C1-DF53071302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– </a:t>
            </a:r>
            <a:r>
              <a:rPr lang="en-GB" dirty="0" err="1"/>
              <a:t>trafodwch</a:t>
            </a:r>
            <a:r>
              <a:rPr lang="en-GB" dirty="0"/>
              <a:t> rai </a:t>
            </a:r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seminar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bodloni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.  </a:t>
            </a:r>
          </a:p>
          <a:p>
            <a:r>
              <a:rPr lang="en-GB" dirty="0" err="1"/>
              <a:t>Cynhyrchwch</a:t>
            </a:r>
            <a:r>
              <a:rPr lang="en-GB" dirty="0"/>
              <a:t> </a:t>
            </a:r>
            <a:r>
              <a:rPr lang="en-GB" dirty="0" err="1"/>
              <a:t>ganllaw</a:t>
            </a:r>
            <a:r>
              <a:rPr lang="en-GB" dirty="0"/>
              <a:t> neu </a:t>
            </a:r>
            <a:r>
              <a:rPr lang="en-GB" dirty="0" err="1"/>
              <a:t>strwythur</a:t>
            </a:r>
            <a:r>
              <a:rPr lang="en-GB" dirty="0"/>
              <a:t> cam-</a:t>
            </a:r>
            <a:r>
              <a:rPr lang="en-GB" dirty="0" err="1"/>
              <a:t>wrth</a:t>
            </a:r>
            <a:r>
              <a:rPr lang="en-GB" dirty="0"/>
              <a:t>-gam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758842-4ABE-5051-DE77-17B732849E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small groups – discuss some options for a structure for your seminar that fully meets the requirements of your assessment.  </a:t>
            </a:r>
          </a:p>
          <a:p>
            <a:r>
              <a:rPr lang="en-GB" dirty="0"/>
              <a:t>Produce a guide or a step-by-step structure to share with the wider group.</a:t>
            </a:r>
          </a:p>
        </p:txBody>
      </p:sp>
    </p:spTree>
    <p:extLst>
      <p:ext uri="{BB962C8B-B14F-4D97-AF65-F5344CB8AC3E}">
        <p14:creationId xmlns:p14="http://schemas.microsoft.com/office/powerpoint/2010/main" val="4012905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F1B0-59E3-2025-15AF-43CA6A6F2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Adborth</a:t>
            </a:r>
            <a:r>
              <a:rPr lang="en-GB" dirty="0"/>
              <a:t>/Feedback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60B3C-34F4-8568-C90C-F82AF05AA8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A0C4C-F8DB-74B2-A4E9-9C31AA1596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79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3B501-29F1-1757-2D19-19A545E1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option.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9E0C6-37EC-1775-C57E-2D39C85777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29443"/>
            <a:ext cx="5156200" cy="4501242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/>
              <a:t>Strwythur</a:t>
            </a:r>
            <a:r>
              <a:rPr lang="en-GB" dirty="0"/>
              <a:t> 1</a:t>
            </a:r>
          </a:p>
          <a:p>
            <a:r>
              <a:rPr lang="en-GB" dirty="0" err="1"/>
              <a:t>Cyflwyniad</a:t>
            </a:r>
            <a:r>
              <a:rPr lang="en-GB" dirty="0"/>
              <a:t> — </a:t>
            </a: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“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meddyliol</a:t>
            </a:r>
            <a:r>
              <a:rPr lang="en-GB" dirty="0"/>
              <a:t>” a “</a:t>
            </a:r>
            <a:r>
              <a:rPr lang="en-GB" dirty="0" err="1"/>
              <a:t>trosiadau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”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olygu</a:t>
            </a:r>
            <a:r>
              <a:rPr lang="en-GB" dirty="0"/>
              <a:t>.</a:t>
            </a:r>
          </a:p>
          <a:p>
            <a:r>
              <a:rPr lang="en-GB" dirty="0"/>
              <a:t>Pam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—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ieuenctid</a:t>
            </a:r>
            <a:r>
              <a:rPr lang="en-GB" dirty="0"/>
              <a:t>,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, </a:t>
            </a:r>
            <a:r>
              <a:rPr lang="en-GB" dirty="0" err="1"/>
              <a:t>ysgol</a:t>
            </a:r>
            <a:r>
              <a:rPr lang="en-GB" dirty="0"/>
              <a:t>, </a:t>
            </a:r>
            <a:r>
              <a:rPr lang="en-GB" dirty="0" err="1"/>
              <a:t>teulu</a:t>
            </a:r>
            <a:r>
              <a:rPr lang="en-GB" dirty="0"/>
              <a:t>, </a:t>
            </a:r>
            <a:r>
              <a:rPr lang="en-GB" dirty="0" err="1"/>
              <a:t>cyfoedion</a:t>
            </a:r>
            <a:r>
              <a:rPr lang="en-GB" dirty="0"/>
              <a:t>, ac </a:t>
            </a:r>
            <a:r>
              <a:rPr lang="en-GB" dirty="0" err="1"/>
              <a:t>annibyniaeth.Rôl</a:t>
            </a:r>
            <a:r>
              <a:rPr lang="en-GB" dirty="0"/>
              <a:t> y </a:t>
            </a:r>
            <a:r>
              <a:rPr lang="en-GB" dirty="0" err="1"/>
              <a:t>gweithiwr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— </a:t>
            </a:r>
            <a:r>
              <a:rPr lang="en-GB" dirty="0" err="1"/>
              <a:t>disgrifio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,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ymddiriedaeth</a:t>
            </a:r>
            <a:r>
              <a:rPr lang="en-GB" dirty="0"/>
              <a:t>,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cyfeiriad</a:t>
            </a:r>
            <a:r>
              <a:rPr lang="en-GB" dirty="0"/>
              <a:t>, </a:t>
            </a:r>
            <a:r>
              <a:rPr lang="en-GB" dirty="0" err="1"/>
              <a:t>eiriolaeth</a:t>
            </a:r>
            <a:r>
              <a:rPr lang="en-GB" dirty="0"/>
              <a:t>, a </a:t>
            </a:r>
            <a:r>
              <a:rPr lang="en-GB" dirty="0" err="1"/>
              <a:t>chymorth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</a:t>
            </a:r>
          </a:p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— </a:t>
            </a:r>
            <a:r>
              <a:rPr lang="en-GB" dirty="0" err="1"/>
              <a:t>cynnwys</a:t>
            </a:r>
            <a:r>
              <a:rPr lang="en-GB" dirty="0"/>
              <a:t> un </a:t>
            </a:r>
            <a:r>
              <a:rPr lang="en-GB" dirty="0" err="1"/>
              <a:t>ddamcaniaeth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sail </a:t>
            </a:r>
            <a:r>
              <a:rPr lang="en-GB" dirty="0" err="1"/>
              <a:t>cryfder</a:t>
            </a:r>
            <a:r>
              <a:rPr lang="en-GB" dirty="0"/>
              <a:t> neu </a:t>
            </a:r>
            <a:r>
              <a:rPr lang="en-GB" dirty="0" err="1"/>
              <a:t>systemau</a:t>
            </a:r>
            <a:r>
              <a:rPr lang="en-GB" dirty="0"/>
              <a:t> </a:t>
            </a:r>
            <a:r>
              <a:rPr lang="en-GB" dirty="0" err="1"/>
              <a:t>ecolegol</a:t>
            </a:r>
            <a:r>
              <a:rPr lang="en-GB" dirty="0"/>
              <a:t>.</a:t>
            </a:r>
          </a:p>
          <a:p>
            <a:r>
              <a:rPr lang="en-GB" dirty="0"/>
              <a:t>Polisi/</a:t>
            </a:r>
            <a:r>
              <a:rPr lang="en-GB" dirty="0" err="1"/>
              <a:t>ddarlleniad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— </a:t>
            </a:r>
            <a:r>
              <a:rPr lang="en-GB" dirty="0" err="1"/>
              <a:t>crybwyll</a:t>
            </a:r>
            <a:r>
              <a:rPr lang="en-GB" dirty="0"/>
              <a:t> un neu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bolisi</a:t>
            </a:r>
            <a:r>
              <a:rPr lang="en-GB" dirty="0"/>
              <a:t> neu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dirty="0" err="1"/>
              <a:t>ganllaw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.</a:t>
            </a:r>
          </a:p>
          <a:p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ffilm</a:t>
            </a:r>
            <a:r>
              <a:rPr lang="en-GB" dirty="0"/>
              <a:t> —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fer o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byddai</a:t>
            </a:r>
            <a:r>
              <a:rPr lang="en-GB" dirty="0"/>
              <a:t> </a:t>
            </a:r>
            <a:r>
              <a:rPr lang="en-GB" dirty="0" err="1"/>
              <a:t>gweithiwr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4CFCA-F4BE-2D9D-B4FF-CAEDA6A721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469572"/>
            <a:ext cx="5156200" cy="4561114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Structure 1</a:t>
            </a:r>
          </a:p>
          <a:p>
            <a:r>
              <a:rPr lang="en-GB" b="1" dirty="0"/>
              <a:t>Introduction</a:t>
            </a:r>
            <a:r>
              <a:rPr lang="en-GB" dirty="0"/>
              <a:t> — define youth work and say what “psychological wellbeing” and “adolescent transitions” mean.</a:t>
            </a:r>
          </a:p>
          <a:p>
            <a:r>
              <a:rPr lang="en-GB" b="1" dirty="0"/>
              <a:t>Why it matters</a:t>
            </a:r>
            <a:r>
              <a:rPr lang="en-GB" dirty="0"/>
              <a:t> — explain common pressures in adolescence, such as identity, school, family, peers, and independence.</a:t>
            </a:r>
          </a:p>
          <a:p>
            <a:r>
              <a:rPr lang="en-GB" b="1" dirty="0"/>
              <a:t>Role of the youth worker</a:t>
            </a:r>
            <a:r>
              <a:rPr lang="en-GB" dirty="0"/>
              <a:t> — describe listening, building trust, signposting, advocacy, and early support.</a:t>
            </a:r>
          </a:p>
          <a:p>
            <a:r>
              <a:rPr lang="en-GB" b="1" dirty="0"/>
              <a:t>Theory link</a:t>
            </a:r>
            <a:r>
              <a:rPr lang="en-GB" dirty="0"/>
              <a:t> — include one theory, such as strengths-based practice or ecological systems.</a:t>
            </a:r>
          </a:p>
          <a:p>
            <a:r>
              <a:rPr lang="en-GB" b="1" dirty="0"/>
              <a:t>Policy/further reading</a:t>
            </a:r>
            <a:r>
              <a:rPr lang="en-GB" dirty="0"/>
              <a:t> — mention one or two relevant policies or guidance documents.</a:t>
            </a:r>
          </a:p>
          <a:p>
            <a:r>
              <a:rPr lang="en-GB" b="1" dirty="0"/>
              <a:t>Examples from the film</a:t>
            </a:r>
            <a:r>
              <a:rPr lang="en-GB" dirty="0"/>
              <a:t> — give a short case study of how a youth worker would respond.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897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3C8E9-3757-EF23-97AC-91C46B7EA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Comfort Break 10 mins.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7609-9FFD-BF22-7AC1-B333B2B226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903C8-795A-D9B4-E930-FC59B937F5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983905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</Template>
  <TotalTime>0</TotalTime>
  <Words>768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Holding PAge</vt:lpstr>
      <vt:lpstr>Accessible 2</vt:lpstr>
      <vt:lpstr>ECYW4012</vt:lpstr>
      <vt:lpstr>Kidulthood/Adolescence</vt:lpstr>
      <vt:lpstr>Astudio Dan Gyfarwyddyd </vt:lpstr>
      <vt:lpstr>Small Group Discussions – 15 mins</vt:lpstr>
      <vt:lpstr>Seminar Advice and Discussion</vt:lpstr>
      <vt:lpstr>Small Groups - Seminar Unpacking</vt:lpstr>
      <vt:lpstr>Adborth/Feedback</vt:lpstr>
      <vt:lpstr>One option.</vt:lpstr>
      <vt:lpstr>Comfort Break 10 mins.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ECYW4003</dc:title>
  <dc:creator>Devion McKenzie</dc:creator>
  <cp:lastModifiedBy>Alana Enoch</cp:lastModifiedBy>
  <cp:revision>11</cp:revision>
  <dcterms:created xsi:type="dcterms:W3CDTF">2022-01-16T21:44:13Z</dcterms:created>
  <dcterms:modified xsi:type="dcterms:W3CDTF">2026-04-16T13:15:25Z</dcterms:modified>
</cp:coreProperties>
</file>