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1" r:id="rId1"/>
  </p:sldMasterIdLst>
  <p:notesMasterIdLst>
    <p:notesMasterId r:id="rId12"/>
  </p:notesMasterIdLst>
  <p:sldIdLst>
    <p:sldId id="257" r:id="rId2"/>
    <p:sldId id="779" r:id="rId3"/>
    <p:sldId id="824" r:id="rId4"/>
    <p:sldId id="823" r:id="rId5"/>
    <p:sldId id="822" r:id="rId6"/>
    <p:sldId id="836" r:id="rId7"/>
    <p:sldId id="821" r:id="rId8"/>
    <p:sldId id="826" r:id="rId9"/>
    <p:sldId id="835" r:id="rId10"/>
    <p:sldId id="800"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63" autoAdjust="0"/>
    <p:restoredTop sz="93896" autoAdjust="0"/>
  </p:normalViewPr>
  <p:slideViewPr>
    <p:cSldViewPr snapToGrid="0">
      <p:cViewPr>
        <p:scale>
          <a:sx n="98" d="100"/>
          <a:sy n="98" d="100"/>
        </p:scale>
        <p:origin x="7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969960-2F78-46F0-BD09-DCF76EF0B89A}" type="datetimeFigureOut">
              <a:rPr lang="en-GB" smtClean="0"/>
              <a:t>20/12/2023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A5AA75-38C3-4CD8-A0CC-2519A0D456E8}" type="slidenum">
              <a:rPr lang="en-GB" smtClean="0"/>
              <a:t>‹#›</a:t>
            </a:fld>
            <a:endParaRPr lang="en-GB"/>
          </a:p>
        </p:txBody>
      </p:sp>
    </p:spTree>
    <p:extLst>
      <p:ext uri="{BB962C8B-B14F-4D97-AF65-F5344CB8AC3E}">
        <p14:creationId xmlns:p14="http://schemas.microsoft.com/office/powerpoint/2010/main" val="5394294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ource Sans Pro" panose="020B0503030403020204" pitchFamily="34" charset="0"/>
              </a:rPr>
              <a:t> definition of digital marketing strategy that is relevant to all businesses from small to large is:</a:t>
            </a:r>
          </a:p>
          <a:p>
            <a:r>
              <a:rPr lang="en-GB" dirty="0">
                <a:effectLst/>
              </a:rPr>
              <a:t>"A plan defining the future direction and investment needed to improve the contribution of digital marketing for a business.  It should set SMART objectives for digital channels and prioritize strategic initiatives to harness digital media, data and marketing technology to increase  engagement of audiences using digital devices and platforms. Its scope should include opportunities from both new business and revenue models and always-on and campaign communications integrated with offline media and interactions.” Smart Insights</a:t>
            </a:r>
          </a:p>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3</a:t>
            </a:fld>
            <a:endParaRPr lang="en-GB"/>
          </a:p>
        </p:txBody>
      </p:sp>
    </p:spTree>
    <p:extLst>
      <p:ext uri="{BB962C8B-B14F-4D97-AF65-F5344CB8AC3E}">
        <p14:creationId xmlns:p14="http://schemas.microsoft.com/office/powerpoint/2010/main" val="2495330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000000"/>
              </a:solidFill>
              <a:effectLst/>
              <a:latin typeface="Source Sans Pro" panose="020B0503030403020204" pitchFamily="34" charset="0"/>
            </a:endParaRPr>
          </a:p>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8</a:t>
            </a:fld>
            <a:endParaRPr lang="en-GB"/>
          </a:p>
        </p:txBody>
      </p:sp>
    </p:spTree>
    <p:extLst>
      <p:ext uri="{BB962C8B-B14F-4D97-AF65-F5344CB8AC3E}">
        <p14:creationId xmlns:p14="http://schemas.microsoft.com/office/powerpoint/2010/main" val="1034177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000000"/>
              </a:solidFill>
              <a:effectLst/>
              <a:latin typeface="Source Sans Pro" panose="020B0503030403020204" pitchFamily="34" charset="0"/>
            </a:endParaRPr>
          </a:p>
          <a:p>
            <a:endParaRPr lang="en-GB" dirty="0"/>
          </a:p>
        </p:txBody>
      </p:sp>
      <p:sp>
        <p:nvSpPr>
          <p:cNvPr id="4" name="Slide Number Placeholder 3"/>
          <p:cNvSpPr>
            <a:spLocks noGrp="1"/>
          </p:cNvSpPr>
          <p:nvPr>
            <p:ph type="sldNum" sz="quarter" idx="5"/>
          </p:nvPr>
        </p:nvSpPr>
        <p:spPr/>
        <p:txBody>
          <a:bodyPr/>
          <a:lstStyle/>
          <a:p>
            <a:fld id="{05A5AA75-38C3-4CD8-A0CC-2519A0D456E8}" type="slidenum">
              <a:rPr lang="en-GB" smtClean="0"/>
              <a:t>9</a:t>
            </a:fld>
            <a:endParaRPr lang="en-GB"/>
          </a:p>
        </p:txBody>
      </p:sp>
    </p:spTree>
    <p:extLst>
      <p:ext uri="{BB962C8B-B14F-4D97-AF65-F5344CB8AC3E}">
        <p14:creationId xmlns:p14="http://schemas.microsoft.com/office/powerpoint/2010/main" val="3340153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12/20/2023</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732978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082406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12/20/2023</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029866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74964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12/20/2023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76822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12/20/2023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03305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12/20/2023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02738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12/20/2023</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974466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12/20/2023</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392011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2822736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034804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Text Placeholder 7"/>
          <p:cNvSpPr>
            <a:spLocks noGrp="1"/>
          </p:cNvSpPr>
          <p:nvPr>
            <p:ph type="body" sz="quarter" idx="13"/>
          </p:nvPr>
        </p:nvSpPr>
        <p:spPr>
          <a:xfrm>
            <a:off x="1219200" y="1524000"/>
            <a:ext cx="9550400" cy="381000"/>
          </a:xfrm>
        </p:spPr>
        <p:txBody>
          <a:bodyPr/>
          <a:lstStyle>
            <a:lvl1pPr algn="ctr">
              <a:buNone/>
              <a:defRPr sz="2800" b="1" i="0">
                <a:solidFill>
                  <a:schemeClr val="tx2"/>
                </a:solidFill>
              </a:defRPr>
            </a:lvl1pPr>
          </a:lstStyle>
          <a:p>
            <a:pPr lvl="0"/>
            <a:r>
              <a:rPr lang="en-US" dirty="0"/>
              <a:t>Click to edit Master text styles</a:t>
            </a:r>
          </a:p>
        </p:txBody>
      </p:sp>
      <p:sp>
        <p:nvSpPr>
          <p:cNvPr id="4" name="Date Placeholder 2">
            <a:extLst>
              <a:ext uri="{FF2B5EF4-FFF2-40B4-BE49-F238E27FC236}">
                <a16:creationId xmlns:a16="http://schemas.microsoft.com/office/drawing/2014/main" id="{57CDB042-C9E2-4402-B780-1CC90DF4B69F}"/>
              </a:ext>
            </a:extLst>
          </p:cNvPr>
          <p:cNvSpPr>
            <a:spLocks noGrp="1"/>
          </p:cNvSpPr>
          <p:nvPr>
            <p:ph type="dt" sz="half" idx="14"/>
          </p:nvPr>
        </p:nvSpPr>
        <p:spPr>
          <a:xfrm>
            <a:off x="914400" y="6248400"/>
            <a:ext cx="25400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
        <p:nvSpPr>
          <p:cNvPr id="5" name="Footer Placeholder 3">
            <a:extLst>
              <a:ext uri="{FF2B5EF4-FFF2-40B4-BE49-F238E27FC236}">
                <a16:creationId xmlns:a16="http://schemas.microsoft.com/office/drawing/2014/main" id="{A8687AC2-30FE-4DAA-AE9F-F250E08BD3E8}"/>
              </a:ext>
            </a:extLst>
          </p:cNvPr>
          <p:cNvSpPr>
            <a:spLocks noGrp="1"/>
          </p:cNvSpPr>
          <p:nvPr>
            <p:ph type="ftr" sz="quarter" idx="15"/>
          </p:nvPr>
        </p:nvSpPr>
        <p:spPr>
          <a:xfrm>
            <a:off x="4165600" y="6248400"/>
            <a:ext cx="3860800" cy="457200"/>
          </a:xfrm>
        </p:spPr>
        <p:txBody>
          <a:bodyPr wrap="square" numCol="1" anchor="t" anchorCtr="0" compatLnSpc="1">
            <a:prstTxWarp prst="textNoShape">
              <a:avLst/>
            </a:prstTxWarp>
          </a:bodyPr>
          <a:lstStyle>
            <a:lvl1pPr>
              <a:defRPr>
                <a:ea typeface="ヒラギノ角ゴ Pro W3" charset="-128"/>
                <a:cs typeface="+mn-cs"/>
              </a:defRPr>
            </a:lvl1pPr>
          </a:lstStyle>
          <a:p>
            <a:pPr>
              <a:defRPr/>
            </a:pPr>
            <a:endParaRPr lang="en-US"/>
          </a:p>
        </p:txBody>
      </p:sp>
    </p:spTree>
    <p:extLst>
      <p:ext uri="{BB962C8B-B14F-4D97-AF65-F5344CB8AC3E}">
        <p14:creationId xmlns:p14="http://schemas.microsoft.com/office/powerpoint/2010/main" val="1459185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12/20/2023</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3111194120"/>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35" r:id="rId5"/>
    <p:sldLayoutId id="2147483730" r:id="rId6"/>
    <p:sldLayoutId id="2147483731" r:id="rId7"/>
    <p:sldLayoutId id="2147483732" r:id="rId8"/>
    <p:sldLayoutId id="2147483733" r:id="rId9"/>
    <p:sldLayoutId id="2147483734" r:id="rId10"/>
    <p:sldLayoutId id="2147483736" r:id="rId11"/>
    <p:sldLayoutId id="2147483742" r:id="rId12"/>
  </p:sldLayoutIdLst>
  <p:hf sldNum="0" hdr="0" ftr="0" dt="0"/>
  <p:txStyles>
    <p:titleStyle>
      <a:lvl1pPr algn="l" defTabSz="914400" rtl="0" eaLnBrk="1" latinLnBrk="0" hangingPunct="1">
        <a:lnSpc>
          <a:spcPct val="90000"/>
        </a:lnSpc>
        <a:spcBef>
          <a:spcPct val="0"/>
        </a:spcBef>
        <a:buNone/>
        <a:defRPr lang="en-US" sz="4800" i="0" kern="1200" cap="none" spc="-7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https://www.youtube.com/embed/oZilXZyEztI?feature=oembed"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80000"/>
                <a:shade val="100000"/>
                <a:satMod val="300000"/>
              </a:schemeClr>
            </a:gs>
            <a:gs pos="100000">
              <a:schemeClr val="bg1">
                <a:tint val="100000"/>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D15573D-0E45-4691-B525-471152EC18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E448559-19A4-4252-8C27-54C1DA906F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75000"/>
              <a:alpha val="60000"/>
            </a:schemeClr>
          </a:solidFill>
          <a:ln w="6350" cap="flat" cmpd="sng" algn="ctr">
            <a:noFill/>
            <a:prstDash val="solid"/>
          </a:ln>
          <a:effectLst>
            <a:softEdge rad="0"/>
          </a:effectLst>
        </p:spPr>
        <p:txBody>
          <a:bodyPr/>
          <a:lstStyle/>
          <a:p>
            <a:endParaRPr lang="en-GB"/>
          </a:p>
        </p:txBody>
      </p:sp>
      <p:sp>
        <p:nvSpPr>
          <p:cNvPr id="23" name="Rectangle 22">
            <a:extLst>
              <a:ext uri="{FF2B5EF4-FFF2-40B4-BE49-F238E27FC236}">
                <a16:creationId xmlns:a16="http://schemas.microsoft.com/office/drawing/2014/main" id="{1B19C35E-4E30-4F1D-9FC2-F2FA6191E4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819" y="466344"/>
            <a:ext cx="3959352" cy="592531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D02BBAA3-ED6F-AD14-7C94-609F54751193}"/>
              </a:ext>
            </a:extLst>
          </p:cNvPr>
          <p:cNvSpPr>
            <a:spLocks noGrp="1"/>
          </p:cNvSpPr>
          <p:nvPr>
            <p:ph type="title"/>
          </p:nvPr>
        </p:nvSpPr>
        <p:spPr>
          <a:xfrm>
            <a:off x="676240" y="875324"/>
            <a:ext cx="3536510" cy="5093520"/>
          </a:xfrm>
        </p:spPr>
        <p:txBody>
          <a:bodyPr>
            <a:normAutofit/>
          </a:bodyPr>
          <a:lstStyle/>
          <a:p>
            <a:pPr algn="ctr"/>
            <a:r>
              <a:rPr lang="en-GB" sz="4400" b="1">
                <a:solidFill>
                  <a:schemeClr val="tx1"/>
                </a:solidFill>
                <a:latin typeface="Arial" panose="020B0604020202020204" pitchFamily="34" charset="0"/>
                <a:cs typeface="Arial" panose="020B0604020202020204" pitchFamily="34" charset="0"/>
              </a:rPr>
              <a:t>MBA BMMB7026</a:t>
            </a:r>
            <a:br>
              <a:rPr lang="en-GB" sz="4400" b="1">
                <a:solidFill>
                  <a:schemeClr val="tx1"/>
                </a:solidFill>
                <a:latin typeface="Arial" panose="020B0604020202020204" pitchFamily="34" charset="0"/>
                <a:cs typeface="Arial" panose="020B0604020202020204" pitchFamily="34" charset="0"/>
              </a:rPr>
            </a:br>
            <a:br>
              <a:rPr lang="en-GB" sz="4400" b="1">
                <a:solidFill>
                  <a:schemeClr val="tx1"/>
                </a:solidFill>
                <a:latin typeface="Arial" panose="020B0604020202020204" pitchFamily="34" charset="0"/>
                <a:cs typeface="Arial" panose="020B0604020202020204" pitchFamily="34" charset="0"/>
              </a:rPr>
            </a:br>
            <a:r>
              <a:rPr lang="en-GB" sz="4400" b="1">
                <a:solidFill>
                  <a:schemeClr val="tx1"/>
                </a:solidFill>
                <a:latin typeface="Arial" panose="020B0604020202020204" pitchFamily="34" charset="0"/>
                <a:cs typeface="Arial" panose="020B0604020202020204" pitchFamily="34" charset="0"/>
              </a:rPr>
              <a:t>Managing Marketing Change</a:t>
            </a:r>
          </a:p>
        </p:txBody>
      </p:sp>
      <p:sp>
        <p:nvSpPr>
          <p:cNvPr id="3" name="Content Placeholder 2">
            <a:extLst>
              <a:ext uri="{FF2B5EF4-FFF2-40B4-BE49-F238E27FC236}">
                <a16:creationId xmlns:a16="http://schemas.microsoft.com/office/drawing/2014/main" id="{554972A4-0BB8-E1B2-3F54-B52891847EB0}"/>
              </a:ext>
            </a:extLst>
          </p:cNvPr>
          <p:cNvSpPr>
            <a:spLocks noGrp="1"/>
          </p:cNvSpPr>
          <p:nvPr>
            <p:ph idx="1"/>
          </p:nvPr>
        </p:nvSpPr>
        <p:spPr>
          <a:xfrm>
            <a:off x="5478124" y="559477"/>
            <a:ext cx="5647076" cy="5475563"/>
          </a:xfrm>
        </p:spPr>
        <p:txBody>
          <a:bodyPr anchor="ctr">
            <a:normAutofit/>
          </a:bodyPr>
          <a:lstStyle/>
          <a:p>
            <a:pPr marL="0" indent="0">
              <a:buNone/>
            </a:pPr>
            <a:endParaRPr lang="en-GB" sz="2000" b="1" dirty="0">
              <a:latin typeface="Arial" panose="020B0604020202020204" pitchFamily="34" charset="0"/>
              <a:cs typeface="Arial" panose="020B0604020202020204" pitchFamily="34" charset="0"/>
            </a:endParaRPr>
          </a:p>
          <a:p>
            <a:pPr marL="0" indent="0">
              <a:buNone/>
            </a:pPr>
            <a:r>
              <a:rPr lang="en-GB" sz="4800" b="1" dirty="0">
                <a:latin typeface="Arial" panose="020B0604020202020204" pitchFamily="34" charset="0"/>
                <a:cs typeface="Arial" panose="020B0604020202020204" pitchFamily="34" charset="0"/>
              </a:rPr>
              <a:t>Digital Marketing </a:t>
            </a:r>
          </a:p>
          <a:p>
            <a:pPr marL="0" indent="0">
              <a:buNone/>
            </a:pPr>
            <a:r>
              <a:rPr lang="en-GB" sz="4800" b="1" dirty="0">
                <a:latin typeface="Arial" panose="020B0604020202020204" pitchFamily="34" charset="0"/>
                <a:cs typeface="Arial" panose="020B0604020202020204" pitchFamily="34" charset="0"/>
              </a:rPr>
              <a:t>&amp;</a:t>
            </a:r>
          </a:p>
          <a:p>
            <a:pPr marL="0" indent="0">
              <a:buNone/>
            </a:pPr>
            <a:r>
              <a:rPr lang="en-GB" sz="4800" b="1" dirty="0">
                <a:latin typeface="Arial" panose="020B0604020202020204" pitchFamily="34" charset="0"/>
                <a:cs typeface="Arial" panose="020B0604020202020204" pitchFamily="34" charset="0"/>
              </a:rPr>
              <a:t>Assignment 2 Review </a:t>
            </a:r>
          </a:p>
          <a:p>
            <a:endParaRPr lang="en-GB" sz="2000" dirty="0"/>
          </a:p>
        </p:txBody>
      </p:sp>
    </p:spTree>
    <p:extLst>
      <p:ext uri="{BB962C8B-B14F-4D97-AF65-F5344CB8AC3E}">
        <p14:creationId xmlns:p14="http://schemas.microsoft.com/office/powerpoint/2010/main" val="320880137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899652" y="870132"/>
            <a:ext cx="10068068" cy="781687"/>
          </a:xfrm>
        </p:spPr>
        <p:txBody>
          <a:bodyPr>
            <a:normAutofit/>
          </a:bodyPr>
          <a:lstStyle/>
          <a:p>
            <a:r>
              <a:rPr lang="en-GB" b="1" dirty="0">
                <a:latin typeface="Arial" panose="020B0604020202020204" pitchFamily="34" charset="0"/>
                <a:cs typeface="Arial" panose="020B0604020202020204" pitchFamily="34" charset="0"/>
              </a:rPr>
              <a:t>What is Digital Marketing?</a:t>
            </a:r>
          </a:p>
        </p:txBody>
      </p:sp>
      <p:sp>
        <p:nvSpPr>
          <p:cNvPr id="3" name="Content Placeholder 2">
            <a:extLst>
              <a:ext uri="{FF2B5EF4-FFF2-40B4-BE49-F238E27FC236}">
                <a16:creationId xmlns:a16="http://schemas.microsoft.com/office/drawing/2014/main" id="{AE65748F-B606-BD6F-1EFA-0670E731F548}"/>
              </a:ext>
            </a:extLst>
          </p:cNvPr>
          <p:cNvSpPr>
            <a:spLocks noGrp="1"/>
          </p:cNvSpPr>
          <p:nvPr>
            <p:ph idx="1"/>
          </p:nvPr>
        </p:nvSpPr>
        <p:spPr>
          <a:xfrm>
            <a:off x="899652" y="2084832"/>
            <a:ext cx="10068068" cy="3880879"/>
          </a:xfrm>
        </p:spPr>
        <p:txBody>
          <a:bodyPr>
            <a:normAutofit/>
          </a:bodyPr>
          <a:lstStyle/>
          <a:p>
            <a:r>
              <a:rPr lang="en-GB" sz="3200" b="0" i="0" dirty="0">
                <a:solidFill>
                  <a:srgbClr val="111111"/>
                </a:solidFill>
                <a:effectLst/>
                <a:latin typeface="Arial" panose="020B0604020202020204" pitchFamily="34" charset="0"/>
                <a:cs typeface="Arial" panose="020B0604020202020204" pitchFamily="34" charset="0"/>
              </a:rPr>
              <a:t>The term digital marketing refers to </a:t>
            </a:r>
            <a:r>
              <a:rPr lang="en-GB" sz="3200" b="0" i="0" dirty="0">
                <a:solidFill>
                  <a:srgbClr val="000000"/>
                </a:solidFill>
                <a:latin typeface="Arial" panose="020B0604020202020204" pitchFamily="34" charset="0"/>
                <a:ea typeface="DengXian" panose="02010600030101010101" pitchFamily="2" charset="-122"/>
                <a:cs typeface="Arial" panose="020B0604020202020204" pitchFamily="34" charset="0"/>
              </a:rPr>
              <a:t>a</a:t>
            </a:r>
            <a:r>
              <a:rPr lang="en-GB" sz="3200" kern="1200" dirty="0">
                <a:solidFill>
                  <a:srgbClr val="000000"/>
                </a:solidFill>
                <a:effectLst/>
                <a:latin typeface="Arial" panose="020B0604020202020204" pitchFamily="34" charset="0"/>
                <a:ea typeface="DengXian" panose="02010600030101010101" pitchFamily="2" charset="-122"/>
                <a:cs typeface="Arial" panose="020B0604020202020204" pitchFamily="34" charset="0"/>
              </a:rPr>
              <a:t>ll marketing efforts that use an electronic device or the internet.</a:t>
            </a:r>
          </a:p>
          <a:p>
            <a:endParaRPr lang="en-GB" sz="3200" dirty="0">
              <a:solidFill>
                <a:srgbClr val="000000"/>
              </a:solidFill>
              <a:latin typeface="Arial" panose="020B0604020202020204" pitchFamily="34" charset="0"/>
              <a:ea typeface="DengXian" panose="02010600030101010101" pitchFamily="2" charset="-122"/>
              <a:cs typeface="Arial" panose="020B0604020202020204" pitchFamily="34" charset="0"/>
            </a:endParaRPr>
          </a:p>
          <a:p>
            <a:r>
              <a:rPr lang="en-GB" sz="3200" kern="1200" dirty="0">
                <a:solidFill>
                  <a:srgbClr val="111111"/>
                </a:solidFill>
                <a:latin typeface="Arial" panose="020B0604020202020204" pitchFamily="34" charset="0"/>
                <a:ea typeface="DengXian" panose="02010600030101010101" pitchFamily="2" charset="-122"/>
                <a:cs typeface="Arial" panose="020B0604020202020204" pitchFamily="34" charset="0"/>
              </a:rPr>
              <a:t>T</a:t>
            </a:r>
            <a:r>
              <a:rPr lang="en-GB" sz="3200" b="0" i="0" dirty="0">
                <a:solidFill>
                  <a:srgbClr val="111111"/>
                </a:solidFill>
                <a:effectLst/>
                <a:latin typeface="Arial" panose="020B0604020202020204" pitchFamily="34" charset="0"/>
                <a:cs typeface="Arial" panose="020B0604020202020204" pitchFamily="34" charset="0"/>
              </a:rPr>
              <a:t>he use of websites, apps, mobile devices, social media, search engines, and other digital means to promote and sell products and services. </a:t>
            </a:r>
          </a:p>
        </p:txBody>
      </p:sp>
      <p:sp>
        <p:nvSpPr>
          <p:cNvPr id="4" name="Footer Placeholder 3">
            <a:extLst>
              <a:ext uri="{FF2B5EF4-FFF2-40B4-BE49-F238E27FC236}">
                <a16:creationId xmlns:a16="http://schemas.microsoft.com/office/drawing/2014/main" id="{082DE904-531D-EA6C-1202-D75D0F452B73}"/>
              </a:ext>
            </a:extLst>
          </p:cNvPr>
          <p:cNvSpPr>
            <a:spLocks noGrp="1"/>
          </p:cNvSpPr>
          <p:nvPr>
            <p:ph type="ftr" sz="quarter" idx="11"/>
          </p:nvPr>
        </p:nvSpPr>
        <p:spPr>
          <a:xfrm>
            <a:off x="1175512" y="6221173"/>
            <a:ext cx="5212080" cy="274320"/>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2</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1223497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F04BED5A-E98E-4DA0-BAA5-4F6AB2492D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EB64B94A-E40E-48CE-BD7B-C1A30AE57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982" y="488542"/>
            <a:ext cx="11244036" cy="5880916"/>
          </a:xfrm>
          <a:prstGeom prst="rect">
            <a:avLst/>
          </a:prstGeom>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49EC5CA6-6479-49D5-B4B5-5643D26B83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84442" y="2057401"/>
            <a:ext cx="0" cy="27432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D1B26337-5AA4-470D-9687-5907CB53B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685800"/>
            <a:ext cx="10853928" cy="5486400"/>
          </a:xfrm>
          <a:prstGeom prst="rect">
            <a:avLst/>
          </a:prstGeom>
          <a:noFill/>
          <a:ln w="6350" cap="sq" cmpd="sng" algn="ctr">
            <a:solidFill>
              <a:srgbClr val="FFFFFF"/>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B0A0F7D0-BD2F-AF40-D8ED-F1E4D5339AFB}"/>
              </a:ext>
            </a:extLst>
          </p:cNvPr>
          <p:cNvSpPr>
            <a:spLocks noGrp="1"/>
          </p:cNvSpPr>
          <p:nvPr>
            <p:ph type="title"/>
          </p:nvPr>
        </p:nvSpPr>
        <p:spPr>
          <a:xfrm>
            <a:off x="866440" y="1000370"/>
            <a:ext cx="3462079" cy="4857262"/>
          </a:xfrm>
        </p:spPr>
        <p:txBody>
          <a:bodyPr>
            <a:normAutofit/>
          </a:bodyPr>
          <a:lstStyle/>
          <a:p>
            <a:pPr algn="r"/>
            <a:r>
              <a:rPr lang="en-GB" sz="4400" b="1">
                <a:solidFill>
                  <a:srgbClr val="FFFFFF"/>
                </a:solidFill>
                <a:latin typeface="Arial" panose="020B0604020202020204" pitchFamily="34" charset="0"/>
                <a:cs typeface="Arial" panose="020B0604020202020204" pitchFamily="34" charset="0"/>
              </a:rPr>
              <a:t>Digital Marketing Strategy </a:t>
            </a:r>
          </a:p>
        </p:txBody>
      </p:sp>
      <p:sp>
        <p:nvSpPr>
          <p:cNvPr id="3" name="Content Placeholder 2">
            <a:extLst>
              <a:ext uri="{FF2B5EF4-FFF2-40B4-BE49-F238E27FC236}">
                <a16:creationId xmlns:a16="http://schemas.microsoft.com/office/drawing/2014/main" id="{F21D6F75-4D45-4242-6D8C-595BC4856390}"/>
              </a:ext>
            </a:extLst>
          </p:cNvPr>
          <p:cNvSpPr>
            <a:spLocks noGrp="1"/>
          </p:cNvSpPr>
          <p:nvPr>
            <p:ph idx="1"/>
          </p:nvPr>
        </p:nvSpPr>
        <p:spPr>
          <a:xfrm>
            <a:off x="4963691" y="1000370"/>
            <a:ext cx="6212310" cy="4857262"/>
          </a:xfrm>
        </p:spPr>
        <p:txBody>
          <a:bodyPr anchor="ctr">
            <a:normAutofit/>
          </a:bodyPr>
          <a:lstStyle/>
          <a:p>
            <a:r>
              <a:rPr lang="en-GB" sz="2000" b="0" i="0" dirty="0">
                <a:solidFill>
                  <a:srgbClr val="FFFFFF"/>
                </a:solidFill>
                <a:effectLst/>
                <a:latin typeface="Arial" panose="020B0604020202020204" pitchFamily="34" charset="0"/>
                <a:cs typeface="Arial" panose="020B0604020202020204" pitchFamily="34" charset="0"/>
              </a:rPr>
              <a:t>“</a:t>
            </a:r>
            <a:r>
              <a:rPr lang="en-GB" sz="2200" b="0" i="0" dirty="0">
                <a:solidFill>
                  <a:srgbClr val="FFFFFF"/>
                </a:solidFill>
                <a:effectLst/>
                <a:latin typeface="Arial" panose="020B0604020202020204" pitchFamily="34" charset="0"/>
                <a:cs typeface="Arial" panose="020B0604020202020204" pitchFamily="34" charset="0"/>
              </a:rPr>
              <a:t>A plan defining the future direction and investment needed to improve the contribution of digital marketing for a business. It should set SMART objectives for digital channels and prioritise strategic initiatives to harness digital media, data and marketing technology to increase engagement of audiences using digital devices and platforms. Its scope should include opportunities from both new business and revenue models and always-on and communications integrated with offline media interactions.”</a:t>
            </a:r>
          </a:p>
          <a:p>
            <a:pPr algn="r"/>
            <a:r>
              <a:rPr lang="en-GB" sz="2000" dirty="0">
                <a:solidFill>
                  <a:srgbClr val="FFFFFF"/>
                </a:solidFill>
                <a:latin typeface="Arial" panose="020B0604020202020204" pitchFamily="34" charset="0"/>
                <a:cs typeface="Arial" panose="020B0604020202020204" pitchFamily="34" charset="0"/>
              </a:rPr>
              <a:t>Smart Insights 2023</a:t>
            </a:r>
            <a:endParaRPr lang="en-GB" sz="2000" b="0" i="0" dirty="0">
              <a:solidFill>
                <a:srgbClr val="FFFFFF"/>
              </a:solidFill>
              <a:effectLst/>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12A60216-8BD2-9AAD-B044-9625849E536A}"/>
              </a:ext>
            </a:extLst>
          </p:cNvPr>
          <p:cNvSpPr>
            <a:spLocks noGrp="1"/>
          </p:cNvSpPr>
          <p:nvPr>
            <p:ph type="ftr" sz="quarter" idx="11"/>
          </p:nvPr>
        </p:nvSpPr>
        <p:spPr>
          <a:xfrm>
            <a:off x="1066800" y="6400800"/>
            <a:ext cx="5816600" cy="365760"/>
          </a:xfrm>
        </p:spPr>
        <p:txBody>
          <a:bodyPr>
            <a:normAutofit/>
          </a:bodyPr>
          <a:lstStyle/>
          <a:p>
            <a:pPr marL="0" marR="0" lvl="0" indent="0" defTabSz="914400" rtl="0" eaLnBrk="1" fontAlgn="auto" latinLnBrk="0" hangingPunct="1">
              <a:spcBef>
                <a:spcPts val="0"/>
              </a:spcBef>
              <a:spcAft>
                <a:spcPts val="0"/>
              </a:spcAft>
              <a:buClrTx/>
              <a:buSzTx/>
              <a:buFontTx/>
              <a:buNone/>
              <a:tabLst/>
              <a:defRPr/>
            </a:pPr>
            <a:endParaRPr kumimoji="0" lang="en-US" b="0" i="0" u="none" strike="noStrike" kern="1200" cap="all" spc="0" normalizeH="0" baseline="0" noProof="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EA4696C2-20ED-21B5-ADBA-E8BA678192B8}"/>
              </a:ext>
            </a:extLst>
          </p:cNvPr>
          <p:cNvSpPr>
            <a:spLocks noGrp="1"/>
          </p:cNvSpPr>
          <p:nvPr>
            <p:ph type="sldNum" sz="quarter" idx="12"/>
          </p:nvPr>
        </p:nvSpPr>
        <p:spPr>
          <a:xfrm>
            <a:off x="10287000" y="6400800"/>
            <a:ext cx="838200" cy="36576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3</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Tree>
    <p:extLst>
      <p:ext uri="{BB962C8B-B14F-4D97-AF65-F5344CB8AC3E}">
        <p14:creationId xmlns:p14="http://schemas.microsoft.com/office/powerpoint/2010/main" val="3513090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r>
              <a:rPr lang="en-GB" b="1" dirty="0">
                <a:latin typeface="Arial" panose="020B0604020202020204" pitchFamily="34" charset="0"/>
                <a:cs typeface="Arial" panose="020B0604020202020204" pitchFamily="34" charset="0"/>
              </a:rPr>
              <a:t>Categories of Digital Marketing</a:t>
            </a:r>
          </a:p>
        </p:txBody>
      </p:sp>
      <p:sp>
        <p:nvSpPr>
          <p:cNvPr id="4" name="Footer Placeholder 3">
            <a:extLst>
              <a:ext uri="{FF2B5EF4-FFF2-40B4-BE49-F238E27FC236}">
                <a16:creationId xmlns:a16="http://schemas.microsoft.com/office/drawing/2014/main" id="{082DE904-531D-EA6C-1202-D75D0F452B73}"/>
              </a:ext>
            </a:extLst>
          </p:cNvPr>
          <p:cNvSpPr>
            <a:spLocks noGrp="1"/>
          </p:cNvSpPr>
          <p:nvPr>
            <p:ph type="ftr" sz="quarter" idx="11"/>
          </p:nvPr>
        </p:nvSpPr>
        <p:spPr>
          <a:xfrm>
            <a:off x="1175512" y="6221173"/>
            <a:ext cx="5212080" cy="274320"/>
          </a:xfrm>
        </p:spPr>
        <p:txBody>
          <a:bodyPr>
            <a:normAutofit/>
          </a:bodyPr>
          <a:lstStyle/>
          <a:p>
            <a:pPr marL="0" marR="0" lvl="0" indent="0" defTabSz="914400" rtl="0" eaLnBrk="1" fontAlgn="auto" latinLnBrk="0" hangingPunct="1">
              <a:spcBef>
                <a:spcPts val="0"/>
              </a:spcBef>
              <a:spcAft>
                <a:spcPts val="0"/>
              </a:spcAft>
              <a:buClrTx/>
              <a:buSzTx/>
              <a:buFontTx/>
              <a:buNone/>
              <a:tabLst/>
              <a:defRPr/>
            </a:pPr>
            <a:r>
              <a:rPr kumimoji="0" lang="en-US" b="0" i="0" u="none" strike="noStrike" kern="1200" cap="all" spc="0" normalizeH="0" baseline="0" noProof="0" dirty="0" err="1">
                <a:ln>
                  <a:noFill/>
                </a:ln>
                <a:effectLst/>
                <a:uLnTx/>
                <a:uFillTx/>
                <a:latin typeface="Franklin Gothic Book" panose="020B0502020104020203"/>
                <a:ea typeface="+mn-ea"/>
                <a:cs typeface="+mn-cs"/>
              </a:rPr>
              <a:t>smartinsights</a:t>
            </a:r>
            <a:endParaRPr kumimoji="0" lang="en-US" b="0" i="0" u="none" strike="noStrike" kern="1200" cap="all" spc="0" normalizeH="0" baseline="0" noProof="0" dirty="0">
              <a:ln>
                <a:noFill/>
              </a:ln>
              <a:effectLst/>
              <a:uLnTx/>
              <a:uFillTx/>
              <a:latin typeface="Franklin Gothic Book" panose="020B0502020104020203"/>
              <a:ea typeface="+mn-ea"/>
              <a:cs typeface="+mn-cs"/>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4</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pic>
        <p:nvPicPr>
          <p:cNvPr id="3074" name="Picture 2">
            <a:extLst>
              <a:ext uri="{FF2B5EF4-FFF2-40B4-BE49-F238E27FC236}">
                <a16:creationId xmlns:a16="http://schemas.microsoft.com/office/drawing/2014/main" id="{59EBE1B9-BC01-90F2-03CE-83537EC300F2}"/>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5964"/>
          <a:stretch/>
        </p:blipFill>
        <p:spPr bwMode="auto">
          <a:xfrm>
            <a:off x="259080" y="1755648"/>
            <a:ext cx="11571882" cy="4388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8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r>
              <a:rPr lang="en-GB" b="1" dirty="0">
                <a:latin typeface="Arial" panose="020B0604020202020204" pitchFamily="34" charset="0"/>
                <a:cs typeface="Arial" panose="020B0604020202020204" pitchFamily="34" charset="0"/>
              </a:rPr>
              <a:t>Digital Communication Tools</a:t>
            </a: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5</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
        <p:nvSpPr>
          <p:cNvPr id="4" name="Content Placeholder 3">
            <a:extLst>
              <a:ext uri="{FF2B5EF4-FFF2-40B4-BE49-F238E27FC236}">
                <a16:creationId xmlns:a16="http://schemas.microsoft.com/office/drawing/2014/main" id="{CB9912CC-3C0D-FC10-B2E4-FAF7C17F3639}"/>
              </a:ext>
            </a:extLst>
          </p:cNvPr>
          <p:cNvSpPr>
            <a:spLocks noGrp="1"/>
          </p:cNvSpPr>
          <p:nvPr>
            <p:ph idx="1"/>
          </p:nvPr>
        </p:nvSpPr>
        <p:spPr>
          <a:xfrm>
            <a:off x="597408" y="1614329"/>
            <a:ext cx="10668000" cy="4606844"/>
          </a:xfrm>
        </p:spPr>
        <p:txBody>
          <a:bodyPr>
            <a:normAutofit fontScale="92500" lnSpcReduction="20000"/>
          </a:bodyPr>
          <a:lstStyle/>
          <a:p>
            <a:pPr algn="l"/>
            <a:r>
              <a:rPr lang="en-GB" b="1" i="0" dirty="0">
                <a:solidFill>
                  <a:srgbClr val="000000"/>
                </a:solidFill>
                <a:effectLst/>
                <a:latin typeface="Arial" panose="020B0604020202020204" pitchFamily="34" charset="0"/>
                <a:cs typeface="Arial" panose="020B0604020202020204" pitchFamily="34" charset="0"/>
              </a:rPr>
              <a:t> Search Engine Marketing. </a:t>
            </a:r>
            <a:r>
              <a:rPr lang="en-GB" b="0" i="0" dirty="0">
                <a:solidFill>
                  <a:srgbClr val="000000"/>
                </a:solidFill>
                <a:effectLst/>
                <a:latin typeface="Arial" panose="020B0604020202020204" pitchFamily="34" charset="0"/>
                <a:cs typeface="Arial" panose="020B0604020202020204" pitchFamily="34" charset="0"/>
              </a:rPr>
              <a:t>Increases search engine visibility for target keywords through paid Pay-Per-Click (PPC) ads and organic Search Engine Optimization (SEO), balancing paid and earned media strategies.</a:t>
            </a:r>
          </a:p>
          <a:p>
            <a:pPr algn="l"/>
            <a:endParaRPr lang="en-GB" sz="400" b="0" i="0" dirty="0">
              <a:solidFill>
                <a:srgbClr val="000000"/>
              </a:solidFill>
              <a:effectLst/>
              <a:latin typeface="Arial" panose="020B0604020202020204" pitchFamily="34" charset="0"/>
              <a:cs typeface="Arial" panose="020B0604020202020204" pitchFamily="34" charset="0"/>
            </a:endParaRPr>
          </a:p>
          <a:p>
            <a:pPr algn="l"/>
            <a:r>
              <a:rPr lang="en-GB" b="1" i="0" dirty="0">
                <a:solidFill>
                  <a:srgbClr val="000000"/>
                </a:solidFill>
                <a:effectLst/>
                <a:latin typeface="Arial" panose="020B0604020202020204" pitchFamily="34" charset="0"/>
                <a:cs typeface="Arial" panose="020B0604020202020204" pitchFamily="34" charset="0"/>
              </a:rPr>
              <a:t>2. Social Media Marketing. </a:t>
            </a:r>
            <a:r>
              <a:rPr lang="en-GB" b="0" i="0" dirty="0">
                <a:solidFill>
                  <a:srgbClr val="000000"/>
                </a:solidFill>
                <a:effectLst/>
                <a:latin typeface="Arial" panose="020B0604020202020204" pitchFamily="34" charset="0"/>
                <a:cs typeface="Arial" panose="020B0604020202020204" pitchFamily="34" charset="0"/>
              </a:rPr>
              <a:t>Combines paid ads and organic content on platforms like Facebook, Instagram and LinkedIn to enhance visibility and engage customers, leveraging both owned and earned media.</a:t>
            </a:r>
          </a:p>
          <a:p>
            <a:pPr algn="l"/>
            <a:endParaRPr lang="en-GB" sz="400" b="0" i="0" dirty="0">
              <a:solidFill>
                <a:srgbClr val="000000"/>
              </a:solidFill>
              <a:effectLst/>
              <a:latin typeface="Arial" panose="020B0604020202020204" pitchFamily="34" charset="0"/>
              <a:cs typeface="Arial" panose="020B0604020202020204" pitchFamily="34" charset="0"/>
            </a:endParaRPr>
          </a:p>
          <a:p>
            <a:pPr algn="l"/>
            <a:r>
              <a:rPr lang="en-GB" b="1" i="0" dirty="0">
                <a:solidFill>
                  <a:srgbClr val="000000"/>
                </a:solidFill>
                <a:effectLst/>
                <a:latin typeface="Arial" panose="020B0604020202020204" pitchFamily="34" charset="0"/>
                <a:cs typeface="Arial" panose="020B0604020202020204" pitchFamily="34" charset="0"/>
              </a:rPr>
              <a:t>3. Display Advertising. </a:t>
            </a:r>
            <a:r>
              <a:rPr lang="en-GB" b="0" i="0" dirty="0">
                <a:solidFill>
                  <a:srgbClr val="000000"/>
                </a:solidFill>
                <a:effectLst/>
                <a:latin typeface="Arial" panose="020B0604020202020204" pitchFamily="34" charset="0"/>
                <a:cs typeface="Arial" panose="020B0604020202020204" pitchFamily="34" charset="0"/>
              </a:rPr>
              <a:t>Involves online banners and video ads on social media platforms and publishers to increase brand awareness, including programmatic display and native advertising.</a:t>
            </a:r>
          </a:p>
          <a:p>
            <a:pPr algn="l"/>
            <a:endParaRPr lang="en-GB" sz="400" b="0" i="0" dirty="0">
              <a:solidFill>
                <a:srgbClr val="000000"/>
              </a:solidFill>
              <a:effectLst/>
              <a:latin typeface="Arial" panose="020B0604020202020204" pitchFamily="34" charset="0"/>
              <a:cs typeface="Arial" panose="020B0604020202020204" pitchFamily="34" charset="0"/>
            </a:endParaRPr>
          </a:p>
          <a:p>
            <a:pPr algn="l"/>
            <a:r>
              <a:rPr lang="en-GB" b="1" i="0" dirty="0">
                <a:solidFill>
                  <a:srgbClr val="000000"/>
                </a:solidFill>
                <a:effectLst/>
                <a:latin typeface="Arial" panose="020B0604020202020204" pitchFamily="34" charset="0"/>
                <a:cs typeface="Arial" panose="020B0604020202020204" pitchFamily="34" charset="0"/>
              </a:rPr>
              <a:t>4. Digital PR.  </a:t>
            </a:r>
            <a:r>
              <a:rPr lang="en-GB" b="0" i="0" dirty="0">
                <a:solidFill>
                  <a:srgbClr val="000000"/>
                </a:solidFill>
                <a:effectLst/>
                <a:latin typeface="Arial" panose="020B0604020202020204" pitchFamily="34" charset="0"/>
                <a:cs typeface="Arial" panose="020B0604020202020204" pitchFamily="34" charset="0"/>
              </a:rPr>
              <a:t>Aims to secure positive external mentions, using tactics like guest blogging and influencer outreach to boost awareness, drive traffic, and support SEO.</a:t>
            </a:r>
          </a:p>
          <a:p>
            <a:pPr algn="l"/>
            <a:endParaRPr lang="en-GB" sz="400" b="0" i="0" dirty="0">
              <a:solidFill>
                <a:srgbClr val="000000"/>
              </a:solidFill>
              <a:effectLst/>
              <a:latin typeface="Arial" panose="020B0604020202020204" pitchFamily="34" charset="0"/>
              <a:cs typeface="Arial" panose="020B0604020202020204" pitchFamily="34" charset="0"/>
            </a:endParaRPr>
          </a:p>
          <a:p>
            <a:pPr algn="l"/>
            <a:r>
              <a:rPr lang="en-GB" b="1" i="0" dirty="0">
                <a:solidFill>
                  <a:srgbClr val="000000"/>
                </a:solidFill>
                <a:effectLst/>
                <a:latin typeface="Arial" panose="020B0604020202020204" pitchFamily="34" charset="0"/>
                <a:cs typeface="Arial" panose="020B0604020202020204" pitchFamily="34" charset="0"/>
              </a:rPr>
              <a:t>5. Digital Partnerships. </a:t>
            </a:r>
            <a:r>
              <a:rPr lang="en-GB" b="0" i="0" dirty="0">
                <a:solidFill>
                  <a:srgbClr val="000000"/>
                </a:solidFill>
                <a:effectLst/>
                <a:latin typeface="Arial" panose="020B0604020202020204" pitchFamily="34" charset="0"/>
                <a:cs typeface="Arial" panose="020B0604020202020204" pitchFamily="34" charset="0"/>
              </a:rPr>
              <a:t>Entails collaborative promotions on third-party sites, including affiliate marketing, co-branding, and co-marketing, effective in retail, travel, and finance sectors.</a:t>
            </a:r>
          </a:p>
          <a:p>
            <a:pPr algn="l"/>
            <a:endParaRPr lang="en-GB" b="0" i="0" dirty="0">
              <a:solidFill>
                <a:srgbClr val="000000"/>
              </a:solidFill>
              <a:effectLst/>
              <a:latin typeface="Arial" panose="020B0604020202020204" pitchFamily="34" charset="0"/>
              <a:cs typeface="Arial" panose="020B0604020202020204" pitchFamily="34" charset="0"/>
            </a:endParaRPr>
          </a:p>
          <a:p>
            <a:pPr algn="l"/>
            <a:r>
              <a:rPr lang="en-GB" b="1" i="0" dirty="0">
                <a:solidFill>
                  <a:srgbClr val="000000"/>
                </a:solidFill>
                <a:effectLst/>
                <a:latin typeface="Arial" panose="020B0604020202020204" pitchFamily="34" charset="0"/>
                <a:cs typeface="Arial" panose="020B0604020202020204" pitchFamily="34" charset="0"/>
              </a:rPr>
              <a:t>6. Digital Messaging. </a:t>
            </a:r>
            <a:r>
              <a:rPr lang="en-GB" b="0" i="0" dirty="0">
                <a:solidFill>
                  <a:srgbClr val="000000"/>
                </a:solidFill>
                <a:effectLst/>
                <a:latin typeface="Arial" panose="020B0604020202020204" pitchFamily="34" charset="0"/>
                <a:cs typeface="Arial" panose="020B0604020202020204" pitchFamily="34" charset="0"/>
              </a:rPr>
              <a:t>Primarily includes email marketing that remains effective, but also using mobile messaging including mobile push and SMS notifications, focusing on subscribed opt-in audiences with an emphasis on compliance with privacy regulations.</a:t>
            </a:r>
          </a:p>
          <a:p>
            <a:endParaRPr lang="en-GB" dirty="0"/>
          </a:p>
        </p:txBody>
      </p:sp>
    </p:spTree>
    <p:extLst>
      <p:ext uri="{BB962C8B-B14F-4D97-AF65-F5344CB8AC3E}">
        <p14:creationId xmlns:p14="http://schemas.microsoft.com/office/powerpoint/2010/main" val="15478395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endParaRPr lang="en-GB" b="1"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6</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
        <p:nvSpPr>
          <p:cNvPr id="4" name="Content Placeholder 3">
            <a:extLst>
              <a:ext uri="{FF2B5EF4-FFF2-40B4-BE49-F238E27FC236}">
                <a16:creationId xmlns:a16="http://schemas.microsoft.com/office/drawing/2014/main" id="{CB9912CC-3C0D-FC10-B2E4-FAF7C17F3639}"/>
              </a:ext>
            </a:extLst>
          </p:cNvPr>
          <p:cNvSpPr>
            <a:spLocks noGrp="1"/>
          </p:cNvSpPr>
          <p:nvPr>
            <p:ph idx="1"/>
          </p:nvPr>
        </p:nvSpPr>
        <p:spPr>
          <a:xfrm>
            <a:off x="597408" y="1614329"/>
            <a:ext cx="10668000" cy="4606844"/>
          </a:xfrm>
        </p:spPr>
        <p:txBody>
          <a:bodyPr>
            <a:normAutofit/>
          </a:bodyPr>
          <a:lstStyle/>
          <a:p>
            <a:pPr algn="l"/>
            <a:r>
              <a:rPr lang="en-GB" b="1" i="0" dirty="0">
                <a:solidFill>
                  <a:srgbClr val="000000"/>
                </a:solidFill>
                <a:effectLst/>
                <a:latin typeface="Arial" panose="020B0604020202020204" pitchFamily="34" charset="0"/>
                <a:cs typeface="Arial" panose="020B0604020202020204" pitchFamily="34" charset="0"/>
              </a:rPr>
              <a:t> </a:t>
            </a:r>
            <a:endParaRPr lang="en-GB" dirty="0"/>
          </a:p>
        </p:txBody>
      </p:sp>
      <p:pic>
        <p:nvPicPr>
          <p:cNvPr id="3" name="Online Media 2" title="Customer lifecycle marketing explainer">
            <a:hlinkClick r:id="" action="ppaction://media"/>
            <a:extLst>
              <a:ext uri="{FF2B5EF4-FFF2-40B4-BE49-F238E27FC236}">
                <a16:creationId xmlns:a16="http://schemas.microsoft.com/office/drawing/2014/main" id="{73ACCEF9-B4AC-E25D-6C17-4BA109BEF3A2}"/>
              </a:ext>
            </a:extLst>
          </p:cNvPr>
          <p:cNvPicPr>
            <a:picLocks noRot="1" noChangeAspect="1"/>
          </p:cNvPicPr>
          <p:nvPr>
            <a:videoFile r:link="rId1"/>
          </p:nvPr>
        </p:nvPicPr>
        <p:blipFill>
          <a:blip r:embed="rId3"/>
          <a:stretch>
            <a:fillRect/>
          </a:stretch>
        </p:blipFill>
        <p:spPr>
          <a:xfrm>
            <a:off x="0" y="-78112"/>
            <a:ext cx="12276306" cy="6936112"/>
          </a:xfrm>
          <a:prstGeom prst="rect">
            <a:avLst/>
          </a:prstGeom>
        </p:spPr>
      </p:pic>
    </p:spTree>
    <p:extLst>
      <p:ext uri="{BB962C8B-B14F-4D97-AF65-F5344CB8AC3E}">
        <p14:creationId xmlns:p14="http://schemas.microsoft.com/office/powerpoint/2010/main" val="2878347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endParaRPr lang="en-GB" b="1"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7</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pic>
        <p:nvPicPr>
          <p:cNvPr id="1026" name="Picture 2" descr="Photo">
            <a:extLst>
              <a:ext uri="{FF2B5EF4-FFF2-40B4-BE49-F238E27FC236}">
                <a16:creationId xmlns:a16="http://schemas.microsoft.com/office/drawing/2014/main" id="{96437E9B-FA77-0BBE-4ADE-CFF24E58CF7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1980" y="328524"/>
            <a:ext cx="11132612" cy="6166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3942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r>
              <a:rPr lang="en-GB" b="1" dirty="0">
                <a:latin typeface="Arial" panose="020B0604020202020204" pitchFamily="34" charset="0"/>
                <a:cs typeface="Arial" panose="020B0604020202020204" pitchFamily="34" charset="0"/>
              </a:rPr>
              <a:t>Plan RACE Sales Funnel</a:t>
            </a: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8</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
        <p:nvSpPr>
          <p:cNvPr id="4" name="Content Placeholder 3">
            <a:extLst>
              <a:ext uri="{FF2B5EF4-FFF2-40B4-BE49-F238E27FC236}">
                <a16:creationId xmlns:a16="http://schemas.microsoft.com/office/drawing/2014/main" id="{CB9912CC-3C0D-FC10-B2E4-FAF7C17F3639}"/>
              </a:ext>
            </a:extLst>
          </p:cNvPr>
          <p:cNvSpPr>
            <a:spLocks noGrp="1"/>
          </p:cNvSpPr>
          <p:nvPr>
            <p:ph idx="1"/>
          </p:nvPr>
        </p:nvSpPr>
        <p:spPr>
          <a:xfrm>
            <a:off x="597408" y="1524000"/>
            <a:ext cx="10887456" cy="4882895"/>
          </a:xfrm>
        </p:spPr>
        <p:txBody>
          <a:bodyPr>
            <a:normAutofit fontScale="62500" lnSpcReduction="20000"/>
          </a:bodyPr>
          <a:lstStyle/>
          <a:p>
            <a:r>
              <a:rPr lang="en-GB" sz="2900" dirty="0">
                <a:latin typeface="Arial" panose="020B0604020202020204" pitchFamily="34" charset="0"/>
                <a:cs typeface="Arial" panose="020B0604020202020204" pitchFamily="34" charset="0"/>
              </a:rPr>
              <a:t>Data driven planning approach – review current digital marketing effectiveness and plan to improve.</a:t>
            </a:r>
          </a:p>
          <a:p>
            <a:r>
              <a:rPr lang="en-GB" sz="2900" dirty="0">
                <a:latin typeface="Arial" panose="020B0604020202020204" pitchFamily="34" charset="0"/>
                <a:cs typeface="Arial" panose="020B0604020202020204" pitchFamily="34" charset="0"/>
              </a:rPr>
              <a:t>SMART objectives, clear KPIs and digital analytics</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3400" b="1" u="sng" dirty="0">
                <a:latin typeface="Arial" panose="020B0604020202020204" pitchFamily="34" charset="0"/>
                <a:cs typeface="Arial" panose="020B0604020202020204" pitchFamily="34" charset="0"/>
              </a:rPr>
              <a:t>RACE planning framework</a:t>
            </a:r>
          </a:p>
          <a:p>
            <a:endParaRPr lang="en-GB" sz="2400"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REACH</a:t>
            </a:r>
            <a:r>
              <a:rPr lang="en-GB" sz="2900" dirty="0">
                <a:latin typeface="Arial" panose="020B0604020202020204" pitchFamily="34" charset="0"/>
                <a:cs typeface="Arial" panose="020B0604020202020204" pitchFamily="34" charset="0"/>
              </a:rPr>
              <a:t> – Use key online marketing techniques to reach customers and build awareness</a:t>
            </a:r>
          </a:p>
          <a:p>
            <a:endParaRPr lang="en-GB" sz="1000"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ACT</a:t>
            </a:r>
            <a:r>
              <a:rPr lang="en-GB" sz="2900" dirty="0">
                <a:latin typeface="Arial" panose="020B0604020202020204" pitchFamily="34" charset="0"/>
                <a:cs typeface="Arial" panose="020B0604020202020204" pitchFamily="34" charset="0"/>
              </a:rPr>
              <a:t> - Build</a:t>
            </a:r>
            <a:r>
              <a:rPr lang="en-GB" sz="2900" b="0" i="0" dirty="0">
                <a:solidFill>
                  <a:srgbClr val="000000"/>
                </a:solidFill>
                <a:effectLst/>
                <a:latin typeface="Arial" panose="020B0604020202020204" pitchFamily="34" charset="0"/>
                <a:cs typeface="Arial" panose="020B0604020202020204" pitchFamily="34" charset="0"/>
              </a:rPr>
              <a:t> interactions on your website &amp; social media to generate leads for the future. Having reached your audience, it's crucial you influence their next steps to move down the funnel toward a purchase decision.</a:t>
            </a:r>
          </a:p>
          <a:p>
            <a:endParaRPr lang="en-GB" sz="900" b="0" i="0" dirty="0">
              <a:solidFill>
                <a:srgbClr val="000000"/>
              </a:solidFill>
              <a:effectLst/>
              <a:latin typeface="Arial" panose="020B0604020202020204" pitchFamily="34" charset="0"/>
              <a:cs typeface="Arial" panose="020B0604020202020204" pitchFamily="34" charset="0"/>
            </a:endParaRPr>
          </a:p>
          <a:p>
            <a:r>
              <a:rPr lang="en-GB" sz="2900" b="1" i="0" dirty="0">
                <a:solidFill>
                  <a:srgbClr val="000000"/>
                </a:solidFill>
                <a:effectLst/>
                <a:latin typeface="Arial" panose="020B0604020202020204" pitchFamily="34" charset="0"/>
                <a:cs typeface="Arial" panose="020B0604020202020204" pitchFamily="34" charset="0"/>
              </a:rPr>
              <a:t>CONVERT</a:t>
            </a:r>
            <a:r>
              <a:rPr lang="en-GB" sz="2900" b="0" i="0" dirty="0">
                <a:solidFill>
                  <a:srgbClr val="000000"/>
                </a:solidFill>
                <a:effectLst/>
                <a:latin typeface="Arial" panose="020B0604020202020204" pitchFamily="34" charset="0"/>
                <a:cs typeface="Arial" panose="020B0604020202020204" pitchFamily="34" charset="0"/>
              </a:rPr>
              <a:t> – Remind and persuade the audience to purchase - retarget, nurture and conversion rate optimisation.</a:t>
            </a:r>
          </a:p>
          <a:p>
            <a:endParaRPr lang="en-GB" sz="900" b="0" i="0" dirty="0">
              <a:solidFill>
                <a:srgbClr val="000000"/>
              </a:solidFill>
              <a:effectLst/>
              <a:latin typeface="Arial" panose="020B0604020202020204" pitchFamily="34" charset="0"/>
              <a:cs typeface="Arial" panose="020B0604020202020204" pitchFamily="34" charset="0"/>
            </a:endParaRPr>
          </a:p>
          <a:p>
            <a:r>
              <a:rPr lang="en-GB" sz="3200" b="1" i="0" dirty="0">
                <a:solidFill>
                  <a:srgbClr val="000000"/>
                </a:solidFill>
                <a:effectLst/>
                <a:latin typeface="Arial" panose="020B0604020202020204" pitchFamily="34" charset="0"/>
                <a:cs typeface="Arial" panose="020B0604020202020204" pitchFamily="34" charset="0"/>
              </a:rPr>
              <a:t>ENGAGE</a:t>
            </a:r>
            <a:r>
              <a:rPr lang="en-GB" sz="3200" b="0" i="0" dirty="0">
                <a:solidFill>
                  <a:srgbClr val="000000"/>
                </a:solidFill>
                <a:effectLst/>
                <a:latin typeface="Arial" panose="020B0604020202020204" pitchFamily="34" charset="0"/>
                <a:cs typeface="Arial" panose="020B0604020202020204" pitchFamily="34" charset="0"/>
              </a:rPr>
              <a:t> – Keep customers engaged, optimise personalised communications using web, email and social media marketing. Use data you have on the customer to create personalised marketing campaigns</a:t>
            </a:r>
            <a:r>
              <a:rPr lang="en-GB" sz="2400" b="0" i="0" dirty="0">
                <a:solidFill>
                  <a:srgbClr val="000000"/>
                </a:solidFill>
                <a:effectLst/>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59259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0120F84-A866-4D9F-8B1C-9120A013D6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252FEFEF-6AC0-46B6-AC09-11FC56196F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0312" y="226665"/>
            <a:ext cx="11722608" cy="6382512"/>
          </a:xfrm>
          <a:prstGeom prst="rect">
            <a:avLst/>
          </a:prstGeom>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A0715598-2435-0B78-53CA-B3F333527039}"/>
              </a:ext>
            </a:extLst>
          </p:cNvPr>
          <p:cNvSpPr>
            <a:spLocks noGrp="1"/>
          </p:cNvSpPr>
          <p:nvPr>
            <p:ph type="title"/>
          </p:nvPr>
        </p:nvSpPr>
        <p:spPr>
          <a:xfrm>
            <a:off x="597408" y="451105"/>
            <a:ext cx="10370312" cy="938784"/>
          </a:xfrm>
        </p:spPr>
        <p:txBody>
          <a:bodyPr>
            <a:normAutofit/>
          </a:bodyPr>
          <a:lstStyle/>
          <a:p>
            <a:r>
              <a:rPr lang="en-GB" b="1" dirty="0">
                <a:latin typeface="Arial" panose="020B0604020202020204" pitchFamily="34" charset="0"/>
                <a:cs typeface="Arial" panose="020B0604020202020204" pitchFamily="34" charset="0"/>
              </a:rPr>
              <a:t>Marketing Metrics </a:t>
            </a:r>
          </a:p>
        </p:txBody>
      </p:sp>
      <p:sp>
        <p:nvSpPr>
          <p:cNvPr id="5" name="Slide Number Placeholder 4">
            <a:extLst>
              <a:ext uri="{FF2B5EF4-FFF2-40B4-BE49-F238E27FC236}">
                <a16:creationId xmlns:a16="http://schemas.microsoft.com/office/drawing/2014/main" id="{BF455157-360F-564A-5024-D913B4C46106}"/>
              </a:ext>
            </a:extLst>
          </p:cNvPr>
          <p:cNvSpPr>
            <a:spLocks noGrp="1"/>
          </p:cNvSpPr>
          <p:nvPr>
            <p:ph type="sldNum" sz="quarter" idx="12"/>
          </p:nvPr>
        </p:nvSpPr>
        <p:spPr>
          <a:xfrm>
            <a:off x="9504680" y="6221173"/>
            <a:ext cx="1463040" cy="274320"/>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3A98EE3D-8CD1-4C3F-BD1C-C98C9596463C}" type="slidenum">
              <a:rPr kumimoji="0" lang="en-US" b="0" i="0" u="none" strike="noStrike" kern="1200" cap="none" spc="0" normalizeH="0" baseline="0" noProof="0" smtClean="0">
                <a:ln>
                  <a:noFill/>
                </a:ln>
                <a:effectLst/>
                <a:uLnTx/>
                <a:uFillTx/>
                <a:latin typeface="Franklin Gothic Book" panose="020B0502020104020203"/>
                <a:ea typeface="+mn-ea"/>
                <a:cs typeface="+mn-cs"/>
              </a:rPr>
              <a:pPr marL="0" marR="0" lvl="0" indent="0" defTabSz="914400" rtl="0" eaLnBrk="1" fontAlgn="auto" latinLnBrk="0" hangingPunct="1">
                <a:spcBef>
                  <a:spcPts val="0"/>
                </a:spcBef>
                <a:spcAft>
                  <a:spcPts val="600"/>
                </a:spcAft>
                <a:buClrTx/>
                <a:buSzTx/>
                <a:buFontTx/>
                <a:buNone/>
                <a:tabLst/>
                <a:defRPr/>
              </a:pPr>
              <a:t>9</a:t>
            </a:fld>
            <a:endParaRPr kumimoji="0" lang="en-US" b="0" i="0" u="none" strike="noStrike" kern="1200" cap="none" spc="0" normalizeH="0" baseline="0" noProof="0">
              <a:ln>
                <a:noFill/>
              </a:ln>
              <a:effectLst/>
              <a:uLnTx/>
              <a:uFillTx/>
              <a:latin typeface="Franklin Gothic Book" panose="020B0502020104020203"/>
              <a:ea typeface="+mn-ea"/>
              <a:cs typeface="+mn-cs"/>
            </a:endParaRPr>
          </a:p>
        </p:txBody>
      </p:sp>
      <p:sp>
        <p:nvSpPr>
          <p:cNvPr id="4" name="Content Placeholder 3">
            <a:extLst>
              <a:ext uri="{FF2B5EF4-FFF2-40B4-BE49-F238E27FC236}">
                <a16:creationId xmlns:a16="http://schemas.microsoft.com/office/drawing/2014/main" id="{CB9912CC-3C0D-FC10-B2E4-FAF7C17F3639}"/>
              </a:ext>
            </a:extLst>
          </p:cNvPr>
          <p:cNvSpPr>
            <a:spLocks noGrp="1"/>
          </p:cNvSpPr>
          <p:nvPr>
            <p:ph idx="1"/>
          </p:nvPr>
        </p:nvSpPr>
        <p:spPr>
          <a:xfrm>
            <a:off x="597408" y="1524000"/>
            <a:ext cx="10887456" cy="4882895"/>
          </a:xfrm>
        </p:spPr>
        <p:txBody>
          <a:bodyPr>
            <a:normAutofit/>
          </a:bodyPr>
          <a:lstStyle/>
          <a:p>
            <a:pPr marL="0" indent="0">
              <a:buNone/>
            </a:pPr>
            <a:endParaRPr lang="en-GB" sz="2400"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KEY MARKETING METRICS</a:t>
            </a:r>
            <a:r>
              <a:rPr lang="en-GB" sz="2900" dirty="0">
                <a:latin typeface="Arial" panose="020B0604020202020204" pitchFamily="34" charset="0"/>
                <a:cs typeface="Arial" panose="020B0604020202020204" pitchFamily="34" charset="0"/>
              </a:rPr>
              <a:t> – Used throughout a digital marketing campaign for conversion rate optimisation.</a:t>
            </a:r>
          </a:p>
          <a:p>
            <a:endParaRPr lang="en-GB" sz="1000"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KPIs – </a:t>
            </a:r>
            <a:r>
              <a:rPr lang="en-GB" sz="2900" dirty="0">
                <a:latin typeface="Arial" panose="020B0604020202020204" pitchFamily="34" charset="0"/>
                <a:cs typeface="Arial" panose="020B0604020202020204" pitchFamily="34" charset="0"/>
              </a:rPr>
              <a:t>Used with all aspects of the digital marketing mix and monitored constantly</a:t>
            </a:r>
            <a:r>
              <a:rPr lang="en-GB" sz="2400" b="0" i="0" dirty="0">
                <a:solidFill>
                  <a:srgbClr val="000000"/>
                </a:solidFill>
                <a:effectLst/>
                <a:latin typeface="Arial" panose="020B0604020202020204" pitchFamily="34" charset="0"/>
                <a:cs typeface="Arial" panose="020B0604020202020204" pitchFamily="34" charset="0"/>
              </a:rPr>
              <a:t>.</a:t>
            </a:r>
          </a:p>
          <a:p>
            <a:endParaRPr lang="en-GB" sz="2400" dirty="0">
              <a:solidFill>
                <a:srgbClr val="000000"/>
              </a:solidFill>
              <a:latin typeface="Arial" panose="020B0604020202020204" pitchFamily="34" charset="0"/>
              <a:cs typeface="Arial" panose="020B0604020202020204" pitchFamily="34" charset="0"/>
            </a:endParaRPr>
          </a:p>
          <a:p>
            <a:r>
              <a:rPr lang="en-GB" sz="2900" dirty="0">
                <a:solidFill>
                  <a:srgbClr val="000000"/>
                </a:solidFill>
                <a:latin typeface="Arial" panose="020B0604020202020204" pitchFamily="34" charset="0"/>
                <a:cs typeface="Arial" panose="020B0604020202020204" pitchFamily="34" charset="0"/>
              </a:rPr>
              <a:t>Customer P</a:t>
            </a:r>
            <a:r>
              <a:rPr lang="en-GB" sz="2900" b="0" i="0" dirty="0">
                <a:solidFill>
                  <a:srgbClr val="000000"/>
                </a:solidFill>
                <a:effectLst/>
                <a:latin typeface="Arial" panose="020B0604020202020204" pitchFamily="34" charset="0"/>
                <a:cs typeface="Arial" panose="020B0604020202020204" pitchFamily="34" charset="0"/>
              </a:rPr>
              <a:t>ain Points identified and addressed. </a:t>
            </a:r>
          </a:p>
          <a:p>
            <a:endParaRPr lang="en-GB" sz="2400" dirty="0">
              <a:solidFill>
                <a:srgbClr val="000000"/>
              </a:solidFill>
              <a:latin typeface="Arial" panose="020B0604020202020204" pitchFamily="34" charset="0"/>
              <a:cs typeface="Arial" panose="020B0604020202020204" pitchFamily="34" charset="0"/>
            </a:endParaRPr>
          </a:p>
          <a:p>
            <a:r>
              <a:rPr lang="en-GB" sz="2400" b="0" i="0" dirty="0">
                <a:solidFill>
                  <a:srgbClr val="000000"/>
                </a:solidFill>
                <a:effectLst/>
                <a:latin typeface="Arial" panose="020B0604020202020204" pitchFamily="34" charset="0"/>
                <a:cs typeface="Arial" panose="020B0604020202020204" pitchFamily="34" charset="0"/>
              </a:rPr>
              <a:t> </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6784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904DB13E-F722-4ED6-BB00-556651E952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20">
            <a:extLst>
              <a:ext uri="{FF2B5EF4-FFF2-40B4-BE49-F238E27FC236}">
                <a16:creationId xmlns:a16="http://schemas.microsoft.com/office/drawing/2014/main" id="{1E8D93C5-28EB-42D0-86CE-D804955653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23" name="Rectangle 22">
            <a:extLst>
              <a:ext uri="{FF2B5EF4-FFF2-40B4-BE49-F238E27FC236}">
                <a16:creationId xmlns:a16="http://schemas.microsoft.com/office/drawing/2014/main" id="{AB1B1E7D-F76D-4744-AF85-239E6998A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5" name="Rectangle 24">
            <a:extLst>
              <a:ext uri="{FF2B5EF4-FFF2-40B4-BE49-F238E27FC236}">
                <a16:creationId xmlns:a16="http://schemas.microsoft.com/office/drawing/2014/main" id="{3BB65211-00DB-45B6-A223-033B2D19C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27" name="Group 26">
            <a:extLst>
              <a:ext uri="{FF2B5EF4-FFF2-40B4-BE49-F238E27FC236}">
                <a16:creationId xmlns:a16="http://schemas.microsoft.com/office/drawing/2014/main" id="{E26428D7-C6F3-473D-A360-A3F5C3E872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250180" y="1267730"/>
            <a:ext cx="1691640" cy="615934"/>
            <a:chOff x="5250180" y="1267730"/>
            <a:chExt cx="1691640" cy="615934"/>
          </a:xfrm>
        </p:grpSpPr>
        <p:cxnSp>
          <p:nvCxnSpPr>
            <p:cNvPr id="28" name="Straight Connector 27">
              <a:extLst>
                <a:ext uri="{FF2B5EF4-FFF2-40B4-BE49-F238E27FC236}">
                  <a16:creationId xmlns:a16="http://schemas.microsoft.com/office/drawing/2014/main" id="{14DF524F-3FEF-4236-90C6-820E876A94E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400A003-1BE9-49C2-8E57-DCD9B870FC8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83BF0991-F9A1-4282-99DB-92D70239F6A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C8AC92D2-D6DE-4772-A874-5D65F883FC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3190" y="457200"/>
            <a:ext cx="11281609" cy="5943603"/>
          </a:xfrm>
          <a:prstGeom prst="rect">
            <a:avLst/>
          </a:prstGeom>
          <a:solidFill>
            <a:srgbClr val="FFFFFF"/>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useBgFill="1">
        <p:nvSpPr>
          <p:cNvPr id="34" name="Rectangle 33">
            <a:extLst>
              <a:ext uri="{FF2B5EF4-FFF2-40B4-BE49-F238E27FC236}">
                <a16:creationId xmlns:a16="http://schemas.microsoft.com/office/drawing/2014/main" id="{0F2E3678-25D0-49F9-9BD6-8D4D60565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6738" y="621793"/>
            <a:ext cx="10954512" cy="5614416"/>
          </a:xfrm>
          <a:prstGeom prst="rect">
            <a:avLst/>
          </a:prstGeom>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9CFBF425-0070-410D-1CAD-606C184D3E42}"/>
              </a:ext>
            </a:extLst>
          </p:cNvPr>
          <p:cNvSpPr>
            <a:spLocks noGrp="1"/>
          </p:cNvSpPr>
          <p:nvPr>
            <p:ph type="title"/>
          </p:nvPr>
        </p:nvSpPr>
        <p:spPr>
          <a:xfrm>
            <a:off x="1136849" y="1348844"/>
            <a:ext cx="5716338" cy="3042706"/>
          </a:xfrm>
        </p:spPr>
        <p:txBody>
          <a:bodyPr vert="horz" lIns="91440" tIns="45720" rIns="91440" bIns="45720" rtlCol="0" anchor="ctr">
            <a:normAutofit/>
          </a:bodyPr>
          <a:lstStyle/>
          <a:p>
            <a:pPr algn="ctr">
              <a:lnSpc>
                <a:spcPct val="83000"/>
              </a:lnSpc>
            </a:pPr>
            <a:r>
              <a:rPr lang="en-US" sz="6000" b="1" cap="all" spc="-100" dirty="0">
                <a:latin typeface="Arial" panose="020B0604020202020204" pitchFamily="34" charset="0"/>
                <a:cs typeface="Arial" panose="020B0604020202020204" pitchFamily="34" charset="0"/>
              </a:rPr>
              <a:t>Any Questions?</a:t>
            </a:r>
          </a:p>
        </p:txBody>
      </p:sp>
      <p:sp>
        <p:nvSpPr>
          <p:cNvPr id="36" name="Rectangle 35">
            <a:extLst>
              <a:ext uri="{FF2B5EF4-FFF2-40B4-BE49-F238E27FC236}">
                <a16:creationId xmlns:a16="http://schemas.microsoft.com/office/drawing/2014/main" id="{63A45CD5-61B0-48E1-8090-7584418C27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4898" y="446824"/>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38" name="Straight Connector 37">
            <a:extLst>
              <a:ext uri="{FF2B5EF4-FFF2-40B4-BE49-F238E27FC236}">
                <a16:creationId xmlns:a16="http://schemas.microsoft.com/office/drawing/2014/main" id="{C6D4C1FD-C274-4FA8-939A-09E6498EFC7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4919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13D4426-8AD5-43D7-8033-05DBB3BFE6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840838" y="446823"/>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1EC8029B-C6E2-4459-859A-7539865E006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149198" y="1092118"/>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16" name="Graphic 15" descr="Help">
            <a:extLst>
              <a:ext uri="{FF2B5EF4-FFF2-40B4-BE49-F238E27FC236}">
                <a16:creationId xmlns:a16="http://schemas.microsoft.com/office/drawing/2014/main" id="{E38EF649-2D8D-6C8C-E3D1-EEA88DF09C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466549" y="1681469"/>
            <a:ext cx="3513108" cy="3513108"/>
          </a:xfrm>
          <a:prstGeom prst="rect">
            <a:avLst/>
          </a:prstGeom>
        </p:spPr>
      </p:pic>
      <p:sp>
        <p:nvSpPr>
          <p:cNvPr id="5" name="Slide Number Placeholder 4">
            <a:extLst>
              <a:ext uri="{FF2B5EF4-FFF2-40B4-BE49-F238E27FC236}">
                <a16:creationId xmlns:a16="http://schemas.microsoft.com/office/drawing/2014/main" id="{AD10C4BB-DA8B-389F-18CB-5B57FE93283E}"/>
              </a:ext>
            </a:extLst>
          </p:cNvPr>
          <p:cNvSpPr>
            <a:spLocks noGrp="1"/>
          </p:cNvSpPr>
          <p:nvPr>
            <p:ph type="sldNum" sz="quarter" idx="12"/>
          </p:nvPr>
        </p:nvSpPr>
        <p:spPr>
          <a:xfrm>
            <a:off x="9253834" y="5858088"/>
            <a:ext cx="2111881" cy="228600"/>
          </a:xfrm>
        </p:spPr>
        <p:txBody>
          <a:bodyPr vert="horz" lIns="91440" tIns="45720" rIns="91440" bIns="45720" rtlCol="0" anchor="b">
            <a:normAutofit/>
          </a:bodyPr>
          <a:lstStyle/>
          <a:p>
            <a:pPr marR="0" lvl="0" indent="0" defTabSz="457200" fontAlgn="auto">
              <a:spcBef>
                <a:spcPts val="0"/>
              </a:spcBef>
              <a:spcAft>
                <a:spcPts val="600"/>
              </a:spcAft>
              <a:buClrTx/>
              <a:buSzTx/>
              <a:buFontTx/>
              <a:buNone/>
              <a:tabLst/>
              <a:defRPr/>
            </a:pPr>
            <a:fld id="{3A98EE3D-8CD1-4C3F-BD1C-C98C9596463C}" type="slidenum">
              <a:rPr kumimoji="0" lang="en-US" sz="900" b="0" i="0" u="none" strike="noStrike" cap="none" spc="0" normalizeH="0" baseline="0" noProof="0">
                <a:ln>
                  <a:noFill/>
                </a:ln>
                <a:solidFill>
                  <a:schemeClr val="tx1">
                    <a:lumMod val="85000"/>
                    <a:lumOff val="15000"/>
                  </a:schemeClr>
                </a:solidFill>
                <a:effectLst/>
                <a:uLnTx/>
                <a:uFillTx/>
              </a:rPr>
              <a:pPr marR="0" lvl="0" indent="0" defTabSz="457200" fontAlgn="auto">
                <a:spcBef>
                  <a:spcPts val="0"/>
                </a:spcBef>
                <a:spcAft>
                  <a:spcPts val="600"/>
                </a:spcAft>
                <a:buClrTx/>
                <a:buSzTx/>
                <a:buFontTx/>
                <a:buNone/>
                <a:tabLst/>
                <a:defRPr/>
              </a:pPr>
              <a:t>10</a:t>
            </a:fld>
            <a:endParaRPr kumimoji="0" lang="en-US" sz="900" b="0" i="0" u="none" strike="noStrike" cap="none" spc="0" normalizeH="0" baseline="0" noProof="0">
              <a:ln>
                <a:noFill/>
              </a:ln>
              <a:solidFill>
                <a:schemeClr val="tx1">
                  <a:lumMod val="85000"/>
                  <a:lumOff val="15000"/>
                </a:schemeClr>
              </a:solidFill>
              <a:effectLst/>
              <a:uLnTx/>
              <a:uFillTx/>
            </a:endParaRPr>
          </a:p>
        </p:txBody>
      </p:sp>
    </p:spTree>
    <p:extLst>
      <p:ext uri="{BB962C8B-B14F-4D97-AF65-F5344CB8AC3E}">
        <p14:creationId xmlns:p14="http://schemas.microsoft.com/office/powerpoint/2010/main" val="32882226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AnalogousFromDarkSeedRightStep">
      <a:dk1>
        <a:srgbClr val="000000"/>
      </a:dk1>
      <a:lt1>
        <a:srgbClr val="FFFFFF"/>
      </a:lt1>
      <a:dk2>
        <a:srgbClr val="413324"/>
      </a:dk2>
      <a:lt2>
        <a:srgbClr val="E3E8E2"/>
      </a:lt2>
      <a:accent1>
        <a:srgbClr val="B24DC3"/>
      </a:accent1>
      <a:accent2>
        <a:srgbClr val="B13B92"/>
      </a:accent2>
      <a:accent3>
        <a:srgbClr val="C34D72"/>
      </a:accent3>
      <a:accent4>
        <a:srgbClr val="B1473B"/>
      </a:accent4>
      <a:accent5>
        <a:srgbClr val="C38A4D"/>
      </a:accent5>
      <a:accent6>
        <a:srgbClr val="AEA63A"/>
      </a:accent6>
      <a:hlink>
        <a:srgbClr val="3C8AB4"/>
      </a:hlink>
      <a:folHlink>
        <a:srgbClr val="7F7F7F"/>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635</Words>
  <Application>Microsoft Office PowerPoint</Application>
  <PresentationFormat>Widescreen</PresentationFormat>
  <Paragraphs>64</Paragraphs>
  <Slides>10</Slides>
  <Notes>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Franklin Gothic Book</vt:lpstr>
      <vt:lpstr>Garamond</vt:lpstr>
      <vt:lpstr>Source Sans Pro</vt:lpstr>
      <vt:lpstr>SavonVTI</vt:lpstr>
      <vt:lpstr>MBA BMMB7026  Managing Marketing Change</vt:lpstr>
      <vt:lpstr>What is Digital Marketing?</vt:lpstr>
      <vt:lpstr>Digital Marketing Strategy </vt:lpstr>
      <vt:lpstr>Categories of Digital Marketing</vt:lpstr>
      <vt:lpstr>Digital Communication Tools</vt:lpstr>
      <vt:lpstr>PowerPoint Presentation</vt:lpstr>
      <vt:lpstr>PowerPoint Presentation</vt:lpstr>
      <vt:lpstr>Plan RACE Sales Funnel</vt:lpstr>
      <vt:lpstr>Marketing Metrics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Fundamentals Tutorial 4</dc:title>
  <dc:creator>Rachel Cook</dc:creator>
  <cp:lastModifiedBy>Gwyneth Jones</cp:lastModifiedBy>
  <cp:revision>110</cp:revision>
  <dcterms:created xsi:type="dcterms:W3CDTF">2020-02-19T10:23:55Z</dcterms:created>
  <dcterms:modified xsi:type="dcterms:W3CDTF">2023-12-20T10:28:35Z</dcterms:modified>
</cp:coreProperties>
</file>