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84" r:id="rId2"/>
    <p:sldId id="260" r:id="rId3"/>
    <p:sldId id="256" r:id="rId4"/>
    <p:sldId id="257" r:id="rId5"/>
    <p:sldId id="258" r:id="rId6"/>
    <p:sldId id="259" r:id="rId7"/>
    <p:sldId id="262" r:id="rId8"/>
    <p:sldId id="263" r:id="rId9"/>
    <p:sldId id="264" r:id="rId10"/>
    <p:sldId id="265" r:id="rId11"/>
    <p:sldId id="261" r:id="rId12"/>
    <p:sldId id="266" r:id="rId13"/>
    <p:sldId id="272" r:id="rId14"/>
    <p:sldId id="267" r:id="rId15"/>
    <p:sldId id="269" r:id="rId16"/>
    <p:sldId id="270" r:id="rId17"/>
    <p:sldId id="271" r:id="rId18"/>
    <p:sldId id="268" r:id="rId19"/>
    <p:sldId id="273" r:id="rId20"/>
    <p:sldId id="274" r:id="rId21"/>
    <p:sldId id="281" r:id="rId22"/>
    <p:sldId id="275" r:id="rId23"/>
    <p:sldId id="276" r:id="rId24"/>
    <p:sldId id="277" r:id="rId25"/>
    <p:sldId id="278" r:id="rId26"/>
    <p:sldId id="279" r:id="rId27"/>
    <p:sldId id="280" r:id="rId28"/>
    <p:sldId id="282" r:id="rId29"/>
    <p:sldId id="283"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3" d="100"/>
          <a:sy n="73" d="100"/>
        </p:scale>
        <p:origin x="1476"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8004CC8-8BF6-49FC-939F-8E9FC9CED11D}" type="datetimeFigureOut">
              <a:rPr lang="en-GB" smtClean="0"/>
              <a:t>07/03/2019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4710BE6-D7F7-4B30-98C5-176AB610F261}"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4710BE6-D7F7-4B30-98C5-176AB610F261}" type="slidenum">
              <a:rPr lang="en-GB" smtClean="0"/>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307506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6272242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18566526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83FF0A8-5951-4A28-BDE3-4B00BA0CC492}"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33697015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83FF0A8-5951-4A28-BDE3-4B00BA0CC492}" type="datetimeFigureOut">
              <a:rPr lang="en-GB" smtClean="0"/>
              <a:t>07/03/2019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29346135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83FF0A8-5951-4A28-BDE3-4B00BA0CC492}" type="datetimeFigureOut">
              <a:rPr lang="en-GB" smtClean="0"/>
              <a:t>07/03/2019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365635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3FF0A8-5951-4A28-BDE3-4B00BA0CC492}" type="datetimeFigureOut">
              <a:rPr lang="en-GB" smtClean="0"/>
              <a:t>07/03/2019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2746633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583FF0A8-5951-4A28-BDE3-4B00BA0CC492}"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22866446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583FF0A8-5951-4A28-BDE3-4B00BA0CC492}" type="datetimeFigureOut">
              <a:rPr lang="en-GB" smtClean="0"/>
              <a:t>07/03/2019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310847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33742856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83FF0A8-5951-4A28-BDE3-4B00BA0CC492}" type="datetimeFigureOut">
              <a:rPr lang="en-GB" smtClean="0"/>
              <a:t>07/03/2019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C14BFC-F87C-4DB6-8575-8829D0853A0A}" type="slidenum">
              <a:rPr lang="en-GB" smtClean="0"/>
              <a:t>‹#›</a:t>
            </a:fld>
            <a:endParaRPr lang="en-GB"/>
          </a:p>
        </p:txBody>
      </p:sp>
    </p:spTree>
    <p:extLst>
      <p:ext uri="{BB962C8B-B14F-4D97-AF65-F5344CB8AC3E}">
        <p14:creationId xmlns:p14="http://schemas.microsoft.com/office/powerpoint/2010/main" val="1192823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83FF0A8-5951-4A28-BDE3-4B00BA0CC492}" type="datetimeFigureOut">
              <a:rPr lang="en-GB" smtClean="0"/>
              <a:t>07/03/2019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DC14BFC-F87C-4DB6-8575-8829D0853A0A}" type="slidenum">
              <a:rPr lang="en-GB" smtClean="0"/>
              <a:t>‹#›</a:t>
            </a:fld>
            <a:endParaRPr lang="en-GB"/>
          </a:p>
        </p:txBody>
      </p:sp>
    </p:spTree>
    <p:extLst>
      <p:ext uri="{BB962C8B-B14F-4D97-AF65-F5344CB8AC3E}">
        <p14:creationId xmlns:p14="http://schemas.microsoft.com/office/powerpoint/2010/main" val="367084780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beta.gov.wales/technical-advice-note-tan-7-outdoor-advertisement-control" TargetMode="External"/><Relationship Id="rId3" Type="http://schemas.openxmlformats.org/officeDocument/2006/relationships/hyperlink" Target="https://beta.gov.wales/technical-advice-note-tan-2-planning-and-affordable-housing" TargetMode="External"/><Relationship Id="rId7" Type="http://schemas.openxmlformats.org/officeDocument/2006/relationships/hyperlink" Target="https://beta.gov.wales/technical-advice-note-tan-6-planning-sustainable-rural-communities" TargetMode="External"/><Relationship Id="rId2" Type="http://schemas.openxmlformats.org/officeDocument/2006/relationships/hyperlink" Target="https://beta.gov.wales/technical-advice-note-tan-1-joint-housing-land-availability-studies" TargetMode="External"/><Relationship Id="rId1" Type="http://schemas.openxmlformats.org/officeDocument/2006/relationships/slideLayout" Target="../slideLayouts/slideLayout2.xml"/><Relationship Id="rId6" Type="http://schemas.openxmlformats.org/officeDocument/2006/relationships/hyperlink" Target="https://beta.gov.wales/technical-advice-note-tan-5-nature-conservation-and-planning" TargetMode="External"/><Relationship Id="rId5" Type="http://schemas.openxmlformats.org/officeDocument/2006/relationships/hyperlink" Target="https://beta.gov.wales/technical-advice-note-tan-4-retail-and-commercial-development" TargetMode="External"/><Relationship Id="rId4" Type="http://schemas.openxmlformats.org/officeDocument/2006/relationships/hyperlink" Target="https://beta.gov.wales/technical-advice-note-tan-3-simplified-planning-zones" TargetMode="External"/><Relationship Id="rId9" Type="http://schemas.openxmlformats.org/officeDocument/2006/relationships/hyperlink" Target="https://beta.gov.wales/technical-advice-note-tan-8-renewable-energy"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beta.gov.wales/technical-advice-note-tan-16-sport-recreation-and-open-space" TargetMode="External"/><Relationship Id="rId3" Type="http://schemas.openxmlformats.org/officeDocument/2006/relationships/hyperlink" Target="https://beta.gov.wales/technical-advice-note-tan-11-noise" TargetMode="External"/><Relationship Id="rId7" Type="http://schemas.openxmlformats.org/officeDocument/2006/relationships/hyperlink" Target="https://beta.gov.wales/technical-advice-note-tan-15-development-and-flood-risk" TargetMode="External"/><Relationship Id="rId2" Type="http://schemas.openxmlformats.org/officeDocument/2006/relationships/hyperlink" Target="https://beta.gov.wales/technical-advice-note-tan-10-tree-preservation-orders" TargetMode="External"/><Relationship Id="rId1" Type="http://schemas.openxmlformats.org/officeDocument/2006/relationships/slideLayout" Target="../slideLayouts/slideLayout2.xml"/><Relationship Id="rId6" Type="http://schemas.openxmlformats.org/officeDocument/2006/relationships/hyperlink" Target="https://beta.gov.wales/technical-advice-note-tan-14-coastal-planning" TargetMode="External"/><Relationship Id="rId5" Type="http://schemas.openxmlformats.org/officeDocument/2006/relationships/hyperlink" Target="https://beta.gov.wales/technical-advice-note-tan-13-tourism" TargetMode="External"/><Relationship Id="rId4" Type="http://schemas.openxmlformats.org/officeDocument/2006/relationships/hyperlink" Target="https://beta.gov.wales/technical-advice-note-tan-12-design" TargetMode="External"/><Relationship Id="rId9" Type="http://schemas.openxmlformats.org/officeDocument/2006/relationships/hyperlink" Target="https://beta.gov.wales/technical-advice-note-tan-18-transpor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hyperlink" Target="https://beta.gov.wales/technical-advice-note-tan-12-design" TargetMode="Externa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hyperlink" Target="https://beta.gov.wales/technical-advice-note-tan-20-planning-and-welsh-language" TargetMode="External"/><Relationship Id="rId2" Type="http://schemas.openxmlformats.org/officeDocument/2006/relationships/hyperlink" Target="https://beta.gov.wales/technical-advice-note-tan-19-telecommunications" TargetMode="External"/><Relationship Id="rId1" Type="http://schemas.openxmlformats.org/officeDocument/2006/relationships/slideLayout" Target="../slideLayouts/slideLayout2.xml"/><Relationship Id="rId6" Type="http://schemas.openxmlformats.org/officeDocument/2006/relationships/hyperlink" Target="https://beta.gov.wales/technical-advice-note-tan-24-historic-environment" TargetMode="External"/><Relationship Id="rId5" Type="http://schemas.openxmlformats.org/officeDocument/2006/relationships/hyperlink" Target="https://beta.gov.wales/technical-advice-note-tan-23-economic-development" TargetMode="External"/><Relationship Id="rId4" Type="http://schemas.openxmlformats.org/officeDocument/2006/relationships/hyperlink" Target="https://beta.gov.wales/technical-advice-note-tan-21-waste"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beta.gov.wales/listed-building-and-conservation-area-consent-applications-local-authorities-cl-01-00" TargetMode="External"/><Relationship Id="rId2" Type="http://schemas.openxmlformats.org/officeDocument/2006/relationships/hyperlink" Target="https://beta.gov.wales/technical-advice-note-tan-24-historic-environment" TargetMode="External"/><Relationship Id="rId1" Type="http://schemas.openxmlformats.org/officeDocument/2006/relationships/slideLayout" Target="../slideLayouts/slideLayout2.xml"/><Relationship Id="rId5" Type="http://schemas.openxmlformats.org/officeDocument/2006/relationships/hyperlink" Target="https://beta.gov.wales/historic-environment-wales-act-2016-guidance" TargetMode="External"/><Relationship Id="rId4" Type="http://schemas.openxmlformats.org/officeDocument/2006/relationships/hyperlink" Target="https://beta.gov.wales/planning-control-over-demolition"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cadw.gov.wales/docs/cadw/publications/historicenvironment/20181003Understanding_Listing_Cadw_ENG.pdf" TargetMode="External"/><Relationship Id="rId2" Type="http://schemas.openxmlformats.org/officeDocument/2006/relationships/hyperlink" Target="https://cadw.gov.wales/docs/cadw/publications/historicenvironment/20170531Managing%20Change%20to%20Listed%20Buildings%20in%20Wales%2024303%20EN.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Baskerville Old Face" pitchFamily="18" charset="0"/>
              </a:rPr>
              <a:t>The Welsh Government’s Planning Processes. </a:t>
            </a:r>
            <a:r>
              <a:rPr lang="en-GB" sz="2700" dirty="0" smtClean="0">
                <a:solidFill>
                  <a:schemeClr val="accent3">
                    <a:lumMod val="75000"/>
                  </a:schemeClr>
                </a:solidFill>
                <a:latin typeface="Baskerville Old Face" pitchFamily="18" charset="0"/>
              </a:rPr>
              <a:t>The Key To Asset Management!</a:t>
            </a:r>
            <a:endParaRPr lang="en-GB" sz="2700" dirty="0">
              <a:solidFill>
                <a:schemeClr val="accent3">
                  <a:lumMod val="75000"/>
                </a:schemeClr>
              </a:solidFill>
              <a:latin typeface="Baskerville Old Face" pitchFamily="18" charset="0"/>
            </a:endParaRPr>
          </a:p>
        </p:txBody>
      </p:sp>
      <p:sp>
        <p:nvSpPr>
          <p:cNvPr id="4" name="Content Placeholder 3"/>
          <p:cNvSpPr>
            <a:spLocks noGrp="1"/>
          </p:cNvSpPr>
          <p:nvPr>
            <p:ph idx="1"/>
          </p:nvPr>
        </p:nvSpPr>
        <p:spPr/>
        <p:txBody>
          <a:bodyPr>
            <a:normAutofit/>
          </a:bodyPr>
          <a:lstStyle/>
          <a:p>
            <a:r>
              <a:rPr lang="en-GB" sz="3200" dirty="0" smtClean="0">
                <a:solidFill>
                  <a:srgbClr val="FF0000"/>
                </a:solidFill>
              </a:rPr>
              <a:t>Introduction and Re-cap.</a:t>
            </a:r>
          </a:p>
          <a:p>
            <a:r>
              <a:rPr lang="en-GB" sz="3200" dirty="0" smtClean="0">
                <a:solidFill>
                  <a:srgbClr val="FF0000"/>
                </a:solidFill>
              </a:rPr>
              <a:t>The Welsh Government Planning Processes (An overview).</a:t>
            </a:r>
          </a:p>
          <a:p>
            <a:r>
              <a:rPr lang="en-GB" sz="3200" dirty="0" smtClean="0">
                <a:solidFill>
                  <a:srgbClr val="FF0000"/>
                </a:solidFill>
              </a:rPr>
              <a:t>Planning Policy Wales.</a:t>
            </a:r>
          </a:p>
          <a:p>
            <a:r>
              <a:rPr lang="en-GB" sz="3200" dirty="0" smtClean="0">
                <a:solidFill>
                  <a:srgbClr val="FF0000"/>
                </a:solidFill>
              </a:rPr>
              <a:t>Technical Advice Guidance.</a:t>
            </a:r>
          </a:p>
          <a:p>
            <a:r>
              <a:rPr lang="en-GB" sz="3200" dirty="0" smtClean="0">
                <a:solidFill>
                  <a:srgbClr val="FF0000"/>
                </a:solidFill>
              </a:rPr>
              <a:t>Cadw Technical Guidance.</a:t>
            </a:r>
          </a:p>
          <a:p>
            <a:r>
              <a:rPr lang="en-GB" sz="3200" dirty="0" smtClean="0">
                <a:solidFill>
                  <a:srgbClr val="FF0000"/>
                </a:solidFill>
              </a:rPr>
              <a:t>Workshop.</a:t>
            </a:r>
          </a:p>
          <a:p>
            <a:r>
              <a:rPr lang="en-GB" sz="3200" dirty="0" smtClean="0">
                <a:solidFill>
                  <a:srgbClr val="FF0000"/>
                </a:solidFill>
              </a:rPr>
              <a:t>Preparation for next week.</a:t>
            </a:r>
            <a:endParaRPr lang="en-GB" sz="3200"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4"/>
          </a:xfrm>
        </p:spPr>
        <p:txBody>
          <a:bodyPr>
            <a:normAutofit fontScale="90000"/>
          </a:bodyPr>
          <a:lstStyle/>
          <a:p>
            <a:r>
              <a:rPr lang="en-GB" dirty="0" smtClean="0">
                <a:latin typeface="Baskerville Old Face" pitchFamily="18" charset="0"/>
              </a:rPr>
              <a:t>The Welsh Government’s Planning Process</a:t>
            </a:r>
            <a:endParaRPr lang="en-GB" dirty="0">
              <a:latin typeface="Baskerville Old Face" pitchFamily="18" charset="0"/>
            </a:endParaRPr>
          </a:p>
        </p:txBody>
      </p:sp>
      <p:sp>
        <p:nvSpPr>
          <p:cNvPr id="4" name="Content Placeholder 3"/>
          <p:cNvSpPr>
            <a:spLocks noGrp="1"/>
          </p:cNvSpPr>
          <p:nvPr>
            <p:ph idx="1"/>
          </p:nvPr>
        </p:nvSpPr>
        <p:spPr>
          <a:xfrm>
            <a:off x="628650" y="1196752"/>
            <a:ext cx="7886700" cy="4351338"/>
          </a:xfrm>
        </p:spPr>
        <p:txBody>
          <a:bodyPr>
            <a:noAutofit/>
          </a:bodyPr>
          <a:lstStyle/>
          <a:p>
            <a:r>
              <a:rPr lang="en-GB" sz="2800" dirty="0"/>
              <a:t>What is the Planning System? </a:t>
            </a:r>
          </a:p>
          <a:p>
            <a:r>
              <a:rPr lang="en-GB" sz="2800" dirty="0"/>
              <a:t>The planning system manages the development and use of land in the public interest, prioritising long term collective benefit, contributing to improving the economic, social, environmental and cultural well-being of Wales. It must reconcile the needs of development and conservation, securing economy, efficiency and amenity in the use of land, ensuring the sustainable management of natural resources and protecting, promoting, conserving and enhancing the built and historic environment. </a:t>
            </a:r>
            <a:endParaRPr lang="en-GB" sz="2800" dirty="0" smtClean="0"/>
          </a:p>
          <a:p>
            <a:r>
              <a:rPr lang="en-GB" sz="2800" dirty="0" smtClean="0">
                <a:solidFill>
                  <a:srgbClr val="FF0000"/>
                </a:solidFill>
              </a:rPr>
              <a:t>Planning Permission is usually required for any use, on, under or over land (and is subject to many different directions and policies).</a:t>
            </a:r>
            <a:endParaRPr lang="en-GB" sz="2800" dirty="0">
              <a:solidFill>
                <a:srgbClr val="FF000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1026" name="Picture 2"/>
          <p:cNvPicPr>
            <a:picLocks noGrp="1" noChangeAspect="1" noChangeArrowheads="1"/>
          </p:cNvPicPr>
          <p:nvPr>
            <p:ph idx="1"/>
          </p:nvPr>
        </p:nvPicPr>
        <p:blipFill>
          <a:blip r:embed="rId2"/>
          <a:srcRect/>
          <a:stretch>
            <a:fillRect/>
          </a:stretch>
        </p:blipFill>
        <p:spPr bwMode="auto">
          <a:xfrm>
            <a:off x="683568" y="1916832"/>
            <a:ext cx="3125203" cy="4625975"/>
          </a:xfrm>
          <a:prstGeom prst="rect">
            <a:avLst/>
          </a:prstGeom>
          <a:noFill/>
          <a:ln w="9525">
            <a:noFill/>
            <a:miter lim="800000"/>
            <a:headEnd/>
            <a:tailEnd/>
          </a:ln>
        </p:spPr>
      </p:pic>
      <p:sp>
        <p:nvSpPr>
          <p:cNvPr id="6" name="TextBox 5"/>
          <p:cNvSpPr txBox="1"/>
          <p:nvPr/>
        </p:nvSpPr>
        <p:spPr>
          <a:xfrm>
            <a:off x="4427985" y="476672"/>
            <a:ext cx="4392488" cy="646331"/>
          </a:xfrm>
          <a:prstGeom prst="rect">
            <a:avLst/>
          </a:prstGeom>
          <a:noFill/>
        </p:spPr>
        <p:txBody>
          <a:bodyPr wrap="square" rtlCol="0">
            <a:spAutoFit/>
          </a:bodyPr>
          <a:lstStyle/>
          <a:p>
            <a:r>
              <a:rPr lang="en-GB" dirty="0"/>
              <a:t>Planning Policy Wales </a:t>
            </a:r>
            <a:r>
              <a:rPr lang="en-GB" dirty="0" smtClean="0"/>
              <a:t> </a:t>
            </a:r>
            <a:r>
              <a:rPr lang="en-GB" dirty="0"/>
              <a:t>Edition </a:t>
            </a:r>
            <a:r>
              <a:rPr lang="en-GB" dirty="0" smtClean="0"/>
              <a:t> 10,</a:t>
            </a:r>
          </a:p>
          <a:p>
            <a:r>
              <a:rPr lang="en-GB" dirty="0" smtClean="0"/>
              <a:t>December 2018.</a:t>
            </a:r>
            <a:endParaRPr lang="en-GB" dirty="0"/>
          </a:p>
        </p:txBody>
      </p:sp>
      <p:pic>
        <p:nvPicPr>
          <p:cNvPr id="1027" name="Picture 3"/>
          <p:cNvPicPr>
            <a:picLocks noChangeAspect="1" noChangeArrowheads="1"/>
          </p:cNvPicPr>
          <p:nvPr/>
        </p:nvPicPr>
        <p:blipFill>
          <a:blip r:embed="rId3"/>
          <a:srcRect/>
          <a:stretch>
            <a:fillRect/>
          </a:stretch>
        </p:blipFill>
        <p:spPr bwMode="auto">
          <a:xfrm>
            <a:off x="4091459" y="2132857"/>
            <a:ext cx="4729013" cy="438936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11546"/>
          </a:xfrm>
        </p:spPr>
        <p:txBody>
          <a:bodyPr>
            <a:normAutofit fontScale="90000"/>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3074" name="Picture 2"/>
          <p:cNvPicPr>
            <a:picLocks noGrp="1" noChangeAspect="1" noChangeArrowheads="1"/>
          </p:cNvPicPr>
          <p:nvPr>
            <p:ph idx="1"/>
          </p:nvPr>
        </p:nvPicPr>
        <p:blipFill>
          <a:blip r:embed="rId2"/>
          <a:srcRect/>
          <a:stretch>
            <a:fillRect/>
          </a:stretch>
        </p:blipFill>
        <p:spPr bwMode="auto">
          <a:xfrm>
            <a:off x="251520" y="620687"/>
            <a:ext cx="3600400" cy="6092231"/>
          </a:xfrm>
          <a:prstGeom prst="rect">
            <a:avLst/>
          </a:prstGeom>
          <a:noFill/>
          <a:ln w="9525">
            <a:noFill/>
            <a:miter lim="800000"/>
            <a:headEnd/>
            <a:tailEnd/>
          </a:ln>
        </p:spPr>
      </p:pic>
      <p:pic>
        <p:nvPicPr>
          <p:cNvPr id="3075" name="Picture 3"/>
          <p:cNvPicPr>
            <a:picLocks noChangeAspect="1" noChangeArrowheads="1"/>
          </p:cNvPicPr>
          <p:nvPr/>
        </p:nvPicPr>
        <p:blipFill>
          <a:blip r:embed="rId3"/>
          <a:srcRect/>
          <a:stretch>
            <a:fillRect/>
          </a:stretch>
        </p:blipFill>
        <p:spPr bwMode="auto">
          <a:xfrm>
            <a:off x="4788024" y="620686"/>
            <a:ext cx="3600400" cy="6136593"/>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2050" name="Picture 2"/>
          <p:cNvPicPr>
            <a:picLocks noGrp="1" noChangeAspect="1" noChangeArrowheads="1"/>
          </p:cNvPicPr>
          <p:nvPr>
            <p:ph idx="1"/>
          </p:nvPr>
        </p:nvPicPr>
        <p:blipFill>
          <a:blip r:embed="rId2"/>
          <a:stretch>
            <a:fillRect/>
          </a:stretch>
        </p:blipFill>
        <p:spPr bwMode="auto">
          <a:xfrm>
            <a:off x="212512" y="1412776"/>
            <a:ext cx="8483206" cy="3384376"/>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4"/>
          </a:xfrm>
        </p:spPr>
        <p:txBody>
          <a:bodyPr>
            <a:normAutofit fontScale="90000"/>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4098" name="Picture 2"/>
          <p:cNvPicPr>
            <a:picLocks noGrp="1" noChangeAspect="1" noChangeArrowheads="1"/>
          </p:cNvPicPr>
          <p:nvPr>
            <p:ph idx="1"/>
          </p:nvPr>
        </p:nvPicPr>
        <p:blipFill>
          <a:blip r:embed="rId3"/>
          <a:stretch>
            <a:fillRect/>
          </a:stretch>
        </p:blipFill>
        <p:spPr bwMode="auto">
          <a:xfrm>
            <a:off x="5796136" y="2591532"/>
            <a:ext cx="3347864" cy="3973574"/>
          </a:xfrm>
          <a:prstGeom prst="rect">
            <a:avLst/>
          </a:prstGeom>
          <a:noFill/>
          <a:ln w="9525">
            <a:noFill/>
            <a:miter lim="800000"/>
            <a:headEnd/>
            <a:tailEnd/>
          </a:ln>
        </p:spPr>
      </p:pic>
      <p:pic>
        <p:nvPicPr>
          <p:cNvPr id="4099" name="Picture 3"/>
          <p:cNvPicPr>
            <a:picLocks noChangeAspect="1" noChangeArrowheads="1"/>
          </p:cNvPicPr>
          <p:nvPr/>
        </p:nvPicPr>
        <p:blipFill>
          <a:blip r:embed="rId4"/>
          <a:srcRect/>
          <a:stretch>
            <a:fillRect/>
          </a:stretch>
        </p:blipFill>
        <p:spPr bwMode="auto">
          <a:xfrm>
            <a:off x="251519" y="935348"/>
            <a:ext cx="5901799" cy="1656184"/>
          </a:xfrm>
          <a:prstGeom prst="rect">
            <a:avLst/>
          </a:prstGeom>
          <a:noFill/>
          <a:ln w="9525">
            <a:noFill/>
            <a:miter lim="800000"/>
            <a:headEnd/>
            <a:tailEnd/>
          </a:ln>
        </p:spPr>
      </p:pic>
      <p:pic>
        <p:nvPicPr>
          <p:cNvPr id="4100" name="Picture 4"/>
          <p:cNvPicPr>
            <a:picLocks noChangeAspect="1" noChangeArrowheads="1"/>
          </p:cNvPicPr>
          <p:nvPr/>
        </p:nvPicPr>
        <p:blipFill>
          <a:blip r:embed="rId5"/>
          <a:srcRect/>
          <a:stretch>
            <a:fillRect/>
          </a:stretch>
        </p:blipFill>
        <p:spPr bwMode="auto">
          <a:xfrm>
            <a:off x="251519" y="3645024"/>
            <a:ext cx="5393655" cy="2448272"/>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5122" name="Picture 2"/>
          <p:cNvPicPr>
            <a:picLocks noGrp="1" noChangeAspect="1" noChangeArrowheads="1"/>
          </p:cNvPicPr>
          <p:nvPr>
            <p:ph idx="1"/>
          </p:nvPr>
        </p:nvPicPr>
        <p:blipFill>
          <a:blip r:embed="rId2"/>
          <a:srcRect/>
          <a:stretch>
            <a:fillRect/>
          </a:stretch>
        </p:blipFill>
        <p:spPr bwMode="auto">
          <a:xfrm>
            <a:off x="251520" y="1175581"/>
            <a:ext cx="4371796" cy="5682419"/>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8191822" cy="759618"/>
          </a:xfrm>
        </p:spPr>
        <p:txBody>
          <a:bodyPr/>
          <a:lstStyle/>
          <a:p>
            <a:pPr algn="r"/>
            <a:r>
              <a:rPr lang="en-GB" dirty="0" smtClean="0">
                <a:latin typeface="Baskerville Old Face" pitchFamily="18" charset="0"/>
              </a:rPr>
              <a:t> </a:t>
            </a:r>
            <a:endParaRPr lang="en-GB" dirty="0">
              <a:latin typeface="Baskerville Old Face" pitchFamily="18" charset="0"/>
            </a:endParaRPr>
          </a:p>
        </p:txBody>
      </p:sp>
      <p:pic>
        <p:nvPicPr>
          <p:cNvPr id="6146" name="Picture 2"/>
          <p:cNvPicPr>
            <a:picLocks noGrp="1" noChangeAspect="1" noChangeArrowheads="1"/>
          </p:cNvPicPr>
          <p:nvPr>
            <p:ph idx="1"/>
          </p:nvPr>
        </p:nvPicPr>
        <p:blipFill>
          <a:blip r:embed="rId2"/>
          <a:srcRect/>
          <a:stretch>
            <a:fillRect/>
          </a:stretch>
        </p:blipFill>
        <p:spPr bwMode="auto">
          <a:xfrm>
            <a:off x="251520" y="367763"/>
            <a:ext cx="5688632" cy="6427415"/>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6136" y="548680"/>
            <a:ext cx="2376264" cy="859496"/>
          </a:xfrm>
        </p:spPr>
        <p:txBody>
          <a:bodyPr>
            <a:normAutofit/>
          </a:bodyPr>
          <a:lstStyle/>
          <a:p>
            <a:r>
              <a:rPr lang="en-GB" sz="2000" dirty="0" smtClean="0">
                <a:latin typeface="Baskerville Old Face" pitchFamily="18" charset="0"/>
              </a:rPr>
              <a:t>The Planning Process</a:t>
            </a:r>
            <a:endParaRPr lang="en-GB" sz="2000" dirty="0">
              <a:latin typeface="Baskerville Old Face" pitchFamily="18" charset="0"/>
            </a:endParaRPr>
          </a:p>
        </p:txBody>
      </p:sp>
      <p:pic>
        <p:nvPicPr>
          <p:cNvPr id="7170" name="Picture 2"/>
          <p:cNvPicPr>
            <a:picLocks noGrp="1" noChangeAspect="1" noChangeArrowheads="1"/>
          </p:cNvPicPr>
          <p:nvPr>
            <p:ph idx="1"/>
          </p:nvPr>
        </p:nvPicPr>
        <p:blipFill>
          <a:blip r:embed="rId2"/>
          <a:srcRect/>
          <a:stretch>
            <a:fillRect/>
          </a:stretch>
        </p:blipFill>
        <p:spPr bwMode="auto">
          <a:xfrm>
            <a:off x="87829" y="188640"/>
            <a:ext cx="5708307" cy="6196909"/>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latin typeface="Baskerville Old Face" pitchFamily="18" charset="0"/>
            </a:endParaRPr>
          </a:p>
        </p:txBody>
      </p:sp>
      <p:pic>
        <p:nvPicPr>
          <p:cNvPr id="8194" name="Picture 2"/>
          <p:cNvPicPr>
            <a:picLocks noGrp="1" noChangeAspect="1" noChangeArrowheads="1"/>
          </p:cNvPicPr>
          <p:nvPr>
            <p:ph idx="1"/>
          </p:nvPr>
        </p:nvPicPr>
        <p:blipFill>
          <a:blip r:embed="rId2"/>
          <a:srcRect/>
          <a:stretch>
            <a:fillRect/>
          </a:stretch>
        </p:blipFill>
        <p:spPr bwMode="auto">
          <a:xfrm>
            <a:off x="1115616" y="1559325"/>
            <a:ext cx="6811858" cy="5135804"/>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pic>
        <p:nvPicPr>
          <p:cNvPr id="9218" name="Picture 2"/>
          <p:cNvPicPr>
            <a:picLocks noGrp="1" noChangeAspect="1" noChangeArrowheads="1"/>
          </p:cNvPicPr>
          <p:nvPr>
            <p:ph idx="1"/>
          </p:nvPr>
        </p:nvPicPr>
        <p:blipFill>
          <a:blip r:embed="rId2"/>
          <a:srcRect/>
          <a:stretch>
            <a:fillRect/>
          </a:stretch>
        </p:blipFill>
        <p:spPr bwMode="auto">
          <a:xfrm>
            <a:off x="676927" y="1700808"/>
            <a:ext cx="7783505" cy="4769939"/>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pic>
        <p:nvPicPr>
          <p:cNvPr id="10242" name="Picture 2"/>
          <p:cNvPicPr>
            <a:picLocks noGrp="1" noChangeAspect="1" noChangeArrowheads="1"/>
          </p:cNvPicPr>
          <p:nvPr>
            <p:ph idx="1"/>
          </p:nvPr>
        </p:nvPicPr>
        <p:blipFill>
          <a:blip r:embed="rId2"/>
          <a:srcRect/>
          <a:stretch>
            <a:fillRect/>
          </a:stretch>
        </p:blipFill>
        <p:spPr bwMode="auto">
          <a:xfrm>
            <a:off x="187898" y="1268760"/>
            <a:ext cx="8728747" cy="532859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pic>
        <p:nvPicPr>
          <p:cNvPr id="11266" name="Picture 2"/>
          <p:cNvPicPr>
            <a:picLocks noGrp="1" noChangeAspect="1" noChangeArrowheads="1"/>
          </p:cNvPicPr>
          <p:nvPr>
            <p:ph idx="1"/>
          </p:nvPr>
        </p:nvPicPr>
        <p:blipFill>
          <a:blip r:embed="rId2"/>
          <a:stretch>
            <a:fillRect/>
          </a:stretch>
        </p:blipFill>
        <p:spPr bwMode="auto">
          <a:xfrm>
            <a:off x="971600" y="1690689"/>
            <a:ext cx="5691137" cy="4894938"/>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pic>
        <p:nvPicPr>
          <p:cNvPr id="12290" name="Picture 2"/>
          <p:cNvPicPr>
            <a:picLocks noGrp="1" noChangeAspect="1" noChangeArrowheads="1"/>
          </p:cNvPicPr>
          <p:nvPr>
            <p:ph idx="1"/>
          </p:nvPr>
        </p:nvPicPr>
        <p:blipFill>
          <a:blip r:embed="rId2"/>
          <a:srcRect/>
          <a:stretch>
            <a:fillRect/>
          </a:stretch>
        </p:blipFill>
        <p:spPr bwMode="auto">
          <a:xfrm>
            <a:off x="1104272" y="1690704"/>
            <a:ext cx="6780096" cy="4906648"/>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28184" y="155448"/>
            <a:ext cx="2458616" cy="1252728"/>
          </a:xfrm>
        </p:spPr>
        <p:txBody>
          <a:bodyPr>
            <a:normAutofit/>
          </a:bodyPr>
          <a:lstStyle/>
          <a:p>
            <a:r>
              <a:rPr lang="en-GB" sz="2000" dirty="0" smtClean="0">
                <a:latin typeface="Baskerville Old Face" pitchFamily="18" charset="0"/>
              </a:rPr>
              <a:t>The Planning Process</a:t>
            </a:r>
            <a:endParaRPr lang="en-GB" sz="2000" dirty="0"/>
          </a:p>
        </p:txBody>
      </p:sp>
      <p:pic>
        <p:nvPicPr>
          <p:cNvPr id="13314" name="Picture 2"/>
          <p:cNvPicPr>
            <a:picLocks noGrp="1" noChangeAspect="1" noChangeArrowheads="1"/>
          </p:cNvPicPr>
          <p:nvPr>
            <p:ph idx="1"/>
          </p:nvPr>
        </p:nvPicPr>
        <p:blipFill>
          <a:blip r:embed="rId2"/>
          <a:srcRect/>
          <a:stretch>
            <a:fillRect/>
          </a:stretch>
        </p:blipFill>
        <p:spPr bwMode="auto">
          <a:xfrm>
            <a:off x="251520" y="116632"/>
            <a:ext cx="4824536" cy="6608663"/>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6176" y="188640"/>
            <a:ext cx="2540968" cy="1252728"/>
          </a:xfrm>
        </p:spPr>
        <p:txBody>
          <a:bodyPr>
            <a:normAutofit/>
          </a:bodyPr>
          <a:lstStyle/>
          <a:p>
            <a:r>
              <a:rPr lang="en-GB" sz="1800" dirty="0" smtClean="0">
                <a:latin typeface="Baskerville Old Face" pitchFamily="18" charset="0"/>
              </a:rPr>
              <a:t>The Planning Process</a:t>
            </a:r>
            <a:endParaRPr lang="en-GB" sz="1800" dirty="0"/>
          </a:p>
        </p:txBody>
      </p:sp>
      <p:sp>
        <p:nvSpPr>
          <p:cNvPr id="3" name="Content Placeholder 2"/>
          <p:cNvSpPr>
            <a:spLocks noGrp="1"/>
          </p:cNvSpPr>
          <p:nvPr>
            <p:ph idx="1"/>
          </p:nvPr>
        </p:nvSpPr>
        <p:spPr/>
        <p:txBody>
          <a:bodyPr/>
          <a:lstStyle/>
          <a:p>
            <a:endParaRPr lang="en-GB" dirty="0"/>
          </a:p>
        </p:txBody>
      </p:sp>
      <p:pic>
        <p:nvPicPr>
          <p:cNvPr id="14338" name="Picture 2"/>
          <p:cNvPicPr>
            <a:picLocks noChangeAspect="1" noChangeArrowheads="1"/>
          </p:cNvPicPr>
          <p:nvPr/>
        </p:nvPicPr>
        <p:blipFill>
          <a:blip r:embed="rId2"/>
          <a:srcRect/>
          <a:stretch>
            <a:fillRect/>
          </a:stretch>
        </p:blipFill>
        <p:spPr bwMode="auto">
          <a:xfrm>
            <a:off x="395536" y="240041"/>
            <a:ext cx="4464496" cy="6617959"/>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76256" y="155448"/>
            <a:ext cx="1810544" cy="1252728"/>
          </a:xfrm>
        </p:spPr>
        <p:txBody>
          <a:bodyPr>
            <a:normAutofit/>
          </a:bodyPr>
          <a:lstStyle/>
          <a:p>
            <a:r>
              <a:rPr lang="en-GB" sz="2000" dirty="0" smtClean="0">
                <a:latin typeface="Baskerville Old Face" pitchFamily="18" charset="0"/>
              </a:rPr>
              <a:t>The Planning Process</a:t>
            </a:r>
            <a:endParaRPr lang="en-GB" sz="2000" dirty="0"/>
          </a:p>
        </p:txBody>
      </p:sp>
      <p:pic>
        <p:nvPicPr>
          <p:cNvPr id="15362" name="Picture 2"/>
          <p:cNvPicPr>
            <a:picLocks noGrp="1" noChangeAspect="1" noChangeArrowheads="1"/>
          </p:cNvPicPr>
          <p:nvPr>
            <p:ph idx="1"/>
          </p:nvPr>
        </p:nvPicPr>
        <p:blipFill>
          <a:blip r:embed="rId2"/>
          <a:srcRect/>
          <a:stretch>
            <a:fillRect/>
          </a:stretch>
        </p:blipFill>
        <p:spPr bwMode="auto">
          <a:xfrm>
            <a:off x="539551" y="188640"/>
            <a:ext cx="4731713" cy="666936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6176" y="155448"/>
            <a:ext cx="2530624" cy="1252728"/>
          </a:xfrm>
        </p:spPr>
        <p:txBody>
          <a:bodyPr>
            <a:normAutofit/>
          </a:bodyPr>
          <a:lstStyle/>
          <a:p>
            <a:r>
              <a:rPr lang="en-GB" sz="2000" dirty="0" smtClean="0">
                <a:latin typeface="Baskerville Old Face" pitchFamily="18" charset="0"/>
              </a:rPr>
              <a:t>The Planning Process</a:t>
            </a:r>
            <a:endParaRPr lang="en-GB" sz="2000" dirty="0"/>
          </a:p>
        </p:txBody>
      </p:sp>
      <p:pic>
        <p:nvPicPr>
          <p:cNvPr id="16387" name="Picture 3"/>
          <p:cNvPicPr>
            <a:picLocks noGrp="1" noChangeAspect="1" noChangeArrowheads="1"/>
          </p:cNvPicPr>
          <p:nvPr>
            <p:ph idx="1"/>
          </p:nvPr>
        </p:nvPicPr>
        <p:blipFill>
          <a:blip r:embed="rId2"/>
          <a:srcRect/>
          <a:stretch>
            <a:fillRect/>
          </a:stretch>
        </p:blipFill>
        <p:spPr bwMode="auto">
          <a:xfrm>
            <a:off x="179512" y="188640"/>
            <a:ext cx="4464496" cy="655061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77500" lnSpcReduction="20000"/>
          </a:bodyPr>
          <a:lstStyle/>
          <a:p>
            <a:r>
              <a:rPr lang="en-GB" b="1" dirty="0" smtClean="0"/>
              <a:t>Documents </a:t>
            </a:r>
          </a:p>
          <a:p>
            <a:r>
              <a:rPr lang="en-GB" b="1" dirty="0" smtClean="0">
                <a:hlinkClick r:id="rId2"/>
              </a:rPr>
              <a:t>Technical advice note (TAN) 1: joint housing land availability studies </a:t>
            </a:r>
            <a:endParaRPr lang="en-GB" b="1" dirty="0" smtClean="0"/>
          </a:p>
          <a:p>
            <a:r>
              <a:rPr lang="en-GB" dirty="0" smtClean="0"/>
              <a:t>31 January 2015 Guidance </a:t>
            </a:r>
          </a:p>
          <a:p>
            <a:r>
              <a:rPr lang="en-GB" b="1" dirty="0" smtClean="0">
                <a:hlinkClick r:id="rId3"/>
              </a:rPr>
              <a:t>Technical advice note (TAN) 2: planning and affordable housing </a:t>
            </a:r>
            <a:endParaRPr lang="en-GB" b="1" dirty="0" smtClean="0"/>
          </a:p>
          <a:p>
            <a:r>
              <a:rPr lang="en-GB" dirty="0" smtClean="0"/>
              <a:t>30 June 2006 Guidance </a:t>
            </a:r>
          </a:p>
          <a:p>
            <a:r>
              <a:rPr lang="en-GB" b="1" dirty="0" smtClean="0">
                <a:hlinkClick r:id="rId4"/>
              </a:rPr>
              <a:t>Technical advice note (TAN) 3: simplified planning zones </a:t>
            </a:r>
            <a:endParaRPr lang="en-GB" b="1" dirty="0" smtClean="0"/>
          </a:p>
          <a:p>
            <a:r>
              <a:rPr lang="en-GB" dirty="0" smtClean="0"/>
              <a:t>30 November 1996 Guidance </a:t>
            </a:r>
          </a:p>
          <a:p>
            <a:r>
              <a:rPr lang="en-GB" b="1" dirty="0" smtClean="0">
                <a:hlinkClick r:id="rId5"/>
              </a:rPr>
              <a:t>Technical advice note (TAN) 4: retail and commercial development </a:t>
            </a:r>
            <a:endParaRPr lang="en-GB" b="1" dirty="0" smtClean="0"/>
          </a:p>
          <a:p>
            <a:r>
              <a:rPr lang="en-GB" dirty="0" smtClean="0"/>
              <a:t>30 November 2016 Guidance </a:t>
            </a:r>
          </a:p>
          <a:p>
            <a:r>
              <a:rPr lang="en-GB" b="1" dirty="0" smtClean="0">
                <a:hlinkClick r:id="rId6"/>
              </a:rPr>
              <a:t>Technical advice note (TAN) 5: nature conservation and planning </a:t>
            </a:r>
            <a:endParaRPr lang="en-GB" b="1" dirty="0" smtClean="0"/>
          </a:p>
          <a:p>
            <a:r>
              <a:rPr lang="en-GB" dirty="0" smtClean="0"/>
              <a:t>30 September 2009 Guidance </a:t>
            </a:r>
          </a:p>
          <a:p>
            <a:r>
              <a:rPr lang="en-GB" b="1" dirty="0" smtClean="0">
                <a:hlinkClick r:id="rId7"/>
              </a:rPr>
              <a:t>Technical advice note (TAN) 6: planning for sustainable rural communities </a:t>
            </a:r>
            <a:endParaRPr lang="en-GB" b="1" dirty="0" smtClean="0"/>
          </a:p>
          <a:p>
            <a:r>
              <a:rPr lang="en-GB" dirty="0" smtClean="0"/>
              <a:t>30 July 2010 Guidance </a:t>
            </a:r>
          </a:p>
          <a:p>
            <a:r>
              <a:rPr lang="en-GB" b="1" dirty="0" smtClean="0">
                <a:hlinkClick r:id="rId8"/>
              </a:rPr>
              <a:t>Technical advice note (TAN) 7: outdoor advertisement control </a:t>
            </a:r>
            <a:endParaRPr lang="en-GB" b="1" dirty="0" smtClean="0"/>
          </a:p>
          <a:p>
            <a:r>
              <a:rPr lang="en-GB" dirty="0" smtClean="0"/>
              <a:t>30 November 1996 Guidance </a:t>
            </a:r>
          </a:p>
          <a:p>
            <a:r>
              <a:rPr lang="en-GB" b="1" dirty="0" smtClean="0">
                <a:hlinkClick r:id="rId9"/>
              </a:rPr>
              <a:t>Technical advice note (TAN) 8: renewable energy </a:t>
            </a:r>
            <a:endParaRPr lang="en-GB" b="1"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77500" lnSpcReduction="20000"/>
          </a:bodyPr>
          <a:lstStyle/>
          <a:p>
            <a:r>
              <a:rPr lang="en-GB" dirty="0" smtClean="0"/>
              <a:t>30 July 2005 Guidance </a:t>
            </a:r>
          </a:p>
          <a:p>
            <a:r>
              <a:rPr lang="en-GB" b="1" dirty="0" smtClean="0">
                <a:hlinkClick r:id="rId2"/>
              </a:rPr>
              <a:t>Technical advice note (TAN) 10: tree preservation orders </a:t>
            </a:r>
            <a:endParaRPr lang="en-GB" b="1" dirty="0" smtClean="0"/>
          </a:p>
          <a:p>
            <a:r>
              <a:rPr lang="en-GB" dirty="0" smtClean="0"/>
              <a:t>31 October 1997 Guidance </a:t>
            </a:r>
          </a:p>
          <a:p>
            <a:r>
              <a:rPr lang="en-GB" b="1" dirty="0" smtClean="0">
                <a:hlinkClick r:id="rId3"/>
              </a:rPr>
              <a:t>Technical advice note (TAN) 11: noise </a:t>
            </a:r>
            <a:endParaRPr lang="en-GB" b="1" dirty="0" smtClean="0"/>
          </a:p>
          <a:p>
            <a:r>
              <a:rPr lang="en-GB" dirty="0" smtClean="0"/>
              <a:t>31 October 1997 Guidance </a:t>
            </a:r>
          </a:p>
          <a:p>
            <a:r>
              <a:rPr lang="en-GB" b="1" dirty="0" smtClean="0">
                <a:hlinkClick r:id="rId4"/>
              </a:rPr>
              <a:t>Technical advice note (TAN) 12: design </a:t>
            </a:r>
            <a:endParaRPr lang="en-GB" b="1" dirty="0" smtClean="0"/>
          </a:p>
          <a:p>
            <a:r>
              <a:rPr lang="en-GB" dirty="0" smtClean="0"/>
              <a:t>31 March 2016 Guidance </a:t>
            </a:r>
          </a:p>
          <a:p>
            <a:r>
              <a:rPr lang="en-GB" b="1" dirty="0" smtClean="0">
                <a:hlinkClick r:id="rId5"/>
              </a:rPr>
              <a:t>Technical advice note (TAN) 13: tourism </a:t>
            </a:r>
            <a:endParaRPr lang="en-GB" b="1" dirty="0" smtClean="0"/>
          </a:p>
          <a:p>
            <a:r>
              <a:rPr lang="en-GB" dirty="0" smtClean="0"/>
              <a:t>31 October 1997 Guidance </a:t>
            </a:r>
          </a:p>
          <a:p>
            <a:r>
              <a:rPr lang="en-GB" b="1" dirty="0" smtClean="0">
                <a:hlinkClick r:id="rId6"/>
              </a:rPr>
              <a:t>Technical advice note (TAN) 14: coastal planning </a:t>
            </a:r>
            <a:endParaRPr lang="en-GB" b="1" dirty="0" smtClean="0"/>
          </a:p>
          <a:p>
            <a:r>
              <a:rPr lang="en-GB" dirty="0" smtClean="0"/>
              <a:t>31 March 1998 Guidance </a:t>
            </a:r>
          </a:p>
          <a:p>
            <a:r>
              <a:rPr lang="en-GB" b="1" dirty="0" smtClean="0">
                <a:hlinkClick r:id="rId7"/>
              </a:rPr>
              <a:t>Technical advice note (TAN) 15: development and flood risk </a:t>
            </a:r>
            <a:endParaRPr lang="en-GB" b="1" dirty="0" smtClean="0"/>
          </a:p>
          <a:p>
            <a:r>
              <a:rPr lang="en-GB" dirty="0" smtClean="0"/>
              <a:t>30 July 2004 Guidance </a:t>
            </a:r>
          </a:p>
          <a:p>
            <a:r>
              <a:rPr lang="en-GB" b="1" dirty="0" smtClean="0">
                <a:hlinkClick r:id="rId8"/>
              </a:rPr>
              <a:t>Technical advice note (TAN) 16: sport, recreation and open space </a:t>
            </a:r>
            <a:endParaRPr lang="en-GB" b="1" dirty="0" smtClean="0"/>
          </a:p>
          <a:p>
            <a:r>
              <a:rPr lang="en-GB" dirty="0" smtClean="0"/>
              <a:t>31 January 2009 Guidance </a:t>
            </a:r>
          </a:p>
          <a:p>
            <a:r>
              <a:rPr lang="en-GB" b="1" dirty="0" smtClean="0">
                <a:hlinkClick r:id="rId9"/>
              </a:rPr>
              <a:t>Technical advice note (TAN) 18: transport </a:t>
            </a:r>
            <a:endParaRPr lang="en-GB" b="1"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a:xfrm>
            <a:off x="457200" y="1484784"/>
            <a:ext cx="8363272" cy="5616624"/>
          </a:xfrm>
        </p:spPr>
        <p:txBody>
          <a:bodyPr>
            <a:normAutofit/>
          </a:bodyPr>
          <a:lstStyle/>
          <a:p>
            <a:r>
              <a:rPr lang="en-GB" b="1" dirty="0" smtClean="0">
                <a:hlinkClick r:id="rId2"/>
              </a:rPr>
              <a:t>Technical advice note (TAN) 12: design </a:t>
            </a:r>
            <a:endParaRPr lang="en-GB" b="1" dirty="0" smtClean="0"/>
          </a:p>
          <a:p>
            <a:endParaRPr lang="en-GB" dirty="0"/>
          </a:p>
        </p:txBody>
      </p:sp>
      <p:pic>
        <p:nvPicPr>
          <p:cNvPr id="17410" name="Picture 2"/>
          <p:cNvPicPr>
            <a:picLocks noChangeAspect="1" noChangeArrowheads="1"/>
          </p:cNvPicPr>
          <p:nvPr/>
        </p:nvPicPr>
        <p:blipFill>
          <a:blip r:embed="rId3"/>
          <a:srcRect/>
          <a:stretch>
            <a:fillRect/>
          </a:stretch>
        </p:blipFill>
        <p:spPr bwMode="auto">
          <a:xfrm>
            <a:off x="251520" y="2132856"/>
            <a:ext cx="2232029" cy="1840806"/>
          </a:xfrm>
          <a:prstGeom prst="rect">
            <a:avLst/>
          </a:prstGeom>
          <a:noFill/>
          <a:ln w="9525">
            <a:noFill/>
            <a:miter lim="800000"/>
            <a:headEnd/>
            <a:tailEnd/>
          </a:ln>
        </p:spPr>
      </p:pic>
      <p:pic>
        <p:nvPicPr>
          <p:cNvPr id="17412" name="Picture 4"/>
          <p:cNvPicPr>
            <a:picLocks noChangeAspect="1" noChangeArrowheads="1"/>
          </p:cNvPicPr>
          <p:nvPr/>
        </p:nvPicPr>
        <p:blipFill>
          <a:blip r:embed="rId4"/>
          <a:srcRect/>
          <a:stretch>
            <a:fillRect/>
          </a:stretch>
        </p:blipFill>
        <p:spPr bwMode="auto">
          <a:xfrm>
            <a:off x="6444208" y="2420888"/>
            <a:ext cx="2479912" cy="3379664"/>
          </a:xfrm>
          <a:prstGeom prst="rect">
            <a:avLst/>
          </a:prstGeom>
          <a:noFill/>
          <a:ln w="9525">
            <a:noFill/>
            <a:miter lim="800000"/>
            <a:headEnd/>
            <a:tailEnd/>
          </a:ln>
        </p:spPr>
      </p:pic>
      <p:pic>
        <p:nvPicPr>
          <p:cNvPr id="17413" name="Picture 5"/>
          <p:cNvPicPr>
            <a:picLocks noChangeAspect="1" noChangeArrowheads="1"/>
          </p:cNvPicPr>
          <p:nvPr/>
        </p:nvPicPr>
        <p:blipFill>
          <a:blip r:embed="rId5"/>
          <a:srcRect/>
          <a:stretch>
            <a:fillRect/>
          </a:stretch>
        </p:blipFill>
        <p:spPr bwMode="auto">
          <a:xfrm>
            <a:off x="2915816" y="2132856"/>
            <a:ext cx="3200400" cy="1885950"/>
          </a:xfrm>
          <a:prstGeom prst="rect">
            <a:avLst/>
          </a:prstGeom>
          <a:noFill/>
          <a:ln w="9525">
            <a:noFill/>
            <a:miter lim="800000"/>
            <a:headEnd/>
            <a:tailEnd/>
          </a:ln>
        </p:spPr>
      </p:pic>
      <p:pic>
        <p:nvPicPr>
          <p:cNvPr id="17414" name="Picture 6"/>
          <p:cNvPicPr>
            <a:picLocks noChangeAspect="1" noChangeArrowheads="1"/>
          </p:cNvPicPr>
          <p:nvPr/>
        </p:nvPicPr>
        <p:blipFill>
          <a:blip r:embed="rId6"/>
          <a:srcRect/>
          <a:stretch>
            <a:fillRect/>
          </a:stretch>
        </p:blipFill>
        <p:spPr bwMode="auto">
          <a:xfrm>
            <a:off x="251520" y="4221088"/>
            <a:ext cx="3848100" cy="1390650"/>
          </a:xfrm>
          <a:prstGeom prst="rect">
            <a:avLst/>
          </a:prstGeom>
          <a:noFill/>
          <a:ln w="9525">
            <a:noFill/>
            <a:miter lim="800000"/>
            <a:headEnd/>
            <a:tailEnd/>
          </a:ln>
        </p:spPr>
      </p:pic>
      <p:pic>
        <p:nvPicPr>
          <p:cNvPr id="17415" name="Picture 7"/>
          <p:cNvPicPr>
            <a:picLocks noChangeAspect="1" noChangeArrowheads="1"/>
          </p:cNvPicPr>
          <p:nvPr/>
        </p:nvPicPr>
        <p:blipFill>
          <a:blip r:embed="rId7"/>
          <a:srcRect/>
          <a:stretch>
            <a:fillRect/>
          </a:stretch>
        </p:blipFill>
        <p:spPr bwMode="auto">
          <a:xfrm>
            <a:off x="4283968" y="4221088"/>
            <a:ext cx="1933938" cy="1324546"/>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a:bodyPr>
          <a:lstStyle/>
          <a:p>
            <a:r>
              <a:rPr lang="en-GB" dirty="0" smtClean="0"/>
              <a:t>31 March 2007 Guidance </a:t>
            </a:r>
          </a:p>
          <a:p>
            <a:r>
              <a:rPr lang="en-GB" b="1" dirty="0" smtClean="0">
                <a:hlinkClick r:id="rId2"/>
              </a:rPr>
              <a:t>Technical advice note (TAN) 19: telecommunications </a:t>
            </a:r>
            <a:endParaRPr lang="en-GB" b="1" dirty="0" smtClean="0"/>
          </a:p>
          <a:p>
            <a:r>
              <a:rPr lang="en-GB" dirty="0" smtClean="0"/>
              <a:t>31 August 2002 Guidance </a:t>
            </a:r>
          </a:p>
          <a:p>
            <a:r>
              <a:rPr lang="en-GB" b="1" dirty="0" smtClean="0">
                <a:hlinkClick r:id="rId3"/>
              </a:rPr>
              <a:t>Technical advice note (TAN) 20: planning and the Welsh language </a:t>
            </a:r>
            <a:endParaRPr lang="en-GB" b="1" dirty="0" smtClean="0"/>
          </a:p>
          <a:p>
            <a:r>
              <a:rPr lang="en-GB" dirty="0" smtClean="0"/>
              <a:t>31 October 2017 Guidance </a:t>
            </a:r>
          </a:p>
          <a:p>
            <a:r>
              <a:rPr lang="en-GB" b="1" dirty="0" smtClean="0">
                <a:hlinkClick r:id="rId4"/>
              </a:rPr>
              <a:t>Technical advice note (TAN) 21: waste </a:t>
            </a:r>
            <a:endParaRPr lang="en-GB" b="1" dirty="0" smtClean="0"/>
          </a:p>
          <a:p>
            <a:r>
              <a:rPr lang="en-GB" dirty="0" smtClean="0"/>
              <a:t>23 February 2017 Guidance </a:t>
            </a:r>
          </a:p>
          <a:p>
            <a:r>
              <a:rPr lang="en-GB" b="1" dirty="0" smtClean="0">
                <a:hlinkClick r:id="rId5"/>
              </a:rPr>
              <a:t>Technical advice note (TAN) 23: economic development </a:t>
            </a:r>
            <a:endParaRPr lang="en-GB" b="1" dirty="0" smtClean="0"/>
          </a:p>
          <a:p>
            <a:r>
              <a:rPr lang="en-GB" dirty="0" smtClean="0"/>
              <a:t>28 February 2014 Guidance </a:t>
            </a:r>
          </a:p>
          <a:p>
            <a:r>
              <a:rPr lang="en-GB" b="1" dirty="0" smtClean="0">
                <a:hlinkClick r:id="rId6"/>
              </a:rPr>
              <a:t>Technical advice note (TAN) 24: the historic environment </a:t>
            </a:r>
            <a:endParaRPr lang="en-GB" b="1" dirty="0" smtClean="0"/>
          </a:p>
          <a:p>
            <a:r>
              <a:rPr lang="en-GB" dirty="0" smtClean="0"/>
              <a:t>30 May 2017 Guidance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If we consider guidance and services for the Historic Environment: </a:t>
            </a:r>
          </a:p>
          <a:p>
            <a:r>
              <a:rPr lang="en-GB" dirty="0" smtClean="0">
                <a:hlinkClick r:id="rId2"/>
              </a:rPr>
              <a:t>Technical advice note (TAN) 24: the historic environment</a:t>
            </a:r>
            <a:endParaRPr lang="en-GB" dirty="0" smtClean="0"/>
          </a:p>
          <a:p>
            <a:r>
              <a:rPr lang="en-GB" dirty="0" smtClean="0"/>
              <a:t>Guidance on how to consider the historic environment in development plans and planning decisions. </a:t>
            </a:r>
          </a:p>
          <a:p>
            <a:r>
              <a:rPr lang="en-GB" dirty="0" smtClean="0">
                <a:hlinkClick r:id="rId3"/>
              </a:rPr>
              <a:t>Listed building and conservation area consent: applications from local authorities (CL-01-00)</a:t>
            </a:r>
            <a:endParaRPr lang="en-GB" dirty="0" smtClean="0"/>
          </a:p>
          <a:p>
            <a:r>
              <a:rPr lang="en-GB" dirty="0" smtClean="0"/>
              <a:t>Local authorities follow this guidance to apply for listed building or conservation area consent.</a:t>
            </a:r>
          </a:p>
          <a:p>
            <a:r>
              <a:rPr lang="en-GB" dirty="0" smtClean="0">
                <a:hlinkClick r:id="rId4"/>
              </a:rPr>
              <a:t>Planning control over demolition</a:t>
            </a:r>
            <a:endParaRPr lang="en-GB" dirty="0" smtClean="0"/>
          </a:p>
          <a:p>
            <a:r>
              <a:rPr lang="en-GB" dirty="0" smtClean="0"/>
              <a:t>Letter to clarify the implications of the Court of Appeal judgement on 25 March 2011.</a:t>
            </a:r>
          </a:p>
          <a:p>
            <a:r>
              <a:rPr lang="en-GB" dirty="0" smtClean="0">
                <a:hlinkClick r:id="rId5"/>
              </a:rPr>
              <a:t>Historic Environment (Wales) Act 2016: guidance</a:t>
            </a:r>
            <a:endParaRPr lang="en-GB" dirty="0" smtClean="0"/>
          </a:p>
          <a:p>
            <a:r>
              <a:rPr lang="en-GB" dirty="0" smtClean="0"/>
              <a:t>Letter to introduce the main points of historic environment legislation to planning authorities.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62500" lnSpcReduction="20000"/>
          </a:bodyPr>
          <a:lstStyle/>
          <a:p>
            <a:pPr>
              <a:buNone/>
            </a:pPr>
            <a:r>
              <a:rPr lang="en-GB" b="1" dirty="0" smtClean="0"/>
              <a:t>Cadw:</a:t>
            </a:r>
          </a:p>
          <a:p>
            <a:pPr>
              <a:buNone/>
            </a:pPr>
            <a:endParaRPr lang="en-GB" dirty="0" smtClean="0"/>
          </a:p>
          <a:p>
            <a:pPr fontAlgn="base"/>
            <a:r>
              <a:rPr lang="en-GB" dirty="0" smtClean="0"/>
              <a:t>Once a building is listed, any works which will change its character will require Listed Building Consent (LBC). Private applicants will need consent from the local planning authority and local authorities will need to apply to the Planning Division of the Welsh Government for consent. If the planning authority considers that consent should be granted, then in most cases the papers are referred to Cadw. Cadw’s role is to consider the issues raised by the application and recommend whether it should be ‘called in’ for consideration by the Welsh Government. In practice, this will be the Planning Division or the Planning Inspectorate. The majority of applications are not called in and are returned within four weeks to the appropriate local planning authority for it to proceed to determine them.</a:t>
            </a:r>
          </a:p>
          <a:p>
            <a:pPr fontAlgn="base"/>
            <a:endParaRPr lang="en-GB" dirty="0" smtClean="0"/>
          </a:p>
          <a:p>
            <a:pPr fontAlgn="base"/>
            <a:r>
              <a:rPr lang="en-GB" dirty="0" smtClean="0"/>
              <a:t>Listing is not designed to hinder progress. It provides, in effect, a breathing space to allow planners, developers, and special interest groups or individuals the opportunity to consider the historic or architectural importance of a building. It allows an opportunity to explore fully various alternatives for future use, and proposals for alteration or even demolition.</a:t>
            </a:r>
          </a:p>
          <a:p>
            <a:pPr fontAlgn="base"/>
            <a:endParaRPr lang="en-GB" dirty="0" smtClean="0"/>
          </a:p>
          <a:p>
            <a:pPr fontAlgn="base"/>
            <a:r>
              <a:rPr lang="en-GB" dirty="0" smtClean="0"/>
              <a:t>Queries about whether Listed Building Consent is required or on the progress of LBC applications should be directed to the conservation or planning department of the appropriate local planning authority.</a:t>
            </a:r>
          </a:p>
          <a:p>
            <a:pPr fontAlgn="base"/>
            <a:endParaRPr lang="en-GB" dirty="0" smtClean="0"/>
          </a:p>
          <a:p>
            <a:pPr fontAlgn="base">
              <a:buNone/>
            </a:pPr>
            <a:r>
              <a:rPr lang="en-GB" dirty="0" smtClean="0"/>
              <a:t>Downloads</a:t>
            </a:r>
          </a:p>
          <a:p>
            <a:pPr fontAlgn="base"/>
            <a:r>
              <a:rPr lang="en-GB" b="1" dirty="0" smtClean="0">
                <a:hlinkClick r:id="rId2"/>
              </a:rPr>
              <a:t>Managing Change to Listed Buildings in Wales [</a:t>
            </a:r>
            <a:r>
              <a:rPr lang="en-GB" b="1" dirty="0" err="1" smtClean="0">
                <a:hlinkClick r:id="rId2"/>
              </a:rPr>
              <a:t>pdf</a:t>
            </a:r>
            <a:r>
              <a:rPr lang="en-GB" b="1" dirty="0" smtClean="0">
                <a:hlinkClick r:id="rId2"/>
              </a:rPr>
              <a:t>, 2,088 KB]</a:t>
            </a:r>
            <a:endParaRPr lang="en-GB" dirty="0" smtClean="0"/>
          </a:p>
          <a:p>
            <a:pPr fontAlgn="base"/>
            <a:r>
              <a:rPr lang="en-GB" b="1" dirty="0" smtClean="0">
                <a:hlinkClick r:id="rId3"/>
              </a:rPr>
              <a:t>Understanding Listing in Wales [</a:t>
            </a:r>
            <a:r>
              <a:rPr lang="en-GB" b="1" dirty="0" err="1" smtClean="0">
                <a:hlinkClick r:id="rId3"/>
              </a:rPr>
              <a:t>pdf</a:t>
            </a:r>
            <a:r>
              <a:rPr lang="en-GB" b="1" dirty="0" smtClean="0">
                <a:hlinkClick r:id="rId3"/>
              </a:rPr>
              <a:t>, 6,558 Kb]</a:t>
            </a:r>
            <a:endParaRPr lang="en-GB"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85000" lnSpcReduction="20000"/>
          </a:bodyPr>
          <a:lstStyle/>
          <a:p>
            <a:pPr fontAlgn="base">
              <a:buNone/>
            </a:pPr>
            <a:r>
              <a:rPr lang="en-GB" b="1" dirty="0" smtClean="0"/>
              <a:t>Local Development Plans</a:t>
            </a:r>
          </a:p>
          <a:p>
            <a:pPr fontAlgn="base">
              <a:buNone/>
            </a:pPr>
            <a:endParaRPr lang="en-GB" dirty="0" smtClean="0"/>
          </a:p>
          <a:p>
            <a:pPr fontAlgn="base"/>
            <a:r>
              <a:rPr lang="en-GB" dirty="0" smtClean="0"/>
              <a:t>Every local planning authority in Wales must prepare a Local Development Plan, which should reflect national policies for the conservation and enhancement of the historic environment. Locally specific policies may identify opportunities for the conservation and enhancement of historic assets in the consideration of development proposals. Such policies may be material to decisions on individual planning applications and will be taken into account by the Welsh Ministers and Planning Inspectors in the determination of called-in applications and appeals.</a:t>
            </a:r>
          </a:p>
          <a:p>
            <a:pPr fontAlgn="base"/>
            <a:endParaRPr lang="en-GB" b="1" dirty="0" smtClean="0"/>
          </a:p>
          <a:p>
            <a:pPr fontAlgn="base">
              <a:buNone/>
            </a:pPr>
            <a:r>
              <a:rPr lang="en-GB" b="1" dirty="0" smtClean="0"/>
              <a:t>Conservation Principles</a:t>
            </a:r>
          </a:p>
          <a:p>
            <a:pPr fontAlgn="base">
              <a:buNone/>
            </a:pPr>
            <a:endParaRPr lang="en-GB" dirty="0" smtClean="0"/>
          </a:p>
          <a:p>
            <a:pPr fontAlgn="base"/>
            <a:r>
              <a:rPr lang="en-GB" dirty="0" smtClean="0"/>
              <a:t>Conservation Principles for the Sustainable Management of the Historic Environment in Wales provides the basis on which the Welsh Government’s Historic Environment Service (Cadw) discharges its duties on behalf of the Welsh Ministers. It explains how Cadw assesses the potential impacts of development proposals on historic assets. Its use is recommended to local planning authorities and others to inform decision making where the historic environment is affected by the planning process.</a:t>
            </a:r>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p:txBody>
          <a:bodyPr>
            <a:normAutofit fontScale="62500" lnSpcReduction="20000"/>
          </a:bodyPr>
          <a:lstStyle/>
          <a:p>
            <a:r>
              <a:rPr lang="en-GB" b="1" dirty="0" smtClean="0"/>
              <a:t>Managing Change to Listed Places of Worship in Wales: Ecclesiastical Exemption</a:t>
            </a:r>
            <a:r>
              <a:rPr lang="en-GB" dirty="0" smtClean="0"/>
              <a:t> explains the operation of the Ecclesiastical Exemption (Listed Buildings and Conservation Areas) (Wales) Order 2018. </a:t>
            </a:r>
            <a:r>
              <a:rPr lang="en-GB" b="1" dirty="0" smtClean="0"/>
              <a:t>The 2018 Order will come into force on 1 January 2019.</a:t>
            </a:r>
            <a:br>
              <a:rPr lang="en-GB" b="1" dirty="0" smtClean="0"/>
            </a:br>
            <a:r>
              <a:rPr lang="en-GB" dirty="0" smtClean="0"/>
              <a:t/>
            </a:r>
            <a:br>
              <a:rPr lang="en-GB" dirty="0" smtClean="0"/>
            </a:br>
            <a:r>
              <a:rPr lang="en-GB" dirty="0" smtClean="0"/>
              <a:t>The guidance sets out the guiding principles to consider when planning changes to listed places of worship covered by the 2018 Order. It also sets out a code of practice for denominational consent procedures, which explains how those principles should be included in the control and decision-making process.</a:t>
            </a:r>
            <a:br>
              <a:rPr lang="en-GB" dirty="0" smtClean="0"/>
            </a:br>
            <a:r>
              <a:rPr lang="en-GB" dirty="0" smtClean="0"/>
              <a:t/>
            </a:r>
            <a:br>
              <a:rPr lang="en-GB" dirty="0" smtClean="0"/>
            </a:br>
            <a:r>
              <a:rPr lang="en-GB" dirty="0" smtClean="0"/>
              <a:t>This best-practice guidance is aimed principally at those denominations which are already exempt from the secular system of control. It will also be of interest to local planning authorities, congregations and individuals with an interest in the protection of listed places of worship. (November 2018)</a:t>
            </a:r>
            <a:br>
              <a:rPr lang="en-GB" dirty="0" smtClean="0"/>
            </a:br>
            <a:r>
              <a:rPr lang="en-GB" dirty="0" smtClean="0"/>
              <a:t/>
            </a:r>
            <a:br>
              <a:rPr lang="en-GB" dirty="0" smtClean="0"/>
            </a:br>
            <a:r>
              <a:rPr lang="en-GB" b="1" dirty="0" smtClean="0"/>
              <a:t>Managing Scheduled Monuments in Wales</a:t>
            </a:r>
            <a:r>
              <a:rPr lang="en-GB" dirty="0" smtClean="0"/>
              <a:t> sets out the general principles to consider when managing and making changes to scheduled monuments. It explains how to apply for scheduled monument consent, including the roles and responsibilities of owners and Cadw, the Welsh Government’s historic environment service.</a:t>
            </a:r>
            <a:br>
              <a:rPr lang="en-GB" dirty="0" smtClean="0"/>
            </a:br>
            <a:r>
              <a:rPr lang="en-GB" dirty="0" smtClean="0"/>
              <a:t/>
            </a:r>
            <a:br>
              <a:rPr lang="en-GB" dirty="0" smtClean="0"/>
            </a:br>
            <a:r>
              <a:rPr lang="en-GB" dirty="0" smtClean="0"/>
              <a:t>This best-practice guide is aimed principally at owners, occupiers and managers of scheduled monuments. It explains what it means to own a scheduled monument and how to care for it, and provides details about where to get further help and assistance. (November 2018)</a:t>
            </a:r>
            <a:br>
              <a:rPr lang="en-GB" dirty="0" smtClean="0"/>
            </a:br>
            <a:r>
              <a:rPr lang="en-GB" dirty="0" smtClean="0"/>
              <a:t/>
            </a:r>
            <a:br>
              <a:rPr lang="en-GB" dirty="0" smtClean="0"/>
            </a:br>
            <a:r>
              <a:rPr lang="en-GB" b="1" dirty="0" smtClean="0"/>
              <a:t>Understanding Listing in Wales</a:t>
            </a:r>
            <a:r>
              <a:rPr lang="en-GB" dirty="0" smtClean="0"/>
              <a:t> will help anyone who wants or needs to know why and how buildings are listed. It explains how to ask for a building to be listed or delisted, and how to request a review of a listing decision. This fully illustrated publication also provides an introduction for owners, occupiers and agents about what listing means for them. (September 2018)</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Baskerville Old Face" pitchFamily="18" charset="0"/>
              </a:rPr>
              <a:t>The Planning Process</a:t>
            </a:r>
            <a:endParaRPr lang="en-GB" dirty="0"/>
          </a:p>
        </p:txBody>
      </p:sp>
      <p:sp>
        <p:nvSpPr>
          <p:cNvPr id="3" name="Content Placeholder 2"/>
          <p:cNvSpPr>
            <a:spLocks noGrp="1"/>
          </p:cNvSpPr>
          <p:nvPr>
            <p:ph idx="1"/>
          </p:nvPr>
        </p:nvSpPr>
        <p:spPr>
          <a:xfrm>
            <a:off x="457200" y="1484784"/>
            <a:ext cx="8363272" cy="5616624"/>
          </a:xfrm>
        </p:spPr>
        <p:txBody>
          <a:bodyPr>
            <a:normAutofit fontScale="47500" lnSpcReduction="20000"/>
          </a:bodyPr>
          <a:lstStyle/>
          <a:p>
            <a:r>
              <a:rPr lang="en-GB" b="1" dirty="0" smtClean="0"/>
              <a:t>Heritage Impact Assessment in Wales</a:t>
            </a:r>
            <a:r>
              <a:rPr lang="en-GB" dirty="0" smtClean="0"/>
              <a:t> sets out the general principles to consider when planning changes to historic assets and applying for listed building and conservation area consent.</a:t>
            </a:r>
            <a:br>
              <a:rPr lang="en-GB" dirty="0" smtClean="0"/>
            </a:br>
            <a:r>
              <a:rPr lang="en-GB" dirty="0" smtClean="0"/>
              <a:t/>
            </a:r>
            <a:br>
              <a:rPr lang="en-GB" dirty="0" smtClean="0"/>
            </a:br>
            <a:r>
              <a:rPr lang="en-GB" dirty="0" smtClean="0"/>
              <a:t>This best-practice guide is aimed principally at owners and occupiers of historic assets and their agents. It will help them to understand why, when and how to use the heritage impact assessment process and write heritage impact statements. (May 2017)</a:t>
            </a:r>
            <a:br>
              <a:rPr lang="en-GB" dirty="0" smtClean="0"/>
            </a:br>
            <a:r>
              <a:rPr lang="en-GB" dirty="0" smtClean="0"/>
              <a:t/>
            </a:r>
            <a:br>
              <a:rPr lang="en-GB" dirty="0" smtClean="0"/>
            </a:br>
            <a:r>
              <a:rPr lang="en-GB" b="1" dirty="0" smtClean="0"/>
              <a:t>Managing Conservation Areas in Wales</a:t>
            </a:r>
            <a:r>
              <a:rPr lang="en-GB" dirty="0" smtClean="0"/>
              <a:t> sets out the policy context for the designation and management of conservation areas and the duties of local planning</a:t>
            </a:r>
            <a:br>
              <a:rPr lang="en-GB" dirty="0" smtClean="0"/>
            </a:br>
            <a:r>
              <a:rPr lang="en-GB" dirty="0" smtClean="0"/>
              <a:t>authorities. It also identifies key aspects of best practice for their designation and appraisal, including the participation of stakeholders and the development of local policies for positive management and enhancement so that their character and appearance are preserved and enhanced.</a:t>
            </a:r>
            <a:br>
              <a:rPr lang="en-GB" dirty="0" smtClean="0"/>
            </a:br>
            <a:r>
              <a:rPr lang="en-GB" dirty="0" smtClean="0"/>
              <a:t/>
            </a:r>
            <a:br>
              <a:rPr lang="en-GB" dirty="0" smtClean="0"/>
            </a:br>
            <a:r>
              <a:rPr lang="en-GB" dirty="0" smtClean="0"/>
              <a:t>This best-practice guide is aimed mainly at local planning authorities to ensure a consistent approach to conservation area designation, appraisal and management throughout Wales. (May 2017)</a:t>
            </a:r>
            <a:br>
              <a:rPr lang="en-GB" dirty="0" smtClean="0"/>
            </a:br>
            <a:r>
              <a:rPr lang="en-GB" dirty="0" smtClean="0"/>
              <a:t/>
            </a:r>
            <a:br>
              <a:rPr lang="en-GB" dirty="0" smtClean="0"/>
            </a:br>
            <a:r>
              <a:rPr lang="en-GB" b="1" dirty="0" smtClean="0"/>
              <a:t>Managing Historic Character in Wales</a:t>
            </a:r>
            <a:r>
              <a:rPr lang="en-GB" dirty="0" smtClean="0"/>
              <a:t> explains why it is important to recognise historic character and use it as an evidence base for conservation, regeneration and planning work. It shows how policies and programmes to manage change can take inspiration from the past to help create and sustain distinctive places for the future. Managing Historic Character in Wales, together with Managing Lists of Historic Assets of Special Local Interest in Wales, focuses on those aspects of local heritage that have considerable value for local communities, including those that are not designated for their special national interest or importance.</a:t>
            </a:r>
            <a:br>
              <a:rPr lang="en-GB" dirty="0" smtClean="0"/>
            </a:br>
            <a:r>
              <a:rPr lang="en-GB" dirty="0" smtClean="0"/>
              <a:t/>
            </a:r>
            <a:br>
              <a:rPr lang="en-GB" dirty="0" smtClean="0"/>
            </a:br>
            <a:r>
              <a:rPr lang="en-GB" dirty="0" smtClean="0"/>
              <a:t>The best-practice guidance is aimed primarily at local authority conservation, planning, housing, regeneration and development departments, as well as Welsh</a:t>
            </a:r>
            <a:br>
              <a:rPr lang="en-GB" dirty="0" smtClean="0"/>
            </a:br>
            <a:r>
              <a:rPr lang="en-GB" dirty="0" smtClean="0"/>
              <a:t>Government departments. It will also be of interest to local communities and third sector organisations, as well as owners, developers and agents, who have a vital role in identifying, promoting and caring for local historic character. (May 2017)</a:t>
            </a:r>
            <a:br>
              <a:rPr lang="en-GB" dirty="0" smtClean="0"/>
            </a:br>
            <a:r>
              <a:rPr lang="en-GB" dirty="0" smtClean="0"/>
              <a:t/>
            </a:r>
            <a:br>
              <a:rPr lang="en-GB" dirty="0" smtClean="0"/>
            </a:br>
            <a:r>
              <a:rPr lang="en-GB" b="1" dirty="0" smtClean="0"/>
              <a:t>Managing Lists of Historic Assets of Special Local Interest in Wales</a:t>
            </a:r>
            <a:r>
              <a:rPr lang="en-GB" dirty="0" smtClean="0"/>
              <a:t> sets out general principles and good practice for preparing and managing lists of local</a:t>
            </a:r>
            <a:br>
              <a:rPr lang="en-GB" dirty="0" smtClean="0"/>
            </a:br>
            <a:r>
              <a:rPr lang="en-GB" dirty="0" smtClean="0"/>
              <a:t>historic assets — including criteria, nomination, consultation, validation, appeals and monitoring — and provides guidance on their use in the planning</a:t>
            </a:r>
            <a:br>
              <a:rPr lang="en-GB" dirty="0" smtClean="0"/>
            </a:br>
            <a:r>
              <a:rPr lang="en-GB" dirty="0" smtClean="0"/>
              <a:t>system.</a:t>
            </a:r>
            <a:br>
              <a:rPr lang="en-GB" dirty="0" smtClean="0"/>
            </a:br>
            <a:r>
              <a:rPr lang="en-GB" dirty="0" smtClean="0"/>
              <a:t/>
            </a:r>
            <a:br>
              <a:rPr lang="en-GB" dirty="0" smtClean="0"/>
            </a:br>
            <a:r>
              <a:rPr lang="en-GB" dirty="0" smtClean="0"/>
              <a:t>This guidance is aimed primarily at local planning authorities, but also at third sector organisations and the owners of historic assets, to encourage all</a:t>
            </a:r>
            <a:br>
              <a:rPr lang="en-GB" dirty="0" smtClean="0"/>
            </a:br>
            <a:r>
              <a:rPr lang="en-GB" dirty="0" smtClean="0"/>
              <a:t>sectors to work together to protect and enhance historic assets of special local interest. (May 2017)</a:t>
            </a:r>
            <a:br>
              <a:rPr lang="en-GB" dirty="0" smtClean="0"/>
            </a:br>
            <a:r>
              <a:rPr lang="en-GB" dirty="0" smtClean="0"/>
              <a:t/>
            </a:r>
            <a:br>
              <a:rPr lang="en-GB" dirty="0" smtClean="0"/>
            </a:br>
            <a:r>
              <a:rPr lang="en-GB" b="1" dirty="0" smtClean="0"/>
              <a:t>Setting of Historic Assets in Wales</a:t>
            </a:r>
            <a:r>
              <a:rPr lang="en-GB" dirty="0" smtClean="0"/>
              <a:t> explains what setting is, how it contributes to the significance of a historic asset and why it is important. It also outlines the principles used to assess the potential impact of development or land management proposals within the settings of World Heritage Sites, ancient monuments (scheduled and unscheduled), listed buildings, registered historic parks and gardens, and conservation areas.</a:t>
            </a:r>
            <a:br>
              <a:rPr lang="en-GB" dirty="0" smtClean="0"/>
            </a:br>
            <a:r>
              <a:rPr lang="en-GB" dirty="0" smtClean="0"/>
              <a:t/>
            </a:r>
            <a:br>
              <a:rPr lang="en-GB" dirty="0" smtClean="0"/>
            </a:br>
            <a:r>
              <a:rPr lang="en-GB" dirty="0" smtClean="0"/>
              <a:t>This best-practice guidance is aimed at developers, owners, occupiers and agents, who should use it to inform management plans and proposals for change which</a:t>
            </a:r>
            <a:br>
              <a:rPr lang="en-GB" dirty="0" smtClean="0"/>
            </a:br>
            <a:r>
              <a:rPr lang="en-GB" dirty="0" smtClean="0"/>
              <a:t>may have an impact on the significance of a historic asset and its setting. (May 2017)</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Workshop</a:t>
            </a:r>
            <a:endParaRPr lang="en-GB" dirty="0"/>
          </a:p>
        </p:txBody>
      </p:sp>
      <p:sp>
        <p:nvSpPr>
          <p:cNvPr id="3" name="Content Placeholder 2"/>
          <p:cNvSpPr>
            <a:spLocks noGrp="1"/>
          </p:cNvSpPr>
          <p:nvPr>
            <p:ph idx="1"/>
          </p:nvPr>
        </p:nvSpPr>
        <p:spPr/>
        <p:txBody>
          <a:bodyPr>
            <a:normAutofit/>
          </a:bodyPr>
          <a:lstStyle/>
          <a:p>
            <a:r>
              <a:rPr lang="en-GB" dirty="0" smtClean="0"/>
              <a:t>You are to assume that you are engaged to refurbish a redundant Victorian, Grade II listed, primary school as a small hotel. The building is situated in a mid-Wales Market Town and the intention is to add a high-tech residential block in the former playground and refit the spaces in a carbon and thermally efficient manner. Discuss the processes, policy and legislation you would need to address.</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Preparation for Next Week:</a:t>
            </a:r>
            <a:endParaRPr lang="en-GB" dirty="0"/>
          </a:p>
        </p:txBody>
      </p:sp>
      <p:sp>
        <p:nvSpPr>
          <p:cNvPr id="3" name="Content Placeholder 2"/>
          <p:cNvSpPr>
            <a:spLocks noGrp="1"/>
          </p:cNvSpPr>
          <p:nvPr>
            <p:ph idx="1"/>
          </p:nvPr>
        </p:nvSpPr>
        <p:spPr/>
        <p:txBody>
          <a:bodyPr>
            <a:normAutofit/>
          </a:bodyPr>
          <a:lstStyle/>
          <a:p>
            <a:r>
              <a:rPr lang="en-GB" dirty="0" smtClean="0"/>
              <a:t>We will be reviewing the Plans, Policy and Guidance at the local government level.</a:t>
            </a:r>
          </a:p>
          <a:p>
            <a:endParaRPr lang="en-GB" dirty="0" smtClean="0"/>
          </a:p>
          <a:p>
            <a:r>
              <a:rPr lang="en-GB" dirty="0" smtClean="0"/>
              <a:t>Please prepare in advance.</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843</TotalTime>
  <Words>1271</Words>
  <Application>Microsoft Office PowerPoint</Application>
  <PresentationFormat>On-screen Show (4:3)</PresentationFormat>
  <Paragraphs>119</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Baskerville Old Face</vt:lpstr>
      <vt:lpstr>Calibri</vt:lpstr>
      <vt:lpstr>Calibri Light</vt:lpstr>
      <vt:lpstr>Office Theme</vt:lpstr>
      <vt:lpstr>The Welsh Government’s Planning Processes. The Key To Asset Management!</vt:lpstr>
      <vt:lpstr>The Welsh Government’s Planning Process</vt:lpstr>
      <vt:lpstr>The Planning Process</vt:lpstr>
      <vt:lpstr>The Planning Process</vt:lpstr>
      <vt:lpstr>The Planning Process</vt:lpstr>
      <vt:lpstr>The Planning Process</vt:lpstr>
      <vt:lpstr>The Planning Process</vt:lpstr>
      <vt:lpstr> </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The Planning Process</vt:lpstr>
      <vt:lpstr>Workshop</vt:lpstr>
      <vt:lpstr>Preparation for 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Planning Process</dc:title>
  <dc:creator>Trevor</dc:creator>
  <cp:lastModifiedBy>Trevor Francis</cp:lastModifiedBy>
  <cp:revision>8</cp:revision>
  <dcterms:created xsi:type="dcterms:W3CDTF">2019-02-20T19:03:17Z</dcterms:created>
  <dcterms:modified xsi:type="dcterms:W3CDTF">2019-03-07T16:53:47Z</dcterms:modified>
</cp:coreProperties>
</file>