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8" r:id="rId11"/>
    <p:sldId id="267" r:id="rId12"/>
    <p:sldId id="269" r:id="rId13"/>
    <p:sldId id="270" r:id="rId14"/>
    <p:sldId id="271" r:id="rId15"/>
    <p:sldId id="272" r:id="rId16"/>
    <p:sldId id="273" r:id="rId17"/>
    <p:sldId id="274" r:id="rId18"/>
    <p:sldId id="277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135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102294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3577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94867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151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58683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61592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3984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0541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719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41584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8202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06/12/2021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0759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539077"/>
            <a:ext cx="8229600" cy="1368152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Households in the ancient world: Greek texts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5229200"/>
            <a:ext cx="6400800" cy="1248544"/>
          </a:xfrm>
        </p:spPr>
        <p:txBody>
          <a:bodyPr>
            <a:norm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683568" y="2780927"/>
            <a:ext cx="8064896" cy="3421089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Tx/>
              <a:buNone/>
              <a:tabLst/>
              <a:defRPr/>
            </a:pP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ook Antiqua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Tx/>
              <a:buNone/>
              <a:tabLst/>
              <a:defRPr/>
            </a:pPr>
            <a:r>
              <a:rPr kumimoji="0" lang="en-GB" sz="43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 Antiqua"/>
                <a:ea typeface="+mn-ea"/>
                <a:cs typeface="+mn-cs"/>
              </a:rPr>
              <a:t>Adjectives and Subjunctives Overview</a:t>
            </a:r>
            <a:r>
              <a:rPr kumimoji="0" lang="en-GB" sz="43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 Antiqua"/>
                <a:ea typeface="+mn-ea"/>
                <a:cs typeface="+mn-cs"/>
              </a:rPr>
              <a:t>	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Tx/>
              <a:buNone/>
              <a:tabLst/>
              <a:defRPr/>
            </a:pPr>
            <a:endParaRPr kumimoji="0" lang="en-GB" sz="4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ook Antiqua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tabLst/>
              <a:defRPr/>
            </a:pPr>
            <a:r>
              <a:rPr kumimoji="0" lang="en-GB" sz="4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 Antiqua"/>
                <a:ea typeface="+mn-ea"/>
                <a:cs typeface="+mn-cs"/>
              </a:rPr>
              <a:t>HPGR5004/6004</a:t>
            </a:r>
          </a:p>
        </p:txBody>
      </p:sp>
    </p:spTree>
    <p:extLst>
      <p:ext uri="{BB962C8B-B14F-4D97-AF65-F5344CB8AC3E}">
        <p14:creationId xmlns:p14="http://schemas.microsoft.com/office/powerpoint/2010/main" val="29637254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AD6EA-4608-4A06-BE4B-A62456F50F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Positive adjectives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844D5-DC5A-4F28-84F9-E36025650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271" y="1600200"/>
            <a:ext cx="8786190" cy="4983162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Adjectives describe or attribute qualities to nouns and pronouns.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The positive degree refers to the quality or quantity conveyed by the adjective.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Adjectives agree with their nouns in gender, number and case. </a:t>
            </a:r>
          </a:p>
          <a:p>
            <a:pPr lvl="1"/>
            <a:r>
              <a:rPr lang="el-GR" dirty="0">
                <a:solidFill>
                  <a:schemeClr val="bg1"/>
                </a:solidFill>
              </a:rPr>
              <a:t>ἀγαθός -ή -όν </a:t>
            </a:r>
            <a:r>
              <a:rPr lang="en-GB" dirty="0">
                <a:solidFill>
                  <a:schemeClr val="bg1"/>
                </a:solidFill>
              </a:rPr>
              <a:t>= good</a:t>
            </a:r>
          </a:p>
          <a:p>
            <a:pPr lvl="1"/>
            <a:r>
              <a:rPr lang="el-GR" dirty="0">
                <a:solidFill>
                  <a:schemeClr val="bg1"/>
                </a:solidFill>
              </a:rPr>
              <a:t>αἰσχρός -ά -όν </a:t>
            </a:r>
            <a:r>
              <a:rPr lang="en-GB" dirty="0">
                <a:solidFill>
                  <a:schemeClr val="bg1"/>
                </a:solidFill>
              </a:rPr>
              <a:t>= shameful</a:t>
            </a:r>
          </a:p>
          <a:p>
            <a:pPr lvl="1"/>
            <a:r>
              <a:rPr lang="el-GR" dirty="0">
                <a:solidFill>
                  <a:schemeClr val="bg1"/>
                </a:solidFill>
              </a:rPr>
              <a:t>μέγας μεγάλη μέγα </a:t>
            </a:r>
            <a:r>
              <a:rPr lang="en-GB" dirty="0">
                <a:solidFill>
                  <a:schemeClr val="bg1"/>
                </a:solidFill>
              </a:rPr>
              <a:t>= big</a:t>
            </a:r>
          </a:p>
          <a:p>
            <a:pPr lvl="1"/>
            <a:r>
              <a:rPr lang="el-GR" dirty="0">
                <a:solidFill>
                  <a:schemeClr val="bg1"/>
                </a:solidFill>
              </a:rPr>
              <a:t>μικρός -ά -όν </a:t>
            </a:r>
            <a:r>
              <a:rPr lang="en-GB" dirty="0">
                <a:solidFill>
                  <a:schemeClr val="bg1"/>
                </a:solidFill>
              </a:rPr>
              <a:t>= small</a:t>
            </a:r>
          </a:p>
          <a:p>
            <a:pPr lvl="1"/>
            <a:r>
              <a:rPr lang="el-GR" dirty="0">
                <a:solidFill>
                  <a:schemeClr val="bg1"/>
                </a:solidFill>
              </a:rPr>
              <a:t>πολύς πολλά πολύ </a:t>
            </a:r>
            <a:r>
              <a:rPr lang="en-GB" dirty="0">
                <a:solidFill>
                  <a:schemeClr val="bg1"/>
                </a:solidFill>
              </a:rPr>
              <a:t>= many (of time: “long”)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F2C5179-B7AD-489B-9028-29C0F4417003}"/>
              </a:ext>
            </a:extLst>
          </p:cNvPr>
          <p:cNvSpPr txBox="1">
            <a:spLocks/>
          </p:cNvSpPr>
          <p:nvPr/>
        </p:nvSpPr>
        <p:spPr>
          <a:xfrm>
            <a:off x="4572000" y="3975652"/>
            <a:ext cx="4452729" cy="2093843"/>
          </a:xfrm>
          <a:prstGeom prst="rect">
            <a:avLst/>
          </a:prstGeom>
          <a:solidFill>
            <a:srgbClr val="FFFF00"/>
          </a:solidFill>
        </p:spPr>
        <p:txBody>
          <a:bodyPr vert="horz">
            <a:normAutofit fontScale="92500"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n-GB" dirty="0">
                <a:solidFill>
                  <a:schemeClr val="bg1"/>
                </a:solidFill>
              </a:rPr>
              <a:t>Example from Lysias 1.10</a:t>
            </a:r>
            <a:r>
              <a:rPr lang="el-GR" dirty="0">
                <a:solidFill>
                  <a:schemeClr val="bg1"/>
                </a:solidFill>
              </a:rPr>
              <a:t>:  </a:t>
            </a:r>
            <a:r>
              <a:rPr lang="en-GB" dirty="0">
                <a:solidFill>
                  <a:schemeClr val="bg1"/>
                </a:solidFill>
              </a:rPr>
              <a:t>…</a:t>
            </a:r>
            <a:r>
              <a:rPr lang="el-GR" dirty="0">
                <a:solidFill>
                  <a:schemeClr val="bg1"/>
                </a:solidFill>
              </a:rPr>
              <a:t>καὶ ταῦτα </a:t>
            </a:r>
            <a:r>
              <a:rPr lang="el-GR" b="1" dirty="0">
                <a:solidFill>
                  <a:schemeClr val="bg1"/>
                </a:solidFill>
              </a:rPr>
              <a:t>πολὺν χρόνον</a:t>
            </a:r>
            <a:r>
              <a:rPr lang="el-GR" dirty="0">
                <a:solidFill>
                  <a:schemeClr val="bg1"/>
                </a:solidFill>
              </a:rPr>
              <a:t> οὕτως ἐγίγνετο</a:t>
            </a:r>
            <a:r>
              <a:rPr lang="en-GB" dirty="0">
                <a:solidFill>
                  <a:schemeClr val="bg1"/>
                </a:solidFill>
              </a:rPr>
              <a:t>…</a:t>
            </a:r>
          </a:p>
          <a:p>
            <a:pPr marL="137160" indent="0">
              <a:buFont typeface="Wingdings 2"/>
              <a:buNone/>
            </a:pPr>
            <a:r>
              <a:rPr lang="en-GB" b="1" dirty="0">
                <a:solidFill>
                  <a:schemeClr val="bg1"/>
                </a:solidFill>
              </a:rPr>
              <a:t>For a long time </a:t>
            </a:r>
            <a:r>
              <a:rPr lang="en-GB" dirty="0">
                <a:solidFill>
                  <a:schemeClr val="bg1"/>
                </a:solidFill>
              </a:rPr>
              <a:t>(masculine, accusative, singular)</a:t>
            </a:r>
          </a:p>
        </p:txBody>
      </p:sp>
    </p:spTree>
    <p:extLst>
      <p:ext uri="{BB962C8B-B14F-4D97-AF65-F5344CB8AC3E}">
        <p14:creationId xmlns:p14="http://schemas.microsoft.com/office/powerpoint/2010/main" val="35300707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6BE44-6CE6-42BF-9E4A-1FD1428B00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Sandwich and repeat article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C667B-C988-4529-AE8F-CA79431BD8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521" y="1600200"/>
            <a:ext cx="8799443" cy="2773017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Adjectives commonly used by sandwich construction:</a:t>
            </a:r>
          </a:p>
          <a:p>
            <a:pPr lvl="1"/>
            <a:r>
              <a:rPr lang="el-GR" dirty="0">
                <a:solidFill>
                  <a:schemeClr val="bg1"/>
                </a:solidFill>
              </a:rPr>
              <a:t>ὁ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l-GR" dirty="0">
                <a:solidFill>
                  <a:schemeClr val="bg1"/>
                </a:solidFill>
              </a:rPr>
              <a:t>ἡμί-σοφος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l-GR" dirty="0">
                <a:solidFill>
                  <a:schemeClr val="bg1"/>
                </a:solidFill>
              </a:rPr>
              <a:t>δοῦλος</a:t>
            </a:r>
            <a:endParaRPr lang="en-GB" dirty="0">
              <a:solidFill>
                <a:schemeClr val="bg1"/>
              </a:solidFill>
            </a:endParaRP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But the repeat article construction can also be used:</a:t>
            </a:r>
          </a:p>
          <a:p>
            <a:pPr lvl="1"/>
            <a:r>
              <a:rPr lang="el-GR" dirty="0">
                <a:solidFill>
                  <a:schemeClr val="bg1"/>
                </a:solidFill>
              </a:rPr>
              <a:t>ὁ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l-GR" dirty="0">
                <a:solidFill>
                  <a:schemeClr val="bg1"/>
                </a:solidFill>
              </a:rPr>
              <a:t>δοῦλος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l-GR" dirty="0">
                <a:solidFill>
                  <a:schemeClr val="bg1"/>
                </a:solidFill>
              </a:rPr>
              <a:t>ὁ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l-GR" dirty="0">
                <a:solidFill>
                  <a:schemeClr val="bg1"/>
                </a:solidFill>
              </a:rPr>
              <a:t>ἡμί-σοφος</a:t>
            </a:r>
            <a:r>
              <a:rPr lang="en-GB" dirty="0">
                <a:solidFill>
                  <a:schemeClr val="bg1"/>
                </a:solidFill>
              </a:rPr>
              <a:t> = lit. “the slave the half-wise (one)”</a:t>
            </a:r>
            <a:endParaRPr lang="el-GR" dirty="0">
              <a:solidFill>
                <a:schemeClr val="bg1"/>
              </a:solidFill>
            </a:endParaRPr>
          </a:p>
          <a:p>
            <a:pPr lvl="1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CABB9FE-A069-4035-8E53-54A89BDCD112}"/>
              </a:ext>
            </a:extLst>
          </p:cNvPr>
          <p:cNvSpPr txBox="1">
            <a:spLocks/>
          </p:cNvSpPr>
          <p:nvPr/>
        </p:nvSpPr>
        <p:spPr>
          <a:xfrm>
            <a:off x="132521" y="4373217"/>
            <a:ext cx="4572001" cy="2358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>
            <a:normAutofit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n-GB" dirty="0">
                <a:solidFill>
                  <a:schemeClr val="bg1"/>
                </a:solidFill>
              </a:rPr>
              <a:t>Examples from Lysias 1.4: </a:t>
            </a:r>
          </a:p>
          <a:p>
            <a:pPr marL="137160" indent="0">
              <a:buFont typeface="Wingdings 2"/>
              <a:buNone/>
            </a:pPr>
            <a:r>
              <a:rPr lang="en-GB" dirty="0">
                <a:solidFill>
                  <a:schemeClr val="bg1"/>
                </a:solidFill>
              </a:rPr>
              <a:t>…</a:t>
            </a:r>
            <a:r>
              <a:rPr lang="el-GR" dirty="0">
                <a:solidFill>
                  <a:schemeClr val="bg1"/>
                </a:solidFill>
              </a:rPr>
              <a:t>τὴν γυναῖκα τὴν ἐμὴν</a:t>
            </a:r>
            <a:r>
              <a:rPr lang="en-GB" dirty="0">
                <a:solidFill>
                  <a:schemeClr val="bg1"/>
                </a:solidFill>
              </a:rPr>
              <a:t>… – my wife</a:t>
            </a:r>
          </a:p>
          <a:p>
            <a:pPr marL="137160" indent="0">
              <a:buFont typeface="Wingdings 2"/>
              <a:buNone/>
            </a:pPr>
            <a:r>
              <a:rPr lang="en-GB" dirty="0">
                <a:solidFill>
                  <a:schemeClr val="bg1"/>
                </a:solidFill>
              </a:rPr>
              <a:t>…</a:t>
            </a:r>
            <a:r>
              <a:rPr lang="el-GR" dirty="0">
                <a:solidFill>
                  <a:schemeClr val="bg1"/>
                </a:solidFill>
              </a:rPr>
              <a:t>τοὺς παῖδας τοὺς ἐμοὺς</a:t>
            </a:r>
            <a:r>
              <a:rPr lang="en-GB" dirty="0">
                <a:solidFill>
                  <a:schemeClr val="bg1"/>
                </a:solidFill>
              </a:rPr>
              <a:t>…</a:t>
            </a:r>
            <a:r>
              <a:rPr lang="el-GR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– my children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8E8F5A0-1514-4155-A1F1-7571CF2750BB}"/>
              </a:ext>
            </a:extLst>
          </p:cNvPr>
          <p:cNvSpPr txBox="1">
            <a:spLocks/>
          </p:cNvSpPr>
          <p:nvPr/>
        </p:nvSpPr>
        <p:spPr>
          <a:xfrm>
            <a:off x="4896679" y="4343399"/>
            <a:ext cx="4035285" cy="2358887"/>
          </a:xfrm>
          <a:prstGeom prst="rect">
            <a:avLst/>
          </a:prstGeom>
          <a:solidFill>
            <a:srgbClr val="FFC000"/>
          </a:solidFill>
        </p:spPr>
        <p:txBody>
          <a:bodyPr vert="horz">
            <a:normAutofit fontScale="925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n-GB" dirty="0">
                <a:solidFill>
                  <a:schemeClr val="bg1"/>
                </a:solidFill>
              </a:rPr>
              <a:t>Example from Lysias 1.8: </a:t>
            </a:r>
          </a:p>
          <a:p>
            <a:pPr marL="137160" indent="0">
              <a:buFont typeface="Wingdings 2"/>
              <a:buNone/>
            </a:pPr>
            <a:r>
              <a:rPr lang="en-GB" dirty="0">
                <a:solidFill>
                  <a:schemeClr val="bg1"/>
                </a:solidFill>
              </a:rPr>
              <a:t> …</a:t>
            </a:r>
            <a:r>
              <a:rPr lang="el-GR" b="1" dirty="0">
                <a:solidFill>
                  <a:schemeClr val="bg1"/>
                </a:solidFill>
              </a:rPr>
              <a:t>ἡ ἐμὴ γυνὴ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l-GR" dirty="0">
                <a:solidFill>
                  <a:schemeClr val="bg1"/>
                </a:solidFill>
              </a:rPr>
              <a:t>ὑπὸ τούτου τοῦ ἀνθρώπου ὀφθεῖσα</a:t>
            </a:r>
            <a:r>
              <a:rPr lang="en-GB" dirty="0">
                <a:solidFill>
                  <a:schemeClr val="bg1"/>
                </a:solidFill>
              </a:rPr>
              <a:t>…</a:t>
            </a:r>
          </a:p>
          <a:p>
            <a:pPr marL="137160" indent="0">
              <a:buFont typeface="Wingdings 2"/>
              <a:buNone/>
            </a:pPr>
            <a:r>
              <a:rPr lang="en-GB" dirty="0">
                <a:solidFill>
                  <a:schemeClr val="bg1"/>
                </a:solidFill>
              </a:rPr>
              <a:t>…</a:t>
            </a:r>
            <a:r>
              <a:rPr lang="en-GB" b="1" dirty="0">
                <a:solidFill>
                  <a:schemeClr val="bg1"/>
                </a:solidFill>
              </a:rPr>
              <a:t>my wife </a:t>
            </a:r>
            <a:r>
              <a:rPr lang="en-GB" dirty="0">
                <a:solidFill>
                  <a:schemeClr val="bg1"/>
                </a:solidFill>
              </a:rPr>
              <a:t>was spotted by this fellow…</a:t>
            </a:r>
          </a:p>
        </p:txBody>
      </p:sp>
    </p:spTree>
    <p:extLst>
      <p:ext uri="{BB962C8B-B14F-4D97-AF65-F5344CB8AC3E}">
        <p14:creationId xmlns:p14="http://schemas.microsoft.com/office/powerpoint/2010/main" val="18506133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D9B82-2337-464F-9BB0-E029D3A07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AE0F9-B79F-4C74-8C8E-E8585FD13D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035" y="1417638"/>
            <a:ext cx="8666922" cy="5301214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The use of the adjectives in this way, both sandwiched and repeat article is called </a:t>
            </a:r>
            <a:r>
              <a:rPr lang="en-GB" i="1" dirty="0">
                <a:solidFill>
                  <a:schemeClr val="bg1"/>
                </a:solidFill>
              </a:rPr>
              <a:t>bound</a:t>
            </a:r>
            <a:r>
              <a:rPr lang="en-GB" dirty="0">
                <a:solidFill>
                  <a:schemeClr val="bg1"/>
                </a:solidFill>
              </a:rPr>
              <a:t> or </a:t>
            </a:r>
            <a:r>
              <a:rPr lang="en-GB" i="1" dirty="0">
                <a:solidFill>
                  <a:schemeClr val="bg1"/>
                </a:solidFill>
              </a:rPr>
              <a:t>attributive</a:t>
            </a:r>
            <a:r>
              <a:rPr lang="en-GB" dirty="0">
                <a:solidFill>
                  <a:schemeClr val="bg1"/>
                </a:solidFill>
              </a:rPr>
              <a:t> (i.e., telling you an attribute or quality).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If, however, you wanted to say something for the first time – such as “the slave is half-wise” you would often have the verb to be, either supplied or </a:t>
            </a:r>
            <a:r>
              <a:rPr lang="en-GB" u="sng" dirty="0">
                <a:solidFill>
                  <a:schemeClr val="bg1"/>
                </a:solidFill>
              </a:rPr>
              <a:t>understood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l-GR" dirty="0">
                <a:solidFill>
                  <a:schemeClr val="bg1"/>
                </a:solidFill>
              </a:rPr>
              <a:t>ὁ δοῦλος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l-GR" dirty="0">
                <a:solidFill>
                  <a:schemeClr val="bg1"/>
                </a:solidFill>
              </a:rPr>
              <a:t>ἡμί-σοφος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l-GR" dirty="0">
                <a:solidFill>
                  <a:schemeClr val="bg1"/>
                </a:solidFill>
              </a:rPr>
              <a:t>ἐστίν</a:t>
            </a:r>
            <a:r>
              <a:rPr lang="en-GB" dirty="0">
                <a:solidFill>
                  <a:schemeClr val="bg1"/>
                </a:solidFill>
              </a:rPr>
              <a:t>. = the slave is half-wise</a:t>
            </a:r>
          </a:p>
          <a:p>
            <a:r>
              <a:rPr lang="el-GR" dirty="0">
                <a:solidFill>
                  <a:schemeClr val="bg1"/>
                </a:solidFill>
              </a:rPr>
              <a:t>ὁ δοῦλος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l-GR" dirty="0">
                <a:solidFill>
                  <a:schemeClr val="bg1"/>
                </a:solidFill>
              </a:rPr>
              <a:t>ἡμί-σοφος</a:t>
            </a:r>
            <a:r>
              <a:rPr lang="en-GB" dirty="0">
                <a:solidFill>
                  <a:schemeClr val="bg1"/>
                </a:solidFill>
              </a:rPr>
              <a:t> = the slave is half-wise (</a:t>
            </a:r>
            <a:r>
              <a:rPr lang="el-GR" dirty="0">
                <a:solidFill>
                  <a:schemeClr val="bg1"/>
                </a:solidFill>
              </a:rPr>
              <a:t>ἐστί(ν</a:t>
            </a:r>
            <a:r>
              <a:rPr lang="en-GB" dirty="0">
                <a:solidFill>
                  <a:schemeClr val="bg1"/>
                </a:solidFill>
              </a:rPr>
              <a:t>)) is understood here). </a:t>
            </a:r>
          </a:p>
          <a:p>
            <a:endParaRPr lang="en-GB" sz="11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This is called the predicative position.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It “predicates” or tells you something new. </a:t>
            </a:r>
          </a:p>
          <a:p>
            <a:endParaRPr lang="el-GR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9711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F19F5-E069-4B36-908D-0A0E694CB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651" y="0"/>
            <a:ext cx="8812696" cy="11430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Comparatives and Superlatives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F401DB-9E6F-462B-A574-5A1386801E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43000"/>
            <a:ext cx="9143999" cy="571500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We have seen the “positive” degree – there is also the “comparative” degree and “superlative” degree.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The comparative conveys the meaning of MORE of the quality given by the adjective. </a:t>
            </a:r>
          </a:p>
          <a:p>
            <a:pPr lvl="2"/>
            <a:r>
              <a:rPr lang="el-GR" dirty="0">
                <a:solidFill>
                  <a:schemeClr val="bg1"/>
                </a:solidFill>
              </a:rPr>
              <a:t>σοφώτερος -α -ον</a:t>
            </a:r>
            <a:r>
              <a:rPr lang="en-GB" dirty="0">
                <a:solidFill>
                  <a:schemeClr val="bg1"/>
                </a:solidFill>
              </a:rPr>
              <a:t>; </a:t>
            </a:r>
            <a:r>
              <a:rPr lang="el-GR" dirty="0">
                <a:solidFill>
                  <a:schemeClr val="bg1"/>
                </a:solidFill>
              </a:rPr>
              <a:t>πιστότερος -α -ον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The superlative conveys the MOST or MAXIMUM quality given by the adjective. </a:t>
            </a:r>
          </a:p>
          <a:p>
            <a:pPr lvl="2"/>
            <a:r>
              <a:rPr lang="el-GR" dirty="0">
                <a:solidFill>
                  <a:schemeClr val="bg1"/>
                </a:solidFill>
              </a:rPr>
              <a:t> σοφώτατος -η -ον</a:t>
            </a:r>
            <a:r>
              <a:rPr lang="en-GB" dirty="0">
                <a:solidFill>
                  <a:schemeClr val="bg1"/>
                </a:solidFill>
              </a:rPr>
              <a:t>; </a:t>
            </a:r>
            <a:r>
              <a:rPr lang="el-GR" dirty="0">
                <a:solidFill>
                  <a:schemeClr val="bg1"/>
                </a:solidFill>
              </a:rPr>
              <a:t>πιστότατος -η -ον</a:t>
            </a:r>
            <a:endParaRPr lang="en-GB" dirty="0">
              <a:solidFill>
                <a:schemeClr val="bg1"/>
              </a:solidFill>
            </a:endParaRPr>
          </a:p>
          <a:p>
            <a:pPr lvl="2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 comparative degree is distinguished by adding -</a:t>
            </a:r>
            <a:r>
              <a:rPr lang="en-GB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τερος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-α -</a:t>
            </a:r>
            <a:r>
              <a:rPr lang="en-GB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ον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 the superlative by </a:t>
            </a:r>
            <a:r>
              <a:rPr lang="el-GR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-τατος -η -ον</a:t>
            </a: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the masculine stem.</a:t>
            </a:r>
          </a:p>
          <a:p>
            <a:pPr lvl="1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These endings are put onto the stem either after an </a:t>
            </a:r>
            <a:r>
              <a:rPr lang="el-GR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ο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or an </a:t>
            </a:r>
            <a:r>
              <a:rPr lang="el-GR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ω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If the last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syllabul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 the adjective stem is long (long vowel or diphthong) or followed by two consonants/a double consonant (e.g., </a:t>
            </a:r>
            <a:r>
              <a:rPr lang="el-GR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ξ, ψ, ζ)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it adds an </a:t>
            </a:r>
            <a:r>
              <a:rPr lang="el-GR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ο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 if it is short or followed only by one consonant it adds </a:t>
            </a:r>
            <a:r>
              <a:rPr lang="el-GR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ω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lvl="2"/>
            <a:r>
              <a:rPr lang="el-GR" dirty="0">
                <a:solidFill>
                  <a:schemeClr val="bg1"/>
                </a:solidFill>
              </a:rPr>
              <a:t>σοφ</a:t>
            </a:r>
            <a:r>
              <a:rPr lang="en-GB" dirty="0">
                <a:solidFill>
                  <a:schemeClr val="bg1"/>
                </a:solidFill>
              </a:rPr>
              <a:t> – </a:t>
            </a:r>
            <a:r>
              <a:rPr lang="el-GR" dirty="0">
                <a:solidFill>
                  <a:schemeClr val="bg1"/>
                </a:solidFill>
              </a:rPr>
              <a:t>ώ</a:t>
            </a:r>
            <a:r>
              <a:rPr lang="en-GB" dirty="0">
                <a:solidFill>
                  <a:schemeClr val="bg1"/>
                </a:solidFill>
              </a:rPr>
              <a:t> – </a:t>
            </a:r>
            <a:r>
              <a:rPr lang="el-GR" dirty="0">
                <a:solidFill>
                  <a:schemeClr val="bg1"/>
                </a:solidFill>
              </a:rPr>
              <a:t>τερος</a:t>
            </a:r>
            <a:r>
              <a:rPr lang="en-GB" dirty="0">
                <a:solidFill>
                  <a:schemeClr val="bg1"/>
                </a:solidFill>
              </a:rPr>
              <a:t>; </a:t>
            </a:r>
            <a:r>
              <a:rPr lang="el-GR" dirty="0">
                <a:solidFill>
                  <a:schemeClr val="bg1"/>
                </a:solidFill>
              </a:rPr>
              <a:t>δειν</a:t>
            </a:r>
            <a:r>
              <a:rPr lang="en-GB" dirty="0">
                <a:solidFill>
                  <a:schemeClr val="bg1"/>
                </a:solidFill>
              </a:rPr>
              <a:t> – </a:t>
            </a:r>
            <a:r>
              <a:rPr lang="el-GR" dirty="0">
                <a:solidFill>
                  <a:schemeClr val="bg1"/>
                </a:solidFill>
              </a:rPr>
              <a:t>ό</a:t>
            </a:r>
            <a:r>
              <a:rPr lang="en-GB" dirty="0">
                <a:solidFill>
                  <a:schemeClr val="bg1"/>
                </a:solidFill>
              </a:rPr>
              <a:t> – </a:t>
            </a:r>
            <a:r>
              <a:rPr lang="el-GR" dirty="0">
                <a:solidFill>
                  <a:schemeClr val="bg1"/>
                </a:solidFill>
              </a:rPr>
              <a:t>τᾰτος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7930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66866-32D8-4140-B795-2DA31CB57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Irregular Comp. and Super.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9F9B496-B82E-489A-8FAE-776E7F4DD6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1600200"/>
            <a:ext cx="8839200" cy="5165728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Some adjectives follow slightly different patterns from straight-forward 2-1-2. </a:t>
            </a:r>
          </a:p>
          <a:p>
            <a:pPr lvl="1"/>
            <a:r>
              <a:rPr lang="en-GB" sz="2600" dirty="0">
                <a:solidFill>
                  <a:schemeClr val="bg1"/>
                </a:solidFill>
              </a:rPr>
              <a:t>Some are 3-1-3 (like </a:t>
            </a:r>
            <a:r>
              <a:rPr lang="el-GR" sz="2600" dirty="0">
                <a:solidFill>
                  <a:schemeClr val="bg1"/>
                </a:solidFill>
              </a:rPr>
              <a:t>βραδύς</a:t>
            </a:r>
            <a:r>
              <a:rPr lang="en-GB" sz="2600" dirty="0">
                <a:solidFill>
                  <a:schemeClr val="bg1"/>
                </a:solidFill>
              </a:rPr>
              <a:t>, </a:t>
            </a:r>
            <a:r>
              <a:rPr lang="el-GR" sz="2600" dirty="0">
                <a:solidFill>
                  <a:schemeClr val="bg1"/>
                </a:solidFill>
              </a:rPr>
              <a:t>βραδεῖα</a:t>
            </a:r>
            <a:r>
              <a:rPr lang="en-GB" sz="2600" dirty="0">
                <a:solidFill>
                  <a:schemeClr val="bg1"/>
                </a:solidFill>
              </a:rPr>
              <a:t>, </a:t>
            </a:r>
            <a:r>
              <a:rPr lang="el-GR" sz="2600" dirty="0">
                <a:solidFill>
                  <a:schemeClr val="bg1"/>
                </a:solidFill>
              </a:rPr>
              <a:t>βράδυ</a:t>
            </a:r>
            <a:r>
              <a:rPr lang="en-GB" sz="2600" dirty="0">
                <a:solidFill>
                  <a:schemeClr val="bg1"/>
                </a:solidFill>
              </a:rPr>
              <a:t> = slow; </a:t>
            </a:r>
            <a:r>
              <a:rPr lang="el-GR" sz="2600" dirty="0">
                <a:solidFill>
                  <a:schemeClr val="bg1"/>
                </a:solidFill>
              </a:rPr>
              <a:t>βρᾰδῠ́τερος</a:t>
            </a:r>
            <a:r>
              <a:rPr lang="en-GB" sz="2600" dirty="0">
                <a:solidFill>
                  <a:schemeClr val="bg1"/>
                </a:solidFill>
              </a:rPr>
              <a:t>; </a:t>
            </a:r>
            <a:r>
              <a:rPr lang="el-GR" sz="2600" dirty="0">
                <a:solidFill>
                  <a:schemeClr val="bg1"/>
                </a:solidFill>
              </a:rPr>
              <a:t>βρᾰδῠ́τᾰτος</a:t>
            </a:r>
            <a:r>
              <a:rPr lang="en-GB" sz="2600" dirty="0">
                <a:solidFill>
                  <a:schemeClr val="bg1"/>
                </a:solidFill>
              </a:rPr>
              <a:t>); some start out as 3-1-3 in the masculine and neuter sing. nom. and acc. but switch to 2-1-2 (like </a:t>
            </a:r>
            <a:r>
              <a:rPr lang="el-GR" sz="2600" dirty="0">
                <a:solidFill>
                  <a:schemeClr val="bg1"/>
                </a:solidFill>
              </a:rPr>
              <a:t>πολύς πολλά πολύ</a:t>
            </a:r>
            <a:r>
              <a:rPr lang="en-GB" sz="2600" dirty="0">
                <a:solidFill>
                  <a:schemeClr val="bg1"/>
                </a:solidFill>
              </a:rPr>
              <a:t>; </a:t>
            </a:r>
            <a:r>
              <a:rPr lang="el-GR" sz="2600" dirty="0">
                <a:solidFill>
                  <a:schemeClr val="bg1"/>
                </a:solidFill>
              </a:rPr>
              <a:t>πλείων / πλέων</a:t>
            </a:r>
            <a:r>
              <a:rPr lang="en-GB" sz="2600" dirty="0">
                <a:solidFill>
                  <a:schemeClr val="bg1"/>
                </a:solidFill>
              </a:rPr>
              <a:t>;</a:t>
            </a:r>
            <a:r>
              <a:rPr lang="el-GR" sz="2600" dirty="0">
                <a:solidFill>
                  <a:schemeClr val="bg1"/>
                </a:solidFill>
              </a:rPr>
              <a:t> πλεῖστος</a:t>
            </a:r>
            <a:r>
              <a:rPr lang="en-GB" sz="2600" dirty="0">
                <a:solidFill>
                  <a:schemeClr val="bg1"/>
                </a:solidFill>
              </a:rPr>
              <a:t>) after the accusative singular (“mixed declension adjectives).  </a:t>
            </a:r>
          </a:p>
          <a:p>
            <a:endParaRPr lang="en-GB" sz="19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Some comparatives and superlatives are irregular. </a:t>
            </a:r>
          </a:p>
          <a:p>
            <a:pPr lvl="1"/>
            <a:r>
              <a:rPr lang="en-GB" sz="2600" dirty="0">
                <a:solidFill>
                  <a:schemeClr val="bg1"/>
                </a:solidFill>
              </a:rPr>
              <a:t>For comparatives this is commonly (though not always)  -(ί)</a:t>
            </a:r>
            <a:r>
              <a:rPr lang="en-GB" sz="2600" dirty="0" err="1">
                <a:solidFill>
                  <a:schemeClr val="bg1"/>
                </a:solidFill>
              </a:rPr>
              <a:t>ων</a:t>
            </a:r>
            <a:r>
              <a:rPr lang="en-GB" sz="2600" dirty="0">
                <a:solidFill>
                  <a:schemeClr val="bg1"/>
                </a:solidFill>
              </a:rPr>
              <a:t> -(ι)</a:t>
            </a:r>
            <a:r>
              <a:rPr lang="en-GB" sz="2600" dirty="0" err="1">
                <a:solidFill>
                  <a:schemeClr val="bg1"/>
                </a:solidFill>
              </a:rPr>
              <a:t>ον</a:t>
            </a:r>
            <a:r>
              <a:rPr lang="en-GB" sz="2600" dirty="0">
                <a:solidFill>
                  <a:schemeClr val="bg1"/>
                </a:solidFill>
              </a:rPr>
              <a:t> (3-3); for superlatives this is</a:t>
            </a:r>
            <a:r>
              <a:rPr lang="el-GR" sz="2600" dirty="0">
                <a:solidFill>
                  <a:schemeClr val="bg1"/>
                </a:solidFill>
              </a:rPr>
              <a:t> -ιστος -η -ον</a:t>
            </a:r>
            <a:r>
              <a:rPr lang="en-GB" sz="2600" dirty="0">
                <a:solidFill>
                  <a:schemeClr val="bg1"/>
                </a:solidFill>
              </a:rPr>
              <a:t> (2-1-2)</a:t>
            </a:r>
          </a:p>
          <a:p>
            <a:pPr lvl="2"/>
            <a:r>
              <a:rPr lang="el-GR" sz="2600" dirty="0">
                <a:solidFill>
                  <a:schemeClr val="bg1"/>
                </a:solidFill>
              </a:rPr>
              <a:t>ἀγαθός</a:t>
            </a:r>
            <a:r>
              <a:rPr lang="en-GB" sz="2600" dirty="0">
                <a:solidFill>
                  <a:schemeClr val="bg1"/>
                </a:solidFill>
              </a:rPr>
              <a:t>; </a:t>
            </a:r>
            <a:r>
              <a:rPr lang="el-GR" sz="2600" dirty="0">
                <a:solidFill>
                  <a:schemeClr val="bg1"/>
                </a:solidFill>
              </a:rPr>
              <a:t>βελτίων</a:t>
            </a:r>
            <a:r>
              <a:rPr lang="en-GB" sz="2600" dirty="0">
                <a:solidFill>
                  <a:schemeClr val="bg1"/>
                </a:solidFill>
              </a:rPr>
              <a:t>; </a:t>
            </a:r>
            <a:r>
              <a:rPr lang="el-GR" sz="2600" dirty="0">
                <a:solidFill>
                  <a:schemeClr val="bg1"/>
                </a:solidFill>
              </a:rPr>
              <a:t>ἄριστος</a:t>
            </a:r>
            <a:r>
              <a:rPr lang="en-GB" sz="2600" dirty="0">
                <a:solidFill>
                  <a:schemeClr val="bg1"/>
                </a:solidFill>
              </a:rPr>
              <a:t>.</a:t>
            </a:r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F2D21427-2726-4BFB-A15A-88995EBC5DD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83079368"/>
              </p:ext>
            </p:extLst>
          </p:nvPr>
        </p:nvGraphicFramePr>
        <p:xfrm>
          <a:off x="353075" y="1376403"/>
          <a:ext cx="8437850" cy="537368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12305">
                  <a:extLst>
                    <a:ext uri="{9D8B030D-6E8A-4147-A177-3AD203B41FA5}">
                      <a16:colId xmlns:a16="http://schemas.microsoft.com/office/drawing/2014/main" val="978745639"/>
                    </a:ext>
                  </a:extLst>
                </a:gridCol>
                <a:gridCol w="2812305">
                  <a:extLst>
                    <a:ext uri="{9D8B030D-6E8A-4147-A177-3AD203B41FA5}">
                      <a16:colId xmlns:a16="http://schemas.microsoft.com/office/drawing/2014/main" val="4028182307"/>
                    </a:ext>
                  </a:extLst>
                </a:gridCol>
                <a:gridCol w="2813240">
                  <a:extLst>
                    <a:ext uri="{9D8B030D-6E8A-4147-A177-3AD203B41FA5}">
                      <a16:colId xmlns:a16="http://schemas.microsoft.com/office/drawing/2014/main" val="50844105"/>
                    </a:ext>
                  </a:extLst>
                </a:gridCol>
              </a:tblGrid>
              <a:tr h="71807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Case + Number (sing.)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M/F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N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9620286"/>
                  </a:ext>
                </a:extLst>
              </a:tr>
              <a:tr h="517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Nominative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βελτίων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βέλτιον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85362435"/>
                  </a:ext>
                </a:extLst>
              </a:tr>
              <a:tr h="517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Accusative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βελτίονα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βέλτιον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75415760"/>
                  </a:ext>
                </a:extLst>
              </a:tr>
              <a:tr h="517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Genitive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βελτίονος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βελτίονος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56170902"/>
                  </a:ext>
                </a:extLst>
              </a:tr>
              <a:tr h="517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Dative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βελτίονι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βελτίονι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62708563"/>
                  </a:ext>
                </a:extLst>
              </a:tr>
              <a:tr h="517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Case + Number (pl.)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16774613"/>
                  </a:ext>
                </a:extLst>
              </a:tr>
              <a:tr h="517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Nominative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βελτίονες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βελτίονα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72089620"/>
                  </a:ext>
                </a:extLst>
              </a:tr>
              <a:tr h="517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Accusative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βελτίονας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βελτίονα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19742354"/>
                  </a:ext>
                </a:extLst>
              </a:tr>
              <a:tr h="517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Genitive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βελτιόνων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βελτιόνων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9257164"/>
                  </a:ext>
                </a:extLst>
              </a:tr>
              <a:tr h="51729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Dative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βελτίοσι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β</a:t>
                      </a:r>
                      <a:r>
                        <a:rPr lang="en-GB" sz="20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ελτίοσι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967009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5227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1A637-F501-403F-B1D2-DC32E709C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6517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Examples from Lysias 1.40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41CF70-DBDC-480E-87AA-8BFB6C048068}"/>
              </a:ext>
            </a:extLst>
          </p:cNvPr>
          <p:cNvSpPr txBox="1"/>
          <p:nvPr/>
        </p:nvSpPr>
        <p:spPr>
          <a:xfrm>
            <a:off x="152400" y="1219517"/>
            <a:ext cx="8839200" cy="557075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l-GR" sz="2800" dirty="0">
                <a:solidFill>
                  <a:schemeClr val="bg1"/>
                </a:solidFill>
              </a:rPr>
              <a:t> ὅτι εἰ ἐν ἐκείνῃ τῇ νυκτὶ ἐγὼ ἐπεβούλευον Ἐρατοσθένει, πότερον ἦν μοι </a:t>
            </a:r>
            <a:r>
              <a:rPr lang="el-GR" sz="2800" b="1" dirty="0">
                <a:solidFill>
                  <a:schemeClr val="bg1"/>
                </a:solidFill>
              </a:rPr>
              <a:t>κρεῖττον</a:t>
            </a:r>
            <a:r>
              <a:rPr lang="el-GR" sz="2800" dirty="0">
                <a:solidFill>
                  <a:schemeClr val="bg1"/>
                </a:solidFill>
              </a:rPr>
              <a:t> αὐτῷ ἑτέρωθι δειπνεῖν ἢ τὸν συνδειπνήσοντά μοι εἰσαγαγεῖν</a:t>
            </a:r>
            <a:r>
              <a:rPr lang="en-GB" sz="2800" dirty="0">
                <a:solidFill>
                  <a:schemeClr val="bg1"/>
                </a:solidFill>
              </a:rPr>
              <a:t>;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2800" dirty="0">
                <a:solidFill>
                  <a:schemeClr val="bg1"/>
                </a:solidFill>
              </a:rPr>
              <a:t>If I had been laying a trap for Eratosthenes on that night, was it </a:t>
            </a:r>
            <a:r>
              <a:rPr lang="en-GB" sz="2800" b="1" dirty="0">
                <a:solidFill>
                  <a:schemeClr val="bg1"/>
                </a:solidFill>
              </a:rPr>
              <a:t>better</a:t>
            </a:r>
            <a:r>
              <a:rPr lang="en-GB" sz="2800" dirty="0">
                <a:solidFill>
                  <a:schemeClr val="bg1"/>
                </a:solidFill>
              </a:rPr>
              <a:t> to dine elsewhere myself or for me to bring in my guest for dinner? 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l-GR" sz="2800" dirty="0">
                <a:solidFill>
                  <a:schemeClr val="bg1"/>
                </a:solidFill>
              </a:rPr>
              <a:t>ἐπιβουλεύω</a:t>
            </a:r>
            <a:r>
              <a:rPr lang="en-GB" sz="2800" dirty="0">
                <a:solidFill>
                  <a:schemeClr val="bg1"/>
                </a:solidFill>
              </a:rPr>
              <a:t> – I plan / I contrive against</a:t>
            </a:r>
          </a:p>
          <a:p>
            <a:r>
              <a:rPr lang="el-GR" sz="2800" dirty="0">
                <a:solidFill>
                  <a:schemeClr val="bg1"/>
                </a:solidFill>
              </a:rPr>
              <a:t>πότερος</a:t>
            </a:r>
            <a:r>
              <a:rPr lang="en-GB" sz="2800" dirty="0">
                <a:solidFill>
                  <a:schemeClr val="bg1"/>
                </a:solidFill>
              </a:rPr>
              <a:t> = “which of the two” / whether [redundant]</a:t>
            </a:r>
          </a:p>
          <a:p>
            <a:r>
              <a:rPr lang="el-GR" sz="2800" dirty="0">
                <a:solidFill>
                  <a:schemeClr val="bg1"/>
                </a:solidFill>
              </a:rPr>
              <a:t>κρείττων, -ον</a:t>
            </a:r>
            <a:r>
              <a:rPr lang="en-GB" sz="2800" dirty="0">
                <a:solidFill>
                  <a:schemeClr val="bg1"/>
                </a:solidFill>
              </a:rPr>
              <a:t> =</a:t>
            </a:r>
            <a:r>
              <a:rPr lang="el-GR" sz="2800" dirty="0">
                <a:solidFill>
                  <a:schemeClr val="bg1"/>
                </a:solidFill>
              </a:rPr>
              <a:t> </a:t>
            </a:r>
            <a:r>
              <a:rPr lang="en-GB" sz="2800" dirty="0">
                <a:solidFill>
                  <a:schemeClr val="bg1"/>
                </a:solidFill>
              </a:rPr>
              <a:t>better, stronger, superior (com. </a:t>
            </a:r>
            <a:r>
              <a:rPr lang="el-GR" sz="2800" dirty="0">
                <a:solidFill>
                  <a:schemeClr val="bg1"/>
                </a:solidFill>
              </a:rPr>
              <a:t>κρατύς</a:t>
            </a:r>
            <a:r>
              <a:rPr lang="en-GB" sz="2800" dirty="0">
                <a:solidFill>
                  <a:schemeClr val="bg1"/>
                </a:solidFill>
              </a:rPr>
              <a:t>)</a:t>
            </a:r>
          </a:p>
          <a:p>
            <a:r>
              <a:rPr lang="el-GR" sz="2800" dirty="0">
                <a:solidFill>
                  <a:schemeClr val="bg1"/>
                </a:solidFill>
              </a:rPr>
              <a:t>τὸν συνδειπνήσοντά</a:t>
            </a:r>
            <a:r>
              <a:rPr lang="en-GB" sz="2800" dirty="0">
                <a:solidFill>
                  <a:schemeClr val="bg1"/>
                </a:solidFill>
              </a:rPr>
              <a:t> – future participle (</a:t>
            </a:r>
            <a:r>
              <a:rPr lang="el-GR" sz="2800" dirty="0">
                <a:solidFill>
                  <a:schemeClr val="bg1"/>
                </a:solidFill>
              </a:rPr>
              <a:t>συνδειπνέω</a:t>
            </a:r>
            <a:r>
              <a:rPr lang="en-GB" sz="2800" dirty="0">
                <a:solidFill>
                  <a:schemeClr val="bg1"/>
                </a:solidFill>
              </a:rPr>
              <a:t>) with article = lit. “the one going to have dinner” + </a:t>
            </a:r>
            <a:r>
              <a:rPr lang="el-GR" sz="2800" dirty="0">
                <a:solidFill>
                  <a:schemeClr val="bg1"/>
                </a:solidFill>
              </a:rPr>
              <a:t>μοι</a:t>
            </a:r>
            <a:r>
              <a:rPr lang="en-GB" sz="2800" dirty="0">
                <a:solidFill>
                  <a:schemeClr val="bg1"/>
                </a:solidFill>
              </a:rPr>
              <a:t> = with me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88D3B94-C5AA-4D16-80B0-244EEA222E04}"/>
              </a:ext>
            </a:extLst>
          </p:cNvPr>
          <p:cNvSpPr txBox="1">
            <a:spLocks/>
          </p:cNvSpPr>
          <p:nvPr/>
        </p:nvSpPr>
        <p:spPr>
          <a:xfrm>
            <a:off x="359228" y="2856162"/>
            <a:ext cx="8425543" cy="3015343"/>
          </a:xfrm>
          <a:prstGeom prst="rect">
            <a:avLst/>
          </a:prstGeom>
          <a:solidFill>
            <a:srgbClr val="92D050"/>
          </a:solidFill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l-GR" dirty="0">
                <a:solidFill>
                  <a:schemeClr val="bg1"/>
                </a:solidFill>
              </a:rPr>
              <a:t>οὕτω γὰρ ἂν </a:t>
            </a:r>
            <a:r>
              <a:rPr lang="el-GR" b="1" dirty="0">
                <a:solidFill>
                  <a:schemeClr val="bg1"/>
                </a:solidFill>
              </a:rPr>
              <a:t>ἧττον</a:t>
            </a:r>
            <a:r>
              <a:rPr lang="el-GR" dirty="0">
                <a:solidFill>
                  <a:schemeClr val="bg1"/>
                </a:solidFill>
              </a:rPr>
              <a:t> ἐτόλμησεν ἐκεῖνος εἰσελθεῖν εἰς τὴν οἰκίαν.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marL="137160" indent="0">
              <a:buFont typeface="Wingdings 2"/>
              <a:buNone/>
            </a:pPr>
            <a:r>
              <a:rPr lang="en-GB" dirty="0">
                <a:solidFill>
                  <a:schemeClr val="bg1"/>
                </a:solidFill>
              </a:rPr>
              <a:t>For in these circumstances that man would have been less likely to dare to enter my house.</a:t>
            </a:r>
          </a:p>
          <a:p>
            <a:pPr marL="137160" indent="0">
              <a:buFont typeface="Wingdings 2"/>
              <a:buNone/>
            </a:pPr>
            <a:r>
              <a:rPr lang="el-GR" dirty="0">
                <a:solidFill>
                  <a:schemeClr val="bg1"/>
                </a:solidFill>
              </a:rPr>
              <a:t>ἥττων</a:t>
            </a:r>
            <a:r>
              <a:rPr lang="en-GB" dirty="0">
                <a:solidFill>
                  <a:schemeClr val="bg1"/>
                </a:solidFill>
              </a:rPr>
              <a:t> = less, weaker, worse (comparative of 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κα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κός</a:t>
            </a:r>
            <a:r>
              <a:rPr lang="en-GB" dirty="0">
                <a:solidFill>
                  <a:schemeClr val="bg1"/>
                </a:solidFill>
              </a:rPr>
              <a:t>)</a:t>
            </a:r>
          </a:p>
          <a:p>
            <a:pPr marL="137160" indent="0">
              <a:buFont typeface="Wingdings 2"/>
              <a:buNone/>
            </a:pPr>
            <a:r>
              <a:rPr lang="el-GR" dirty="0">
                <a:solidFill>
                  <a:schemeClr val="bg1"/>
                </a:solidFill>
              </a:rPr>
              <a:t>τολμάω</a:t>
            </a:r>
            <a:r>
              <a:rPr lang="en-GB" dirty="0">
                <a:solidFill>
                  <a:schemeClr val="bg1"/>
                </a:solidFill>
              </a:rPr>
              <a:t> = I undertake, I venture upon, I dare</a:t>
            </a:r>
          </a:p>
        </p:txBody>
      </p:sp>
    </p:spTree>
    <p:extLst>
      <p:ext uri="{BB962C8B-B14F-4D97-AF65-F5344CB8AC3E}">
        <p14:creationId xmlns:p14="http://schemas.microsoft.com/office/powerpoint/2010/main" val="3263977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D9C18-D4A4-4761-980B-E1A8893CF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114" y="0"/>
            <a:ext cx="8911771" cy="1143000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Expressing “than” after a comparison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9B65F-3F68-4171-8C91-F014B78AE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771" y="1143000"/>
            <a:ext cx="8636000" cy="5714999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A typical method of expressing “than” with a comparative is to use </a:t>
            </a:r>
            <a:r>
              <a:rPr lang="el-GR" dirty="0">
                <a:solidFill>
                  <a:schemeClr val="bg1"/>
                </a:solidFill>
              </a:rPr>
              <a:t>ἤ</a:t>
            </a:r>
            <a:r>
              <a:rPr lang="en-GB" dirty="0">
                <a:solidFill>
                  <a:schemeClr val="bg1"/>
                </a:solidFill>
              </a:rPr>
              <a:t> (= than) with the noun after it in the same case as the noun with which it is being compared. E.g., </a:t>
            </a:r>
          </a:p>
          <a:p>
            <a:pPr lvl="1"/>
            <a:r>
              <a:rPr lang="el-GR" dirty="0">
                <a:solidFill>
                  <a:schemeClr val="bg1"/>
                </a:solidFill>
              </a:rPr>
              <a:t>ὁ Σωκράτης λέγει σοφώτερον ἢ Πολέμαρχος.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Socrates speaks more wisely than </a:t>
            </a:r>
            <a:r>
              <a:rPr lang="en-GB" dirty="0" err="1">
                <a:solidFill>
                  <a:schemeClr val="bg1"/>
                </a:solidFill>
              </a:rPr>
              <a:t>Polemarchos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You can also make a simple comparison omitting </a:t>
            </a:r>
            <a:r>
              <a:rPr lang="el-GR" dirty="0">
                <a:solidFill>
                  <a:schemeClr val="bg1"/>
                </a:solidFill>
              </a:rPr>
              <a:t>ἤ</a:t>
            </a:r>
            <a:r>
              <a:rPr lang="en-GB" dirty="0">
                <a:solidFill>
                  <a:schemeClr val="bg1"/>
                </a:solidFill>
              </a:rPr>
              <a:t> and putting second noun into the genitive (called the “genitive of comparison”). </a:t>
            </a:r>
          </a:p>
          <a:p>
            <a:pPr lvl="1"/>
            <a:r>
              <a:rPr lang="el-GR" dirty="0">
                <a:solidFill>
                  <a:schemeClr val="bg1"/>
                </a:solidFill>
              </a:rPr>
              <a:t>ὁ Σωκράτης λέγει σοφώτερον Πολεμάρχου.</a:t>
            </a:r>
            <a:endParaRPr lang="en-GB" dirty="0">
              <a:solidFill>
                <a:schemeClr val="bg1"/>
              </a:solidFill>
            </a:endParaRP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NOTE THAT: ἤ or ἢ (smooth breathing; acute or grave accent) used in a comparison means “than”, but in other contexts means “or” (conjunction).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Also avoid confusing with </a:t>
            </a:r>
            <a:r>
              <a:rPr lang="el-GR" dirty="0">
                <a:solidFill>
                  <a:schemeClr val="bg1"/>
                </a:solidFill>
              </a:rPr>
              <a:t>ἡ</a:t>
            </a:r>
            <a:r>
              <a:rPr lang="en-GB" dirty="0">
                <a:solidFill>
                  <a:schemeClr val="bg1"/>
                </a:solidFill>
              </a:rPr>
              <a:t> (rough breathing) – the definite article; ἦ (smooth breathing; circumflex accent) – imperfect ind. act. of </a:t>
            </a:r>
            <a:r>
              <a:rPr lang="el-GR" dirty="0">
                <a:solidFill>
                  <a:schemeClr val="bg1"/>
                </a:solidFill>
              </a:rPr>
              <a:t>εἰμί</a:t>
            </a:r>
            <a:r>
              <a:rPr lang="en-GB" dirty="0">
                <a:solidFill>
                  <a:schemeClr val="bg1"/>
                </a:solidFill>
              </a:rPr>
              <a:t>; ἥ or ἣ (rough breathing; acute or grave accent) = who, which (fem. nom. sg. of the relative pronoun or </a:t>
            </a:r>
            <a:r>
              <a:rPr lang="el-GR" dirty="0">
                <a:solidFill>
                  <a:schemeClr val="bg1"/>
                </a:solidFill>
              </a:rPr>
              <a:t>ᾗ</a:t>
            </a:r>
            <a:r>
              <a:rPr lang="en-GB" dirty="0">
                <a:solidFill>
                  <a:schemeClr val="bg1"/>
                </a:solidFill>
              </a:rPr>
              <a:t> (dat.)</a:t>
            </a:r>
          </a:p>
        </p:txBody>
      </p:sp>
    </p:spTree>
    <p:extLst>
      <p:ext uri="{BB962C8B-B14F-4D97-AF65-F5344CB8AC3E}">
        <p14:creationId xmlns:p14="http://schemas.microsoft.com/office/powerpoint/2010/main" val="1763421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53B99-7109-4BB5-A314-6390CC813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5429477"/>
          </a:xfrm>
        </p:spPr>
        <p:txBody>
          <a:bodyPr>
            <a:normAutofit/>
          </a:bodyPr>
          <a:lstStyle/>
          <a:p>
            <a:r>
              <a:rPr lang="en-GB" sz="8800" dirty="0">
                <a:solidFill>
                  <a:schemeClr val="bg1"/>
                </a:solidFill>
              </a:rPr>
              <a:t>Subjunctive</a:t>
            </a:r>
          </a:p>
        </p:txBody>
      </p:sp>
    </p:spTree>
    <p:extLst>
      <p:ext uri="{BB962C8B-B14F-4D97-AF65-F5344CB8AC3E}">
        <p14:creationId xmlns:p14="http://schemas.microsoft.com/office/powerpoint/2010/main" val="8642546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458A9-9EF1-4150-B66C-2A2206CBC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subjunctive mood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62F58-5797-42CC-8DA4-4C56A5DEE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417638"/>
            <a:ext cx="9144000" cy="5440362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The indicative is used to express “fact” – the subjunctive mood serves a number of purposes, but essentially representing a “proposition” or “possibility”. </a:t>
            </a: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That is to say hypothetical situations relating to the present and future.</a:t>
            </a: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Often represented in English by the translation “may”</a:t>
            </a:r>
          </a:p>
          <a:p>
            <a:pPr lvl="1"/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It only has present, aorist and perfect forms (in active, middle and passive voices). </a:t>
            </a:r>
          </a:p>
          <a:p>
            <a:pPr lvl="1"/>
            <a:r>
              <a:rPr lang="en-GB" sz="2800" dirty="0">
                <a:solidFill>
                  <a:schemeClr val="bg1"/>
                </a:solidFill>
              </a:rPr>
              <a:t>These are used by aspect rather than by tense.</a:t>
            </a:r>
          </a:p>
          <a:p>
            <a:pPr lvl="2"/>
            <a:r>
              <a:rPr lang="en-GB" sz="2400" dirty="0">
                <a:solidFill>
                  <a:schemeClr val="bg1"/>
                </a:solidFill>
              </a:rPr>
              <a:t>Present for something that may happen generally – on going aspect.</a:t>
            </a:r>
          </a:p>
          <a:p>
            <a:pPr lvl="2"/>
            <a:r>
              <a:rPr lang="en-GB" sz="2400" dirty="0">
                <a:solidFill>
                  <a:schemeClr val="bg1"/>
                </a:solidFill>
              </a:rPr>
              <a:t>Aorist for reference to one occasion – simple aspect.</a:t>
            </a:r>
          </a:p>
          <a:p>
            <a:pPr lvl="2"/>
            <a:r>
              <a:rPr lang="en-GB" sz="2400" dirty="0">
                <a:solidFill>
                  <a:schemeClr val="bg1"/>
                </a:solidFill>
              </a:rPr>
              <a:t>Prefect for completed aspect. [</a:t>
            </a:r>
            <a:r>
              <a:rPr lang="en-GB" sz="2400" b="1" dirty="0">
                <a:solidFill>
                  <a:schemeClr val="bg1"/>
                </a:solidFill>
              </a:rPr>
              <a:t>VERY RARE</a:t>
            </a:r>
            <a:r>
              <a:rPr lang="en-GB" sz="2400" dirty="0">
                <a:solidFill>
                  <a:schemeClr val="bg1"/>
                </a:solidFill>
              </a:rPr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1184894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63F14-9D99-482F-8550-9BF58F5A1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03086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Comparison on Ind. and Sub. endings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28B75-9784-4F38-9938-853ED8E0AB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114" y="1103084"/>
            <a:ext cx="8911772" cy="2902859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The endings are lengthened versions of the normal primary active and middle/passive endings.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If the vowel s long already, it just stays the same.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In ambiguous cases (where indicative and subjunctive forms are the same) you have to use context to work out what it is.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Aorist passive uses active endings (like in the indicative).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E9F91B-3B18-47F4-AB59-DCBF86A5CD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905" t="29320" r="36032" b="38778"/>
          <a:stretch/>
        </p:blipFill>
        <p:spPr>
          <a:xfrm>
            <a:off x="116114" y="4005943"/>
            <a:ext cx="6502400" cy="277272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8BE7467-E30A-4E9B-BC64-6F4A2646F86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921" t="36660" r="61237" b="29743"/>
          <a:stretch/>
        </p:blipFill>
        <p:spPr>
          <a:xfrm>
            <a:off x="6734628" y="4005942"/>
            <a:ext cx="2032000" cy="277272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23AEA10-A5B7-4DAB-9EB4-D2335FBA94EF}"/>
              </a:ext>
            </a:extLst>
          </p:cNvPr>
          <p:cNvSpPr txBox="1"/>
          <p:nvPr/>
        </p:nvSpPr>
        <p:spPr>
          <a:xfrm>
            <a:off x="7206342" y="4249447"/>
            <a:ext cx="8200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of </a:t>
            </a:r>
            <a:r>
              <a:rPr lang="el-GR" b="1" dirty="0">
                <a:solidFill>
                  <a:schemeClr val="bg1"/>
                </a:solidFill>
              </a:rPr>
              <a:t>εἰμί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8644505-E398-4FD9-ACD6-DC313037F17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905" t="41720" r="34444" b="27662"/>
          <a:stretch/>
        </p:blipFill>
        <p:spPr>
          <a:xfrm>
            <a:off x="116114" y="4085279"/>
            <a:ext cx="6460410" cy="25477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1A6CCF5-DED5-45FD-84A5-355513B61D6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1269" t="38777" r="43969" b="23814"/>
          <a:stretch/>
        </p:blipFill>
        <p:spPr>
          <a:xfrm>
            <a:off x="188685" y="859580"/>
            <a:ext cx="8128001" cy="4917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415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B42B7-CE2E-497F-91D0-5CBCDF1B2D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Prohibitions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F623FA-DF47-4D4E-8350-0B15BA796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686" y="1600200"/>
            <a:ext cx="8737600" cy="26670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Negative commands or prohibitions make use of </a:t>
            </a:r>
            <a:r>
              <a:rPr lang="el-GR" dirty="0">
                <a:solidFill>
                  <a:schemeClr val="bg1"/>
                </a:solidFill>
              </a:rPr>
              <a:t>μή</a:t>
            </a:r>
            <a:r>
              <a:rPr lang="en-GB" dirty="0">
                <a:solidFill>
                  <a:schemeClr val="bg1"/>
                </a:solidFill>
              </a:rPr>
              <a:t> for the negative. </a:t>
            </a:r>
          </a:p>
          <a:p>
            <a:pPr lvl="1"/>
            <a:r>
              <a:rPr lang="el-GR" dirty="0">
                <a:solidFill>
                  <a:schemeClr val="bg1"/>
                </a:solidFill>
              </a:rPr>
              <a:t>μή</a:t>
            </a:r>
            <a:r>
              <a:rPr lang="en-GB" dirty="0">
                <a:solidFill>
                  <a:schemeClr val="bg1"/>
                </a:solidFill>
              </a:rPr>
              <a:t> is used with the present imperative for a </a:t>
            </a:r>
            <a:r>
              <a:rPr lang="en-GB" i="1" dirty="0">
                <a:solidFill>
                  <a:schemeClr val="bg1"/>
                </a:solidFill>
              </a:rPr>
              <a:t>general</a:t>
            </a:r>
            <a:r>
              <a:rPr lang="en-GB" dirty="0">
                <a:solidFill>
                  <a:schemeClr val="bg1"/>
                </a:solidFill>
              </a:rPr>
              <a:t> prohibition (don’t ever do X)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But </a:t>
            </a:r>
            <a:r>
              <a:rPr lang="el-GR" dirty="0">
                <a:solidFill>
                  <a:schemeClr val="bg1"/>
                </a:solidFill>
              </a:rPr>
              <a:t>μή</a:t>
            </a:r>
            <a:r>
              <a:rPr lang="en-GB" dirty="0">
                <a:solidFill>
                  <a:schemeClr val="bg1"/>
                </a:solidFill>
              </a:rPr>
              <a:t> is used with the second person of the aorist subjunctive for prohibitions relating to one occasion.</a:t>
            </a:r>
          </a:p>
          <a:p>
            <a:pPr lvl="1"/>
            <a:endParaRPr lang="en-GB" dirty="0">
              <a:solidFill>
                <a:schemeClr val="bg1"/>
              </a:solidFill>
            </a:endParaRPr>
          </a:p>
          <a:p>
            <a:pPr lvl="1"/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FE89A0-25DE-4E9C-B43E-7037486B13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397" t="54729" r="22381" b="14427"/>
          <a:stretch/>
        </p:blipFill>
        <p:spPr>
          <a:xfrm>
            <a:off x="1538515" y="4267200"/>
            <a:ext cx="5849256" cy="2402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6920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3708-9190-48BE-89AD-9C5D27F21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Hortatory Subjunctive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47441-C8DB-40AD-B593-D8F423435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743" y="1600200"/>
            <a:ext cx="8723085" cy="470916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This is used to convey a proposal, request or exhortation.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It is only used in the present or aorist tense.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It is always first person, usually plural.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 form of the negative used is </a:t>
            </a:r>
            <a:r>
              <a:rPr lang="el-GR" dirty="0">
                <a:solidFill>
                  <a:schemeClr val="bg1"/>
                </a:solidFill>
              </a:rPr>
              <a:t>μή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It is used to express suggestions for actions.</a:t>
            </a:r>
          </a:p>
          <a:p>
            <a:pPr lvl="1"/>
            <a:r>
              <a:rPr lang="el-GR" dirty="0">
                <a:solidFill>
                  <a:schemeClr val="bg1"/>
                </a:solidFill>
              </a:rPr>
              <a:t>τοὺς ἵππους λύσωμεν</a:t>
            </a:r>
            <a:r>
              <a:rPr lang="en-GB" dirty="0">
                <a:solidFill>
                  <a:schemeClr val="bg1"/>
                </a:solidFill>
              </a:rPr>
              <a:t> = let’s release the horses</a:t>
            </a:r>
          </a:p>
          <a:p>
            <a:pPr lvl="1"/>
            <a:r>
              <a:rPr lang="el-GR" dirty="0">
                <a:solidFill>
                  <a:schemeClr val="bg1"/>
                </a:solidFill>
              </a:rPr>
              <a:t>μὴ παύωμεν τοὺς ἐκ τῆς μάχης φεύγοντας</a:t>
            </a:r>
            <a:r>
              <a:rPr lang="en-GB" dirty="0">
                <a:solidFill>
                  <a:schemeClr val="bg1"/>
                </a:solidFill>
              </a:rPr>
              <a:t> = let’s not stop the men fleeing from the battle.</a:t>
            </a:r>
          </a:p>
        </p:txBody>
      </p:sp>
    </p:spTree>
    <p:extLst>
      <p:ext uri="{BB962C8B-B14F-4D97-AF65-F5344CB8AC3E}">
        <p14:creationId xmlns:p14="http://schemas.microsoft.com/office/powerpoint/2010/main" val="8443492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FCAC8-F035-4E21-9F04-49DFF4C1C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Deliberative Subjunctive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41B8E-A103-433A-9DE7-9FF451061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1600200"/>
            <a:ext cx="9013371" cy="227376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Here the subjunctive is used for deliberative questions, where the speaker is debating with himself or herself about what to do.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Often conveyed in English by “what should I do?”; “what am I to do?”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DA17A4-F520-4752-AE4E-09A034373E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984" t="58399" r="42540" b="22121"/>
          <a:stretch/>
        </p:blipFill>
        <p:spPr>
          <a:xfrm>
            <a:off x="130629" y="3873960"/>
            <a:ext cx="5174343" cy="27676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C4B44D5-FDEF-4755-B2D5-C9E93B2219A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866" t="10876" r="46726" b="72374"/>
          <a:stretch/>
        </p:blipFill>
        <p:spPr>
          <a:xfrm>
            <a:off x="4194630" y="3873961"/>
            <a:ext cx="4818742" cy="1597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837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12BDC-04BC-4077-A01C-2617C8AFA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171" y="274638"/>
            <a:ext cx="8766629" cy="1143000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Subjunctives in subordinate clauses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6CE73-8D21-46BF-AE3A-8B13359B17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171" y="1600200"/>
            <a:ext cx="8766629" cy="5090886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For many subordinate clauses (such as purpose clause or fear clause) the tense or mood of the main verb determines the mood – subjunctive or optative – of the verb in the subordinate clause.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If the main verb of a sentence is a PRIMARY tense (e.g., present, future, perfect) or a MOOD referring to a possible future action (i.e., imperative, subjunctive, optative), the subjunctive is used in the purpose clause.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If the main verb is in a SECONDARY tense (e.g., imperfect, aorist, pluperfect) the verb of the purpose clause is optative. </a:t>
            </a:r>
          </a:p>
          <a:p>
            <a:pPr lvl="2"/>
            <a:r>
              <a:rPr lang="en-GB" b="1" dirty="0">
                <a:solidFill>
                  <a:schemeClr val="bg1"/>
                </a:solidFill>
              </a:rPr>
              <a:t>Sequence of moods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B542D8-5578-4B87-9F9E-C7761DE22A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016" t="14427" r="23968" b="32848"/>
          <a:stretch/>
        </p:blipFill>
        <p:spPr>
          <a:xfrm>
            <a:off x="354989" y="1600200"/>
            <a:ext cx="8585811" cy="48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876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DFE0F-1EB6-44CE-8076-3F41C3255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Purpose clause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83809-6AA6-43C4-A358-A9660E888B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45495"/>
            <a:ext cx="9143999" cy="2665517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chemeClr val="bg1"/>
                </a:solidFill>
              </a:rPr>
              <a:t>A purpose clause is usually introduced by one of the following conjunctions: </a:t>
            </a:r>
            <a:r>
              <a:rPr lang="el-GR" dirty="0">
                <a:solidFill>
                  <a:schemeClr val="bg1"/>
                </a:solidFill>
              </a:rPr>
              <a:t>ἵνα, ὡς, ὅπως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in order that, so that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l-GR" dirty="0">
                <a:solidFill>
                  <a:schemeClr val="bg1"/>
                </a:solidFill>
              </a:rPr>
              <a:t>ὡς</a:t>
            </a:r>
            <a:r>
              <a:rPr lang="en-GB" dirty="0">
                <a:solidFill>
                  <a:schemeClr val="bg1"/>
                </a:solidFill>
              </a:rPr>
              <a:t> + the future participle can be used to express purpose.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This version tends to be used for an assumed (rather than known) purpose.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DC5AC0-EDAF-4A37-98C6-2EBE56227F20}"/>
              </a:ext>
            </a:extLst>
          </p:cNvPr>
          <p:cNvSpPr txBox="1"/>
          <p:nvPr/>
        </p:nvSpPr>
        <p:spPr>
          <a:xfrm>
            <a:off x="232230" y="3811012"/>
            <a:ext cx="8679540" cy="3046988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Lysias 1.10 (example)</a:t>
            </a:r>
          </a:p>
          <a:p>
            <a:r>
              <a:rPr lang="en-GB" sz="2400" dirty="0">
                <a:solidFill>
                  <a:schemeClr val="bg1"/>
                </a:solidFill>
              </a:rPr>
              <a:t>…</a:t>
            </a:r>
            <a:r>
              <a:rPr lang="el-GR" sz="2400" dirty="0">
                <a:solidFill>
                  <a:schemeClr val="bg1"/>
                </a:solidFill>
              </a:rPr>
              <a:t>ὥστε πολλάκις ἡ γυνὴ ἀπῄει κάτω </a:t>
            </a:r>
            <a:r>
              <a:rPr lang="el-GR" sz="2400" b="1" dirty="0">
                <a:solidFill>
                  <a:schemeClr val="bg1"/>
                </a:solidFill>
              </a:rPr>
              <a:t>καθευδήσουσα ὡς </a:t>
            </a:r>
            <a:r>
              <a:rPr lang="el-GR" sz="2400" dirty="0">
                <a:solidFill>
                  <a:schemeClr val="bg1"/>
                </a:solidFill>
              </a:rPr>
              <a:t>τὸ παιδίον</a:t>
            </a:r>
            <a:r>
              <a:rPr lang="en-GB" sz="2400" dirty="0">
                <a:solidFill>
                  <a:schemeClr val="bg1"/>
                </a:solidFill>
              </a:rPr>
              <a:t>…</a:t>
            </a:r>
          </a:p>
          <a:p>
            <a:r>
              <a:rPr lang="en-GB" sz="2400" dirty="0">
                <a:solidFill>
                  <a:schemeClr val="bg1"/>
                </a:solidFill>
              </a:rPr>
              <a:t>…that often my wife went down </a:t>
            </a:r>
            <a:r>
              <a:rPr lang="en-GB" sz="2400" b="1" dirty="0">
                <a:solidFill>
                  <a:schemeClr val="bg1"/>
                </a:solidFill>
              </a:rPr>
              <a:t>in order to sleep by </a:t>
            </a:r>
            <a:r>
              <a:rPr lang="en-GB" sz="2400" dirty="0">
                <a:solidFill>
                  <a:schemeClr val="bg1"/>
                </a:solidFill>
              </a:rPr>
              <a:t>the child…</a:t>
            </a:r>
          </a:p>
          <a:p>
            <a:r>
              <a:rPr lang="el-GR" sz="2400" dirty="0">
                <a:solidFill>
                  <a:schemeClr val="bg1"/>
                </a:solidFill>
              </a:rPr>
              <a:t>ἀπῄει</a:t>
            </a:r>
            <a:r>
              <a:rPr lang="en-GB" sz="2400" dirty="0">
                <a:solidFill>
                  <a:schemeClr val="bg1"/>
                </a:solidFill>
              </a:rPr>
              <a:t> – third-person singular imperfect of </a:t>
            </a:r>
            <a:r>
              <a:rPr lang="el-GR" sz="2400" dirty="0">
                <a:solidFill>
                  <a:schemeClr val="bg1"/>
                </a:solidFill>
              </a:rPr>
              <a:t>ἀπέρχομαι</a:t>
            </a:r>
            <a:r>
              <a:rPr lang="en-GB" sz="2400" dirty="0">
                <a:solidFill>
                  <a:schemeClr val="bg1"/>
                </a:solidFill>
              </a:rPr>
              <a:t> – I go away/depart</a:t>
            </a:r>
          </a:p>
          <a:p>
            <a:r>
              <a:rPr lang="el-GR" sz="2400" dirty="0">
                <a:solidFill>
                  <a:schemeClr val="bg1"/>
                </a:solidFill>
              </a:rPr>
              <a:t>καθευδήσουσα</a:t>
            </a:r>
            <a:r>
              <a:rPr lang="en-GB" sz="2400" dirty="0">
                <a:solidFill>
                  <a:schemeClr val="bg1"/>
                </a:solidFill>
              </a:rPr>
              <a:t> – the future participle of </a:t>
            </a:r>
            <a:r>
              <a:rPr lang="el-GR" sz="2400" dirty="0">
                <a:solidFill>
                  <a:schemeClr val="bg1"/>
                </a:solidFill>
              </a:rPr>
              <a:t>καθεύδω</a:t>
            </a:r>
            <a:r>
              <a:rPr lang="en-GB" sz="2400" dirty="0">
                <a:solidFill>
                  <a:schemeClr val="bg1"/>
                </a:solidFill>
              </a:rPr>
              <a:t> – I sleep </a:t>
            </a:r>
          </a:p>
        </p:txBody>
      </p:sp>
    </p:spTree>
    <p:extLst>
      <p:ext uri="{BB962C8B-B14F-4D97-AF65-F5344CB8AC3E}">
        <p14:creationId xmlns:p14="http://schemas.microsoft.com/office/powerpoint/2010/main" val="20765439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1445C-97D4-4AD0-93E3-23F4CBF98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Purpose clause (2)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3FDC5-4B8C-4AE3-BDDB-FCB0565ADD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43000"/>
            <a:ext cx="9143999" cy="21590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Purpose can also be expressed (this is more common) by a clause introduced by </a:t>
            </a:r>
            <a:r>
              <a:rPr lang="el-GR" dirty="0">
                <a:solidFill>
                  <a:schemeClr val="bg1"/>
                </a:solidFill>
              </a:rPr>
              <a:t>ἵνα</a:t>
            </a:r>
            <a:r>
              <a:rPr lang="en-GB" dirty="0">
                <a:solidFill>
                  <a:schemeClr val="bg1"/>
                </a:solidFill>
              </a:rPr>
              <a:t> = in order to… or with </a:t>
            </a:r>
            <a:r>
              <a:rPr lang="el-GR" dirty="0">
                <a:solidFill>
                  <a:schemeClr val="bg1"/>
                </a:solidFill>
              </a:rPr>
              <a:t>ἵνα μή</a:t>
            </a:r>
            <a:r>
              <a:rPr lang="en-GB" dirty="0">
                <a:solidFill>
                  <a:schemeClr val="bg1"/>
                </a:solidFill>
              </a:rPr>
              <a:t> = in order not to… (negative purpose clause)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The verb in this clause is commonly subjunctive.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EF4CAB0-4763-48A3-AA74-06D3F79753A4}"/>
              </a:ext>
            </a:extLst>
          </p:cNvPr>
          <p:cNvSpPr txBox="1">
            <a:spLocks/>
          </p:cNvSpPr>
          <p:nvPr/>
        </p:nvSpPr>
        <p:spPr>
          <a:xfrm>
            <a:off x="-1" y="3135086"/>
            <a:ext cx="9144000" cy="372291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>
            <a:normAutofit fontScale="92500"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n-GB" dirty="0">
                <a:solidFill>
                  <a:schemeClr val="bg1"/>
                </a:solidFill>
              </a:rPr>
              <a:t>Lysias 1.9 (example)</a:t>
            </a:r>
          </a:p>
          <a:p>
            <a:pPr marL="137160" indent="0">
              <a:buFont typeface="Wingdings 2"/>
              <a:buNone/>
            </a:pPr>
            <a:r>
              <a:rPr lang="el-GR" dirty="0">
                <a:solidFill>
                  <a:schemeClr val="bg1"/>
                </a:solidFill>
              </a:rPr>
              <a:t>ἐπειδὴ δὲ τὸ παιδίον ἐγένετο ἡμῖν, ἡ μήτηρ αὐτὸ ἐθήλαζεν· </a:t>
            </a:r>
            <a:r>
              <a:rPr lang="el-GR" b="1" dirty="0">
                <a:solidFill>
                  <a:schemeClr val="bg1"/>
                </a:solidFill>
              </a:rPr>
              <a:t>ἵνα δὲ μή</a:t>
            </a:r>
            <a:r>
              <a:rPr lang="el-GR" dirty="0">
                <a:solidFill>
                  <a:schemeClr val="bg1"/>
                </a:solidFill>
              </a:rPr>
              <a:t>, ὁπότε λοῦσθαι δέοι, </a:t>
            </a:r>
            <a:r>
              <a:rPr lang="el-GR" b="1" dirty="0">
                <a:solidFill>
                  <a:schemeClr val="bg1"/>
                </a:solidFill>
              </a:rPr>
              <a:t>κινδυνεύῃ</a:t>
            </a:r>
            <a:r>
              <a:rPr lang="el-GR" dirty="0">
                <a:solidFill>
                  <a:schemeClr val="bg1"/>
                </a:solidFill>
              </a:rPr>
              <a:t> κατὰ τῆς κλίμακος καταβαίνουσα</a:t>
            </a:r>
            <a:r>
              <a:rPr lang="en-GB" dirty="0">
                <a:solidFill>
                  <a:schemeClr val="bg1"/>
                </a:solidFill>
              </a:rPr>
              <a:t>…</a:t>
            </a:r>
          </a:p>
          <a:p>
            <a:pPr marL="137160" indent="0">
              <a:buFont typeface="Wingdings 2"/>
              <a:buNone/>
            </a:pPr>
            <a:r>
              <a:rPr lang="en-GB" dirty="0">
                <a:solidFill>
                  <a:schemeClr val="bg1"/>
                </a:solidFill>
              </a:rPr>
              <a:t>“But when our child was born, its mother suckled them: in order that, whenever it was necessary to wash the child, she was not at risk going down the stairs…”</a:t>
            </a:r>
          </a:p>
          <a:p>
            <a:pPr marL="137160" indent="0">
              <a:buFont typeface="Wingdings 2"/>
              <a:buNone/>
            </a:pPr>
            <a:r>
              <a:rPr lang="el-GR" dirty="0">
                <a:solidFill>
                  <a:schemeClr val="bg1"/>
                </a:solidFill>
              </a:rPr>
              <a:t>κινδυνεύῃ</a:t>
            </a:r>
            <a:r>
              <a:rPr lang="en-GB" dirty="0">
                <a:solidFill>
                  <a:schemeClr val="bg1"/>
                </a:solidFill>
              </a:rPr>
              <a:t> - third-person present subjunctive active of </a:t>
            </a:r>
            <a:r>
              <a:rPr lang="el-GR" dirty="0">
                <a:solidFill>
                  <a:schemeClr val="bg1"/>
                </a:solidFill>
              </a:rPr>
              <a:t>κινδυνεύω</a:t>
            </a:r>
            <a:r>
              <a:rPr lang="en-GB" dirty="0">
                <a:solidFill>
                  <a:schemeClr val="bg1"/>
                </a:solidFill>
              </a:rPr>
              <a:t> – I run a risk, I take a risk, I am in danger</a:t>
            </a:r>
          </a:p>
        </p:txBody>
      </p:sp>
    </p:spTree>
    <p:extLst>
      <p:ext uri="{BB962C8B-B14F-4D97-AF65-F5344CB8AC3E}">
        <p14:creationId xmlns:p14="http://schemas.microsoft.com/office/powerpoint/2010/main" val="32138071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5F319-98A0-4931-B466-67531C6FF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529" y="-22860"/>
            <a:ext cx="8799444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Conditional sentences: future open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8F6FD-F02F-482C-8B47-1BCE0E25CB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530" y="983139"/>
            <a:ext cx="8799444" cy="4891722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If… then… statements, i.e., if one thing happens, another thing will happen.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The 'if' clause is referred to as the 'protasis’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The 'then' clause is termed the 'apodosis’</a:t>
            </a:r>
          </a:p>
          <a:p>
            <a:pPr lvl="1"/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For future open conditional sentences, in the protasis there is the conjunction </a:t>
            </a:r>
            <a:r>
              <a:rPr lang="el-GR" dirty="0">
                <a:solidFill>
                  <a:schemeClr val="bg1"/>
                </a:solidFill>
              </a:rPr>
              <a:t>ἐάν </a:t>
            </a:r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l-GR" dirty="0">
                <a:solidFill>
                  <a:schemeClr val="bg1"/>
                </a:solidFill>
              </a:rPr>
              <a:t>εἰ </a:t>
            </a:r>
            <a:r>
              <a:rPr lang="en-GB" dirty="0">
                <a:solidFill>
                  <a:schemeClr val="bg1"/>
                </a:solidFill>
              </a:rPr>
              <a:t>+ </a:t>
            </a:r>
            <a:r>
              <a:rPr lang="el-GR" dirty="0">
                <a:solidFill>
                  <a:schemeClr val="bg1"/>
                </a:solidFill>
              </a:rPr>
              <a:t>ἄν</a:t>
            </a:r>
            <a:r>
              <a:rPr lang="en-GB" dirty="0">
                <a:solidFill>
                  <a:schemeClr val="bg1"/>
                </a:solidFill>
              </a:rPr>
              <a:t>) with a subjunctive verb. [</a:t>
            </a:r>
            <a:r>
              <a:rPr lang="en-GB" b="1" dirty="0">
                <a:solidFill>
                  <a:schemeClr val="bg1"/>
                </a:solidFill>
              </a:rPr>
              <a:t>future more vivid</a:t>
            </a:r>
            <a:r>
              <a:rPr lang="en-GB" dirty="0">
                <a:solidFill>
                  <a:schemeClr val="bg1"/>
                </a:solidFill>
              </a:rPr>
              <a:t>]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The future less vivid has </a:t>
            </a:r>
            <a:r>
              <a:rPr lang="el-GR" dirty="0">
                <a:solidFill>
                  <a:schemeClr val="bg1"/>
                </a:solidFill>
              </a:rPr>
              <a:t> ει + </a:t>
            </a:r>
            <a:r>
              <a:rPr lang="en-GB" dirty="0">
                <a:solidFill>
                  <a:schemeClr val="bg1"/>
                </a:solidFill>
              </a:rPr>
              <a:t>opt. – opt. + </a:t>
            </a:r>
            <a:r>
              <a:rPr lang="el-GR" dirty="0">
                <a:solidFill>
                  <a:schemeClr val="bg1"/>
                </a:solidFill>
              </a:rPr>
              <a:t>αν 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As is to be expected the negative is </a:t>
            </a:r>
            <a:r>
              <a:rPr lang="el-GR" dirty="0">
                <a:solidFill>
                  <a:schemeClr val="bg1"/>
                </a:solidFill>
              </a:rPr>
              <a:t>μή</a:t>
            </a:r>
            <a:r>
              <a:rPr lang="en-GB" dirty="0">
                <a:solidFill>
                  <a:schemeClr val="bg1"/>
                </a:solidFill>
              </a:rPr>
              <a:t>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001F7B-8AD7-4E60-A5FA-2BD0B4421A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45" t="67336" r="34203" b="22869"/>
          <a:stretch/>
        </p:blipFill>
        <p:spPr>
          <a:xfrm>
            <a:off x="1055485" y="5242069"/>
            <a:ext cx="7033030" cy="1509914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18E94A7-4431-411D-96D9-D2E81108253D}"/>
              </a:ext>
            </a:extLst>
          </p:cNvPr>
          <p:cNvSpPr txBox="1">
            <a:spLocks/>
          </p:cNvSpPr>
          <p:nvPr/>
        </p:nvSpPr>
        <p:spPr>
          <a:xfrm>
            <a:off x="457200" y="1600200"/>
            <a:ext cx="8229600" cy="37934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n-GB" b="1" dirty="0">
                <a:solidFill>
                  <a:schemeClr val="bg1"/>
                </a:solidFill>
              </a:rPr>
              <a:t>Lysias 1.5 </a:t>
            </a:r>
            <a:r>
              <a:rPr lang="en-GB" dirty="0">
                <a:solidFill>
                  <a:schemeClr val="bg1"/>
                </a:solidFill>
              </a:rPr>
              <a:t>[example]</a:t>
            </a:r>
          </a:p>
          <a:p>
            <a:pPr marL="137160" indent="0">
              <a:buFont typeface="Wingdings 2"/>
              <a:buNone/>
            </a:pPr>
            <a:r>
              <a:rPr lang="en-GB" dirty="0">
                <a:solidFill>
                  <a:schemeClr val="bg1"/>
                </a:solidFill>
              </a:rPr>
              <a:t>“…</a:t>
            </a:r>
            <a:r>
              <a:rPr lang="el-GR" b="1" dirty="0">
                <a:solidFill>
                  <a:schemeClr val="bg1"/>
                </a:solidFill>
              </a:rPr>
              <a:t>ἐὰν</a:t>
            </a:r>
            <a:r>
              <a:rPr lang="el-GR" dirty="0">
                <a:solidFill>
                  <a:schemeClr val="bg1"/>
                </a:solidFill>
              </a:rPr>
              <a:t> ὑμῖν εἰπεῖν ἅπαντα </a:t>
            </a:r>
            <a:r>
              <a:rPr lang="el-GR" b="1" dirty="0">
                <a:solidFill>
                  <a:schemeClr val="bg1"/>
                </a:solidFill>
              </a:rPr>
              <a:t>δυνηθῶ</a:t>
            </a:r>
            <a:r>
              <a:rPr lang="el-GR" dirty="0">
                <a:solidFill>
                  <a:schemeClr val="bg1"/>
                </a:solidFill>
              </a:rPr>
              <a:t> τὰ πεπραγμένα</a:t>
            </a:r>
            <a:r>
              <a:rPr lang="en-GB" dirty="0">
                <a:solidFill>
                  <a:schemeClr val="bg1"/>
                </a:solidFill>
              </a:rPr>
              <a:t>.”</a:t>
            </a:r>
          </a:p>
          <a:p>
            <a:pPr marL="137160" indent="0">
              <a:buFont typeface="Wingdings 2"/>
              <a:buNone/>
            </a:pPr>
            <a:r>
              <a:rPr lang="en-GB" dirty="0">
                <a:solidFill>
                  <a:schemeClr val="bg1"/>
                </a:solidFill>
              </a:rPr>
              <a:t>“…if I am able to tell you everything that had occurred.”</a:t>
            </a:r>
          </a:p>
          <a:p>
            <a:pPr marL="137160" indent="0">
              <a:buFont typeface="Wingdings 2"/>
              <a:buNone/>
            </a:pPr>
            <a:endParaRPr lang="en-GB" sz="1000" dirty="0">
              <a:solidFill>
                <a:schemeClr val="bg1"/>
              </a:solidFill>
            </a:endParaRPr>
          </a:p>
          <a:p>
            <a:pPr marL="137160" indent="0">
              <a:buFont typeface="Wingdings 2"/>
              <a:buNone/>
            </a:pPr>
            <a:r>
              <a:rPr lang="en-GB" dirty="0">
                <a:solidFill>
                  <a:schemeClr val="bg1"/>
                </a:solidFill>
              </a:rPr>
              <a:t>conjunction </a:t>
            </a:r>
            <a:r>
              <a:rPr lang="el-GR" dirty="0">
                <a:solidFill>
                  <a:schemeClr val="bg1"/>
                </a:solidFill>
              </a:rPr>
              <a:t>ἐάν (εἰ + ἄν) </a:t>
            </a:r>
            <a:endParaRPr lang="en-GB" dirty="0">
              <a:solidFill>
                <a:schemeClr val="bg1"/>
              </a:solidFill>
            </a:endParaRPr>
          </a:p>
          <a:p>
            <a:pPr marL="137160" indent="0">
              <a:buFont typeface="Wingdings 2"/>
              <a:buNone/>
            </a:pPr>
            <a:r>
              <a:rPr lang="el-GR" dirty="0">
                <a:solidFill>
                  <a:schemeClr val="bg1"/>
                </a:solidFill>
              </a:rPr>
              <a:t>δυνηθῶ</a:t>
            </a:r>
            <a:r>
              <a:rPr lang="en-GB" dirty="0">
                <a:solidFill>
                  <a:schemeClr val="bg1"/>
                </a:solidFill>
              </a:rPr>
              <a:t> – first-person aorist subjective of the deponent verb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δύν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αμαι</a:t>
            </a:r>
            <a:r>
              <a:rPr lang="en-GB" dirty="0">
                <a:solidFill>
                  <a:schemeClr val="bg1"/>
                </a:solidFill>
              </a:rPr>
              <a:t> = I am able</a:t>
            </a:r>
          </a:p>
          <a:p>
            <a:pPr marL="137160" indent="0">
              <a:buFont typeface="Wingdings 2"/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806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20AE8-9CEB-4F8C-BB00-C37A94AB7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Fear Clause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2CBA4-95F3-45C8-A516-B6BBBF85B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43001"/>
            <a:ext cx="9144000" cy="571500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This clause like the direct object of a verb of fearing.</a:t>
            </a:r>
          </a:p>
          <a:p>
            <a:endParaRPr lang="en-GB" sz="9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It is introduced by the conjunctions:</a:t>
            </a:r>
          </a:p>
          <a:p>
            <a:pPr lvl="1"/>
            <a:r>
              <a:rPr lang="el-GR" dirty="0">
                <a:solidFill>
                  <a:schemeClr val="bg1"/>
                </a:solidFill>
              </a:rPr>
              <a:t>μή </a:t>
            </a:r>
            <a:r>
              <a:rPr lang="en-GB" dirty="0">
                <a:solidFill>
                  <a:schemeClr val="bg1"/>
                </a:solidFill>
              </a:rPr>
              <a:t>= that, lest -  expressing fear that something might happen.</a:t>
            </a:r>
          </a:p>
          <a:p>
            <a:pPr lvl="1"/>
            <a:r>
              <a:rPr lang="en-GB" dirty="0" err="1">
                <a:solidFill>
                  <a:schemeClr val="bg1"/>
                </a:solidFill>
              </a:rPr>
              <a:t>μὴ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οὐ</a:t>
            </a:r>
            <a:r>
              <a:rPr lang="en-GB" dirty="0">
                <a:solidFill>
                  <a:schemeClr val="bg1"/>
                </a:solidFill>
              </a:rPr>
              <a:t> that…not, in order that…not, lest…not - expressing fear that something might not happen.</a:t>
            </a:r>
          </a:p>
          <a:p>
            <a:pPr lvl="2"/>
            <a:endParaRPr lang="en-GB" sz="9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Indicative is used for something that is happening (present) or has happened (past). </a:t>
            </a:r>
          </a:p>
          <a:p>
            <a:endParaRPr lang="en-GB" sz="9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If it expresses a concern that something may or may not happen (future), it follows the sequence of moods [i.e., subjunctive for present/future and optative for past]</a:t>
            </a:r>
          </a:p>
          <a:p>
            <a:pPr lvl="1"/>
            <a:r>
              <a:rPr lang="el-GR" dirty="0">
                <a:solidFill>
                  <a:schemeClr val="bg1"/>
                </a:solidFill>
              </a:rPr>
              <a:t>φοβοῦμαι μὴ ἀληθές ᾖ</a:t>
            </a:r>
            <a:r>
              <a:rPr lang="en-GB" dirty="0">
                <a:solidFill>
                  <a:schemeClr val="bg1"/>
                </a:solidFill>
              </a:rPr>
              <a:t> = I fear that this may be true [present active subjunctive, 3</a:t>
            </a:r>
            <a:r>
              <a:rPr lang="en-GB" baseline="30000" dirty="0">
                <a:solidFill>
                  <a:schemeClr val="bg1"/>
                </a:solidFill>
              </a:rPr>
              <a:t>rd</a:t>
            </a:r>
            <a:r>
              <a:rPr lang="en-GB" dirty="0">
                <a:solidFill>
                  <a:schemeClr val="bg1"/>
                </a:solidFill>
              </a:rPr>
              <a:t> sg.]</a:t>
            </a:r>
          </a:p>
          <a:p>
            <a:pPr lvl="1"/>
            <a:r>
              <a:rPr lang="el-GR" dirty="0">
                <a:solidFill>
                  <a:schemeClr val="bg1"/>
                </a:solidFill>
              </a:rPr>
              <a:t>ἐφοβούμεθα μὴ τοὺς ἵππους λάβοιντο</a:t>
            </a:r>
            <a:r>
              <a:rPr lang="en-GB" dirty="0">
                <a:solidFill>
                  <a:schemeClr val="bg1"/>
                </a:solidFill>
              </a:rPr>
              <a:t> = We feared that they might seize the horses [aorist middle optative, 3</a:t>
            </a:r>
            <a:r>
              <a:rPr lang="en-GB" baseline="30000" dirty="0">
                <a:solidFill>
                  <a:schemeClr val="bg1"/>
                </a:solidFill>
              </a:rPr>
              <a:t>rd</a:t>
            </a:r>
            <a:r>
              <a:rPr lang="en-GB" dirty="0">
                <a:solidFill>
                  <a:schemeClr val="bg1"/>
                </a:solidFill>
              </a:rPr>
              <a:t> pl.]</a:t>
            </a:r>
          </a:p>
          <a:p>
            <a:pPr lvl="1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D80A692-5CA3-4DFA-BD04-6D12021F0DCF}"/>
              </a:ext>
            </a:extLst>
          </p:cNvPr>
          <p:cNvSpPr txBox="1">
            <a:spLocks/>
          </p:cNvSpPr>
          <p:nvPr/>
        </p:nvSpPr>
        <p:spPr>
          <a:xfrm>
            <a:off x="238539" y="1600200"/>
            <a:ext cx="8666921" cy="5092148"/>
          </a:xfrm>
          <a:prstGeom prst="rect">
            <a:avLst/>
          </a:prstGeom>
          <a:solidFill>
            <a:srgbClr val="92D050"/>
          </a:solidFill>
        </p:spPr>
        <p:txBody>
          <a:bodyPr vert="horz">
            <a:normAutofit fontScale="92500"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n-GB" b="1">
                <a:solidFill>
                  <a:schemeClr val="bg1"/>
                </a:solidFill>
              </a:rPr>
              <a:t>Lysias 1.44 </a:t>
            </a:r>
            <a:r>
              <a:rPr lang="en-GB">
                <a:solidFill>
                  <a:schemeClr val="bg1"/>
                </a:solidFill>
              </a:rPr>
              <a:t>[example of Fear Clause]</a:t>
            </a:r>
          </a:p>
          <a:p>
            <a:pPr marL="137160" indent="0">
              <a:buFont typeface="Wingdings 2"/>
              <a:buNone/>
            </a:pPr>
            <a:r>
              <a:rPr lang="en-GB">
                <a:solidFill>
                  <a:schemeClr val="bg1"/>
                </a:solidFill>
              </a:rPr>
              <a:t>…</a:t>
            </a:r>
            <a:r>
              <a:rPr lang="el-GR">
                <a:solidFill>
                  <a:schemeClr val="bg1"/>
                </a:solidFill>
              </a:rPr>
              <a:t>οὔτε συνῄδει κακὸν</a:t>
            </a:r>
            <a:r>
              <a:rPr lang="en-GB">
                <a:solidFill>
                  <a:schemeClr val="bg1"/>
                </a:solidFill>
              </a:rPr>
              <a:t> </a:t>
            </a:r>
            <a:r>
              <a:rPr lang="el-GR">
                <a:solidFill>
                  <a:schemeClr val="bg1"/>
                </a:solidFill>
              </a:rPr>
              <a:t>οὐδὲν ὃ ἐγὼ δεδιὼς </a:t>
            </a:r>
            <a:r>
              <a:rPr lang="el-GR" b="1">
                <a:solidFill>
                  <a:schemeClr val="bg1"/>
                </a:solidFill>
              </a:rPr>
              <a:t>μή</a:t>
            </a:r>
            <a:r>
              <a:rPr lang="el-GR">
                <a:solidFill>
                  <a:schemeClr val="bg1"/>
                </a:solidFill>
              </a:rPr>
              <a:t> τις </a:t>
            </a:r>
            <a:r>
              <a:rPr lang="el-GR" b="1">
                <a:solidFill>
                  <a:schemeClr val="bg1"/>
                </a:solidFill>
              </a:rPr>
              <a:t>πύθηται</a:t>
            </a:r>
            <a:r>
              <a:rPr lang="el-GR">
                <a:solidFill>
                  <a:schemeClr val="bg1"/>
                </a:solidFill>
              </a:rPr>
              <a:t> ἐπεθύμουν αὐτὸν ἀπολέσαι</a:t>
            </a:r>
            <a:r>
              <a:rPr lang="en-GB">
                <a:solidFill>
                  <a:schemeClr val="bg1"/>
                </a:solidFill>
              </a:rPr>
              <a:t>…</a:t>
            </a:r>
          </a:p>
          <a:p>
            <a:pPr marL="137160" indent="0">
              <a:buFont typeface="Wingdings 2"/>
              <a:buNone/>
            </a:pPr>
            <a:r>
              <a:rPr lang="en-GB">
                <a:solidFill>
                  <a:schemeClr val="bg1"/>
                </a:solidFill>
              </a:rPr>
              <a:t>…nor was he aware of something bad which I was afraid may be divulged that I killed him…”</a:t>
            </a:r>
          </a:p>
          <a:p>
            <a:pPr marL="137160" indent="0">
              <a:buFont typeface="Wingdings 2"/>
              <a:buNone/>
            </a:pPr>
            <a:endParaRPr lang="en-GB">
              <a:solidFill>
                <a:schemeClr val="bg1"/>
              </a:solidFill>
            </a:endParaRPr>
          </a:p>
          <a:p>
            <a:pPr marL="137160" indent="0">
              <a:buFont typeface="Wingdings 2"/>
              <a:buNone/>
            </a:pPr>
            <a:r>
              <a:rPr lang="en-GB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συνῄδει </a:t>
            </a:r>
            <a:r>
              <a:rPr lang="en-GB">
                <a:solidFill>
                  <a:schemeClr val="bg1"/>
                </a:solidFill>
              </a:rPr>
              <a:t>= was he aware of (past of </a:t>
            </a:r>
            <a:r>
              <a:rPr lang="el-GR">
                <a:solidFill>
                  <a:schemeClr val="bg1"/>
                </a:solidFill>
              </a:rPr>
              <a:t>σύνοιδα</a:t>
            </a:r>
            <a:r>
              <a:rPr lang="en-GB">
                <a:solidFill>
                  <a:schemeClr val="bg1"/>
                </a:solidFill>
              </a:rPr>
              <a:t>)</a:t>
            </a:r>
          </a:p>
          <a:p>
            <a:pPr marL="137160" indent="0">
              <a:buFont typeface="Wingdings 2"/>
              <a:buNone/>
            </a:pPr>
            <a:r>
              <a:rPr lang="el-GR">
                <a:solidFill>
                  <a:schemeClr val="bg1"/>
                </a:solidFill>
              </a:rPr>
              <a:t>ὃ</a:t>
            </a:r>
            <a:r>
              <a:rPr lang="en-GB">
                <a:solidFill>
                  <a:schemeClr val="bg1"/>
                </a:solidFill>
              </a:rPr>
              <a:t> - which </a:t>
            </a:r>
          </a:p>
          <a:p>
            <a:pPr marL="137160" indent="0">
              <a:buFont typeface="Wingdings 2"/>
              <a:buNone/>
            </a:pPr>
            <a:r>
              <a:rPr lang="el-GR">
                <a:solidFill>
                  <a:schemeClr val="bg1"/>
                </a:solidFill>
              </a:rPr>
              <a:t>δεδιὼς: </a:t>
            </a:r>
            <a:r>
              <a:rPr lang="en-GB">
                <a:solidFill>
                  <a:schemeClr val="bg1"/>
                </a:solidFill>
              </a:rPr>
              <a:t>fearing; nom. sg. pf. Participle of </a:t>
            </a:r>
            <a:r>
              <a:rPr lang="el-GR">
                <a:solidFill>
                  <a:schemeClr val="bg1"/>
                </a:solidFill>
              </a:rPr>
              <a:t>δείδω</a:t>
            </a:r>
            <a:r>
              <a:rPr lang="en-GB">
                <a:solidFill>
                  <a:schemeClr val="bg1"/>
                </a:solidFill>
              </a:rPr>
              <a:t> – I fear</a:t>
            </a:r>
          </a:p>
          <a:p>
            <a:pPr marL="137160" indent="0">
              <a:buFont typeface="Wingdings 2"/>
              <a:buNone/>
            </a:pPr>
            <a:r>
              <a:rPr lang="el-GR">
                <a:solidFill>
                  <a:schemeClr val="bg1"/>
                </a:solidFill>
              </a:rPr>
              <a:t>μή τις πύθηται</a:t>
            </a:r>
            <a:r>
              <a:rPr lang="en-GB">
                <a:solidFill>
                  <a:schemeClr val="bg1"/>
                </a:solidFill>
              </a:rPr>
              <a:t> (aorist subjunctive) = lest someone learn [</a:t>
            </a:r>
            <a:r>
              <a:rPr lang="en-GB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πυνθάνομαι:</a:t>
            </a:r>
            <a:r>
              <a:rPr lang="en-GB">
                <a:solidFill>
                  <a:schemeClr val="bg1"/>
                </a:solidFill>
              </a:rPr>
              <a:t> to learn by inquiry or hearsay]</a:t>
            </a:r>
          </a:p>
          <a:p>
            <a:pPr marL="137160" indent="0">
              <a:buFont typeface="Wingdings 2"/>
              <a:buNone/>
            </a:pPr>
            <a:r>
              <a:rPr lang="en-GB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ἀπολέσαι</a:t>
            </a:r>
            <a:r>
              <a:rPr lang="en-GB">
                <a:solidFill>
                  <a:schemeClr val="bg1"/>
                </a:solidFill>
              </a:rPr>
              <a:t> = to destroy; aor. inf. of </a:t>
            </a:r>
            <a:r>
              <a:rPr lang="en-GB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ἀπόλλυμι</a:t>
            </a: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2917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1959</TotalTime>
  <Words>2169</Words>
  <Application>Microsoft Office PowerPoint</Application>
  <PresentationFormat>On-screen Show (4:3)</PresentationFormat>
  <Paragraphs>203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Book Antiqua</vt:lpstr>
      <vt:lpstr>Calibri</vt:lpstr>
      <vt:lpstr>Lucida Sans</vt:lpstr>
      <vt:lpstr>Times New Roman</vt:lpstr>
      <vt:lpstr>Wingdings</vt:lpstr>
      <vt:lpstr>Wingdings 2</vt:lpstr>
      <vt:lpstr>Wingdings 3</vt:lpstr>
      <vt:lpstr>Apex</vt:lpstr>
      <vt:lpstr>Households in the ancient world: Greek texts</vt:lpstr>
      <vt:lpstr>Positive adjectives</vt:lpstr>
      <vt:lpstr>Sandwich and repeat article</vt:lpstr>
      <vt:lpstr>Note</vt:lpstr>
      <vt:lpstr>Comparatives and Superlatives</vt:lpstr>
      <vt:lpstr>Irregular Comp. and Super.</vt:lpstr>
      <vt:lpstr>Examples from Lysias 1.40</vt:lpstr>
      <vt:lpstr>Expressing “than” after a comparison</vt:lpstr>
      <vt:lpstr>Subjunctive</vt:lpstr>
      <vt:lpstr>The subjunctive mood</vt:lpstr>
      <vt:lpstr>Comparison on Ind. and Sub. endings</vt:lpstr>
      <vt:lpstr>Prohibitions</vt:lpstr>
      <vt:lpstr>Hortatory Subjunctive</vt:lpstr>
      <vt:lpstr>Deliberative Subjunctive</vt:lpstr>
      <vt:lpstr>Subjunctives in subordinate clauses</vt:lpstr>
      <vt:lpstr>Purpose clause (1)</vt:lpstr>
      <vt:lpstr>Purpose clause (2)</vt:lpstr>
      <vt:lpstr>Conditional sentences: future open</vt:lpstr>
      <vt:lpstr>Fear Clause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Households in the ancient world: Greek texts</dc:title>
  <dc:creator>Matthew Cobb</dc:creator>
  <cp:lastModifiedBy>Matthew Cobb</cp:lastModifiedBy>
  <cp:revision>69</cp:revision>
  <dcterms:created xsi:type="dcterms:W3CDTF">2021-11-27T15:44:59Z</dcterms:created>
  <dcterms:modified xsi:type="dcterms:W3CDTF">2021-12-06T12:08:35Z</dcterms:modified>
</cp:coreProperties>
</file>