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3"/>
  </p:notesMasterIdLst>
  <p:sldIdLst>
    <p:sldId id="256" r:id="rId2"/>
  </p:sldIdLst>
  <p:sldSz cx="51120675" cy="51155600"/>
  <p:notesSz cx="6858000" cy="9144000"/>
  <p:defaultTextStyle>
    <a:defPPr>
      <a:defRPr lang="en-US"/>
    </a:defPPr>
    <a:lvl1pPr marL="0" algn="l" defTabSz="457153" rtl="0" eaLnBrk="1" latinLnBrk="0" hangingPunct="1">
      <a:defRPr sz="1799" kern="1200">
        <a:solidFill>
          <a:schemeClr val="tx1"/>
        </a:solidFill>
        <a:latin typeface="+mn-lt"/>
        <a:ea typeface="+mn-ea"/>
        <a:cs typeface="+mn-cs"/>
      </a:defRPr>
    </a:lvl1pPr>
    <a:lvl2pPr marL="457153" algn="l" defTabSz="457153" rtl="0" eaLnBrk="1" latinLnBrk="0" hangingPunct="1">
      <a:defRPr sz="1799" kern="1200">
        <a:solidFill>
          <a:schemeClr val="tx1"/>
        </a:solidFill>
        <a:latin typeface="+mn-lt"/>
        <a:ea typeface="+mn-ea"/>
        <a:cs typeface="+mn-cs"/>
      </a:defRPr>
    </a:lvl2pPr>
    <a:lvl3pPr marL="914307" algn="l" defTabSz="457153" rtl="0" eaLnBrk="1" latinLnBrk="0" hangingPunct="1">
      <a:defRPr sz="1799" kern="1200">
        <a:solidFill>
          <a:schemeClr val="tx1"/>
        </a:solidFill>
        <a:latin typeface="+mn-lt"/>
        <a:ea typeface="+mn-ea"/>
        <a:cs typeface="+mn-cs"/>
      </a:defRPr>
    </a:lvl3pPr>
    <a:lvl4pPr marL="1371460" algn="l" defTabSz="457153" rtl="0" eaLnBrk="1" latinLnBrk="0" hangingPunct="1">
      <a:defRPr sz="1799" kern="1200">
        <a:solidFill>
          <a:schemeClr val="tx1"/>
        </a:solidFill>
        <a:latin typeface="+mn-lt"/>
        <a:ea typeface="+mn-ea"/>
        <a:cs typeface="+mn-cs"/>
      </a:defRPr>
    </a:lvl4pPr>
    <a:lvl5pPr marL="1828613" algn="l" defTabSz="457153" rtl="0" eaLnBrk="1" latinLnBrk="0" hangingPunct="1">
      <a:defRPr sz="1799" kern="1200">
        <a:solidFill>
          <a:schemeClr val="tx1"/>
        </a:solidFill>
        <a:latin typeface="+mn-lt"/>
        <a:ea typeface="+mn-ea"/>
        <a:cs typeface="+mn-cs"/>
      </a:defRPr>
    </a:lvl5pPr>
    <a:lvl6pPr marL="2285767" algn="l" defTabSz="457153" rtl="0" eaLnBrk="1" latinLnBrk="0" hangingPunct="1">
      <a:defRPr sz="1799" kern="1200">
        <a:solidFill>
          <a:schemeClr val="tx1"/>
        </a:solidFill>
        <a:latin typeface="+mn-lt"/>
        <a:ea typeface="+mn-ea"/>
        <a:cs typeface="+mn-cs"/>
      </a:defRPr>
    </a:lvl6pPr>
    <a:lvl7pPr marL="2742921" algn="l" defTabSz="457153" rtl="0" eaLnBrk="1" latinLnBrk="0" hangingPunct="1">
      <a:defRPr sz="1799" kern="1200">
        <a:solidFill>
          <a:schemeClr val="tx1"/>
        </a:solidFill>
        <a:latin typeface="+mn-lt"/>
        <a:ea typeface="+mn-ea"/>
        <a:cs typeface="+mn-cs"/>
      </a:defRPr>
    </a:lvl7pPr>
    <a:lvl8pPr marL="3200075" algn="l" defTabSz="457153" rtl="0" eaLnBrk="1" latinLnBrk="0" hangingPunct="1">
      <a:defRPr sz="1799" kern="1200">
        <a:solidFill>
          <a:schemeClr val="tx1"/>
        </a:solidFill>
        <a:latin typeface="+mn-lt"/>
        <a:ea typeface="+mn-ea"/>
        <a:cs typeface="+mn-cs"/>
      </a:defRPr>
    </a:lvl8pPr>
    <a:lvl9pPr marL="3657228" algn="l" defTabSz="457153"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212" autoAdjust="0"/>
    <p:restoredTop sz="94967" autoAdjust="0"/>
  </p:normalViewPr>
  <p:slideViewPr>
    <p:cSldViewPr snapToGrid="0">
      <p:cViewPr varScale="1">
        <p:scale>
          <a:sx n="10" d="100"/>
          <a:sy n="10" d="100"/>
        </p:scale>
        <p:origin x="1958" y="48"/>
      </p:cViewPr>
      <p:guideLst/>
    </p:cSldViewPr>
  </p:slideViewPr>
  <p:notesTextViewPr>
    <p:cViewPr>
      <p:scale>
        <a:sx n="1" d="1"/>
        <a:sy n="1" d="1"/>
      </p:scale>
      <p:origin x="0" y="0"/>
    </p:cViewPr>
  </p:notesTextViewPr>
  <p:sorterViewPr>
    <p:cViewPr>
      <p:scale>
        <a:sx n="100" d="100"/>
        <a:sy n="100" d="100"/>
      </p:scale>
      <p:origin x="0" y="-2021"/>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688A1C-09C7-45DE-B2BC-02E8B7D529D1}" type="datetimeFigureOut">
              <a:rPr lang="en-GB" smtClean="0"/>
              <a:t>29/04/2019</a:t>
            </a:fld>
            <a:endParaRPr lang="en-GB"/>
          </a:p>
        </p:txBody>
      </p:sp>
      <p:sp>
        <p:nvSpPr>
          <p:cNvPr id="4" name="Slide Image Placeholder 3"/>
          <p:cNvSpPr>
            <a:spLocks noGrp="1" noRot="1" noChangeAspect="1"/>
          </p:cNvSpPr>
          <p:nvPr>
            <p:ph type="sldImg" idx="2"/>
          </p:nvPr>
        </p:nvSpPr>
        <p:spPr>
          <a:xfrm>
            <a:off x="1887538" y="1143000"/>
            <a:ext cx="30829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D2AE1-B8F4-4DE7-9376-08F524B22DA0}" type="slidenum">
              <a:rPr lang="en-GB" smtClean="0"/>
              <a:t>‹#›</a:t>
            </a:fld>
            <a:endParaRPr lang="en-GB"/>
          </a:p>
        </p:txBody>
      </p:sp>
    </p:spTree>
    <p:extLst>
      <p:ext uri="{BB962C8B-B14F-4D97-AF65-F5344CB8AC3E}">
        <p14:creationId xmlns:p14="http://schemas.microsoft.com/office/powerpoint/2010/main" val="1134007841"/>
      </p:ext>
    </p:extLst>
  </p:cSld>
  <p:clrMap bg1="lt1" tx1="dk1" bg2="lt2" tx2="dk2" accent1="accent1" accent2="accent2" accent3="accent3" accent4="accent4" accent5="accent5" accent6="accent6" hlink="hlink" folHlink="folHlink"/>
  <p:notesStyle>
    <a:lvl1pPr marL="0" algn="l" defTabSz="3644904" rtl="0" eaLnBrk="1" latinLnBrk="0" hangingPunct="1">
      <a:defRPr sz="4783" kern="1200">
        <a:solidFill>
          <a:schemeClr val="tx1"/>
        </a:solidFill>
        <a:latin typeface="+mn-lt"/>
        <a:ea typeface="+mn-ea"/>
        <a:cs typeface="+mn-cs"/>
      </a:defRPr>
    </a:lvl1pPr>
    <a:lvl2pPr marL="1822451" algn="l" defTabSz="3644904" rtl="0" eaLnBrk="1" latinLnBrk="0" hangingPunct="1">
      <a:defRPr sz="4783" kern="1200">
        <a:solidFill>
          <a:schemeClr val="tx1"/>
        </a:solidFill>
        <a:latin typeface="+mn-lt"/>
        <a:ea typeface="+mn-ea"/>
        <a:cs typeface="+mn-cs"/>
      </a:defRPr>
    </a:lvl2pPr>
    <a:lvl3pPr marL="3644904" algn="l" defTabSz="3644904" rtl="0" eaLnBrk="1" latinLnBrk="0" hangingPunct="1">
      <a:defRPr sz="4783" kern="1200">
        <a:solidFill>
          <a:schemeClr val="tx1"/>
        </a:solidFill>
        <a:latin typeface="+mn-lt"/>
        <a:ea typeface="+mn-ea"/>
        <a:cs typeface="+mn-cs"/>
      </a:defRPr>
    </a:lvl3pPr>
    <a:lvl4pPr marL="5467358" algn="l" defTabSz="3644904" rtl="0" eaLnBrk="1" latinLnBrk="0" hangingPunct="1">
      <a:defRPr sz="4783" kern="1200">
        <a:solidFill>
          <a:schemeClr val="tx1"/>
        </a:solidFill>
        <a:latin typeface="+mn-lt"/>
        <a:ea typeface="+mn-ea"/>
        <a:cs typeface="+mn-cs"/>
      </a:defRPr>
    </a:lvl4pPr>
    <a:lvl5pPr marL="7289810" algn="l" defTabSz="3644904" rtl="0" eaLnBrk="1" latinLnBrk="0" hangingPunct="1">
      <a:defRPr sz="4783" kern="1200">
        <a:solidFill>
          <a:schemeClr val="tx1"/>
        </a:solidFill>
        <a:latin typeface="+mn-lt"/>
        <a:ea typeface="+mn-ea"/>
        <a:cs typeface="+mn-cs"/>
      </a:defRPr>
    </a:lvl5pPr>
    <a:lvl6pPr marL="9112260" algn="l" defTabSz="3644904" rtl="0" eaLnBrk="1" latinLnBrk="0" hangingPunct="1">
      <a:defRPr sz="4783" kern="1200">
        <a:solidFill>
          <a:schemeClr val="tx1"/>
        </a:solidFill>
        <a:latin typeface="+mn-lt"/>
        <a:ea typeface="+mn-ea"/>
        <a:cs typeface="+mn-cs"/>
      </a:defRPr>
    </a:lvl6pPr>
    <a:lvl7pPr marL="10934713" algn="l" defTabSz="3644904" rtl="0" eaLnBrk="1" latinLnBrk="0" hangingPunct="1">
      <a:defRPr sz="4783" kern="1200">
        <a:solidFill>
          <a:schemeClr val="tx1"/>
        </a:solidFill>
        <a:latin typeface="+mn-lt"/>
        <a:ea typeface="+mn-ea"/>
        <a:cs typeface="+mn-cs"/>
      </a:defRPr>
    </a:lvl7pPr>
    <a:lvl8pPr marL="12757170" algn="l" defTabSz="3644904" rtl="0" eaLnBrk="1" latinLnBrk="0" hangingPunct="1">
      <a:defRPr sz="4783" kern="1200">
        <a:solidFill>
          <a:schemeClr val="tx1"/>
        </a:solidFill>
        <a:latin typeface="+mn-lt"/>
        <a:ea typeface="+mn-ea"/>
        <a:cs typeface="+mn-cs"/>
      </a:defRPr>
    </a:lvl8pPr>
    <a:lvl9pPr marL="14579621" algn="l" defTabSz="3644904" rtl="0" eaLnBrk="1" latinLnBrk="0" hangingPunct="1">
      <a:defRPr sz="478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87538" y="1143000"/>
            <a:ext cx="3082925" cy="3086100"/>
          </a:xfrm>
        </p:spPr>
      </p:sp>
      <p:sp>
        <p:nvSpPr>
          <p:cNvPr id="3" name="Notes Placeholder 2"/>
          <p:cNvSpPr>
            <a:spLocks noGrp="1"/>
          </p:cNvSpPr>
          <p:nvPr>
            <p:ph type="body" idx="1"/>
          </p:nvPr>
        </p:nvSpPr>
        <p:spPr/>
        <p:txBody>
          <a:bodyPr/>
          <a:lstStyle/>
          <a:p>
            <a:r>
              <a:rPr lang="en-US" dirty="0"/>
              <a:t>About us | Oxfam GB. (2019). https://www.oxfam.org.uk/what-we-do/about-us</a:t>
            </a:r>
          </a:p>
          <a:p>
            <a:endParaRPr lang="en-US" dirty="0"/>
          </a:p>
          <a:p>
            <a:r>
              <a:rPr lang="en-US" dirty="0"/>
              <a:t>Countries we work in | Oxfam GB. (2019). https://www.oxfam.org.uk/what-we-do/countries-we-work-in </a:t>
            </a:r>
          </a:p>
          <a:p>
            <a:endParaRPr lang="en-US" dirty="0"/>
          </a:p>
          <a:p>
            <a:r>
              <a:rPr lang="en-US" dirty="0"/>
              <a:t>Crisis in Syria | Oxfam International. (2019). https://www.oxfam.org/en/emergencies/crisis-syria </a:t>
            </a:r>
          </a:p>
          <a:p>
            <a:endParaRPr lang="en-US" dirty="0"/>
          </a:p>
          <a:p>
            <a:r>
              <a:rPr lang="en-US" dirty="0"/>
              <a:t>https://www.oxfam.org.uk/what-we-do/emergency-response/cyclone-idai-in-malawi-mozambique-and-zimbabwe </a:t>
            </a:r>
          </a:p>
          <a:p>
            <a:endParaRPr lang="en-US" dirty="0"/>
          </a:p>
          <a:p>
            <a:endParaRPr lang="en-US" dirty="0"/>
          </a:p>
          <a:p>
            <a:r>
              <a:rPr lang="en-US" dirty="0"/>
              <a:t>University of Wales Trinity Saint David - </a:t>
            </a:r>
            <a:r>
              <a:rPr lang="en-US" dirty="0" err="1"/>
              <a:t>Ducere</a:t>
            </a:r>
            <a:r>
              <a:rPr lang="en-US" dirty="0"/>
              <a:t> Global Business School. (2019).  http://duceremauritius.com/university-of-wales-trinity-saint-david/</a:t>
            </a:r>
          </a:p>
          <a:p>
            <a:endParaRPr lang="en-US" dirty="0"/>
          </a:p>
          <a:p>
            <a:endParaRPr lang="en-US" dirty="0"/>
          </a:p>
          <a:p>
            <a:r>
              <a:rPr lang="en-US" dirty="0"/>
              <a:t>Oxfam GB | leading UK charity fighting global poverty. (2019). https://www.oxfam.org.uk/</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9D3D2AE1-B8F4-4DE7-9376-08F524B22DA0}" type="slidenum">
              <a:rPr lang="en-GB" smtClean="0"/>
              <a:t>1</a:t>
            </a:fld>
            <a:endParaRPr lang="en-GB"/>
          </a:p>
        </p:txBody>
      </p:sp>
    </p:spTree>
    <p:extLst>
      <p:ext uri="{BB962C8B-B14F-4D97-AF65-F5344CB8AC3E}">
        <p14:creationId xmlns:p14="http://schemas.microsoft.com/office/powerpoint/2010/main" val="3457984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34051" y="8371998"/>
            <a:ext cx="43452574" cy="17809727"/>
          </a:xfrm>
        </p:spPr>
        <p:txBody>
          <a:bodyPr anchor="b"/>
          <a:lstStyle>
            <a:lvl1pPr algn="ctr">
              <a:defRPr sz="33544"/>
            </a:lvl1pPr>
          </a:lstStyle>
          <a:p>
            <a:r>
              <a:rPr lang="en-US"/>
              <a:t>Click to edit Master title style</a:t>
            </a:r>
            <a:endParaRPr lang="en-US" dirty="0"/>
          </a:p>
        </p:txBody>
      </p:sp>
      <p:sp>
        <p:nvSpPr>
          <p:cNvPr id="3" name="Subtitle 2"/>
          <p:cNvSpPr>
            <a:spLocks noGrp="1"/>
          </p:cNvSpPr>
          <p:nvPr>
            <p:ph type="subTitle" idx="1"/>
          </p:nvPr>
        </p:nvSpPr>
        <p:spPr>
          <a:xfrm>
            <a:off x="6390085" y="26868536"/>
            <a:ext cx="38340506" cy="12350758"/>
          </a:xfrm>
        </p:spPr>
        <p:txBody>
          <a:bodyPr/>
          <a:lstStyle>
            <a:lvl1pPr marL="0" indent="0" algn="ctr">
              <a:buNone/>
              <a:defRPr sz="13417"/>
            </a:lvl1pPr>
            <a:lvl2pPr marL="2556019" indent="0" algn="ctr">
              <a:buNone/>
              <a:defRPr sz="11181"/>
            </a:lvl2pPr>
            <a:lvl3pPr marL="5112040" indent="0" algn="ctr">
              <a:buNone/>
              <a:defRPr sz="10063"/>
            </a:lvl3pPr>
            <a:lvl4pPr marL="7668059" indent="0" algn="ctr">
              <a:buNone/>
              <a:defRPr sz="8945"/>
            </a:lvl4pPr>
            <a:lvl5pPr marL="10224079" indent="0" algn="ctr">
              <a:buNone/>
              <a:defRPr sz="8945"/>
            </a:lvl5pPr>
            <a:lvl6pPr marL="12780099" indent="0" algn="ctr">
              <a:buNone/>
              <a:defRPr sz="8945"/>
            </a:lvl6pPr>
            <a:lvl7pPr marL="15336119" indent="0" algn="ctr">
              <a:buNone/>
              <a:defRPr sz="8945"/>
            </a:lvl7pPr>
            <a:lvl8pPr marL="17892138" indent="0" algn="ctr">
              <a:buNone/>
              <a:defRPr sz="8945"/>
            </a:lvl8pPr>
            <a:lvl9pPr marL="20448158" indent="0" algn="ctr">
              <a:buNone/>
              <a:defRPr sz="894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DFEE56-314C-49D6-B97A-939108C6A657}"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312036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FEE56-314C-49D6-B97A-939108C6A657}"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1649459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87924" y="12753390"/>
            <a:ext cx="44091582" cy="21279305"/>
          </a:xfrm>
        </p:spPr>
        <p:txBody>
          <a:bodyPr anchor="b"/>
          <a:lstStyle>
            <a:lvl1pPr>
              <a:defRPr sz="33544"/>
            </a:lvl1pPr>
          </a:lstStyle>
          <a:p>
            <a:r>
              <a:rPr lang="en-US"/>
              <a:t>Click to edit Master title style</a:t>
            </a:r>
            <a:endParaRPr lang="en-US" dirty="0"/>
          </a:p>
        </p:txBody>
      </p:sp>
      <p:sp>
        <p:nvSpPr>
          <p:cNvPr id="3" name="Text Placeholder 2"/>
          <p:cNvSpPr>
            <a:spLocks noGrp="1"/>
          </p:cNvSpPr>
          <p:nvPr>
            <p:ph type="body" idx="1"/>
          </p:nvPr>
        </p:nvSpPr>
        <p:spPr>
          <a:xfrm>
            <a:off x="3487924" y="34234005"/>
            <a:ext cx="44091582" cy="11190284"/>
          </a:xfrm>
        </p:spPr>
        <p:txBody>
          <a:bodyPr/>
          <a:lstStyle>
            <a:lvl1pPr marL="0" indent="0">
              <a:buNone/>
              <a:defRPr sz="13417">
                <a:solidFill>
                  <a:schemeClr val="tx1"/>
                </a:solidFill>
              </a:defRPr>
            </a:lvl1pPr>
            <a:lvl2pPr marL="2556019" indent="0">
              <a:buNone/>
              <a:defRPr sz="11181">
                <a:solidFill>
                  <a:schemeClr val="tx1">
                    <a:tint val="75000"/>
                  </a:schemeClr>
                </a:solidFill>
              </a:defRPr>
            </a:lvl2pPr>
            <a:lvl3pPr marL="5112040" indent="0">
              <a:buNone/>
              <a:defRPr sz="10063">
                <a:solidFill>
                  <a:schemeClr val="tx1">
                    <a:tint val="75000"/>
                  </a:schemeClr>
                </a:solidFill>
              </a:defRPr>
            </a:lvl3pPr>
            <a:lvl4pPr marL="7668059" indent="0">
              <a:buNone/>
              <a:defRPr sz="8945">
                <a:solidFill>
                  <a:schemeClr val="tx1">
                    <a:tint val="75000"/>
                  </a:schemeClr>
                </a:solidFill>
              </a:defRPr>
            </a:lvl4pPr>
            <a:lvl5pPr marL="10224079" indent="0">
              <a:buNone/>
              <a:defRPr sz="8945">
                <a:solidFill>
                  <a:schemeClr val="tx1">
                    <a:tint val="75000"/>
                  </a:schemeClr>
                </a:solidFill>
              </a:defRPr>
            </a:lvl5pPr>
            <a:lvl6pPr marL="12780099" indent="0">
              <a:buNone/>
              <a:defRPr sz="8945">
                <a:solidFill>
                  <a:schemeClr val="tx1">
                    <a:tint val="75000"/>
                  </a:schemeClr>
                </a:solidFill>
              </a:defRPr>
            </a:lvl6pPr>
            <a:lvl7pPr marL="15336119" indent="0">
              <a:buNone/>
              <a:defRPr sz="8945">
                <a:solidFill>
                  <a:schemeClr val="tx1">
                    <a:tint val="75000"/>
                  </a:schemeClr>
                </a:solidFill>
              </a:defRPr>
            </a:lvl7pPr>
            <a:lvl8pPr marL="17892138" indent="0">
              <a:buNone/>
              <a:defRPr sz="8945">
                <a:solidFill>
                  <a:schemeClr val="tx1">
                    <a:tint val="75000"/>
                  </a:schemeClr>
                </a:solidFill>
              </a:defRPr>
            </a:lvl8pPr>
            <a:lvl9pPr marL="20448158" indent="0">
              <a:buNone/>
              <a:defRPr sz="894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DFEE56-314C-49D6-B97A-939108C6A657}"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4051813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14546" y="13617810"/>
            <a:ext cx="21726287" cy="324577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879843" y="13617810"/>
            <a:ext cx="21726287" cy="324577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DFEE56-314C-49D6-B97A-939108C6A657}"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846068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1205" y="2723574"/>
            <a:ext cx="44091582" cy="9887718"/>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1211" y="12540232"/>
            <a:ext cx="21626438" cy="6145773"/>
          </a:xfrm>
        </p:spPr>
        <p:txBody>
          <a:bodyPr anchor="b"/>
          <a:lstStyle>
            <a:lvl1pPr marL="0" indent="0">
              <a:buNone/>
              <a:defRPr sz="13417" b="1"/>
            </a:lvl1pPr>
            <a:lvl2pPr marL="2556019" indent="0">
              <a:buNone/>
              <a:defRPr sz="11181" b="1"/>
            </a:lvl2pPr>
            <a:lvl3pPr marL="5112040" indent="0">
              <a:buNone/>
              <a:defRPr sz="10063" b="1"/>
            </a:lvl3pPr>
            <a:lvl4pPr marL="7668059" indent="0">
              <a:buNone/>
              <a:defRPr sz="8945" b="1"/>
            </a:lvl4pPr>
            <a:lvl5pPr marL="10224079" indent="0">
              <a:buNone/>
              <a:defRPr sz="8945" b="1"/>
            </a:lvl5pPr>
            <a:lvl6pPr marL="12780099" indent="0">
              <a:buNone/>
              <a:defRPr sz="8945" b="1"/>
            </a:lvl6pPr>
            <a:lvl7pPr marL="15336119" indent="0">
              <a:buNone/>
              <a:defRPr sz="8945" b="1"/>
            </a:lvl7pPr>
            <a:lvl8pPr marL="17892138" indent="0">
              <a:buNone/>
              <a:defRPr sz="8945" b="1"/>
            </a:lvl8pPr>
            <a:lvl9pPr marL="20448158" indent="0">
              <a:buNone/>
              <a:defRPr sz="8945" b="1"/>
            </a:lvl9pPr>
          </a:lstStyle>
          <a:p>
            <a:pPr lvl="0"/>
            <a:r>
              <a:rPr lang="en-US"/>
              <a:t>Click to edit Master text styles</a:t>
            </a:r>
          </a:p>
        </p:txBody>
      </p:sp>
      <p:sp>
        <p:nvSpPr>
          <p:cNvPr id="4" name="Content Placeholder 3"/>
          <p:cNvSpPr>
            <a:spLocks noGrp="1"/>
          </p:cNvSpPr>
          <p:nvPr>
            <p:ph sz="half" idx="2"/>
          </p:nvPr>
        </p:nvSpPr>
        <p:spPr>
          <a:xfrm>
            <a:off x="3521211" y="18686005"/>
            <a:ext cx="21626438" cy="274842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879846" y="12540232"/>
            <a:ext cx="21732945" cy="6145773"/>
          </a:xfrm>
        </p:spPr>
        <p:txBody>
          <a:bodyPr anchor="b"/>
          <a:lstStyle>
            <a:lvl1pPr marL="0" indent="0">
              <a:buNone/>
              <a:defRPr sz="13417" b="1"/>
            </a:lvl1pPr>
            <a:lvl2pPr marL="2556019" indent="0">
              <a:buNone/>
              <a:defRPr sz="11181" b="1"/>
            </a:lvl2pPr>
            <a:lvl3pPr marL="5112040" indent="0">
              <a:buNone/>
              <a:defRPr sz="10063" b="1"/>
            </a:lvl3pPr>
            <a:lvl4pPr marL="7668059" indent="0">
              <a:buNone/>
              <a:defRPr sz="8945" b="1"/>
            </a:lvl4pPr>
            <a:lvl5pPr marL="10224079" indent="0">
              <a:buNone/>
              <a:defRPr sz="8945" b="1"/>
            </a:lvl5pPr>
            <a:lvl6pPr marL="12780099" indent="0">
              <a:buNone/>
              <a:defRPr sz="8945" b="1"/>
            </a:lvl6pPr>
            <a:lvl7pPr marL="15336119" indent="0">
              <a:buNone/>
              <a:defRPr sz="8945" b="1"/>
            </a:lvl7pPr>
            <a:lvl8pPr marL="17892138" indent="0">
              <a:buNone/>
              <a:defRPr sz="8945" b="1"/>
            </a:lvl8pPr>
            <a:lvl9pPr marL="20448158" indent="0">
              <a:buNone/>
              <a:defRPr sz="8945" b="1"/>
            </a:lvl9pPr>
          </a:lstStyle>
          <a:p>
            <a:pPr lvl="0"/>
            <a:r>
              <a:rPr lang="en-US"/>
              <a:t>Click to edit Master text styles</a:t>
            </a:r>
          </a:p>
        </p:txBody>
      </p:sp>
      <p:sp>
        <p:nvSpPr>
          <p:cNvPr id="6" name="Content Placeholder 5"/>
          <p:cNvSpPr>
            <a:spLocks noGrp="1"/>
          </p:cNvSpPr>
          <p:nvPr>
            <p:ph sz="quarter" idx="4"/>
          </p:nvPr>
        </p:nvSpPr>
        <p:spPr>
          <a:xfrm>
            <a:off x="25879846" y="18686005"/>
            <a:ext cx="21732945" cy="274842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DFEE56-314C-49D6-B97A-939108C6A657}" type="datetimeFigureOut">
              <a:rPr lang="en-GB" smtClean="0"/>
              <a:t>29/04/2019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235853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DFEE56-314C-49D6-B97A-939108C6A657}" type="datetimeFigureOut">
              <a:rPr lang="en-GB" smtClean="0"/>
              <a:t>29/04/2019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4293283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FEE56-314C-49D6-B97A-939108C6A657}" type="datetimeFigureOut">
              <a:rPr lang="en-GB" smtClean="0"/>
              <a:t>29/04/2019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856115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1206" y="3410373"/>
            <a:ext cx="16487748" cy="11936307"/>
          </a:xfrm>
        </p:spPr>
        <p:txBody>
          <a:bodyPr anchor="b"/>
          <a:lstStyle>
            <a:lvl1pPr>
              <a:defRPr sz="17890"/>
            </a:lvl1pPr>
          </a:lstStyle>
          <a:p>
            <a:r>
              <a:rPr lang="en-US"/>
              <a:t>Click to edit Master title style</a:t>
            </a:r>
            <a:endParaRPr lang="en-US" dirty="0"/>
          </a:p>
        </p:txBody>
      </p:sp>
      <p:sp>
        <p:nvSpPr>
          <p:cNvPr id="3" name="Content Placeholder 2"/>
          <p:cNvSpPr>
            <a:spLocks noGrp="1"/>
          </p:cNvSpPr>
          <p:nvPr>
            <p:ph idx="1"/>
          </p:nvPr>
        </p:nvSpPr>
        <p:spPr>
          <a:xfrm>
            <a:off x="21732945" y="7365470"/>
            <a:ext cx="25879842" cy="36353632"/>
          </a:xfrm>
        </p:spPr>
        <p:txBody>
          <a:bodyPr/>
          <a:lstStyle>
            <a:lvl1pPr>
              <a:defRPr sz="17890"/>
            </a:lvl1pPr>
            <a:lvl2pPr>
              <a:defRPr sz="15654"/>
            </a:lvl2pPr>
            <a:lvl3pPr>
              <a:defRPr sz="13417"/>
            </a:lvl3pPr>
            <a:lvl4pPr>
              <a:defRPr sz="11181"/>
            </a:lvl4pPr>
            <a:lvl5pPr>
              <a:defRPr sz="11181"/>
            </a:lvl5pPr>
            <a:lvl6pPr>
              <a:defRPr sz="11181"/>
            </a:lvl6pPr>
            <a:lvl7pPr>
              <a:defRPr sz="11181"/>
            </a:lvl7pPr>
            <a:lvl8pPr>
              <a:defRPr sz="11181"/>
            </a:lvl8pPr>
            <a:lvl9pPr>
              <a:defRPr sz="1118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1206" y="15346681"/>
            <a:ext cx="16487748" cy="28431623"/>
          </a:xfrm>
        </p:spPr>
        <p:txBody>
          <a:bodyPr/>
          <a:lstStyle>
            <a:lvl1pPr marL="0" indent="0">
              <a:buNone/>
              <a:defRPr sz="8945"/>
            </a:lvl1pPr>
            <a:lvl2pPr marL="2556019" indent="0">
              <a:buNone/>
              <a:defRPr sz="7827"/>
            </a:lvl2pPr>
            <a:lvl3pPr marL="5112040" indent="0">
              <a:buNone/>
              <a:defRPr sz="6709"/>
            </a:lvl3pPr>
            <a:lvl4pPr marL="7668059" indent="0">
              <a:buNone/>
              <a:defRPr sz="5591"/>
            </a:lvl4pPr>
            <a:lvl5pPr marL="10224079" indent="0">
              <a:buNone/>
              <a:defRPr sz="5591"/>
            </a:lvl5pPr>
            <a:lvl6pPr marL="12780099" indent="0">
              <a:buNone/>
              <a:defRPr sz="5591"/>
            </a:lvl6pPr>
            <a:lvl7pPr marL="15336119" indent="0">
              <a:buNone/>
              <a:defRPr sz="5591"/>
            </a:lvl7pPr>
            <a:lvl8pPr marL="17892138" indent="0">
              <a:buNone/>
              <a:defRPr sz="5591"/>
            </a:lvl8pPr>
            <a:lvl9pPr marL="20448158" indent="0">
              <a:buNone/>
              <a:defRPr sz="5591"/>
            </a:lvl9pPr>
          </a:lstStyle>
          <a:p>
            <a:pPr lvl="0"/>
            <a:r>
              <a:rPr lang="en-US"/>
              <a:t>Click to edit Master text styles</a:t>
            </a:r>
          </a:p>
        </p:txBody>
      </p:sp>
      <p:sp>
        <p:nvSpPr>
          <p:cNvPr id="5" name="Date Placeholder 4"/>
          <p:cNvSpPr>
            <a:spLocks noGrp="1"/>
          </p:cNvSpPr>
          <p:nvPr>
            <p:ph type="dt" sz="half" idx="10"/>
          </p:nvPr>
        </p:nvSpPr>
        <p:spPr/>
        <p:txBody>
          <a:bodyPr/>
          <a:lstStyle/>
          <a:p>
            <a:fld id="{CDDFEE56-314C-49D6-B97A-939108C6A657}"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1371292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1206" y="3410373"/>
            <a:ext cx="16487748" cy="11936307"/>
          </a:xfrm>
        </p:spPr>
        <p:txBody>
          <a:bodyPr anchor="b"/>
          <a:lstStyle>
            <a:lvl1pPr>
              <a:defRPr sz="1789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32945" y="7365470"/>
            <a:ext cx="25879842" cy="36353632"/>
          </a:xfrm>
        </p:spPr>
        <p:txBody>
          <a:bodyPr anchor="t"/>
          <a:lstStyle>
            <a:lvl1pPr marL="0" indent="0">
              <a:buNone/>
              <a:defRPr sz="17890"/>
            </a:lvl1pPr>
            <a:lvl2pPr marL="2556019" indent="0">
              <a:buNone/>
              <a:defRPr sz="15654"/>
            </a:lvl2pPr>
            <a:lvl3pPr marL="5112040" indent="0">
              <a:buNone/>
              <a:defRPr sz="13417"/>
            </a:lvl3pPr>
            <a:lvl4pPr marL="7668059" indent="0">
              <a:buNone/>
              <a:defRPr sz="11181"/>
            </a:lvl4pPr>
            <a:lvl5pPr marL="10224079" indent="0">
              <a:buNone/>
              <a:defRPr sz="11181"/>
            </a:lvl5pPr>
            <a:lvl6pPr marL="12780099" indent="0">
              <a:buNone/>
              <a:defRPr sz="11181"/>
            </a:lvl6pPr>
            <a:lvl7pPr marL="15336119" indent="0">
              <a:buNone/>
              <a:defRPr sz="11181"/>
            </a:lvl7pPr>
            <a:lvl8pPr marL="17892138" indent="0">
              <a:buNone/>
              <a:defRPr sz="11181"/>
            </a:lvl8pPr>
            <a:lvl9pPr marL="20448158" indent="0">
              <a:buNone/>
              <a:defRPr sz="11181"/>
            </a:lvl9pPr>
          </a:lstStyle>
          <a:p>
            <a:r>
              <a:rPr lang="en-US"/>
              <a:t>Click icon to add picture</a:t>
            </a:r>
            <a:endParaRPr lang="en-US" dirty="0"/>
          </a:p>
        </p:txBody>
      </p:sp>
      <p:sp>
        <p:nvSpPr>
          <p:cNvPr id="4" name="Text Placeholder 3"/>
          <p:cNvSpPr>
            <a:spLocks noGrp="1"/>
          </p:cNvSpPr>
          <p:nvPr>
            <p:ph type="body" sz="half" idx="2"/>
          </p:nvPr>
        </p:nvSpPr>
        <p:spPr>
          <a:xfrm>
            <a:off x="3521206" y="15346681"/>
            <a:ext cx="16487748" cy="28431623"/>
          </a:xfrm>
        </p:spPr>
        <p:txBody>
          <a:bodyPr/>
          <a:lstStyle>
            <a:lvl1pPr marL="0" indent="0">
              <a:buNone/>
              <a:defRPr sz="8945"/>
            </a:lvl1pPr>
            <a:lvl2pPr marL="2556019" indent="0">
              <a:buNone/>
              <a:defRPr sz="7827"/>
            </a:lvl2pPr>
            <a:lvl3pPr marL="5112040" indent="0">
              <a:buNone/>
              <a:defRPr sz="6709"/>
            </a:lvl3pPr>
            <a:lvl4pPr marL="7668059" indent="0">
              <a:buNone/>
              <a:defRPr sz="5591"/>
            </a:lvl4pPr>
            <a:lvl5pPr marL="10224079" indent="0">
              <a:buNone/>
              <a:defRPr sz="5591"/>
            </a:lvl5pPr>
            <a:lvl6pPr marL="12780099" indent="0">
              <a:buNone/>
              <a:defRPr sz="5591"/>
            </a:lvl6pPr>
            <a:lvl7pPr marL="15336119" indent="0">
              <a:buNone/>
              <a:defRPr sz="5591"/>
            </a:lvl7pPr>
            <a:lvl8pPr marL="17892138" indent="0">
              <a:buNone/>
              <a:defRPr sz="5591"/>
            </a:lvl8pPr>
            <a:lvl9pPr marL="20448158" indent="0">
              <a:buNone/>
              <a:defRPr sz="5591"/>
            </a:lvl9pPr>
          </a:lstStyle>
          <a:p>
            <a:pPr lvl="0"/>
            <a:r>
              <a:rPr lang="en-US"/>
              <a:t>Click to edit Master text styles</a:t>
            </a:r>
          </a:p>
        </p:txBody>
      </p:sp>
      <p:sp>
        <p:nvSpPr>
          <p:cNvPr id="5" name="Date Placeholder 4"/>
          <p:cNvSpPr>
            <a:spLocks noGrp="1"/>
          </p:cNvSpPr>
          <p:nvPr>
            <p:ph type="dt" sz="half" idx="10"/>
          </p:nvPr>
        </p:nvSpPr>
        <p:spPr/>
        <p:txBody>
          <a:bodyPr/>
          <a:lstStyle/>
          <a:p>
            <a:fld id="{CDDFEE56-314C-49D6-B97A-939108C6A657}" type="datetimeFigureOut">
              <a:rPr lang="en-GB" smtClean="0"/>
              <a:t>29/04/2019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741240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FEE56-314C-49D6-B97A-939108C6A657}"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1366949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583236" y="2723562"/>
            <a:ext cx="11022896" cy="433520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14549" y="2723562"/>
            <a:ext cx="32429678" cy="433520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DFEE56-314C-49D6-B97A-939108C6A657}" type="datetimeFigureOut">
              <a:rPr lang="en-GB" smtClean="0"/>
              <a:t>29/04/2019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7E2511-64C9-4CB6-8E9D-8354A49472B7}" type="slidenum">
              <a:rPr lang="en-GB" smtClean="0"/>
              <a:t>‹#›</a:t>
            </a:fld>
            <a:endParaRPr lang="en-GB"/>
          </a:p>
        </p:txBody>
      </p:sp>
    </p:spTree>
    <p:extLst>
      <p:ext uri="{BB962C8B-B14F-4D97-AF65-F5344CB8AC3E}">
        <p14:creationId xmlns:p14="http://schemas.microsoft.com/office/powerpoint/2010/main" val="225162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14547" y="2723574"/>
            <a:ext cx="44091582" cy="988771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14547" y="13617810"/>
            <a:ext cx="44091582" cy="324577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14546" y="47413675"/>
            <a:ext cx="11502152" cy="2723562"/>
          </a:xfrm>
          <a:prstGeom prst="rect">
            <a:avLst/>
          </a:prstGeom>
        </p:spPr>
        <p:txBody>
          <a:bodyPr vert="horz" lIns="91440" tIns="45720" rIns="91440" bIns="45720" rtlCol="0" anchor="ctr"/>
          <a:lstStyle>
            <a:lvl1pPr algn="l">
              <a:defRPr sz="6709">
                <a:solidFill>
                  <a:schemeClr val="tx1">
                    <a:tint val="75000"/>
                  </a:schemeClr>
                </a:solidFill>
              </a:defRPr>
            </a:lvl1pPr>
          </a:lstStyle>
          <a:p>
            <a:fld id="{CDDFEE56-314C-49D6-B97A-939108C6A657}" type="datetimeFigureOut">
              <a:rPr lang="en-GB" smtClean="0"/>
              <a:t>29/04/2019</a:t>
            </a:fld>
            <a:endParaRPr lang="en-GB"/>
          </a:p>
        </p:txBody>
      </p:sp>
      <p:sp>
        <p:nvSpPr>
          <p:cNvPr id="5" name="Footer Placeholder 4"/>
          <p:cNvSpPr>
            <a:spLocks noGrp="1"/>
          </p:cNvSpPr>
          <p:nvPr>
            <p:ph type="ftr" sz="quarter" idx="3"/>
          </p:nvPr>
        </p:nvSpPr>
        <p:spPr>
          <a:xfrm>
            <a:off x="16933724" y="47413675"/>
            <a:ext cx="17253228" cy="2723562"/>
          </a:xfrm>
          <a:prstGeom prst="rect">
            <a:avLst/>
          </a:prstGeom>
        </p:spPr>
        <p:txBody>
          <a:bodyPr vert="horz" lIns="91440" tIns="45720" rIns="91440" bIns="45720" rtlCol="0" anchor="ctr"/>
          <a:lstStyle>
            <a:lvl1pPr algn="ctr">
              <a:defRPr sz="670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103977" y="47413675"/>
            <a:ext cx="11502152" cy="2723562"/>
          </a:xfrm>
          <a:prstGeom prst="rect">
            <a:avLst/>
          </a:prstGeom>
        </p:spPr>
        <p:txBody>
          <a:bodyPr vert="horz" lIns="91440" tIns="45720" rIns="91440" bIns="45720" rtlCol="0" anchor="ctr"/>
          <a:lstStyle>
            <a:lvl1pPr algn="r">
              <a:defRPr sz="6709">
                <a:solidFill>
                  <a:schemeClr val="tx1">
                    <a:tint val="75000"/>
                  </a:schemeClr>
                </a:solidFill>
              </a:defRPr>
            </a:lvl1pPr>
          </a:lstStyle>
          <a:p>
            <a:fld id="{987E2511-64C9-4CB6-8E9D-8354A49472B7}" type="slidenum">
              <a:rPr lang="en-GB" smtClean="0"/>
              <a:t>‹#›</a:t>
            </a:fld>
            <a:endParaRPr lang="en-GB"/>
          </a:p>
        </p:txBody>
      </p:sp>
    </p:spTree>
    <p:extLst>
      <p:ext uri="{BB962C8B-B14F-4D97-AF65-F5344CB8AC3E}">
        <p14:creationId xmlns:p14="http://schemas.microsoft.com/office/powerpoint/2010/main" val="2859811173"/>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5112040" rtl="0" eaLnBrk="1" latinLnBrk="0" hangingPunct="1">
        <a:lnSpc>
          <a:spcPct val="90000"/>
        </a:lnSpc>
        <a:spcBef>
          <a:spcPct val="0"/>
        </a:spcBef>
        <a:buNone/>
        <a:defRPr sz="24599" kern="1200">
          <a:solidFill>
            <a:schemeClr val="tx1"/>
          </a:solidFill>
          <a:latin typeface="+mj-lt"/>
          <a:ea typeface="+mj-ea"/>
          <a:cs typeface="+mj-cs"/>
        </a:defRPr>
      </a:lvl1pPr>
    </p:titleStyle>
    <p:bodyStyle>
      <a:lvl1pPr marL="1278010" indent="-1278010" algn="l" defTabSz="5112040" rtl="0" eaLnBrk="1" latinLnBrk="0" hangingPunct="1">
        <a:lnSpc>
          <a:spcPct val="90000"/>
        </a:lnSpc>
        <a:spcBef>
          <a:spcPts val="5591"/>
        </a:spcBef>
        <a:buFont typeface="Arial" panose="020B0604020202020204" pitchFamily="34" charset="0"/>
        <a:buChar char="•"/>
        <a:defRPr sz="15654" kern="1200">
          <a:solidFill>
            <a:schemeClr val="tx1"/>
          </a:solidFill>
          <a:latin typeface="+mn-lt"/>
          <a:ea typeface="+mn-ea"/>
          <a:cs typeface="+mn-cs"/>
        </a:defRPr>
      </a:lvl1pPr>
      <a:lvl2pPr marL="3834029" indent="-1278010" algn="l" defTabSz="5112040" rtl="0" eaLnBrk="1" latinLnBrk="0" hangingPunct="1">
        <a:lnSpc>
          <a:spcPct val="90000"/>
        </a:lnSpc>
        <a:spcBef>
          <a:spcPts val="2795"/>
        </a:spcBef>
        <a:buFont typeface="Arial" panose="020B0604020202020204" pitchFamily="34" charset="0"/>
        <a:buChar char="•"/>
        <a:defRPr sz="13417" kern="1200">
          <a:solidFill>
            <a:schemeClr val="tx1"/>
          </a:solidFill>
          <a:latin typeface="+mn-lt"/>
          <a:ea typeface="+mn-ea"/>
          <a:cs typeface="+mn-cs"/>
        </a:defRPr>
      </a:lvl2pPr>
      <a:lvl3pPr marL="6390050" indent="-1278010" algn="l" defTabSz="5112040" rtl="0" eaLnBrk="1" latinLnBrk="0" hangingPunct="1">
        <a:lnSpc>
          <a:spcPct val="90000"/>
        </a:lnSpc>
        <a:spcBef>
          <a:spcPts val="2795"/>
        </a:spcBef>
        <a:buFont typeface="Arial" panose="020B0604020202020204" pitchFamily="34" charset="0"/>
        <a:buChar char="•"/>
        <a:defRPr sz="11181" kern="1200">
          <a:solidFill>
            <a:schemeClr val="tx1"/>
          </a:solidFill>
          <a:latin typeface="+mn-lt"/>
          <a:ea typeface="+mn-ea"/>
          <a:cs typeface="+mn-cs"/>
        </a:defRPr>
      </a:lvl3pPr>
      <a:lvl4pPr marL="8946069"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4pPr>
      <a:lvl5pPr marL="11502088"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5pPr>
      <a:lvl6pPr marL="14058109"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6pPr>
      <a:lvl7pPr marL="16614128"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7pPr>
      <a:lvl8pPr marL="19170148"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8pPr>
      <a:lvl9pPr marL="21726168" indent="-1278010" algn="l" defTabSz="5112040"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9pPr>
    </p:bodyStyle>
    <p:otherStyle>
      <a:defPPr>
        <a:defRPr lang="en-US"/>
      </a:defPPr>
      <a:lvl1pPr marL="0" algn="l" defTabSz="5112040" rtl="0" eaLnBrk="1" latinLnBrk="0" hangingPunct="1">
        <a:defRPr sz="10063" kern="1200">
          <a:solidFill>
            <a:schemeClr val="tx1"/>
          </a:solidFill>
          <a:latin typeface="+mn-lt"/>
          <a:ea typeface="+mn-ea"/>
          <a:cs typeface="+mn-cs"/>
        </a:defRPr>
      </a:lvl1pPr>
      <a:lvl2pPr marL="2556019" algn="l" defTabSz="5112040" rtl="0" eaLnBrk="1" latinLnBrk="0" hangingPunct="1">
        <a:defRPr sz="10063" kern="1200">
          <a:solidFill>
            <a:schemeClr val="tx1"/>
          </a:solidFill>
          <a:latin typeface="+mn-lt"/>
          <a:ea typeface="+mn-ea"/>
          <a:cs typeface="+mn-cs"/>
        </a:defRPr>
      </a:lvl2pPr>
      <a:lvl3pPr marL="5112040" algn="l" defTabSz="5112040" rtl="0" eaLnBrk="1" latinLnBrk="0" hangingPunct="1">
        <a:defRPr sz="10063" kern="1200">
          <a:solidFill>
            <a:schemeClr val="tx1"/>
          </a:solidFill>
          <a:latin typeface="+mn-lt"/>
          <a:ea typeface="+mn-ea"/>
          <a:cs typeface="+mn-cs"/>
        </a:defRPr>
      </a:lvl3pPr>
      <a:lvl4pPr marL="7668059" algn="l" defTabSz="5112040" rtl="0" eaLnBrk="1" latinLnBrk="0" hangingPunct="1">
        <a:defRPr sz="10063" kern="1200">
          <a:solidFill>
            <a:schemeClr val="tx1"/>
          </a:solidFill>
          <a:latin typeface="+mn-lt"/>
          <a:ea typeface="+mn-ea"/>
          <a:cs typeface="+mn-cs"/>
        </a:defRPr>
      </a:lvl4pPr>
      <a:lvl5pPr marL="10224079" algn="l" defTabSz="5112040" rtl="0" eaLnBrk="1" latinLnBrk="0" hangingPunct="1">
        <a:defRPr sz="10063" kern="1200">
          <a:solidFill>
            <a:schemeClr val="tx1"/>
          </a:solidFill>
          <a:latin typeface="+mn-lt"/>
          <a:ea typeface="+mn-ea"/>
          <a:cs typeface="+mn-cs"/>
        </a:defRPr>
      </a:lvl5pPr>
      <a:lvl6pPr marL="12780099" algn="l" defTabSz="5112040" rtl="0" eaLnBrk="1" latinLnBrk="0" hangingPunct="1">
        <a:defRPr sz="10063" kern="1200">
          <a:solidFill>
            <a:schemeClr val="tx1"/>
          </a:solidFill>
          <a:latin typeface="+mn-lt"/>
          <a:ea typeface="+mn-ea"/>
          <a:cs typeface="+mn-cs"/>
        </a:defRPr>
      </a:lvl6pPr>
      <a:lvl7pPr marL="15336119" algn="l" defTabSz="5112040" rtl="0" eaLnBrk="1" latinLnBrk="0" hangingPunct="1">
        <a:defRPr sz="10063" kern="1200">
          <a:solidFill>
            <a:schemeClr val="tx1"/>
          </a:solidFill>
          <a:latin typeface="+mn-lt"/>
          <a:ea typeface="+mn-ea"/>
          <a:cs typeface="+mn-cs"/>
        </a:defRPr>
      </a:lvl7pPr>
      <a:lvl8pPr marL="17892138" algn="l" defTabSz="5112040" rtl="0" eaLnBrk="1" latinLnBrk="0" hangingPunct="1">
        <a:defRPr sz="10063" kern="1200">
          <a:solidFill>
            <a:schemeClr val="tx1"/>
          </a:solidFill>
          <a:latin typeface="+mn-lt"/>
          <a:ea typeface="+mn-ea"/>
          <a:cs typeface="+mn-cs"/>
        </a:defRPr>
      </a:lvl8pPr>
      <a:lvl9pPr marL="20448158" algn="l" defTabSz="5112040" rtl="0" eaLnBrk="1" latinLnBrk="0" hangingPunct="1">
        <a:defRPr sz="100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604954C-FAB6-4382-8470-F39DF48D65A4}"/>
              </a:ext>
            </a:extLst>
          </p:cNvPr>
          <p:cNvSpPr/>
          <p:nvPr/>
        </p:nvSpPr>
        <p:spPr>
          <a:xfrm>
            <a:off x="-1" y="-27150"/>
            <a:ext cx="51120675" cy="423189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14440" tIns="7220" rIns="14440" bIns="7220" numCol="1" spcCol="0" rtlCol="0" fromWordArt="0" anchor="ctr" anchorCtr="0" forceAA="0" compatLnSpc="1">
            <a:prstTxWarp prst="textNoShape">
              <a:avLst/>
            </a:prstTxWarp>
            <a:noAutofit/>
          </a:bodyPr>
          <a:lstStyle/>
          <a:p>
            <a:pPr algn="ctr"/>
            <a:r>
              <a:rPr lang="en-GB" sz="19900" dirty="0"/>
              <a:t>Oxfam </a:t>
            </a:r>
          </a:p>
          <a:p>
            <a:pPr algn="ctr"/>
            <a:r>
              <a:rPr lang="en-GB" sz="9600" dirty="0"/>
              <a:t>How they protect those they work with</a:t>
            </a:r>
          </a:p>
        </p:txBody>
      </p:sp>
      <p:pic>
        <p:nvPicPr>
          <p:cNvPr id="6" name="Picture 5">
            <a:extLst>
              <a:ext uri="{FF2B5EF4-FFF2-40B4-BE49-F238E27FC236}">
                <a16:creationId xmlns:a16="http://schemas.microsoft.com/office/drawing/2014/main" id="{974CC317-D349-4353-AC5C-42DC99BA7971}"/>
              </a:ext>
            </a:extLst>
          </p:cNvPr>
          <p:cNvPicPr>
            <a:picLocks noChangeAspect="1"/>
          </p:cNvPicPr>
          <p:nvPr/>
        </p:nvPicPr>
        <p:blipFill rotWithShape="1">
          <a:blip r:embed="rId3"/>
          <a:srcRect l="7120" t="26266" b="20140"/>
          <a:stretch/>
        </p:blipFill>
        <p:spPr>
          <a:xfrm>
            <a:off x="657565" y="470504"/>
            <a:ext cx="6208527" cy="3421948"/>
          </a:xfrm>
          <a:prstGeom prst="rect">
            <a:avLst/>
          </a:prstGeom>
        </p:spPr>
      </p:pic>
      <p:sp>
        <p:nvSpPr>
          <p:cNvPr id="7" name="TextBox 6">
            <a:extLst>
              <a:ext uri="{FF2B5EF4-FFF2-40B4-BE49-F238E27FC236}">
                <a16:creationId xmlns:a16="http://schemas.microsoft.com/office/drawing/2014/main" id="{92BD0174-5CF6-4A40-88D0-5BF32A5E50CD}"/>
              </a:ext>
            </a:extLst>
          </p:cNvPr>
          <p:cNvSpPr txBox="1"/>
          <p:nvPr/>
        </p:nvSpPr>
        <p:spPr>
          <a:xfrm>
            <a:off x="17919700" y="6236074"/>
            <a:ext cx="15503523" cy="15604272"/>
          </a:xfrm>
          <a:prstGeom prst="rect">
            <a:avLst/>
          </a:prstGeom>
          <a:noFill/>
        </p:spPr>
        <p:txBody>
          <a:bodyPr wrap="square" rtlCol="0">
            <a:spAutoFit/>
          </a:bodyPr>
          <a:lstStyle/>
          <a:p>
            <a:pPr marL="1142999" indent="-1142999">
              <a:buFont typeface="Arial" panose="020B0604020202020204" pitchFamily="34" charset="0"/>
              <a:buChar char="•"/>
            </a:pPr>
            <a:r>
              <a:rPr lang="en-US" sz="4800" dirty="0"/>
              <a:t> A non-profit humanitarian organisation that focuses on aiding those poverty struck countries</a:t>
            </a:r>
          </a:p>
          <a:p>
            <a:pPr marL="1142999" indent="-1142999">
              <a:buFont typeface="Arial" panose="020B0604020202020204" pitchFamily="34" charset="0"/>
              <a:buChar char="•"/>
            </a:pPr>
            <a:endParaRPr lang="en-US" sz="4800" dirty="0"/>
          </a:p>
          <a:p>
            <a:pPr marL="1142999" indent="-1142999">
              <a:buFont typeface="Arial" panose="020B0604020202020204" pitchFamily="34" charset="0"/>
              <a:buChar char="•"/>
            </a:pPr>
            <a:r>
              <a:rPr lang="en-US" sz="4800" dirty="0"/>
              <a:t>Oxfam = Oxford Committee for Famine Relief  </a:t>
            </a:r>
          </a:p>
          <a:p>
            <a:pPr marL="1142999" indent="-1142999">
              <a:buFont typeface="Arial" panose="020B0604020202020204" pitchFamily="34" charset="0"/>
              <a:buChar char="•"/>
            </a:pPr>
            <a:endParaRPr lang="en-US" sz="4800" dirty="0"/>
          </a:p>
          <a:p>
            <a:pPr marL="1142999" indent="-1142999">
              <a:buFont typeface="Arial" panose="020B0604020202020204" pitchFamily="34" charset="0"/>
              <a:buChar char="•"/>
            </a:pPr>
            <a:r>
              <a:rPr lang="en-US" sz="4800" dirty="0"/>
              <a:t>Currently tackling poverty in 90 countries </a:t>
            </a:r>
          </a:p>
          <a:p>
            <a:pPr marL="1142999" indent="-1142999">
              <a:buFont typeface="Arial" panose="020B0604020202020204" pitchFamily="34" charset="0"/>
              <a:buChar char="•"/>
            </a:pPr>
            <a:r>
              <a:rPr lang="en-US" sz="4800" dirty="0"/>
              <a:t> </a:t>
            </a:r>
          </a:p>
          <a:p>
            <a:pPr marL="1142999" indent="-1142999">
              <a:buFont typeface="Arial" panose="020B0604020202020204" pitchFamily="34" charset="0"/>
              <a:buChar char="•"/>
            </a:pPr>
            <a:r>
              <a:rPr lang="en-US" sz="4800" dirty="0"/>
              <a:t>Oxfam was founded and developed in 1942 by oxford academic Cecil Jackson-Cole </a:t>
            </a:r>
          </a:p>
          <a:p>
            <a:pPr marL="1142999" indent="-1142999">
              <a:buFont typeface="Arial" panose="020B0604020202020204" pitchFamily="34" charset="0"/>
              <a:buChar char="•"/>
            </a:pPr>
            <a:endParaRPr lang="en-US" sz="4800" dirty="0"/>
          </a:p>
          <a:p>
            <a:pPr marL="1142999" indent="-1142999">
              <a:buFont typeface="Arial" panose="020B0604020202020204" pitchFamily="34" charset="0"/>
              <a:buChar char="•"/>
            </a:pPr>
            <a:r>
              <a:rPr lang="en-US" sz="4800" dirty="0"/>
              <a:t>By 1960, Oxfam was considered as a widely popular non-governmental aid-based organisation. </a:t>
            </a:r>
          </a:p>
          <a:p>
            <a:pPr marL="1142999" indent="-1142999">
              <a:buFont typeface="Arial" panose="020B0604020202020204" pitchFamily="34" charset="0"/>
              <a:buChar char="•"/>
            </a:pPr>
            <a:endParaRPr lang="en-US" sz="4800" dirty="0"/>
          </a:p>
          <a:p>
            <a:pPr marL="1142999" indent="-1142999">
              <a:buFont typeface="Arial" panose="020B0604020202020204" pitchFamily="34" charset="0"/>
              <a:buChar char="•"/>
            </a:pPr>
            <a:r>
              <a:rPr lang="en-US" sz="4800" dirty="0"/>
              <a:t>£1 you donate = £0.83 goes to tackling poverty - £0.10 goes to supporting costs - £0.07 goes to raising the next donation </a:t>
            </a:r>
          </a:p>
          <a:p>
            <a:endParaRPr lang="en-US" sz="4800" dirty="0"/>
          </a:p>
          <a:p>
            <a:r>
              <a:rPr lang="en-US" sz="4800" dirty="0"/>
              <a:t>“Oxfam is a global movement of millions of people who share the belief that, in a world rich in resources, poverty isn't inevitable. In just 15 years, extreme poverty has been halved. 15 more years and we can end it for good”</a:t>
            </a:r>
          </a:p>
        </p:txBody>
      </p:sp>
      <p:sp>
        <p:nvSpPr>
          <p:cNvPr id="8" name="Rectangle 7">
            <a:extLst>
              <a:ext uri="{FF2B5EF4-FFF2-40B4-BE49-F238E27FC236}">
                <a16:creationId xmlns:a16="http://schemas.microsoft.com/office/drawing/2014/main" id="{682F6B97-3F53-4C6A-87B5-80392F012B09}"/>
              </a:ext>
            </a:extLst>
          </p:cNvPr>
          <p:cNvSpPr/>
          <p:nvPr/>
        </p:nvSpPr>
        <p:spPr>
          <a:xfrm>
            <a:off x="17919699" y="4216247"/>
            <a:ext cx="15503524" cy="200700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8800" dirty="0"/>
              <a:t>General Information/History  </a:t>
            </a:r>
          </a:p>
        </p:txBody>
      </p:sp>
      <p:pic>
        <p:nvPicPr>
          <p:cNvPr id="12" name="Picture 11">
            <a:extLst>
              <a:ext uri="{FF2B5EF4-FFF2-40B4-BE49-F238E27FC236}">
                <a16:creationId xmlns:a16="http://schemas.microsoft.com/office/drawing/2014/main" id="{EF960371-BD25-46F4-A94D-DF7207F156DC}"/>
              </a:ext>
            </a:extLst>
          </p:cNvPr>
          <p:cNvPicPr>
            <a:picLocks noChangeAspect="1"/>
          </p:cNvPicPr>
          <p:nvPr/>
        </p:nvPicPr>
        <p:blipFill>
          <a:blip r:embed="rId4"/>
          <a:stretch>
            <a:fillRect/>
          </a:stretch>
        </p:blipFill>
        <p:spPr>
          <a:xfrm>
            <a:off x="44254584" y="377824"/>
            <a:ext cx="6208527" cy="3421948"/>
          </a:xfrm>
          <a:prstGeom prst="rect">
            <a:avLst/>
          </a:prstGeom>
        </p:spPr>
      </p:pic>
      <p:sp>
        <p:nvSpPr>
          <p:cNvPr id="13" name="Rectangle 12">
            <a:extLst>
              <a:ext uri="{FF2B5EF4-FFF2-40B4-BE49-F238E27FC236}">
                <a16:creationId xmlns:a16="http://schemas.microsoft.com/office/drawing/2014/main" id="{DC289AD5-B6E5-4A42-8A5A-E84DD055CE3A}"/>
              </a:ext>
            </a:extLst>
          </p:cNvPr>
          <p:cNvSpPr/>
          <p:nvPr/>
        </p:nvSpPr>
        <p:spPr>
          <a:xfrm>
            <a:off x="35633025" y="4224107"/>
            <a:ext cx="15503524" cy="201196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8800" dirty="0"/>
              <a:t>Where We Work</a:t>
            </a:r>
          </a:p>
        </p:txBody>
      </p:sp>
      <p:pic>
        <p:nvPicPr>
          <p:cNvPr id="14" name="Picture 13">
            <a:extLst>
              <a:ext uri="{FF2B5EF4-FFF2-40B4-BE49-F238E27FC236}">
                <a16:creationId xmlns:a16="http://schemas.microsoft.com/office/drawing/2014/main" id="{65CAD7C5-0EE1-43A0-8E04-3B706AFE47BB}"/>
              </a:ext>
            </a:extLst>
          </p:cNvPr>
          <p:cNvPicPr>
            <a:picLocks noChangeAspect="1"/>
          </p:cNvPicPr>
          <p:nvPr/>
        </p:nvPicPr>
        <p:blipFill>
          <a:blip r:embed="rId5"/>
          <a:stretch>
            <a:fillRect/>
          </a:stretch>
        </p:blipFill>
        <p:spPr>
          <a:xfrm>
            <a:off x="35688587" y="6666552"/>
            <a:ext cx="15432087" cy="7440650"/>
          </a:xfrm>
          <a:prstGeom prst="rect">
            <a:avLst/>
          </a:prstGeom>
        </p:spPr>
      </p:pic>
      <p:sp>
        <p:nvSpPr>
          <p:cNvPr id="15" name="Rectangle 14">
            <a:extLst>
              <a:ext uri="{FF2B5EF4-FFF2-40B4-BE49-F238E27FC236}">
                <a16:creationId xmlns:a16="http://schemas.microsoft.com/office/drawing/2014/main" id="{3644D54E-A209-4E28-9EE1-26933E590507}"/>
              </a:ext>
            </a:extLst>
          </p:cNvPr>
          <p:cNvSpPr/>
          <p:nvPr/>
        </p:nvSpPr>
        <p:spPr>
          <a:xfrm>
            <a:off x="-1" y="4211285"/>
            <a:ext cx="15503524" cy="201196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8800" dirty="0"/>
              <a:t>Poverty</a:t>
            </a:r>
            <a:r>
              <a:rPr lang="en-GB" sz="1802" dirty="0"/>
              <a:t> </a:t>
            </a:r>
          </a:p>
        </p:txBody>
      </p:sp>
      <p:sp>
        <p:nvSpPr>
          <p:cNvPr id="16" name="TextBox 15">
            <a:extLst>
              <a:ext uri="{FF2B5EF4-FFF2-40B4-BE49-F238E27FC236}">
                <a16:creationId xmlns:a16="http://schemas.microsoft.com/office/drawing/2014/main" id="{9CBA80AB-0228-4986-91E3-DD2552BF70CF}"/>
              </a:ext>
            </a:extLst>
          </p:cNvPr>
          <p:cNvSpPr txBox="1"/>
          <p:nvPr/>
        </p:nvSpPr>
        <p:spPr>
          <a:xfrm>
            <a:off x="-23814" y="6413062"/>
            <a:ext cx="15503523" cy="20651807"/>
          </a:xfrm>
          <a:prstGeom prst="rect">
            <a:avLst/>
          </a:prstGeom>
          <a:noFill/>
        </p:spPr>
        <p:txBody>
          <a:bodyPr wrap="square" rtlCol="0">
            <a:spAutoFit/>
          </a:bodyPr>
          <a:lstStyle/>
          <a:p>
            <a:pPr marL="571500" indent="-571500">
              <a:buFont typeface="Arial" panose="020B0604020202020204" pitchFamily="34" charset="0"/>
              <a:buChar char="•"/>
            </a:pPr>
            <a:r>
              <a:rPr lang="en-US" sz="4800" dirty="0"/>
              <a:t>‘The state of being extremely poor’</a:t>
            </a:r>
          </a:p>
          <a:p>
            <a:endParaRPr lang="en-GB" sz="4800" dirty="0"/>
          </a:p>
          <a:p>
            <a:r>
              <a:rPr lang="en-US" sz="4800" dirty="0"/>
              <a:t>Poverty is where an individual is lacking in certain areas which as a result, will have a major effect on their basic needs requirement. These areas may include financial stability, living conditions, their environment, educational facilities and food/water supply.</a:t>
            </a:r>
          </a:p>
          <a:p>
            <a:endParaRPr lang="en-US" sz="4800" dirty="0"/>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endParaRPr lang="en-US" sz="4800" dirty="0"/>
          </a:p>
          <a:p>
            <a:pPr marL="685800" indent="-685800">
              <a:buFont typeface="Arial" panose="020B0604020202020204" pitchFamily="34" charset="0"/>
              <a:buChar char="•"/>
            </a:pPr>
            <a:r>
              <a:rPr lang="en-US" sz="4800" dirty="0"/>
              <a:t>An estimated 3 billion people live on less than £2.50 a day which is half of the world’s population </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30 % of individuals living in poverty are underweight </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Out of 2.2 billion children in the world, 1 billion live in poverty</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640 million children don’t have access to shelter (1 out of 3)</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400 million children don’t have access to water (1 out of 5)</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270 million children don’t have access to health care (1 out of 7</a:t>
            </a:r>
            <a:r>
              <a:rPr lang="en-US" sz="4400" dirty="0"/>
              <a:t>)</a:t>
            </a:r>
          </a:p>
          <a:p>
            <a:pPr marL="571500" indent="-571500">
              <a:buFont typeface="Arial" panose="020B0604020202020204" pitchFamily="34" charset="0"/>
              <a:buChar char="•"/>
            </a:pPr>
            <a:endParaRPr lang="en-US" sz="4400" dirty="0"/>
          </a:p>
          <a:p>
            <a:endParaRPr lang="en-US" sz="4400" dirty="0"/>
          </a:p>
        </p:txBody>
      </p:sp>
      <p:sp>
        <p:nvSpPr>
          <p:cNvPr id="17" name="Rectangle 16">
            <a:extLst>
              <a:ext uri="{FF2B5EF4-FFF2-40B4-BE49-F238E27FC236}">
                <a16:creationId xmlns:a16="http://schemas.microsoft.com/office/drawing/2014/main" id="{9C210DD0-AF1C-4FD6-B8CE-B5627AA409B0}"/>
              </a:ext>
            </a:extLst>
          </p:cNvPr>
          <p:cNvSpPr/>
          <p:nvPr/>
        </p:nvSpPr>
        <p:spPr>
          <a:xfrm>
            <a:off x="1" y="11698066"/>
            <a:ext cx="6866093" cy="14859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8800" dirty="0"/>
              <a:t>Facts</a:t>
            </a:r>
            <a:r>
              <a:rPr lang="en-GB" sz="4400" dirty="0"/>
              <a:t> </a:t>
            </a:r>
          </a:p>
        </p:txBody>
      </p:sp>
      <p:sp>
        <p:nvSpPr>
          <p:cNvPr id="2" name="Rectangle 1">
            <a:extLst>
              <a:ext uri="{FF2B5EF4-FFF2-40B4-BE49-F238E27FC236}">
                <a16:creationId xmlns:a16="http://schemas.microsoft.com/office/drawing/2014/main" id="{A111B6C5-6CC5-4AE0-ABBC-19C93E12632C}"/>
              </a:ext>
            </a:extLst>
          </p:cNvPr>
          <p:cNvSpPr/>
          <p:nvPr/>
        </p:nvSpPr>
        <p:spPr>
          <a:xfrm>
            <a:off x="-23811" y="24888738"/>
            <a:ext cx="15503520" cy="181194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8800" dirty="0"/>
              <a:t>Syria Campaign </a:t>
            </a:r>
          </a:p>
        </p:txBody>
      </p:sp>
      <p:sp>
        <p:nvSpPr>
          <p:cNvPr id="3" name="TextBox 2">
            <a:extLst>
              <a:ext uri="{FF2B5EF4-FFF2-40B4-BE49-F238E27FC236}">
                <a16:creationId xmlns:a16="http://schemas.microsoft.com/office/drawing/2014/main" id="{A68A8CD0-04B6-4AF9-80EF-34DEC6F2D293}"/>
              </a:ext>
            </a:extLst>
          </p:cNvPr>
          <p:cNvSpPr txBox="1"/>
          <p:nvPr/>
        </p:nvSpPr>
        <p:spPr>
          <a:xfrm>
            <a:off x="0" y="26793367"/>
            <a:ext cx="15543210" cy="15604272"/>
          </a:xfrm>
          <a:prstGeom prst="rect">
            <a:avLst/>
          </a:prstGeom>
          <a:noFill/>
        </p:spPr>
        <p:txBody>
          <a:bodyPr wrap="square" rtlCol="0">
            <a:spAutoFit/>
          </a:bodyPr>
          <a:lstStyle/>
          <a:p>
            <a:r>
              <a:rPr lang="en-US" sz="4800" dirty="0"/>
              <a:t>Since the crisis started in March 2011, hundreds of thousands lives have been lost in Syria. More than half of the population have fled their homes, many several times.</a:t>
            </a:r>
          </a:p>
          <a:p>
            <a:endParaRPr lang="en-US" sz="4800" dirty="0"/>
          </a:p>
          <a:p>
            <a:r>
              <a:rPr lang="en-US" sz="4800" dirty="0"/>
              <a:t>While the fighting in large parts of the country has subsided, nearly 12 millions of women, men and children continue to find themselves in desperate need of humanitarian assistance. Homes and schools have been destroyed, neighbourhoods lack clean running water and sanitation, and people lack the means of making a living to feed their families.  </a:t>
            </a:r>
          </a:p>
          <a:p>
            <a:endParaRPr lang="en-US" sz="4800" dirty="0"/>
          </a:p>
          <a:p>
            <a:r>
              <a:rPr lang="en-US" sz="4800" dirty="0"/>
              <a:t>The conflict continues to drive the largest refugee crisis in the world, with more than 5 million refugees living in neighbouring countries including Jordan, Lebanon, and Turkey, the majority in extreme poverty.</a:t>
            </a:r>
          </a:p>
          <a:p>
            <a:endParaRPr lang="en-US" sz="4800" dirty="0"/>
          </a:p>
          <a:p>
            <a:r>
              <a:rPr lang="en-US" sz="4800" dirty="0"/>
              <a:t>In Syria, Jordan, and Lebanon, we are helping more than 2.5 million people with life-saving clean water, sanitation and vital food aid, as well as helping refugees make a living and protecting them from violence and abuse. </a:t>
            </a:r>
            <a:endParaRPr lang="en-GB" sz="4800" dirty="0"/>
          </a:p>
        </p:txBody>
      </p:sp>
      <p:pic>
        <p:nvPicPr>
          <p:cNvPr id="4" name="Picture 3">
            <a:extLst>
              <a:ext uri="{FF2B5EF4-FFF2-40B4-BE49-F238E27FC236}">
                <a16:creationId xmlns:a16="http://schemas.microsoft.com/office/drawing/2014/main" id="{ABB49A06-EF31-4FEF-A0C1-907D64A5C663}"/>
              </a:ext>
            </a:extLst>
          </p:cNvPr>
          <p:cNvPicPr>
            <a:picLocks noChangeAspect="1"/>
          </p:cNvPicPr>
          <p:nvPr/>
        </p:nvPicPr>
        <p:blipFill>
          <a:blip r:embed="rId6"/>
          <a:stretch>
            <a:fillRect/>
          </a:stretch>
        </p:blipFill>
        <p:spPr>
          <a:xfrm>
            <a:off x="0" y="42397639"/>
            <a:ext cx="14885645" cy="9167693"/>
          </a:xfrm>
          <a:prstGeom prst="rect">
            <a:avLst/>
          </a:prstGeom>
        </p:spPr>
      </p:pic>
      <p:sp>
        <p:nvSpPr>
          <p:cNvPr id="9" name="Rectangle 8">
            <a:extLst>
              <a:ext uri="{FF2B5EF4-FFF2-40B4-BE49-F238E27FC236}">
                <a16:creationId xmlns:a16="http://schemas.microsoft.com/office/drawing/2014/main" id="{2E2C11C7-2EC4-45E4-B4AE-0615FC9C877D}"/>
              </a:ext>
            </a:extLst>
          </p:cNvPr>
          <p:cNvSpPr/>
          <p:nvPr/>
        </p:nvSpPr>
        <p:spPr>
          <a:xfrm>
            <a:off x="17707376" y="22256101"/>
            <a:ext cx="15594802" cy="181194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8800" dirty="0"/>
              <a:t>Cyclone Campaign </a:t>
            </a:r>
          </a:p>
        </p:txBody>
      </p:sp>
      <p:sp>
        <p:nvSpPr>
          <p:cNvPr id="11" name="TextBox 10">
            <a:extLst>
              <a:ext uri="{FF2B5EF4-FFF2-40B4-BE49-F238E27FC236}">
                <a16:creationId xmlns:a16="http://schemas.microsoft.com/office/drawing/2014/main" id="{A9370411-EC85-424A-9348-1DF19319B364}"/>
              </a:ext>
            </a:extLst>
          </p:cNvPr>
          <p:cNvSpPr txBox="1"/>
          <p:nvPr/>
        </p:nvSpPr>
        <p:spPr>
          <a:xfrm>
            <a:off x="17707376" y="24373578"/>
            <a:ext cx="15392399" cy="14126944"/>
          </a:xfrm>
          <a:prstGeom prst="rect">
            <a:avLst/>
          </a:prstGeom>
          <a:noFill/>
        </p:spPr>
        <p:txBody>
          <a:bodyPr wrap="square" rtlCol="0">
            <a:spAutoFit/>
          </a:bodyPr>
          <a:lstStyle/>
          <a:p>
            <a:r>
              <a:rPr lang="en-US" sz="4800" dirty="0"/>
              <a:t>People's lives are in danger in Mozambique, Malawi and Zimbabwe in the wake of deadly Cyclone Idai and Kenneth.</a:t>
            </a:r>
          </a:p>
          <a:p>
            <a:endParaRPr lang="en-US" sz="4800" dirty="0"/>
          </a:p>
          <a:p>
            <a:r>
              <a:rPr lang="en-US" sz="4800" dirty="0"/>
              <a:t>Cyclone Idai hit landfall on the night of 14-15 March causing extensive damage in Zimbabwe, Malawi and Mozambique. Homes and farmland are completely wiped out in some areas. </a:t>
            </a:r>
          </a:p>
          <a:p>
            <a:endParaRPr lang="en-US" sz="4800" dirty="0"/>
          </a:p>
          <a:p>
            <a:r>
              <a:rPr lang="en-US" sz="4800" dirty="0"/>
              <a:t>More than a thousand people are feared dead, thousands more are missing and millions have been left without food or basic services.</a:t>
            </a:r>
          </a:p>
          <a:p>
            <a:endParaRPr lang="en-US" sz="4800" dirty="0"/>
          </a:p>
          <a:p>
            <a:r>
              <a:rPr lang="en-US" sz="4800" dirty="0"/>
              <a:t>A huge humanitarian aid response is needed to help vulnerable families, especially women and children who make up the majority of those affected. Oxfam's initial aim - with other international and local NGO partners - is to reach up to 500,000 people in the three countries - hopefully more - with clean water, toilet and handwashing facilities, food, shelter and other essentials. </a:t>
            </a:r>
            <a:endParaRPr lang="en-GB" sz="4800" dirty="0"/>
          </a:p>
        </p:txBody>
      </p:sp>
      <p:pic>
        <p:nvPicPr>
          <p:cNvPr id="18" name="Picture 17">
            <a:extLst>
              <a:ext uri="{FF2B5EF4-FFF2-40B4-BE49-F238E27FC236}">
                <a16:creationId xmlns:a16="http://schemas.microsoft.com/office/drawing/2014/main" id="{65B995E0-79EC-4C84-B307-EC4707ED9A3C}"/>
              </a:ext>
            </a:extLst>
          </p:cNvPr>
          <p:cNvPicPr>
            <a:picLocks noChangeAspect="1"/>
          </p:cNvPicPr>
          <p:nvPr/>
        </p:nvPicPr>
        <p:blipFill>
          <a:blip r:embed="rId7"/>
          <a:stretch>
            <a:fillRect/>
          </a:stretch>
        </p:blipFill>
        <p:spPr>
          <a:xfrm>
            <a:off x="17808574" y="40037803"/>
            <a:ext cx="15483678" cy="11117798"/>
          </a:xfrm>
          <a:prstGeom prst="rect">
            <a:avLst/>
          </a:prstGeom>
        </p:spPr>
      </p:pic>
      <p:sp>
        <p:nvSpPr>
          <p:cNvPr id="19" name="Rectangle 18">
            <a:extLst>
              <a:ext uri="{FF2B5EF4-FFF2-40B4-BE49-F238E27FC236}">
                <a16:creationId xmlns:a16="http://schemas.microsoft.com/office/drawing/2014/main" id="{131F4CF1-7F71-4E18-B22A-F5A8C2B74E7C}"/>
              </a:ext>
            </a:extLst>
          </p:cNvPr>
          <p:cNvSpPr/>
          <p:nvPr/>
        </p:nvSpPr>
        <p:spPr>
          <a:xfrm>
            <a:off x="35672712" y="14374374"/>
            <a:ext cx="15463836" cy="181194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8800" dirty="0"/>
              <a:t>Achievements </a:t>
            </a:r>
          </a:p>
        </p:txBody>
      </p:sp>
      <p:sp>
        <p:nvSpPr>
          <p:cNvPr id="22" name="TextBox 21">
            <a:extLst>
              <a:ext uri="{FF2B5EF4-FFF2-40B4-BE49-F238E27FC236}">
                <a16:creationId xmlns:a16="http://schemas.microsoft.com/office/drawing/2014/main" id="{94F9650A-4256-4DD0-9D61-7650EB41110A}"/>
              </a:ext>
            </a:extLst>
          </p:cNvPr>
          <p:cNvSpPr txBox="1"/>
          <p:nvPr/>
        </p:nvSpPr>
        <p:spPr>
          <a:xfrm>
            <a:off x="35577462" y="16186323"/>
            <a:ext cx="15463836" cy="23298686"/>
          </a:xfrm>
          <a:prstGeom prst="rect">
            <a:avLst/>
          </a:prstGeom>
          <a:noFill/>
        </p:spPr>
        <p:txBody>
          <a:bodyPr wrap="square" rtlCol="0">
            <a:spAutoFit/>
          </a:bodyPr>
          <a:lstStyle/>
          <a:p>
            <a:r>
              <a:rPr lang="en-GB" sz="4800" u="sng" dirty="0"/>
              <a:t>2013/2014 </a:t>
            </a:r>
          </a:p>
          <a:p>
            <a:pPr marL="285750" indent="-285750">
              <a:buFont typeface="Arial" panose="020B0604020202020204" pitchFamily="34" charset="0"/>
              <a:buChar char="•"/>
            </a:pPr>
            <a:endParaRPr lang="en-US" sz="4800" dirty="0"/>
          </a:p>
          <a:p>
            <a:pPr marL="285750" indent="-285750">
              <a:buFont typeface="Arial" panose="020B0604020202020204" pitchFamily="34" charset="0"/>
              <a:buChar char="•"/>
            </a:pPr>
            <a:r>
              <a:rPr lang="en-US" sz="4800" dirty="0"/>
              <a:t>160,320 people can now access clean, safe water close to their homes and understand how good hygiene practices can improve their lives.</a:t>
            </a:r>
          </a:p>
          <a:p>
            <a:pPr marL="285750" indent="-285750">
              <a:buFont typeface="Arial" panose="020B0604020202020204" pitchFamily="34" charset="0"/>
              <a:buChar char="•"/>
            </a:pPr>
            <a:endParaRPr lang="en-US" sz="4800" dirty="0"/>
          </a:p>
          <a:p>
            <a:pPr marL="285750" indent="-285750">
              <a:buFont typeface="Arial" panose="020B0604020202020204" pitchFamily="34" charset="0"/>
              <a:buChar char="•"/>
            </a:pPr>
            <a:r>
              <a:rPr lang="en-US" sz="4800" dirty="0"/>
              <a:t>26,700 people have better access to food supplies throughout the year, thanks to new farming techniques, tools and seeds, as well as the establishment of seed banks and animal care.</a:t>
            </a:r>
          </a:p>
          <a:p>
            <a:pPr marL="285750" indent="-285750">
              <a:buFont typeface="Arial" panose="020B0604020202020204" pitchFamily="34" charset="0"/>
              <a:buChar char="•"/>
            </a:pPr>
            <a:endParaRPr lang="en-US" sz="4800" dirty="0"/>
          </a:p>
          <a:p>
            <a:pPr marL="285750" indent="-285750">
              <a:buFont typeface="Arial" panose="020B0604020202020204" pitchFamily="34" charset="0"/>
              <a:buChar char="•"/>
            </a:pPr>
            <a:r>
              <a:rPr lang="en-US" sz="4800" dirty="0"/>
              <a:t>10,195 people have been directly supported to grow more food, develop their own businesses and have better access to healthcare, while 79,200 have been supported indirectly.</a:t>
            </a:r>
          </a:p>
          <a:p>
            <a:pPr marL="285750" indent="-285750">
              <a:buFont typeface="Arial" panose="020B0604020202020204" pitchFamily="34" charset="0"/>
              <a:buChar char="•"/>
            </a:pPr>
            <a:endParaRPr lang="en-US" sz="4800" dirty="0"/>
          </a:p>
          <a:p>
            <a:r>
              <a:rPr lang="en-US" sz="4800" u="sng" dirty="0"/>
              <a:t>2017/2018</a:t>
            </a:r>
          </a:p>
          <a:p>
            <a:endParaRPr lang="en-US" sz="4800" dirty="0"/>
          </a:p>
          <a:p>
            <a:pPr marL="571500" indent="-571500">
              <a:buFont typeface="Arial" panose="020B0604020202020204" pitchFamily="34" charset="0"/>
              <a:buChar char="•"/>
            </a:pPr>
            <a:r>
              <a:rPr lang="en-US" sz="4800" dirty="0"/>
              <a:t>Collected 17,000 signatures claiming the government should alter the laws and legislations for refuge families </a:t>
            </a:r>
          </a:p>
          <a:p>
            <a:endParaRPr lang="en-US" sz="4800" dirty="0"/>
          </a:p>
          <a:p>
            <a:pPr marL="571500" indent="-571500">
              <a:buFont typeface="Arial" panose="020B0604020202020204" pitchFamily="34" charset="0"/>
              <a:buChar char="•"/>
            </a:pPr>
            <a:r>
              <a:rPr lang="en-US" sz="4800" dirty="0"/>
              <a:t>14 million individuals donated to Oxfam, attempting to prevent poverty</a:t>
            </a:r>
          </a:p>
          <a:p>
            <a:pPr marL="571500" indent="-571500">
              <a:buFont typeface="Arial" panose="020B0604020202020204" pitchFamily="34" charset="0"/>
              <a:buChar char="•"/>
            </a:pPr>
            <a:endParaRPr lang="en-US" sz="4800" dirty="0"/>
          </a:p>
          <a:p>
            <a:pPr marL="571500" indent="-571500">
              <a:buFont typeface="Arial" panose="020B0604020202020204" pitchFamily="34" charset="0"/>
              <a:buChar char="•"/>
            </a:pPr>
            <a:r>
              <a:rPr lang="en-US" sz="4800" dirty="0"/>
              <a:t>Oxfam responded to an estimated 50 emergencies, providing life-saving services each and every time. </a:t>
            </a:r>
          </a:p>
          <a:p>
            <a:pPr marL="571500" indent="-571500">
              <a:buFont typeface="Arial" panose="020B0604020202020204" pitchFamily="34" charset="0"/>
              <a:buChar char="•"/>
            </a:pPr>
            <a:endParaRPr lang="en-US" sz="4400" dirty="0"/>
          </a:p>
          <a:p>
            <a:pPr marL="571500" indent="-571500">
              <a:buFont typeface="Arial" panose="020B0604020202020204" pitchFamily="34" charset="0"/>
              <a:buChar char="•"/>
            </a:pPr>
            <a:endParaRPr lang="en-US" sz="4400" dirty="0"/>
          </a:p>
          <a:p>
            <a:endParaRPr lang="en-US" sz="4400" dirty="0"/>
          </a:p>
          <a:p>
            <a:endParaRPr lang="en-US" sz="4400" dirty="0"/>
          </a:p>
          <a:p>
            <a:endParaRPr lang="en-US" sz="4400" dirty="0"/>
          </a:p>
          <a:p>
            <a:pPr marL="571500" indent="-571500">
              <a:buFont typeface="Arial" panose="020B0604020202020204" pitchFamily="34" charset="0"/>
              <a:buChar char="•"/>
            </a:pPr>
            <a:endParaRPr lang="en-US" sz="4400" dirty="0"/>
          </a:p>
          <a:p>
            <a:pPr marL="285750" indent="-285750">
              <a:buFont typeface="Arial" panose="020B0604020202020204" pitchFamily="34" charset="0"/>
              <a:buChar char="•"/>
            </a:pPr>
            <a:endParaRPr lang="en-GB" sz="4400" dirty="0"/>
          </a:p>
        </p:txBody>
      </p:sp>
      <p:sp>
        <p:nvSpPr>
          <p:cNvPr id="23" name="Rectangle 22">
            <a:extLst>
              <a:ext uri="{FF2B5EF4-FFF2-40B4-BE49-F238E27FC236}">
                <a16:creationId xmlns:a16="http://schemas.microsoft.com/office/drawing/2014/main" id="{B019D4E6-80C1-40E9-BA33-63D36990EF86}"/>
              </a:ext>
            </a:extLst>
          </p:cNvPr>
          <p:cNvSpPr/>
          <p:nvPr/>
        </p:nvSpPr>
        <p:spPr>
          <a:xfrm>
            <a:off x="35577462" y="34687964"/>
            <a:ext cx="15463836" cy="181195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8800" dirty="0"/>
              <a:t>Future Aspirations </a:t>
            </a:r>
          </a:p>
        </p:txBody>
      </p:sp>
      <p:sp>
        <p:nvSpPr>
          <p:cNvPr id="24" name="TextBox 23">
            <a:extLst>
              <a:ext uri="{FF2B5EF4-FFF2-40B4-BE49-F238E27FC236}">
                <a16:creationId xmlns:a16="http://schemas.microsoft.com/office/drawing/2014/main" id="{063CE37C-9C93-4676-B61E-886F588B168B}"/>
              </a:ext>
            </a:extLst>
          </p:cNvPr>
          <p:cNvSpPr txBox="1"/>
          <p:nvPr/>
        </p:nvSpPr>
        <p:spPr>
          <a:xfrm>
            <a:off x="35749459" y="36686912"/>
            <a:ext cx="15543210" cy="14126944"/>
          </a:xfrm>
          <a:prstGeom prst="rect">
            <a:avLst/>
          </a:prstGeom>
          <a:noFill/>
        </p:spPr>
        <p:txBody>
          <a:bodyPr wrap="square" rtlCol="0">
            <a:spAutoFit/>
          </a:bodyPr>
          <a:lstStyle/>
          <a:p>
            <a:r>
              <a:rPr lang="en-US" sz="4800" dirty="0"/>
              <a:t>The ultimate goal of Oxfam is to end the injustice of poverty. Through the period covered by the Plan, to 2019, we want to see consolidation of the gains that have been made over the past decade in reducing poverty, measured in terms of income levels as well as equality.  People who were once poor should achieve permanent wellbeing without slipping back into poverty. </a:t>
            </a:r>
          </a:p>
          <a:p>
            <a:endParaRPr lang="en-US" sz="4800" dirty="0"/>
          </a:p>
          <a:p>
            <a:r>
              <a:rPr lang="en-US" sz="4800" dirty="0"/>
              <a:t>The achievements within the Millenium Development Goals (and the post-2015 successors), should be long-term and irreversible. There will have been an accelerated pace of poverty reduction and inequality in all countries, including emerging economies (such as China and India), low-income countries and fragile states, as well as OECD countries where the scourge of inequality risks blighting future generations.</a:t>
            </a:r>
          </a:p>
          <a:p>
            <a:endParaRPr lang="en-US" sz="4800" dirty="0"/>
          </a:p>
          <a:p>
            <a:r>
              <a:rPr lang="en-US" sz="4800" dirty="0"/>
              <a:t>Our goal is to see significantly less poverty amongst women and other excluded groups. Social protection should underpin anti-poverty strategies in all countries</a:t>
            </a:r>
            <a:r>
              <a:rPr lang="en-US" sz="4400" dirty="0"/>
              <a:t>.</a:t>
            </a:r>
            <a:endParaRPr lang="en-GB" sz="4400" dirty="0"/>
          </a:p>
        </p:txBody>
      </p:sp>
    </p:spTree>
    <p:extLst>
      <p:ext uri="{BB962C8B-B14F-4D97-AF65-F5344CB8AC3E}">
        <p14:creationId xmlns:p14="http://schemas.microsoft.com/office/powerpoint/2010/main" val="32554410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255</TotalTime>
  <Words>1035</Words>
  <Application>Microsoft Office PowerPoint</Application>
  <PresentationFormat>Custom</PresentationFormat>
  <Paragraphs>94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Schell</dc:creator>
  <cp:lastModifiedBy>Daniel Schell</cp:lastModifiedBy>
  <cp:revision>24</cp:revision>
  <dcterms:created xsi:type="dcterms:W3CDTF">2019-04-29T10:50:30Z</dcterms:created>
  <dcterms:modified xsi:type="dcterms:W3CDTF">2019-04-29T23:30:37Z</dcterms:modified>
</cp:coreProperties>
</file>