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7" r:id="rId3"/>
    <p:sldId id="258" r:id="rId4"/>
    <p:sldId id="259" r:id="rId5"/>
    <p:sldId id="262" r:id="rId6"/>
    <p:sldId id="263" r:id="rId7"/>
    <p:sldId id="264" r:id="rId8"/>
    <p:sldId id="260" r:id="rId9"/>
    <p:sldId id="265" r:id="rId10"/>
    <p:sldId id="261" r:id="rId11"/>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65"/>
  </p:normalViewPr>
  <p:slideViewPr>
    <p:cSldViewPr>
      <p:cViewPr varScale="1">
        <p:scale>
          <a:sx n="107" d="100"/>
          <a:sy n="107" d="100"/>
        </p:scale>
        <p:origin x="560"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21161A2-3C5D-4B7C-8196-0E2CDAF300B5}" type="datetimeFigureOut">
              <a:rPr lang="en-US"/>
              <a:pPr>
                <a:defRPr/>
              </a:pPr>
              <a:t>3/14/23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3D44AFE-B18A-4750-86AC-3D6DF5649ACE}" type="slidenum">
              <a:rPr lang="en-GB"/>
              <a:pPr>
                <a:defRPr/>
              </a:pPr>
              <a:t>‹#›</a:t>
            </a:fld>
            <a:endParaRPr lang="en-GB"/>
          </a:p>
        </p:txBody>
      </p:sp>
    </p:spTree>
    <p:extLst>
      <p:ext uri="{BB962C8B-B14F-4D97-AF65-F5344CB8AC3E}">
        <p14:creationId xmlns:p14="http://schemas.microsoft.com/office/powerpoint/2010/main" val="5896195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p:spPr>
      </p:sp>
      <p:sp>
        <p:nvSpPr>
          <p:cNvPr id="133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p>
        </p:txBody>
      </p:sp>
      <p:sp>
        <p:nvSpPr>
          <p:cNvPr id="133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12F8B2-9436-44BD-8147-120DDE6F652D}" type="slidenum">
              <a:rPr lang="en-GB" smtClean="0"/>
              <a:pPr/>
              <a:t>5</a:t>
            </a:fld>
            <a:endParaRPr lang="en-GB"/>
          </a:p>
        </p:txBody>
      </p:sp>
    </p:spTree>
    <p:extLst>
      <p:ext uri="{BB962C8B-B14F-4D97-AF65-F5344CB8AC3E}">
        <p14:creationId xmlns:p14="http://schemas.microsoft.com/office/powerpoint/2010/main" val="3185195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803888A-389A-49EC-8D22-010066264845}"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17C119A6-95AD-4565-BE2E-4D1683CCE182}"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44557C6C-10BA-4481-B863-26AB34DFC122}"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FAEA92AF-C45F-49C0-A672-59D49A65A50C}"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9AE7DF81-1A3F-4A3F-9B30-EA66068AF9B9}"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DDE77B9A-56FB-4B85-98A6-33D6FDDE7AE7}"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77703F57-D0D4-4C9B-91E3-0412FD5A77BF}"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DD120F2E-76F1-4E3E-BAEF-32D1B71F5799}"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7C620789-3047-497C-A397-DCAFEC0EECE2}"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C3E93B0E-8A6D-4433-8E44-601149478BD8}"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CCDB0B9A-5242-4E85-85E7-6441FF44995B}"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5E32987-D62D-4A19-94D4-CED04D8E4969}"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7" name="Rectangle 2056">
            <a:extLst>
              <a:ext uri="{FF2B5EF4-FFF2-40B4-BE49-F238E27FC236}">
                <a16:creationId xmlns:a16="http://schemas.microsoft.com/office/drawing/2014/main" id="{19D32F93-50AC-4C46-A5DB-291C60DDB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ight Triangle 2058">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61" name="Rectangle 2060">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0" name="Rectangle 2"/>
          <p:cNvSpPr>
            <a:spLocks noGrp="1" noChangeArrowheads="1"/>
          </p:cNvSpPr>
          <p:nvPr>
            <p:ph type="ctrTitle"/>
          </p:nvPr>
        </p:nvSpPr>
        <p:spPr>
          <a:xfrm>
            <a:off x="723900" y="1383528"/>
            <a:ext cx="4444491" cy="3167510"/>
          </a:xfrm>
        </p:spPr>
        <p:txBody>
          <a:bodyPr anchor="b">
            <a:normAutofit/>
          </a:bodyPr>
          <a:lstStyle/>
          <a:p>
            <a:pPr algn="r" eaLnBrk="1" hangingPunct="1">
              <a:lnSpc>
                <a:spcPct val="90000"/>
              </a:lnSpc>
            </a:pPr>
            <a:r>
              <a:rPr lang="en-GB" sz="4600" b="1"/>
              <a:t>CORPORATE GOVERNANCE</a:t>
            </a:r>
          </a:p>
        </p:txBody>
      </p:sp>
      <p:sp>
        <p:nvSpPr>
          <p:cNvPr id="2051" name="Rectangle 3"/>
          <p:cNvSpPr>
            <a:spLocks noGrp="1" noChangeArrowheads="1"/>
          </p:cNvSpPr>
          <p:nvPr>
            <p:ph type="subTitle" idx="1"/>
          </p:nvPr>
        </p:nvSpPr>
        <p:spPr>
          <a:xfrm>
            <a:off x="723900" y="4582814"/>
            <a:ext cx="4444491" cy="1312657"/>
          </a:xfrm>
        </p:spPr>
        <p:txBody>
          <a:bodyPr anchor="t">
            <a:normAutofit/>
          </a:bodyPr>
          <a:lstStyle/>
          <a:p>
            <a:pPr algn="r" eaLnBrk="1" hangingPunct="1"/>
            <a:r>
              <a:rPr lang="en-GB"/>
              <a:t>Communication and disclosure</a:t>
            </a:r>
          </a:p>
        </p:txBody>
      </p:sp>
      <p:pic>
        <p:nvPicPr>
          <p:cNvPr id="2052" name="Picture 5"/>
          <p:cNvPicPr>
            <a:picLocks noChangeAspect="1" noChangeArrowheads="1"/>
          </p:cNvPicPr>
          <p:nvPr/>
        </p:nvPicPr>
        <p:blipFill>
          <a:blip r:embed="rId2" cstate="print"/>
          <a:stretch>
            <a:fillRect/>
          </a:stretch>
        </p:blipFill>
        <p:spPr bwMode="auto">
          <a:xfrm>
            <a:off x="5649721" y="2782271"/>
            <a:ext cx="1966329" cy="134382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0" name="Rectangle 3079">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anchor="t">
            <a:normAutofit/>
          </a:bodyPr>
          <a:lstStyle/>
          <a:p>
            <a:pPr algn="l">
              <a:defRPr/>
            </a:pPr>
            <a:r>
              <a:rPr lang="en-GB" sz="3500" cap="small">
                <a:solidFill>
                  <a:schemeClr val="bg1"/>
                </a:solidFill>
              </a:rPr>
              <a:t>learning objectives</a:t>
            </a:r>
          </a:p>
        </p:txBody>
      </p:sp>
      <p:sp>
        <p:nvSpPr>
          <p:cNvPr id="3082" name="Rectangle 3081">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4" name="Rectangle 3083">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5" name="Content Placeholder 2"/>
          <p:cNvSpPr>
            <a:spLocks noGrp="1"/>
          </p:cNvSpPr>
          <p:nvPr>
            <p:ph idx="1"/>
          </p:nvPr>
        </p:nvSpPr>
        <p:spPr>
          <a:xfrm>
            <a:off x="866661" y="2217343"/>
            <a:ext cx="7410669" cy="3959619"/>
          </a:xfrm>
        </p:spPr>
        <p:txBody>
          <a:bodyPr>
            <a:normAutofit/>
          </a:bodyPr>
          <a:lstStyle/>
          <a:p>
            <a:r>
              <a:rPr lang="en-GB" sz="2100" dirty="0"/>
              <a:t>To appreciate the ways in which corporate reporting has evolved in the UK.</a:t>
            </a:r>
          </a:p>
          <a:p>
            <a:r>
              <a:rPr lang="en-GB" sz="2100" dirty="0"/>
              <a:t>To understand why companies have incentives to both conceal information and to disclose information that is not required by regulation.</a:t>
            </a:r>
          </a:p>
          <a:p>
            <a:r>
              <a:rPr lang="en-GB" sz="2100" dirty="0"/>
              <a:t>To appreciate why auditors do not always detect fraud.</a:t>
            </a:r>
          </a:p>
          <a:p>
            <a:r>
              <a:rPr lang="en-GB" sz="2100" dirty="0"/>
              <a:t>To recognise why companies use a variety of disclosures and media to manage their reputations.</a:t>
            </a:r>
          </a:p>
          <a:p>
            <a:endParaRPr lang="en-GB" sz="21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4" name="Rectangle 4103">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6" name="Right Triangle 4105">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8" name="Rectangle 4107">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963930" y="1050595"/>
            <a:ext cx="6056111" cy="1618489"/>
          </a:xfrm>
        </p:spPr>
        <p:txBody>
          <a:bodyPr vert="horz" lIns="91440" tIns="45720" rIns="91440" bIns="45720" rtlCol="0" anchor="ctr">
            <a:normAutofit/>
          </a:bodyPr>
          <a:lstStyle/>
          <a:p>
            <a:pPr algn="l" eaLnBrk="1" hangingPunct="1">
              <a:lnSpc>
                <a:spcPct val="90000"/>
              </a:lnSpc>
              <a:defRPr/>
            </a:pPr>
            <a:r>
              <a:rPr lang="en-US" sz="4900" kern="1200" cap="small">
                <a:solidFill>
                  <a:schemeClr val="tx1"/>
                </a:solidFill>
                <a:latin typeface="+mj-lt"/>
                <a:ea typeface="+mj-ea"/>
                <a:cs typeface="+mj-cs"/>
              </a:rPr>
              <a:t>communication with shareholders</a:t>
            </a:r>
          </a:p>
        </p:txBody>
      </p:sp>
      <p:sp>
        <p:nvSpPr>
          <p:cNvPr id="4099" name="Content Placeholder 2"/>
          <p:cNvSpPr>
            <a:spLocks noGrp="1"/>
          </p:cNvSpPr>
          <p:nvPr>
            <p:ph idx="4294967295"/>
          </p:nvPr>
        </p:nvSpPr>
        <p:spPr>
          <a:xfrm>
            <a:off x="963930" y="2969469"/>
            <a:ext cx="6056111" cy="2800395"/>
          </a:xfrm>
        </p:spPr>
        <p:txBody>
          <a:bodyPr vert="horz" lIns="91440" tIns="45720" rIns="91440" bIns="45720" rtlCol="0" anchor="t">
            <a:normAutofit/>
          </a:bodyPr>
          <a:lstStyle/>
          <a:p>
            <a:pPr indent="-228600" eaLnBrk="1" hangingPunct="1">
              <a:lnSpc>
                <a:spcPct val="90000"/>
              </a:lnSpc>
              <a:buFont typeface="Arial" panose="020B0604020202020204" pitchFamily="34" charset="0"/>
              <a:buChar char="•"/>
            </a:pPr>
            <a:r>
              <a:rPr lang="en-US" sz="1900" kern="1200"/>
              <a:t>	Disclosure and transparency are key elements in corporate governance. Shareholders cannot make informed decisions, or be active owners unless they have accurate and timely information. This explains the rise in importance of the investor relations function, often organised by a specialist department, responsible for maintaining the investor relations website and keeping in touch with shareholders and analysts.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cap="small" dirty="0">
                <a:solidFill>
                  <a:schemeClr val="bg1"/>
                </a:solidFill>
              </a:rPr>
              <a:t>the annual report</a:t>
            </a:r>
          </a:p>
        </p:txBody>
      </p:sp>
      <p:sp>
        <p:nvSpPr>
          <p:cNvPr id="5123" name="Content Placeholder 2"/>
          <p:cNvSpPr>
            <a:spLocks noGrp="1"/>
          </p:cNvSpPr>
          <p:nvPr>
            <p:ph idx="1"/>
          </p:nvPr>
        </p:nvSpPr>
        <p:spPr>
          <a:xfrm>
            <a:off x="428625" y="1285875"/>
            <a:ext cx="8229600" cy="4525963"/>
          </a:xfrm>
        </p:spPr>
        <p:txBody>
          <a:bodyPr/>
          <a:lstStyle/>
          <a:p>
            <a:pPr>
              <a:buFontTx/>
              <a:buNone/>
            </a:pPr>
            <a:r>
              <a:rPr lang="en-GB" sz="2400"/>
              <a:t>	 </a:t>
            </a:r>
            <a:r>
              <a:rPr lang="en-GB" sz="2400" b="1">
                <a:solidFill>
                  <a:schemeClr val="bg1"/>
                </a:solidFill>
              </a:rPr>
              <a:t>Statutory content (UK)</a:t>
            </a:r>
          </a:p>
          <a:p>
            <a:pPr>
              <a:buFontTx/>
              <a:buNone/>
            </a:pPr>
            <a:endParaRPr lang="en-GB" sz="2400"/>
          </a:p>
          <a:p>
            <a:r>
              <a:rPr lang="en-GB" sz="2400">
                <a:solidFill>
                  <a:schemeClr val="bg1"/>
                </a:solidFill>
              </a:rPr>
              <a:t>financial statements </a:t>
            </a:r>
          </a:p>
          <a:p>
            <a:pPr>
              <a:buFontTx/>
              <a:buNone/>
            </a:pPr>
            <a:endParaRPr lang="en-GB" sz="2400">
              <a:solidFill>
                <a:schemeClr val="bg1"/>
              </a:solidFill>
            </a:endParaRPr>
          </a:p>
          <a:p>
            <a:pPr>
              <a:buFontTx/>
              <a:buNone/>
            </a:pPr>
            <a:endParaRPr lang="en-GB" sz="2400">
              <a:solidFill>
                <a:schemeClr val="bg1"/>
              </a:solidFill>
            </a:endParaRPr>
          </a:p>
          <a:p>
            <a:r>
              <a:rPr lang="en-GB" sz="2400">
                <a:solidFill>
                  <a:schemeClr val="bg1"/>
                </a:solidFill>
              </a:rPr>
              <a:t>directors’ report</a:t>
            </a:r>
          </a:p>
          <a:p>
            <a:endParaRPr lang="en-GB" sz="2400">
              <a:solidFill>
                <a:schemeClr val="bg1"/>
              </a:solidFill>
            </a:endParaRPr>
          </a:p>
          <a:p>
            <a:r>
              <a:rPr lang="en-GB" sz="2400">
                <a:solidFill>
                  <a:schemeClr val="bg1"/>
                </a:solidFill>
              </a:rPr>
              <a:t>report on directors’ remuneration</a:t>
            </a:r>
          </a:p>
          <a:p>
            <a:endParaRPr lang="en-GB" sz="2400">
              <a:solidFill>
                <a:schemeClr val="bg1"/>
              </a:solidFill>
            </a:endParaRPr>
          </a:p>
          <a:p>
            <a:pPr>
              <a:buFontTx/>
              <a:buNone/>
            </a:pPr>
            <a:r>
              <a:rPr lang="en-GB" sz="2400">
                <a:solidFill>
                  <a:schemeClr val="bg1"/>
                </a:solidFill>
              </a:rPr>
              <a:t>  </a:t>
            </a:r>
          </a:p>
          <a:p>
            <a:r>
              <a:rPr lang="en-GB" sz="2400">
                <a:solidFill>
                  <a:schemeClr val="bg1"/>
                </a:solidFill>
              </a:rPr>
              <a:t>auditor’s report </a:t>
            </a:r>
          </a:p>
        </p:txBody>
      </p:sp>
      <p:sp>
        <p:nvSpPr>
          <p:cNvPr id="4" name="Rectangle 3"/>
          <p:cNvSpPr/>
          <p:nvPr/>
        </p:nvSpPr>
        <p:spPr>
          <a:xfrm>
            <a:off x="4143375" y="2143125"/>
            <a:ext cx="4786313" cy="1071563"/>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income statement, balance sheet, statement of changes in equity and  statement of cash flows, prepared according to IFRS</a:t>
            </a:r>
          </a:p>
        </p:txBody>
      </p:sp>
      <p:sp>
        <p:nvSpPr>
          <p:cNvPr id="5" name="Rectangle 4"/>
          <p:cNvSpPr/>
          <p:nvPr/>
        </p:nvSpPr>
        <p:spPr>
          <a:xfrm>
            <a:off x="4143375" y="3429000"/>
            <a:ext cx="4786313" cy="785813"/>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business review, information on employees and environmental issues</a:t>
            </a:r>
          </a:p>
        </p:txBody>
      </p:sp>
      <p:sp>
        <p:nvSpPr>
          <p:cNvPr id="6" name="Rectangle 5"/>
          <p:cNvSpPr/>
          <p:nvPr/>
        </p:nvSpPr>
        <p:spPr>
          <a:xfrm>
            <a:off x="5357813" y="4429125"/>
            <a:ext cx="3571875" cy="91440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600" dirty="0">
                <a:solidFill>
                  <a:schemeClr val="tx1"/>
                </a:solidFill>
              </a:rPr>
              <a:t>including gains on exercising options, long-term incentives, severance payments</a:t>
            </a:r>
          </a:p>
        </p:txBody>
      </p:sp>
      <p:sp>
        <p:nvSpPr>
          <p:cNvPr id="7" name="Rectangle 6"/>
          <p:cNvSpPr/>
          <p:nvPr/>
        </p:nvSpPr>
        <p:spPr>
          <a:xfrm>
            <a:off x="4357688" y="5572125"/>
            <a:ext cx="4572000" cy="857250"/>
          </a:xfrm>
          <a:prstGeom prst="rect">
            <a:avLst/>
          </a:prstGeom>
          <a:solidFill>
            <a:srgbClr val="FF99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1600" dirty="0">
                <a:solidFill>
                  <a:schemeClr val="tx1"/>
                </a:solidFill>
              </a:rPr>
              <a:t>statement that statutory content prepared in line with regulation, report on audit procedures, financial statement give ‘true and fair’ view</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2" name="Rectangle 6151">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xfrm>
            <a:off x="867638" y="637762"/>
            <a:ext cx="7416372" cy="900131"/>
          </a:xfrm>
        </p:spPr>
        <p:txBody>
          <a:bodyPr vert="horz" lIns="91440" tIns="45720" rIns="91440" bIns="45720" rtlCol="0" anchor="t">
            <a:normAutofit/>
          </a:bodyPr>
          <a:lstStyle/>
          <a:p>
            <a:pPr algn="l" eaLnBrk="1" hangingPunct="1">
              <a:lnSpc>
                <a:spcPct val="90000"/>
              </a:lnSpc>
              <a:defRPr/>
            </a:pPr>
            <a:r>
              <a:rPr lang="en-US" sz="3500" kern="1200" cap="small">
                <a:solidFill>
                  <a:schemeClr val="bg1"/>
                </a:solidFill>
                <a:latin typeface="+mj-lt"/>
                <a:ea typeface="+mj-ea"/>
                <a:cs typeface="+mj-cs"/>
              </a:rPr>
              <a:t>voluntary  disclosure </a:t>
            </a:r>
          </a:p>
        </p:txBody>
      </p:sp>
      <p:sp>
        <p:nvSpPr>
          <p:cNvPr id="6154" name="Rectangle 6153">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6" name="Rectangle 6155">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7" name="TextBox 4"/>
          <p:cNvSpPr txBox="1">
            <a:spLocks noChangeArrowheads="1"/>
          </p:cNvSpPr>
          <p:nvPr/>
        </p:nvSpPr>
        <p:spPr bwMode="auto">
          <a:xfrm>
            <a:off x="866661" y="2217343"/>
            <a:ext cx="7410669" cy="3959619"/>
          </a:xfrm>
          <a:prstGeom prst="rect">
            <a:avLst/>
          </a:prstGeom>
        </p:spPr>
        <p:txBody>
          <a:bodyPr vert="horz" lIns="91440" tIns="45720" rIns="91440" bIns="45720" rtlCol="0">
            <a:normAutofit/>
          </a:bodyPr>
          <a:lstStyle/>
          <a:p>
            <a:pPr>
              <a:lnSpc>
                <a:spcPct val="90000"/>
              </a:lnSpc>
              <a:spcAft>
                <a:spcPts val="600"/>
              </a:spcAft>
            </a:pPr>
            <a:r>
              <a:rPr lang="en-US" sz="1600" dirty="0">
                <a:latin typeface="+mn-lt"/>
              </a:rPr>
              <a:t>The annual reports of British companies have become</a:t>
            </a:r>
          </a:p>
          <a:p>
            <a:pPr>
              <a:lnSpc>
                <a:spcPct val="90000"/>
              </a:lnSpc>
              <a:spcAft>
                <a:spcPts val="600"/>
              </a:spcAft>
            </a:pPr>
            <a:r>
              <a:rPr lang="en-US" sz="1600" dirty="0">
                <a:latin typeface="+mn-lt"/>
              </a:rPr>
              <a:t>longer over the years – doubling in length between</a:t>
            </a:r>
          </a:p>
          <a:p>
            <a:pPr>
              <a:lnSpc>
                <a:spcPct val="90000"/>
              </a:lnSpc>
              <a:spcAft>
                <a:spcPts val="600"/>
              </a:spcAft>
            </a:pPr>
            <a:r>
              <a:rPr lang="en-US" sz="1600" dirty="0">
                <a:latin typeface="+mn-lt"/>
              </a:rPr>
              <a:t>1965 and 1988 and doubling again between </a:t>
            </a:r>
          </a:p>
          <a:p>
            <a:pPr>
              <a:lnSpc>
                <a:spcPct val="90000"/>
              </a:lnSpc>
              <a:spcAft>
                <a:spcPts val="600"/>
              </a:spcAft>
            </a:pPr>
            <a:r>
              <a:rPr lang="en-US" sz="1600" dirty="0">
                <a:latin typeface="+mn-lt"/>
              </a:rPr>
              <a:t>1994 and 2002.  Much of this </a:t>
            </a:r>
          </a:p>
          <a:p>
            <a:pPr>
              <a:lnSpc>
                <a:spcPct val="90000"/>
              </a:lnSpc>
              <a:spcAft>
                <a:spcPts val="600"/>
              </a:spcAft>
            </a:pPr>
            <a:r>
              <a:rPr lang="en-US" sz="1600" dirty="0">
                <a:latin typeface="+mn-lt"/>
              </a:rPr>
              <a:t>was due to additional voluntary disclosures.</a:t>
            </a:r>
          </a:p>
          <a:p>
            <a:pPr>
              <a:lnSpc>
                <a:spcPct val="90000"/>
              </a:lnSpc>
              <a:spcAft>
                <a:spcPts val="600"/>
              </a:spcAft>
            </a:pPr>
            <a:r>
              <a:rPr lang="en-US" sz="1600" dirty="0">
                <a:latin typeface="+mn-lt"/>
              </a:rPr>
              <a:t>	Why do companies provide information that is not</a:t>
            </a:r>
          </a:p>
          <a:p>
            <a:pPr>
              <a:lnSpc>
                <a:spcPct val="90000"/>
              </a:lnSpc>
              <a:spcAft>
                <a:spcPts val="600"/>
              </a:spcAft>
            </a:pPr>
            <a:r>
              <a:rPr lang="en-US" sz="1600" dirty="0">
                <a:latin typeface="+mn-lt"/>
              </a:rPr>
              <a:t>	required by law?</a:t>
            </a:r>
          </a:p>
          <a:p>
            <a:pPr indent="-228600">
              <a:lnSpc>
                <a:spcPct val="90000"/>
              </a:lnSpc>
              <a:spcAft>
                <a:spcPts val="600"/>
              </a:spcAft>
              <a:buFont typeface="Arial" panose="020B0604020202020204" pitchFamily="34" charset="0"/>
              <a:buChar char="•"/>
            </a:pPr>
            <a:r>
              <a:rPr lang="en-US" sz="1600" dirty="0">
                <a:latin typeface="+mn-lt"/>
              </a:rPr>
              <a:t> </a:t>
            </a:r>
            <a:r>
              <a:rPr lang="en-US" sz="1600" b="1" dirty="0">
                <a:latin typeface="+mn-lt"/>
              </a:rPr>
              <a:t>agency theory</a:t>
            </a:r>
          </a:p>
          <a:p>
            <a:pPr>
              <a:lnSpc>
                <a:spcPct val="90000"/>
              </a:lnSpc>
              <a:spcAft>
                <a:spcPts val="600"/>
              </a:spcAft>
            </a:pPr>
            <a:r>
              <a:rPr lang="en-US" sz="1600" dirty="0">
                <a:latin typeface="+mn-lt"/>
              </a:rPr>
              <a:t>	voluntary disclosure as a bonding mechanism</a:t>
            </a:r>
          </a:p>
          <a:p>
            <a:pPr indent="-228600">
              <a:lnSpc>
                <a:spcPct val="90000"/>
              </a:lnSpc>
              <a:spcAft>
                <a:spcPts val="600"/>
              </a:spcAft>
              <a:buFont typeface="Arial" panose="020B0604020202020204" pitchFamily="34" charset="0"/>
              <a:buChar char="•"/>
            </a:pPr>
            <a:r>
              <a:rPr lang="en-US" sz="1600" dirty="0">
                <a:latin typeface="+mn-lt"/>
              </a:rPr>
              <a:t> </a:t>
            </a:r>
            <a:r>
              <a:rPr lang="en-US" sz="1600" b="1" dirty="0">
                <a:latin typeface="+mn-lt"/>
              </a:rPr>
              <a:t>signaling theory</a:t>
            </a:r>
          </a:p>
          <a:p>
            <a:pPr>
              <a:lnSpc>
                <a:spcPct val="90000"/>
              </a:lnSpc>
              <a:spcAft>
                <a:spcPts val="600"/>
              </a:spcAft>
            </a:pPr>
            <a:r>
              <a:rPr lang="en-US" sz="1600" dirty="0">
                <a:latin typeface="+mn-lt"/>
              </a:rPr>
              <a:t>	voluntary disclosure indicates a high-quality company</a:t>
            </a:r>
          </a:p>
          <a:p>
            <a:pPr>
              <a:lnSpc>
                <a:spcPct val="90000"/>
              </a:lnSpc>
              <a:spcAft>
                <a:spcPts val="600"/>
              </a:spcAft>
            </a:pPr>
            <a:r>
              <a:rPr lang="en-US" sz="1600" dirty="0">
                <a:latin typeface="+mn-lt"/>
              </a:rPr>
              <a:t>	because poorer firms do not want to make additional</a:t>
            </a:r>
          </a:p>
          <a:p>
            <a:pPr>
              <a:lnSpc>
                <a:spcPct val="90000"/>
              </a:lnSpc>
              <a:spcAft>
                <a:spcPts val="600"/>
              </a:spcAft>
            </a:pPr>
            <a:r>
              <a:rPr lang="en-US" sz="1600" dirty="0">
                <a:latin typeface="+mn-lt"/>
              </a:rPr>
              <a:t>	information available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6" name="Rectangle 7175">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vert="horz" lIns="91440" tIns="45720" rIns="91440" bIns="45720" rtlCol="0" anchor="t">
            <a:normAutofit/>
          </a:bodyPr>
          <a:lstStyle/>
          <a:p>
            <a:pPr algn="l" eaLnBrk="1" hangingPunct="1">
              <a:lnSpc>
                <a:spcPct val="90000"/>
              </a:lnSpc>
              <a:defRPr/>
            </a:pPr>
            <a:r>
              <a:rPr lang="en-US" sz="3000" kern="1200" cap="small">
                <a:solidFill>
                  <a:schemeClr val="bg1"/>
                </a:solidFill>
                <a:latin typeface="+mj-lt"/>
                <a:ea typeface="+mj-ea"/>
                <a:cs typeface="+mj-cs"/>
              </a:rPr>
              <a:t>determinants of voluntary disclosure</a:t>
            </a:r>
          </a:p>
        </p:txBody>
      </p:sp>
      <p:sp>
        <p:nvSpPr>
          <p:cNvPr id="7178" name="Rectangle 7177">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0" name="Rectangle 7179">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1" name="TextBox 2"/>
          <p:cNvSpPr txBox="1">
            <a:spLocks noChangeArrowheads="1"/>
          </p:cNvSpPr>
          <p:nvPr/>
        </p:nvSpPr>
        <p:spPr bwMode="auto">
          <a:xfrm>
            <a:off x="866661" y="2217343"/>
            <a:ext cx="7410669" cy="3959619"/>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100" dirty="0">
                <a:latin typeface="+mn-lt"/>
              </a:rPr>
              <a:t> </a:t>
            </a:r>
            <a:r>
              <a:rPr lang="en-US" sz="2100" b="1" dirty="0">
                <a:latin typeface="+mn-lt"/>
              </a:rPr>
              <a:t>Ownership</a:t>
            </a:r>
            <a:r>
              <a:rPr lang="en-US" sz="2100" dirty="0">
                <a:latin typeface="+mn-lt"/>
              </a:rPr>
              <a:t>: greater disclosure is associated with more</a:t>
            </a:r>
          </a:p>
          <a:p>
            <a:pPr>
              <a:lnSpc>
                <a:spcPct val="90000"/>
              </a:lnSpc>
              <a:spcAft>
                <a:spcPts val="600"/>
              </a:spcAft>
            </a:pPr>
            <a:r>
              <a:rPr lang="en-US" sz="2100" dirty="0">
                <a:latin typeface="+mn-lt"/>
              </a:rPr>
              <a:t>concentrated ownership - contradicts agency theory –</a:t>
            </a:r>
          </a:p>
          <a:p>
            <a:pPr>
              <a:lnSpc>
                <a:spcPct val="90000"/>
              </a:lnSpc>
              <a:spcAft>
                <a:spcPts val="600"/>
              </a:spcAft>
            </a:pPr>
            <a:r>
              <a:rPr lang="en-US" sz="2100" dirty="0">
                <a:latin typeface="+mn-lt"/>
              </a:rPr>
              <a:t>and with state ownership higher managerial ownership is associated with less disclosure.</a:t>
            </a:r>
          </a:p>
          <a:p>
            <a:pPr indent="-228600">
              <a:lnSpc>
                <a:spcPct val="90000"/>
              </a:lnSpc>
              <a:spcAft>
                <a:spcPts val="600"/>
              </a:spcAft>
              <a:buFont typeface="Arial" panose="020B0604020202020204" pitchFamily="34" charset="0"/>
              <a:buChar char="•"/>
            </a:pPr>
            <a:endParaRPr lang="en-US" sz="2100" b="1" dirty="0">
              <a:latin typeface="+mn-lt"/>
            </a:endParaRPr>
          </a:p>
          <a:p>
            <a:pPr indent="-228600">
              <a:lnSpc>
                <a:spcPct val="90000"/>
              </a:lnSpc>
              <a:spcAft>
                <a:spcPts val="600"/>
              </a:spcAft>
              <a:buFont typeface="Arial" panose="020B0604020202020204" pitchFamily="34" charset="0"/>
              <a:buChar char="•"/>
            </a:pPr>
            <a:r>
              <a:rPr lang="en-US" sz="2100" b="1" dirty="0">
                <a:latin typeface="+mn-lt"/>
              </a:rPr>
              <a:t> Board composition</a:t>
            </a:r>
            <a:r>
              <a:rPr lang="en-US" sz="2100" dirty="0">
                <a:latin typeface="+mn-lt"/>
              </a:rPr>
              <a:t>: greater disclosure is associated</a:t>
            </a:r>
          </a:p>
          <a:p>
            <a:pPr>
              <a:lnSpc>
                <a:spcPct val="90000"/>
              </a:lnSpc>
              <a:spcAft>
                <a:spcPts val="600"/>
              </a:spcAft>
            </a:pPr>
            <a:r>
              <a:rPr lang="en-US" sz="2100" dirty="0">
                <a:latin typeface="+mn-lt"/>
              </a:rPr>
              <a:t>with more independent boards.</a:t>
            </a:r>
          </a:p>
          <a:p>
            <a:pPr indent="-228600">
              <a:lnSpc>
                <a:spcPct val="90000"/>
              </a:lnSpc>
              <a:spcAft>
                <a:spcPts val="600"/>
              </a:spcAft>
              <a:buFont typeface="Arial" panose="020B0604020202020204" pitchFamily="34" charset="0"/>
              <a:buChar char="•"/>
            </a:pPr>
            <a:endParaRPr lang="en-US" sz="2100" dirty="0">
              <a:latin typeface="+mn-lt"/>
            </a:endParaRPr>
          </a:p>
          <a:p>
            <a:pPr indent="-228600">
              <a:lnSpc>
                <a:spcPct val="90000"/>
              </a:lnSpc>
              <a:spcAft>
                <a:spcPts val="600"/>
              </a:spcAft>
              <a:buFont typeface="Arial" panose="020B0604020202020204" pitchFamily="34" charset="0"/>
              <a:buChar char="•"/>
            </a:pPr>
            <a:r>
              <a:rPr lang="en-US" sz="2100" dirty="0">
                <a:latin typeface="+mn-lt"/>
              </a:rPr>
              <a:t> </a:t>
            </a:r>
            <a:r>
              <a:rPr lang="en-US" sz="2100" b="1" dirty="0">
                <a:latin typeface="+mn-lt"/>
              </a:rPr>
              <a:t>Industry</a:t>
            </a:r>
            <a:r>
              <a:rPr lang="en-US" sz="2100" dirty="0">
                <a:latin typeface="+mn-lt"/>
              </a:rPr>
              <a:t>: chemical and pharmaceutical companies offer reassurance on environmental matters.</a:t>
            </a:r>
          </a:p>
          <a:p>
            <a:pPr indent="-228600">
              <a:lnSpc>
                <a:spcPct val="90000"/>
              </a:lnSpc>
              <a:spcAft>
                <a:spcPts val="600"/>
              </a:spcAft>
              <a:buFont typeface="Arial" panose="020B0604020202020204" pitchFamily="34" charset="0"/>
              <a:buChar char="•"/>
            </a:pPr>
            <a:endParaRPr lang="en-US" sz="2100" dirty="0">
              <a:latin typeface="+mn-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200" name="Rectangle 8199">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vert="horz" lIns="91440" tIns="45720" rIns="91440" bIns="45720" rtlCol="0" anchor="t">
            <a:normAutofit/>
          </a:bodyPr>
          <a:lstStyle/>
          <a:p>
            <a:pPr algn="l" eaLnBrk="1" hangingPunct="1">
              <a:lnSpc>
                <a:spcPct val="90000"/>
              </a:lnSpc>
              <a:defRPr/>
            </a:pPr>
            <a:r>
              <a:rPr lang="en-US" sz="3500" kern="1200" cap="small">
                <a:solidFill>
                  <a:schemeClr val="bg1"/>
                </a:solidFill>
                <a:latin typeface="+mj-lt"/>
                <a:ea typeface="+mj-ea"/>
                <a:cs typeface="+mj-cs"/>
              </a:rPr>
              <a:t>narrative reporting</a:t>
            </a:r>
          </a:p>
        </p:txBody>
      </p:sp>
      <p:sp>
        <p:nvSpPr>
          <p:cNvPr id="8202" name="Rectangle 8201">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4" name="Rectangle 8203">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5" name="TextBox 2"/>
          <p:cNvSpPr txBox="1">
            <a:spLocks noChangeArrowheads="1"/>
          </p:cNvSpPr>
          <p:nvPr/>
        </p:nvSpPr>
        <p:spPr bwMode="auto">
          <a:xfrm>
            <a:off x="866661" y="2217343"/>
            <a:ext cx="7410669" cy="3959619"/>
          </a:xfrm>
          <a:prstGeom prst="rect">
            <a:avLst/>
          </a:prstGeom>
        </p:spPr>
        <p:txBody>
          <a:bodyPr vert="horz" lIns="91440" tIns="45720" rIns="91440" bIns="45720" rtlCol="0">
            <a:normAutofit/>
          </a:bodyPr>
          <a:lstStyle/>
          <a:p>
            <a:pPr>
              <a:lnSpc>
                <a:spcPct val="90000"/>
              </a:lnSpc>
              <a:spcAft>
                <a:spcPts val="600"/>
              </a:spcAft>
            </a:pPr>
            <a:r>
              <a:rPr lang="en-US" dirty="0">
                <a:latin typeface="+mn-lt"/>
              </a:rPr>
              <a:t>The availability of annual reports on corporate websites</a:t>
            </a:r>
          </a:p>
          <a:p>
            <a:pPr>
              <a:lnSpc>
                <a:spcPct val="90000"/>
              </a:lnSpc>
              <a:spcAft>
                <a:spcPts val="600"/>
              </a:spcAft>
            </a:pPr>
            <a:r>
              <a:rPr lang="en-US" dirty="0">
                <a:latin typeface="+mn-lt"/>
              </a:rPr>
              <a:t>(required by regulation in many countries) means that report </a:t>
            </a:r>
          </a:p>
          <a:p>
            <a:pPr>
              <a:lnSpc>
                <a:spcPct val="90000"/>
              </a:lnSpc>
              <a:spcAft>
                <a:spcPts val="600"/>
              </a:spcAft>
            </a:pPr>
            <a:r>
              <a:rPr lang="en-US" dirty="0">
                <a:latin typeface="+mn-lt"/>
              </a:rPr>
              <a:t>writers must be aware of a large stakeholder audience, </a:t>
            </a:r>
          </a:p>
          <a:p>
            <a:pPr>
              <a:lnSpc>
                <a:spcPct val="90000"/>
              </a:lnSpc>
              <a:spcAft>
                <a:spcPts val="600"/>
              </a:spcAft>
            </a:pPr>
            <a:r>
              <a:rPr lang="en-US" dirty="0">
                <a:latin typeface="+mn-lt"/>
              </a:rPr>
              <a:t>not just a shareholder audience. Narrative style is affected by:</a:t>
            </a:r>
          </a:p>
          <a:p>
            <a:pPr indent="-228600">
              <a:lnSpc>
                <a:spcPct val="90000"/>
              </a:lnSpc>
              <a:spcAft>
                <a:spcPts val="600"/>
              </a:spcAft>
              <a:buFont typeface="Arial" panose="020B0604020202020204" pitchFamily="34" charset="0"/>
              <a:buChar char="•"/>
            </a:pPr>
            <a:endParaRPr lang="en-US" dirty="0">
              <a:latin typeface="+mn-lt"/>
            </a:endParaRPr>
          </a:p>
          <a:p>
            <a:pPr indent="-228600">
              <a:lnSpc>
                <a:spcPct val="90000"/>
              </a:lnSpc>
              <a:spcAft>
                <a:spcPts val="600"/>
              </a:spcAft>
              <a:buFont typeface="Arial" panose="020B0604020202020204" pitchFamily="34" charset="0"/>
              <a:buChar char="•"/>
            </a:pPr>
            <a:r>
              <a:rPr lang="en-US" dirty="0">
                <a:latin typeface="+mn-lt"/>
              </a:rPr>
              <a:t> </a:t>
            </a:r>
            <a:r>
              <a:rPr lang="en-US" b="1" dirty="0">
                <a:latin typeface="+mn-lt"/>
              </a:rPr>
              <a:t>Reputation</a:t>
            </a:r>
            <a:r>
              <a:rPr lang="en-US" dirty="0">
                <a:latin typeface="+mn-lt"/>
              </a:rPr>
              <a:t>: CEO/chair’s letter to shareholders is written</a:t>
            </a:r>
          </a:p>
          <a:p>
            <a:pPr>
              <a:lnSpc>
                <a:spcPct val="90000"/>
              </a:lnSpc>
              <a:spcAft>
                <a:spcPts val="600"/>
              </a:spcAft>
            </a:pPr>
            <a:r>
              <a:rPr lang="en-US" dirty="0">
                <a:latin typeface="+mn-lt"/>
              </a:rPr>
              <a:t>in a simpler style – associated with honesty – in companies with better reputations.</a:t>
            </a:r>
          </a:p>
          <a:p>
            <a:pPr indent="-228600">
              <a:lnSpc>
                <a:spcPct val="90000"/>
              </a:lnSpc>
              <a:spcAft>
                <a:spcPts val="600"/>
              </a:spcAft>
              <a:buFont typeface="Arial" panose="020B0604020202020204" pitchFamily="34" charset="0"/>
              <a:buChar char="•"/>
            </a:pPr>
            <a:endParaRPr lang="en-US" dirty="0">
              <a:latin typeface="+mn-lt"/>
            </a:endParaRPr>
          </a:p>
          <a:p>
            <a:pPr indent="-228600">
              <a:lnSpc>
                <a:spcPct val="90000"/>
              </a:lnSpc>
              <a:spcAft>
                <a:spcPts val="600"/>
              </a:spcAft>
              <a:buFont typeface="Arial" panose="020B0604020202020204" pitchFamily="34" charset="0"/>
              <a:buChar char="•"/>
            </a:pPr>
            <a:r>
              <a:rPr lang="en-US" dirty="0">
                <a:latin typeface="+mn-lt"/>
              </a:rPr>
              <a:t> </a:t>
            </a:r>
            <a:r>
              <a:rPr lang="en-US" b="1" dirty="0">
                <a:latin typeface="+mn-lt"/>
              </a:rPr>
              <a:t>Earnings</a:t>
            </a:r>
            <a:r>
              <a:rPr lang="en-US" dirty="0">
                <a:latin typeface="+mn-lt"/>
              </a:rPr>
              <a:t>: companies with higher earnings write reports that</a:t>
            </a:r>
          </a:p>
          <a:p>
            <a:pPr>
              <a:lnSpc>
                <a:spcPct val="90000"/>
              </a:lnSpc>
              <a:spcAft>
                <a:spcPts val="600"/>
              </a:spcAft>
            </a:pPr>
            <a:r>
              <a:rPr lang="en-US" dirty="0">
                <a:latin typeface="+mn-lt"/>
              </a:rPr>
              <a:t>are more ‘readable’ while companies with lower</a:t>
            </a:r>
          </a:p>
          <a:p>
            <a:pPr>
              <a:lnSpc>
                <a:spcPct val="90000"/>
              </a:lnSpc>
              <a:spcAft>
                <a:spcPts val="600"/>
              </a:spcAft>
            </a:pPr>
            <a:r>
              <a:rPr lang="en-US" dirty="0">
                <a:latin typeface="+mn-lt"/>
              </a:rPr>
              <a:t>earnings discuss revenues rather than profit.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4" name="Rectangle 9223">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vert="horz" lIns="91440" tIns="45720" rIns="91440" bIns="45720" rtlCol="0" anchor="t">
            <a:normAutofit/>
          </a:bodyPr>
          <a:lstStyle/>
          <a:p>
            <a:pPr algn="l" eaLnBrk="1" hangingPunct="1">
              <a:lnSpc>
                <a:spcPct val="90000"/>
              </a:lnSpc>
              <a:defRPr/>
            </a:pPr>
            <a:r>
              <a:rPr lang="en-US" sz="3500" kern="1200" cap="small">
                <a:solidFill>
                  <a:schemeClr val="bg1"/>
                </a:solidFill>
                <a:latin typeface="+mj-lt"/>
                <a:ea typeface="+mj-ea"/>
                <a:cs typeface="+mj-cs"/>
              </a:rPr>
              <a:t>earnings management</a:t>
            </a:r>
          </a:p>
        </p:txBody>
      </p:sp>
      <p:sp>
        <p:nvSpPr>
          <p:cNvPr id="9226" name="Rectangle 9225">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8" name="Rectangle 9227">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9" name="TextBox 3"/>
          <p:cNvSpPr txBox="1">
            <a:spLocks noChangeArrowheads="1"/>
          </p:cNvSpPr>
          <p:nvPr/>
        </p:nvSpPr>
        <p:spPr bwMode="auto">
          <a:xfrm>
            <a:off x="866661" y="2217343"/>
            <a:ext cx="7410669" cy="3959619"/>
          </a:xfrm>
          <a:prstGeom prst="rect">
            <a:avLst/>
          </a:prstGeom>
        </p:spPr>
        <p:txBody>
          <a:bodyPr vert="horz" lIns="91440" tIns="45720" rIns="91440" bIns="45720" rtlCol="0">
            <a:normAutofit/>
          </a:bodyPr>
          <a:lstStyle/>
          <a:p>
            <a:pPr>
              <a:lnSpc>
                <a:spcPct val="90000"/>
              </a:lnSpc>
              <a:spcAft>
                <a:spcPts val="600"/>
              </a:spcAft>
            </a:pPr>
            <a:r>
              <a:rPr lang="en-US" dirty="0">
                <a:latin typeface="+mn-lt"/>
              </a:rPr>
              <a:t>Earnings may be smoothed using accruals accounting to give</a:t>
            </a:r>
          </a:p>
          <a:p>
            <a:pPr>
              <a:lnSpc>
                <a:spcPct val="90000"/>
              </a:lnSpc>
              <a:spcAft>
                <a:spcPts val="600"/>
              </a:spcAft>
            </a:pPr>
            <a:r>
              <a:rPr lang="en-US" dirty="0">
                <a:latin typeface="+mn-lt"/>
              </a:rPr>
              <a:t>a misleading, but not fraudulent  impression of corporate profitability. </a:t>
            </a:r>
          </a:p>
          <a:p>
            <a:pPr>
              <a:lnSpc>
                <a:spcPct val="90000"/>
              </a:lnSpc>
              <a:spcAft>
                <a:spcPts val="600"/>
              </a:spcAft>
            </a:pPr>
            <a:r>
              <a:rPr lang="en-US" dirty="0">
                <a:latin typeface="+mn-lt"/>
              </a:rPr>
              <a:t>This practice is associated with weak governance:</a:t>
            </a:r>
          </a:p>
          <a:p>
            <a:pPr indent="-228600">
              <a:lnSpc>
                <a:spcPct val="90000"/>
              </a:lnSpc>
              <a:spcAft>
                <a:spcPts val="600"/>
              </a:spcAft>
              <a:buFont typeface="Arial" panose="020B0604020202020204" pitchFamily="34" charset="0"/>
              <a:buChar char="•"/>
            </a:pPr>
            <a:endParaRPr lang="en-US" dirty="0">
              <a:latin typeface="+mn-lt"/>
            </a:endParaRPr>
          </a:p>
          <a:p>
            <a:pPr indent="-228600">
              <a:lnSpc>
                <a:spcPct val="90000"/>
              </a:lnSpc>
              <a:spcAft>
                <a:spcPts val="600"/>
              </a:spcAft>
              <a:buFont typeface="Arial" panose="020B0604020202020204" pitchFamily="34" charset="0"/>
              <a:buChar char="•"/>
            </a:pPr>
            <a:r>
              <a:rPr lang="en-US" dirty="0">
                <a:latin typeface="+mn-lt"/>
              </a:rPr>
              <a:t> </a:t>
            </a:r>
            <a:r>
              <a:rPr lang="en-US" b="1" dirty="0">
                <a:latin typeface="+mn-lt"/>
              </a:rPr>
              <a:t>low country-level investor protection </a:t>
            </a:r>
            <a:r>
              <a:rPr lang="en-US" dirty="0">
                <a:latin typeface="+mn-lt"/>
              </a:rPr>
              <a:t>is associated with the use</a:t>
            </a:r>
          </a:p>
          <a:p>
            <a:pPr>
              <a:lnSpc>
                <a:spcPct val="90000"/>
              </a:lnSpc>
              <a:spcAft>
                <a:spcPts val="600"/>
              </a:spcAft>
            </a:pPr>
            <a:r>
              <a:rPr lang="en-US" dirty="0">
                <a:latin typeface="+mn-lt"/>
              </a:rPr>
              <a:t>of accruals to manipulate earnings.</a:t>
            </a:r>
          </a:p>
          <a:p>
            <a:pPr indent="-228600">
              <a:lnSpc>
                <a:spcPct val="90000"/>
              </a:lnSpc>
              <a:spcAft>
                <a:spcPts val="600"/>
              </a:spcAft>
              <a:buFont typeface="Arial" panose="020B0604020202020204" pitchFamily="34" charset="0"/>
              <a:buChar char="•"/>
            </a:pPr>
            <a:endParaRPr lang="en-US" dirty="0">
              <a:latin typeface="+mn-lt"/>
            </a:endParaRPr>
          </a:p>
          <a:p>
            <a:pPr indent="-228600">
              <a:lnSpc>
                <a:spcPct val="90000"/>
              </a:lnSpc>
              <a:spcAft>
                <a:spcPts val="600"/>
              </a:spcAft>
              <a:buFont typeface="Arial" panose="020B0604020202020204" pitchFamily="34" charset="0"/>
              <a:buChar char="•"/>
            </a:pPr>
            <a:r>
              <a:rPr lang="en-US" dirty="0">
                <a:latin typeface="+mn-lt"/>
              </a:rPr>
              <a:t> </a:t>
            </a:r>
            <a:r>
              <a:rPr lang="en-US" b="1" dirty="0">
                <a:latin typeface="+mn-lt"/>
              </a:rPr>
              <a:t>executive-dominated boards </a:t>
            </a:r>
            <a:r>
              <a:rPr lang="en-US" dirty="0">
                <a:latin typeface="+mn-lt"/>
              </a:rPr>
              <a:t>manage earnings more than</a:t>
            </a:r>
          </a:p>
          <a:p>
            <a:pPr>
              <a:lnSpc>
                <a:spcPct val="90000"/>
              </a:lnSpc>
              <a:spcAft>
                <a:spcPts val="600"/>
              </a:spcAft>
            </a:pPr>
            <a:r>
              <a:rPr lang="en-US" dirty="0">
                <a:latin typeface="+mn-lt"/>
              </a:rPr>
              <a:t>independent boards.</a:t>
            </a:r>
          </a:p>
          <a:p>
            <a:pPr indent="-228600">
              <a:lnSpc>
                <a:spcPct val="90000"/>
              </a:lnSpc>
              <a:spcAft>
                <a:spcPts val="600"/>
              </a:spcAft>
              <a:buFont typeface="Arial" panose="020B0604020202020204" pitchFamily="34" charset="0"/>
              <a:buChar char="•"/>
            </a:pPr>
            <a:endParaRPr lang="en-US" dirty="0">
              <a:latin typeface="+mn-lt"/>
            </a:endParaRPr>
          </a:p>
          <a:p>
            <a:pPr indent="-228600">
              <a:lnSpc>
                <a:spcPct val="90000"/>
              </a:lnSpc>
              <a:spcAft>
                <a:spcPts val="600"/>
              </a:spcAft>
              <a:buFont typeface="Arial" panose="020B0604020202020204" pitchFamily="34" charset="0"/>
              <a:buChar char="•"/>
            </a:pPr>
            <a:r>
              <a:rPr lang="en-US" dirty="0">
                <a:latin typeface="+mn-lt"/>
              </a:rPr>
              <a:t> </a:t>
            </a:r>
            <a:r>
              <a:rPr lang="en-US" b="1" dirty="0">
                <a:latin typeface="+mn-lt"/>
              </a:rPr>
              <a:t>executives sitting on audit committees</a:t>
            </a:r>
            <a:r>
              <a:rPr lang="en-US" dirty="0">
                <a:latin typeface="+mn-lt"/>
              </a:rPr>
              <a:t>, earnings management is</a:t>
            </a:r>
          </a:p>
          <a:p>
            <a:pPr>
              <a:lnSpc>
                <a:spcPct val="90000"/>
              </a:lnSpc>
              <a:spcAft>
                <a:spcPts val="600"/>
              </a:spcAft>
            </a:pPr>
            <a:r>
              <a:rPr lang="en-US" dirty="0">
                <a:latin typeface="+mn-lt"/>
              </a:rPr>
              <a:t>seen less in companies with independent audit committees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8" name="Rectangle 1024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5705"/>
            <a:ext cx="9143993"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67638" y="637762"/>
            <a:ext cx="7416372" cy="900131"/>
          </a:xfrm>
        </p:spPr>
        <p:txBody>
          <a:bodyPr vert="horz" lIns="91440" tIns="45720" rIns="91440" bIns="45720" rtlCol="0" anchor="t">
            <a:normAutofit/>
          </a:bodyPr>
          <a:lstStyle/>
          <a:p>
            <a:pPr algn="l" eaLnBrk="1" hangingPunct="1">
              <a:lnSpc>
                <a:spcPct val="90000"/>
              </a:lnSpc>
              <a:defRPr/>
            </a:pPr>
            <a:r>
              <a:rPr lang="en-US" sz="3500" kern="1200" cap="small">
                <a:solidFill>
                  <a:schemeClr val="bg1"/>
                </a:solidFill>
                <a:latin typeface="+mj-lt"/>
                <a:ea typeface="+mj-ea"/>
                <a:cs typeface="+mj-cs"/>
              </a:rPr>
              <a:t>fraud and auditing</a:t>
            </a:r>
          </a:p>
        </p:txBody>
      </p:sp>
      <p:sp>
        <p:nvSpPr>
          <p:cNvPr id="10250" name="Rectangle 1024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9143992"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638" y="2010758"/>
            <a:ext cx="3428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extBox 3"/>
          <p:cNvSpPr txBox="1">
            <a:spLocks noChangeArrowheads="1"/>
          </p:cNvSpPr>
          <p:nvPr/>
        </p:nvSpPr>
        <p:spPr bwMode="auto">
          <a:xfrm>
            <a:off x="866661" y="2217343"/>
            <a:ext cx="7410669" cy="3959619"/>
          </a:xfrm>
          <a:prstGeom prst="rect">
            <a:avLst/>
          </a:prstGeom>
        </p:spPr>
        <p:txBody>
          <a:bodyPr vert="horz" lIns="91440" tIns="45720" rIns="91440" bIns="45720" rtlCol="0">
            <a:normAutofit/>
          </a:bodyPr>
          <a:lstStyle/>
          <a:p>
            <a:pPr>
              <a:lnSpc>
                <a:spcPct val="90000"/>
              </a:lnSpc>
              <a:spcAft>
                <a:spcPts val="600"/>
              </a:spcAft>
            </a:pPr>
            <a:r>
              <a:rPr lang="en-US" sz="1600" dirty="0">
                <a:latin typeface="+mn-lt"/>
              </a:rPr>
              <a:t>Many people mistakenly believe that a major role of auditors is to spot fraud – the expectations gap in auditing. Auditors choose audit styles based on: </a:t>
            </a:r>
          </a:p>
          <a:p>
            <a:pPr indent="-228600">
              <a:lnSpc>
                <a:spcPct val="90000"/>
              </a:lnSpc>
              <a:spcAft>
                <a:spcPts val="600"/>
              </a:spcAft>
              <a:buFont typeface="Arial" panose="020B0604020202020204" pitchFamily="34" charset="0"/>
              <a:buChar char="•"/>
            </a:pPr>
            <a:endParaRPr lang="en-US" sz="1600" dirty="0">
              <a:latin typeface="+mn-lt"/>
            </a:endParaRPr>
          </a:p>
          <a:p>
            <a:pPr indent="-228600">
              <a:lnSpc>
                <a:spcPct val="90000"/>
              </a:lnSpc>
              <a:spcAft>
                <a:spcPts val="600"/>
              </a:spcAft>
              <a:buFont typeface="Arial" panose="020B0604020202020204" pitchFamily="34" charset="0"/>
              <a:buChar char="•"/>
            </a:pPr>
            <a:r>
              <a:rPr lang="en-US" sz="1600" dirty="0">
                <a:latin typeface="+mn-lt"/>
              </a:rPr>
              <a:t> the perceived risk of fraud (research work reports that the auditors at HealthSouth ignored assets whose value changed by less that $5000.These were the accounts used by management to commit fraud)</a:t>
            </a:r>
          </a:p>
          <a:p>
            <a:pPr indent="-228600">
              <a:lnSpc>
                <a:spcPct val="90000"/>
              </a:lnSpc>
              <a:spcAft>
                <a:spcPts val="600"/>
              </a:spcAft>
              <a:buFont typeface="Arial" panose="020B0604020202020204" pitchFamily="34" charset="0"/>
              <a:buChar char="•"/>
            </a:pPr>
            <a:r>
              <a:rPr lang="en-US" sz="1600" dirty="0">
                <a:latin typeface="+mn-lt"/>
              </a:rPr>
              <a:t> corporate governance practices.</a:t>
            </a:r>
          </a:p>
          <a:p>
            <a:pPr>
              <a:lnSpc>
                <a:spcPct val="90000"/>
              </a:lnSpc>
              <a:spcAft>
                <a:spcPts val="600"/>
              </a:spcAft>
            </a:pPr>
            <a:endParaRPr lang="en-US" sz="1600" dirty="0">
              <a:latin typeface="+mn-lt"/>
            </a:endParaRPr>
          </a:p>
          <a:p>
            <a:pPr>
              <a:lnSpc>
                <a:spcPct val="90000"/>
              </a:lnSpc>
              <a:spcAft>
                <a:spcPts val="600"/>
              </a:spcAft>
            </a:pPr>
            <a:r>
              <a:rPr lang="en-US" sz="1600" dirty="0">
                <a:latin typeface="+mn-lt"/>
              </a:rPr>
              <a:t>Auditors who are concerned about earnings management or fraud must communicate their concerns to the audit committee. If dissatisfied, they can issue a qualified audit report (not applicable in the case of fraud) or resign.  </a:t>
            </a:r>
          </a:p>
          <a:p>
            <a:pPr indent="-228600">
              <a:lnSpc>
                <a:spcPct val="90000"/>
              </a:lnSpc>
              <a:spcAft>
                <a:spcPts val="600"/>
              </a:spcAft>
              <a:buFont typeface="Arial" panose="020B0604020202020204" pitchFamily="34" charset="0"/>
              <a:buChar char="•"/>
            </a:pPr>
            <a:endParaRPr lang="en-US" sz="1600" dirty="0">
              <a:latin typeface="+mn-lt"/>
            </a:endParaRPr>
          </a:p>
          <a:p>
            <a:pPr indent="-228600">
              <a:lnSpc>
                <a:spcPct val="90000"/>
              </a:lnSpc>
              <a:spcAft>
                <a:spcPts val="600"/>
              </a:spcAft>
              <a:buFont typeface="Arial" panose="020B0604020202020204" pitchFamily="34" charset="0"/>
              <a:buChar char="•"/>
            </a:pPr>
            <a:endParaRPr lang="en-US" sz="1600" dirty="0">
              <a:latin typeface="+mn-lt"/>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2" name="Rectangle 11271">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4" name="Rectangle 11273">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6" name="Rectangle 11275">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8" name="Rectangle 11277">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80" name="Rectangle 11279">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28699" y="294538"/>
            <a:ext cx="7421963" cy="1033669"/>
          </a:xfrm>
        </p:spPr>
        <p:txBody>
          <a:bodyPr vert="horz" lIns="91440" tIns="45720" rIns="91440" bIns="45720" rtlCol="0" anchor="ctr">
            <a:normAutofit/>
          </a:bodyPr>
          <a:lstStyle/>
          <a:p>
            <a:pPr algn="l" eaLnBrk="1" hangingPunct="1">
              <a:lnSpc>
                <a:spcPct val="90000"/>
              </a:lnSpc>
              <a:defRPr/>
            </a:pPr>
            <a:r>
              <a:rPr lang="en-US" sz="3500" kern="1200" cap="small">
                <a:solidFill>
                  <a:srgbClr val="FFFFFF"/>
                </a:solidFill>
                <a:latin typeface="+mj-lt"/>
                <a:ea typeface="+mj-ea"/>
                <a:cs typeface="+mj-cs"/>
              </a:rPr>
              <a:t>communication with stakeholders</a:t>
            </a:r>
          </a:p>
        </p:txBody>
      </p:sp>
      <p:sp>
        <p:nvSpPr>
          <p:cNvPr id="11267" name="TextBox 3"/>
          <p:cNvSpPr txBox="1">
            <a:spLocks noChangeArrowheads="1"/>
          </p:cNvSpPr>
          <p:nvPr/>
        </p:nvSpPr>
        <p:spPr bwMode="auto">
          <a:xfrm>
            <a:off x="1028699" y="2318197"/>
            <a:ext cx="7293023" cy="36833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1700" dirty="0">
                <a:latin typeface="+mn-lt"/>
              </a:rPr>
              <a:t>Fortune 500 companies spend more money on advertising than any other form of communication.</a:t>
            </a:r>
          </a:p>
          <a:p>
            <a:pPr indent="-228600">
              <a:lnSpc>
                <a:spcPct val="90000"/>
              </a:lnSpc>
              <a:spcAft>
                <a:spcPts val="600"/>
              </a:spcAft>
              <a:buFont typeface="Arial" panose="020B0604020202020204" pitchFamily="34" charset="0"/>
              <a:buChar char="•"/>
            </a:pPr>
            <a:r>
              <a:rPr lang="en-US" sz="1700" dirty="0">
                <a:latin typeface="+mn-lt"/>
              </a:rPr>
              <a:t>Their aim is to improve reputation and brand image, associated with better relationships with supply chains, employees and customers.</a:t>
            </a:r>
          </a:p>
          <a:p>
            <a:pPr indent="-228600">
              <a:lnSpc>
                <a:spcPct val="90000"/>
              </a:lnSpc>
              <a:spcAft>
                <a:spcPts val="600"/>
              </a:spcAft>
              <a:buFont typeface="Arial" panose="020B0604020202020204" pitchFamily="34" charset="0"/>
              <a:buChar char="•"/>
            </a:pPr>
            <a:endParaRPr lang="en-US" sz="1700" dirty="0">
              <a:latin typeface="+mn-lt"/>
            </a:endParaRPr>
          </a:p>
          <a:p>
            <a:pPr indent="-228600">
              <a:lnSpc>
                <a:spcPct val="90000"/>
              </a:lnSpc>
              <a:spcAft>
                <a:spcPts val="600"/>
              </a:spcAft>
              <a:buFont typeface="Arial" panose="020B0604020202020204" pitchFamily="34" charset="0"/>
              <a:buChar char="•"/>
            </a:pPr>
            <a:r>
              <a:rPr lang="en-US" sz="1700" dirty="0">
                <a:latin typeface="+mn-lt"/>
              </a:rPr>
              <a:t>It is becoming harder to manage reputation because the internet has allowed stakeholders to communicate more effectively and either enhance or </a:t>
            </a:r>
            <a:r>
              <a:rPr lang="en-US" sz="1700">
                <a:latin typeface="+mn-lt"/>
              </a:rPr>
              <a:t>damage corporate reputation</a:t>
            </a:r>
            <a:r>
              <a:rPr lang="en-US" sz="1700" dirty="0">
                <a:latin typeface="+mn-lt"/>
              </a:rPr>
              <a:t>.</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576</TotalTime>
  <Words>718</Words>
  <Application>Microsoft Macintosh PowerPoint</Application>
  <PresentationFormat>On-screen Show (4:3)</PresentationFormat>
  <Paragraphs>86</Paragraphs>
  <Slides>10</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Default Design</vt:lpstr>
      <vt:lpstr>CORPORATE GOVERNANCE</vt:lpstr>
      <vt:lpstr>learning objectives</vt:lpstr>
      <vt:lpstr>communication with shareholders</vt:lpstr>
      <vt:lpstr>the annual report</vt:lpstr>
      <vt:lpstr>voluntary  disclosure </vt:lpstr>
      <vt:lpstr>determinants of voluntary disclosure</vt:lpstr>
      <vt:lpstr>narrative reporting</vt:lpstr>
      <vt:lpstr>earnings management</vt:lpstr>
      <vt:lpstr>fraud and auditing</vt:lpstr>
      <vt:lpstr>communication with stakeholders</vt:lpstr>
    </vt:vector>
  </TitlesOfParts>
  <Company>Macmillan Publishers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CORPORATE GOVERNANCE</dc:title>
  <dc:creator>C.Griffiths</dc:creator>
  <cp:lastModifiedBy>Badir Miftah</cp:lastModifiedBy>
  <cp:revision>36</cp:revision>
  <dcterms:created xsi:type="dcterms:W3CDTF">2011-08-23T16:14:30Z</dcterms:created>
  <dcterms:modified xsi:type="dcterms:W3CDTF">2023-03-14T21:37:01Z</dcterms:modified>
</cp:coreProperties>
</file>