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64" r:id="rId3"/>
    <p:sldId id="257" r:id="rId4"/>
    <p:sldId id="265" r:id="rId5"/>
    <p:sldId id="258" r:id="rId6"/>
    <p:sldId id="259" r:id="rId7"/>
    <p:sldId id="260" r:id="rId8"/>
    <p:sldId id="261" r:id="rId9"/>
    <p:sldId id="262" r:id="rId10"/>
    <p:sldId id="263" r:id="rId11"/>
    <p:sldId id="269" r:id="rId12"/>
    <p:sldId id="270" r:id="rId13"/>
    <p:sldId id="271" r:id="rId14"/>
    <p:sldId id="275" r:id="rId15"/>
    <p:sldId id="276" r:id="rId16"/>
    <p:sldId id="277" r:id="rId17"/>
    <p:sldId id="280" r:id="rId18"/>
    <p:sldId id="285" r:id="rId19"/>
    <p:sldId id="286" r:id="rId20"/>
    <p:sldId id="288" r:id="rId21"/>
    <p:sldId id="287" r:id="rId22"/>
    <p:sldId id="289" r:id="rId23"/>
    <p:sldId id="281" r:id="rId24"/>
    <p:sldId id="290" r:id="rId25"/>
    <p:sldId id="279" r:id="rId26"/>
    <p:sldId id="278" r:id="rId27"/>
    <p:sldId id="272" r:id="rId28"/>
    <p:sldId id="282" r:id="rId29"/>
    <p:sldId id="283" r:id="rId30"/>
    <p:sldId id="284" r:id="rId31"/>
    <p:sldId id="294"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4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52"/>
    <p:restoredTop sz="95801"/>
  </p:normalViewPr>
  <p:slideViewPr>
    <p:cSldViewPr snapToGrid="0" snapToObjects="1">
      <p:cViewPr varScale="1">
        <p:scale>
          <a:sx n="128" d="100"/>
          <a:sy n="128" d="100"/>
        </p:scale>
        <p:origin x="48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2/1/24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2/1/24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2/1/24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2/1/24</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2/1/24</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2/1/24</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hyperlink" Target="http://www.tate.org.uk/art/artists/jeremy-deller-3034/jeremy-deller-turner-prize-retrospective"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tate.org.uk/art/artists/jeremy-deller-3034/jeremy-deller-turner-prize-retrospective"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9ACA7-97EA-0A4B-B9C0-6DCE6DF3C167}"/>
              </a:ext>
            </a:extLst>
          </p:cNvPr>
          <p:cNvSpPr>
            <a:spLocks noGrp="1"/>
          </p:cNvSpPr>
          <p:nvPr>
            <p:ph type="ctrTitle"/>
          </p:nvPr>
        </p:nvSpPr>
        <p:spPr/>
        <p:txBody>
          <a:bodyPr>
            <a:normAutofit fontScale="90000"/>
          </a:bodyPr>
          <a:lstStyle/>
          <a:p>
            <a:r>
              <a:rPr lang="en-US" dirty="0"/>
              <a:t>Research in practice</a:t>
            </a:r>
            <a:br>
              <a:rPr lang="en-US" dirty="0"/>
            </a:br>
            <a:r>
              <a:rPr lang="en-US" dirty="0"/>
              <a:t>ADAD5004</a:t>
            </a:r>
            <a:br>
              <a:rPr lang="en-US" dirty="0"/>
            </a:br>
            <a:endParaRPr lang="en-US" dirty="0"/>
          </a:p>
        </p:txBody>
      </p:sp>
      <p:sp>
        <p:nvSpPr>
          <p:cNvPr id="3" name="Subtitle 2">
            <a:extLst>
              <a:ext uri="{FF2B5EF4-FFF2-40B4-BE49-F238E27FC236}">
                <a16:creationId xmlns:a16="http://schemas.microsoft.com/office/drawing/2014/main" id="{348AD572-0DE0-694E-A417-2ECD2EE512C8}"/>
              </a:ext>
            </a:extLst>
          </p:cNvPr>
          <p:cNvSpPr>
            <a:spLocks noGrp="1"/>
          </p:cNvSpPr>
          <p:nvPr>
            <p:ph type="subTitle" idx="1"/>
          </p:nvPr>
        </p:nvSpPr>
        <p:spPr/>
        <p:txBody>
          <a:bodyPr/>
          <a:lstStyle/>
          <a:p>
            <a:r>
              <a:rPr lang="en-US" dirty="0"/>
              <a:t>WHY ARE WE DOING THIS?</a:t>
            </a:r>
          </a:p>
        </p:txBody>
      </p:sp>
    </p:spTree>
    <p:extLst>
      <p:ext uri="{BB962C8B-B14F-4D97-AF65-F5344CB8AC3E}">
        <p14:creationId xmlns:p14="http://schemas.microsoft.com/office/powerpoint/2010/main" val="268437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7592E-A311-B843-A872-33084ED078A0}"/>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a:solidFill>
                  <a:srgbClr val="FFFFFF"/>
                </a:solidFill>
              </a:rPr>
              <a:t>WHY?</a:t>
            </a:r>
          </a:p>
        </p:txBody>
      </p:sp>
      <p:sp>
        <p:nvSpPr>
          <p:cNvPr id="3" name="Content Placeholder 2">
            <a:extLst>
              <a:ext uri="{FF2B5EF4-FFF2-40B4-BE49-F238E27FC236}">
                <a16:creationId xmlns:a16="http://schemas.microsoft.com/office/drawing/2014/main" id="{1A1D834D-D42B-F142-9FF3-80F871371C7A}"/>
              </a:ext>
            </a:extLst>
          </p:cNvPr>
          <p:cNvSpPr>
            <a:spLocks noGrp="1"/>
          </p:cNvSpPr>
          <p:nvPr>
            <p:ph idx="1"/>
          </p:nvPr>
        </p:nvSpPr>
        <p:spPr>
          <a:xfrm>
            <a:off x="5591695" y="1402079"/>
            <a:ext cx="5320696" cy="4984433"/>
          </a:xfrm>
        </p:spPr>
        <p:txBody>
          <a:bodyPr anchor="ctr">
            <a:normAutofit/>
          </a:bodyPr>
          <a:lstStyle/>
          <a:p>
            <a:pPr>
              <a:lnSpc>
                <a:spcPct val="90000"/>
              </a:lnSpc>
            </a:pPr>
            <a:r>
              <a:rPr lang="en-US" dirty="0"/>
              <a:t>You have been working with Contextual Practices for 3 semesters. </a:t>
            </a:r>
          </a:p>
          <a:p>
            <a:pPr>
              <a:lnSpc>
                <a:spcPct val="90000"/>
              </a:lnSpc>
            </a:pPr>
            <a:r>
              <a:rPr lang="en-US" dirty="0"/>
              <a:t>Starting with Ways of Thinking,  then onto , Ways of Perceiving and recently finished Research in Context. </a:t>
            </a:r>
          </a:p>
          <a:p>
            <a:pPr>
              <a:lnSpc>
                <a:spcPct val="90000"/>
              </a:lnSpc>
            </a:pPr>
            <a:r>
              <a:rPr lang="en-US" dirty="0"/>
              <a:t>Now…we are on the final module Research in Practice.</a:t>
            </a:r>
          </a:p>
          <a:p>
            <a:pPr>
              <a:lnSpc>
                <a:spcPct val="90000"/>
              </a:lnSpc>
            </a:pPr>
            <a:r>
              <a:rPr lang="en-US" dirty="0"/>
              <a:t>This is linked very much to what do you want to do….</a:t>
            </a:r>
          </a:p>
          <a:p>
            <a:pPr>
              <a:lnSpc>
                <a:spcPct val="90000"/>
              </a:lnSpc>
            </a:pPr>
            <a:r>
              <a:rPr lang="en-US" dirty="0"/>
              <a:t>Research in Practice is a PROPOSAL for Independent Project  which is in Year Three. </a:t>
            </a:r>
            <a:br>
              <a:rPr lang="en-US" dirty="0"/>
            </a:br>
            <a:r>
              <a:rPr lang="en-US" dirty="0"/>
              <a:t>(Part One is a 5000-word dissertation which is linked to a Practice Based Project and this is all presented at the end at an internal conference) We call it the Big Idea.</a:t>
            </a:r>
          </a:p>
        </p:txBody>
      </p:sp>
    </p:spTree>
    <p:extLst>
      <p:ext uri="{BB962C8B-B14F-4D97-AF65-F5344CB8AC3E}">
        <p14:creationId xmlns:p14="http://schemas.microsoft.com/office/powerpoint/2010/main" val="1210875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C5B8C-327D-4C43-9FC6-A8D39A632F5B}"/>
              </a:ext>
            </a:extLst>
          </p:cNvPr>
          <p:cNvSpPr>
            <a:spLocks noGrp="1"/>
          </p:cNvSpPr>
          <p:nvPr>
            <p:ph type="title"/>
          </p:nvPr>
        </p:nvSpPr>
        <p:spPr>
          <a:xfrm>
            <a:off x="829781" y="1414463"/>
            <a:ext cx="3698803" cy="3786187"/>
          </a:xfrm>
          <a:noFill/>
          <a:ln>
            <a:solidFill>
              <a:schemeClr val="tx1"/>
            </a:solidFill>
          </a:ln>
        </p:spPr>
        <p:txBody>
          <a:bodyPr>
            <a:normAutofit/>
          </a:bodyPr>
          <a:lstStyle/>
          <a:p>
            <a:r>
              <a:rPr lang="en-US" sz="2400" dirty="0">
                <a:solidFill>
                  <a:schemeClr val="tx1"/>
                </a:solidFill>
              </a:rPr>
              <a:t>The </a:t>
            </a:r>
            <a:br>
              <a:rPr lang="en-US" sz="2400" dirty="0">
                <a:solidFill>
                  <a:schemeClr val="tx1"/>
                </a:solidFill>
              </a:rPr>
            </a:br>
            <a:r>
              <a:rPr lang="en-US" sz="2400" dirty="0">
                <a:solidFill>
                  <a:schemeClr val="tx1"/>
                </a:solidFill>
              </a:rPr>
              <a:t>upside down essay </a:t>
            </a:r>
            <a:br>
              <a:rPr lang="en-US" sz="2400" dirty="0">
                <a:solidFill>
                  <a:schemeClr val="tx1"/>
                </a:solidFill>
              </a:rPr>
            </a:br>
            <a:br>
              <a:rPr lang="en-US" sz="2400" dirty="0">
                <a:solidFill>
                  <a:schemeClr val="tx1"/>
                </a:solidFill>
              </a:rPr>
            </a:br>
            <a:r>
              <a:rPr lang="en-US" sz="2400" dirty="0">
                <a:solidFill>
                  <a:schemeClr val="tx1"/>
                </a:solidFill>
              </a:rPr>
              <a:t>The Brief</a:t>
            </a:r>
            <a:br>
              <a:rPr lang="en-US" sz="2400" dirty="0">
                <a:solidFill>
                  <a:schemeClr val="tx1"/>
                </a:solidFill>
              </a:rPr>
            </a:br>
            <a:r>
              <a:rPr lang="en-US" sz="2400" dirty="0">
                <a:solidFill>
                  <a:schemeClr val="tx1"/>
                </a:solidFill>
              </a:rPr>
              <a:t>For Research in Practice</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08CB55-EC85-0241-BA66-C43918F01025}"/>
              </a:ext>
            </a:extLst>
          </p:cNvPr>
          <p:cNvSpPr>
            <a:spLocks noGrp="1"/>
          </p:cNvSpPr>
          <p:nvPr>
            <p:ph idx="1"/>
          </p:nvPr>
        </p:nvSpPr>
        <p:spPr>
          <a:xfrm>
            <a:off x="6049182" y="802638"/>
            <a:ext cx="5408696" cy="5252722"/>
          </a:xfrm>
        </p:spPr>
        <p:txBody>
          <a:bodyPr anchor="ctr">
            <a:normAutofit/>
          </a:bodyPr>
          <a:lstStyle/>
          <a:p>
            <a:pPr>
              <a:spcBef>
                <a:spcPts val="0"/>
              </a:spcBef>
            </a:pPr>
            <a:r>
              <a:rPr lang="en-US" dirty="0">
                <a:solidFill>
                  <a:schemeClr val="bg1"/>
                </a:solidFill>
              </a:rPr>
              <a:t>Building on your knowledge of the traditional essay structure, you will write an </a:t>
            </a:r>
            <a:r>
              <a:rPr lang="en-US" b="1" dirty="0">
                <a:solidFill>
                  <a:schemeClr val="bg1"/>
                </a:solidFill>
              </a:rPr>
              <a:t>‘upside down’</a:t>
            </a:r>
            <a:r>
              <a:rPr lang="en-US" dirty="0">
                <a:solidFill>
                  <a:schemeClr val="bg1"/>
                </a:solidFill>
              </a:rPr>
              <a:t> essay, which rather than starting from an essay question, leads you to construct your own </a:t>
            </a:r>
            <a:r>
              <a:rPr lang="en-US" b="1" dirty="0">
                <a:solidFill>
                  <a:schemeClr val="bg1"/>
                </a:solidFill>
              </a:rPr>
              <a:t>research question</a:t>
            </a:r>
            <a:r>
              <a:rPr lang="en-US" dirty="0">
                <a:solidFill>
                  <a:schemeClr val="bg1"/>
                </a:solidFill>
              </a:rPr>
              <a:t>. </a:t>
            </a:r>
          </a:p>
          <a:p>
            <a:pPr>
              <a:spcBef>
                <a:spcPts val="0"/>
              </a:spcBef>
            </a:pPr>
            <a:endParaRPr lang="en-US" dirty="0">
              <a:solidFill>
                <a:schemeClr val="bg1"/>
              </a:solidFill>
            </a:endParaRPr>
          </a:p>
          <a:p>
            <a:pPr>
              <a:spcBef>
                <a:spcPts val="0"/>
              </a:spcBef>
            </a:pPr>
            <a:r>
              <a:rPr lang="en-US" dirty="0">
                <a:solidFill>
                  <a:schemeClr val="bg1"/>
                </a:solidFill>
              </a:rPr>
              <a:t>After an engagement with keywords used to outline an area of research, you will create your research question which will be used to initiate your 5000-word dissertation, which is part one of the Independent Project in Year Three. </a:t>
            </a:r>
          </a:p>
          <a:p>
            <a:pPr>
              <a:spcBef>
                <a:spcPts val="0"/>
              </a:spcBef>
            </a:pPr>
            <a:r>
              <a:rPr lang="en-US" dirty="0">
                <a:solidFill>
                  <a:schemeClr val="bg1"/>
                </a:solidFill>
              </a:rPr>
              <a:t>In Year Three in Independent Project we call it The Big Idea as it links to a practice-based project as well as a written element. </a:t>
            </a:r>
          </a:p>
          <a:p>
            <a:pPr>
              <a:spcBef>
                <a:spcPts val="0"/>
              </a:spcBef>
            </a:pPr>
            <a:r>
              <a:rPr lang="en-US" dirty="0">
                <a:solidFill>
                  <a:schemeClr val="bg1"/>
                </a:solidFill>
              </a:rPr>
              <a:t>Research in Practice is a PROPOSAL FOR YEAR THREE. </a:t>
            </a:r>
          </a:p>
          <a:p>
            <a:endParaRPr lang="en-US" dirty="0">
              <a:solidFill>
                <a:schemeClr val="bg1"/>
              </a:solidFill>
            </a:endParaRPr>
          </a:p>
        </p:txBody>
      </p:sp>
    </p:spTree>
    <p:extLst>
      <p:ext uri="{BB962C8B-B14F-4D97-AF65-F5344CB8AC3E}">
        <p14:creationId xmlns:p14="http://schemas.microsoft.com/office/powerpoint/2010/main" val="165080445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D66655-483A-5E47-A36D-14442B37558D}"/>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dirty="0">
                <a:solidFill>
                  <a:srgbClr val="FFFFFF"/>
                </a:solidFill>
              </a:rPr>
              <a:t>It is a proposal of 2500 words</a:t>
            </a:r>
          </a:p>
        </p:txBody>
      </p:sp>
      <p:sp>
        <p:nvSpPr>
          <p:cNvPr id="3" name="Content Placeholder 2">
            <a:extLst>
              <a:ext uri="{FF2B5EF4-FFF2-40B4-BE49-F238E27FC236}">
                <a16:creationId xmlns:a16="http://schemas.microsoft.com/office/drawing/2014/main" id="{F4F1F9FA-D746-F44A-83B3-A5DC54842D71}"/>
              </a:ext>
            </a:extLst>
          </p:cNvPr>
          <p:cNvSpPr>
            <a:spLocks noGrp="1"/>
          </p:cNvSpPr>
          <p:nvPr>
            <p:ph idx="1"/>
          </p:nvPr>
        </p:nvSpPr>
        <p:spPr>
          <a:xfrm>
            <a:off x="5591695" y="1402080"/>
            <a:ext cx="5320696" cy="4053840"/>
          </a:xfrm>
        </p:spPr>
        <p:txBody>
          <a:bodyPr anchor="ctr">
            <a:normAutofit/>
          </a:bodyPr>
          <a:lstStyle/>
          <a:p>
            <a:pPr>
              <a:spcBef>
                <a:spcPts val="0"/>
              </a:spcBef>
            </a:pPr>
            <a:endParaRPr lang="en-US" dirty="0"/>
          </a:p>
          <a:p>
            <a:pPr>
              <a:spcBef>
                <a:spcPts val="0"/>
              </a:spcBef>
            </a:pPr>
            <a:r>
              <a:rPr lang="en-US" dirty="0"/>
              <a:t>Your lecture </a:t>
            </a:r>
            <a:r>
              <a:rPr lang="en-US" dirty="0" err="1"/>
              <a:t>programme</a:t>
            </a:r>
            <a:r>
              <a:rPr lang="en-US" dirty="0"/>
              <a:t> will cover a range of approaches to the relationship between research areas, keywords and theories specific to your subject area, and a range of practices. </a:t>
            </a:r>
          </a:p>
          <a:p>
            <a:pPr>
              <a:spcBef>
                <a:spcPts val="0"/>
              </a:spcBef>
            </a:pPr>
            <a:r>
              <a:rPr lang="en-US" dirty="0"/>
              <a:t>In your proposal you will identify your own </a:t>
            </a:r>
            <a:r>
              <a:rPr lang="en-US" i="1" dirty="0"/>
              <a:t>independent area of research</a:t>
            </a:r>
            <a:r>
              <a:rPr lang="en-US" dirty="0"/>
              <a:t>. </a:t>
            </a:r>
            <a:endParaRPr lang="en-GB" dirty="0"/>
          </a:p>
          <a:p>
            <a:pPr>
              <a:spcBef>
                <a:spcPts val="0"/>
              </a:spcBef>
            </a:pPr>
            <a:r>
              <a:rPr lang="en-US" dirty="0"/>
              <a:t>Employ keywords to explore identify an individual research area, conclude with a focused research question, and write 2500 words.</a:t>
            </a:r>
            <a:endParaRPr lang="en-GB" dirty="0"/>
          </a:p>
          <a:p>
            <a:endParaRPr lang="en-US" dirty="0"/>
          </a:p>
        </p:txBody>
      </p:sp>
    </p:spTree>
    <p:extLst>
      <p:ext uri="{BB962C8B-B14F-4D97-AF65-F5344CB8AC3E}">
        <p14:creationId xmlns:p14="http://schemas.microsoft.com/office/powerpoint/2010/main" val="3145828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05406-0E1B-DF48-83D5-5D10AB684E90}"/>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Learning Outcomes</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39F12E-CC33-3A46-90B4-AB9A1793D9E1}"/>
              </a:ext>
            </a:extLst>
          </p:cNvPr>
          <p:cNvSpPr>
            <a:spLocks noGrp="1"/>
          </p:cNvSpPr>
          <p:nvPr>
            <p:ph idx="1"/>
          </p:nvPr>
        </p:nvSpPr>
        <p:spPr>
          <a:xfrm>
            <a:off x="6049182" y="802638"/>
            <a:ext cx="5408696" cy="5252722"/>
          </a:xfrm>
        </p:spPr>
        <p:txBody>
          <a:bodyPr anchor="ctr">
            <a:normAutofit/>
          </a:bodyPr>
          <a:lstStyle/>
          <a:p>
            <a:pPr marL="0" indent="0">
              <a:buNone/>
            </a:pPr>
            <a:r>
              <a:rPr lang="en-GB">
                <a:solidFill>
                  <a:schemeClr val="bg1"/>
                </a:solidFill>
              </a:rPr>
              <a:t>Upon the successful completion of this module, the student should be able to: </a:t>
            </a:r>
          </a:p>
          <a:p>
            <a:pPr lvl="0"/>
            <a:r>
              <a:rPr lang="en-GB">
                <a:solidFill>
                  <a:schemeClr val="bg1"/>
                </a:solidFill>
              </a:rPr>
              <a:t>Identify and examine the contextual formation of their particular objects of study, research areas and interfaces and demonstrate intellectual curiosity through an engagement with the materials of study, archives, texts and literatures; </a:t>
            </a:r>
          </a:p>
          <a:p>
            <a:r>
              <a:rPr lang="en-GB">
                <a:solidFill>
                  <a:schemeClr val="bg1"/>
                </a:solidFill>
              </a:rPr>
              <a:t>Engage with forms of critical analysis, argument and debate, expressed through an appropriate command of oral, written and other forms of communication. </a:t>
            </a:r>
          </a:p>
          <a:p>
            <a:endParaRPr lang="en-US">
              <a:solidFill>
                <a:schemeClr val="bg1"/>
              </a:solidFill>
            </a:endParaRPr>
          </a:p>
        </p:txBody>
      </p:sp>
    </p:spTree>
    <p:extLst>
      <p:ext uri="{BB962C8B-B14F-4D97-AF65-F5344CB8AC3E}">
        <p14:creationId xmlns:p14="http://schemas.microsoft.com/office/powerpoint/2010/main" val="144416758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C3A0B-D1E6-6546-9C7B-F11B20250455}"/>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The basic outline</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7F380E-E842-1949-A447-2E63D6E177B5}"/>
              </a:ext>
            </a:extLst>
          </p:cNvPr>
          <p:cNvSpPr>
            <a:spLocks noGrp="1"/>
          </p:cNvSpPr>
          <p:nvPr>
            <p:ph idx="1"/>
          </p:nvPr>
        </p:nvSpPr>
        <p:spPr>
          <a:xfrm>
            <a:off x="6049182" y="416689"/>
            <a:ext cx="5408696" cy="5638671"/>
          </a:xfrm>
        </p:spPr>
        <p:txBody>
          <a:bodyPr anchor="ctr">
            <a:normAutofit/>
          </a:bodyPr>
          <a:lstStyle/>
          <a:p>
            <a:pPr marL="0" indent="0">
              <a:buNone/>
            </a:pPr>
            <a:r>
              <a:rPr lang="en-US" sz="2400" dirty="0">
                <a:solidFill>
                  <a:schemeClr val="bg1"/>
                </a:solidFill>
              </a:rPr>
              <a:t>This semester you will receive a carousel of</a:t>
            </a:r>
            <a:r>
              <a:rPr lang="en-US" sz="2400" b="1" dirty="0">
                <a:solidFill>
                  <a:schemeClr val="bg1"/>
                </a:solidFill>
              </a:rPr>
              <a:t> </a:t>
            </a:r>
            <a:r>
              <a:rPr lang="en-US" sz="2400" dirty="0">
                <a:solidFill>
                  <a:schemeClr val="bg1"/>
                </a:solidFill>
              </a:rPr>
              <a:t>talks given by visitors and your lecturing staff who are studio practitioners. </a:t>
            </a:r>
          </a:p>
          <a:p>
            <a:pPr marL="0" indent="0">
              <a:buNone/>
            </a:pPr>
            <a:r>
              <a:rPr lang="en-US" sz="2400" dirty="0">
                <a:solidFill>
                  <a:schemeClr val="bg1"/>
                </a:solidFill>
              </a:rPr>
              <a:t>The purpose of these talks is to model for you how to work with 3 keywords. </a:t>
            </a:r>
          </a:p>
          <a:p>
            <a:endParaRPr lang="en-US" dirty="0">
              <a:solidFill>
                <a:schemeClr val="bg1"/>
              </a:solidFill>
            </a:endParaRPr>
          </a:p>
        </p:txBody>
      </p:sp>
    </p:spTree>
    <p:extLst>
      <p:ext uri="{BB962C8B-B14F-4D97-AF65-F5344CB8AC3E}">
        <p14:creationId xmlns:p14="http://schemas.microsoft.com/office/powerpoint/2010/main" val="404513544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EE4E-3AA6-AE43-BA8C-C67C133B3503}"/>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The Basic Outline</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AC8F36-39C6-9B48-909C-F94DD0312CCA}"/>
              </a:ext>
            </a:extLst>
          </p:cNvPr>
          <p:cNvSpPr>
            <a:spLocks noGrp="1"/>
          </p:cNvSpPr>
          <p:nvPr>
            <p:ph idx="1"/>
          </p:nvPr>
        </p:nvSpPr>
        <p:spPr>
          <a:xfrm>
            <a:off x="6049182" y="802638"/>
            <a:ext cx="5408696" cy="5252722"/>
          </a:xfrm>
        </p:spPr>
        <p:txBody>
          <a:bodyPr anchor="ctr">
            <a:normAutofit/>
          </a:bodyPr>
          <a:lstStyle/>
          <a:p>
            <a:r>
              <a:rPr lang="en-US" sz="2400" dirty="0">
                <a:solidFill>
                  <a:schemeClr val="bg1"/>
                </a:solidFill>
              </a:rPr>
              <a:t>These talks will usually begin with a biographical and cultural context, and then show and discuss practices and images in relation to </a:t>
            </a:r>
            <a:r>
              <a:rPr lang="en-US" sz="2400" b="1" dirty="0">
                <a:solidFill>
                  <a:schemeClr val="bg1"/>
                </a:solidFill>
              </a:rPr>
              <a:t>three key words or themes. </a:t>
            </a:r>
          </a:p>
          <a:p>
            <a:endParaRPr lang="en-US" sz="2400" b="1"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402922952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3EEE8-D785-CD44-BF29-A0E8D179EB07}"/>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Keywords</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353FF6-D31B-2043-B1E9-7D458B9666FF}"/>
              </a:ext>
            </a:extLst>
          </p:cNvPr>
          <p:cNvSpPr>
            <a:spLocks noGrp="1"/>
          </p:cNvSpPr>
          <p:nvPr>
            <p:ph idx="1"/>
          </p:nvPr>
        </p:nvSpPr>
        <p:spPr>
          <a:xfrm>
            <a:off x="6049182" y="802638"/>
            <a:ext cx="5408696" cy="5252722"/>
          </a:xfrm>
        </p:spPr>
        <p:txBody>
          <a:bodyPr anchor="ctr">
            <a:normAutofit/>
          </a:bodyPr>
          <a:lstStyle/>
          <a:p>
            <a:r>
              <a:rPr lang="en-GB" sz="2400" b="1" dirty="0">
                <a:solidFill>
                  <a:schemeClr val="bg1"/>
                </a:solidFill>
              </a:rPr>
              <a:t>keywords</a:t>
            </a:r>
            <a:r>
              <a:rPr lang="en-GB" sz="2400" dirty="0">
                <a:solidFill>
                  <a:schemeClr val="bg1"/>
                </a:solidFill>
              </a:rPr>
              <a:t> will be used as a mode of orientation which address how practitioners </a:t>
            </a:r>
            <a:r>
              <a:rPr lang="en-GB" sz="2400" b="1" dirty="0">
                <a:solidFill>
                  <a:schemeClr val="bg1"/>
                </a:solidFill>
              </a:rPr>
              <a:t>look, think, consider, reshape, redesign and understand the cultural practices that surround them</a:t>
            </a:r>
            <a:r>
              <a:rPr lang="en-GB" sz="2400" dirty="0">
                <a:solidFill>
                  <a:schemeClr val="bg1"/>
                </a:solidFill>
              </a:rPr>
              <a:t>. </a:t>
            </a:r>
          </a:p>
          <a:p>
            <a:endParaRPr lang="en-US" dirty="0">
              <a:solidFill>
                <a:schemeClr val="bg1"/>
              </a:solidFill>
            </a:endParaRPr>
          </a:p>
        </p:txBody>
      </p:sp>
    </p:spTree>
    <p:extLst>
      <p:ext uri="{BB962C8B-B14F-4D97-AF65-F5344CB8AC3E}">
        <p14:creationId xmlns:p14="http://schemas.microsoft.com/office/powerpoint/2010/main" val="3793078800"/>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879B5-D6AC-1F49-84DE-8EDC44EA4691}"/>
              </a:ext>
            </a:extLst>
          </p:cNvPr>
          <p:cNvSpPr>
            <a:spLocks noGrp="1"/>
          </p:cNvSpPr>
          <p:nvPr>
            <p:ph type="title"/>
          </p:nvPr>
        </p:nvSpPr>
        <p:spPr>
          <a:xfrm>
            <a:off x="829781" y="1435261"/>
            <a:ext cx="3698803" cy="2713937"/>
          </a:xfrm>
          <a:noFill/>
          <a:ln>
            <a:solidFill>
              <a:schemeClr val="tx1"/>
            </a:solidFill>
          </a:ln>
        </p:spPr>
        <p:txBody>
          <a:bodyPr>
            <a:normAutofit fontScale="90000"/>
          </a:bodyPr>
          <a:lstStyle/>
          <a:p>
            <a:r>
              <a:rPr lang="en-US" sz="2400" dirty="0">
                <a:solidFill>
                  <a:schemeClr val="tx1"/>
                </a:solidFill>
              </a:rPr>
              <a:t>Keywords or themes</a:t>
            </a:r>
            <a:br>
              <a:rPr lang="en-US" sz="2400" dirty="0">
                <a:solidFill>
                  <a:schemeClr val="tx1"/>
                </a:solidFill>
              </a:rPr>
            </a:br>
            <a:br>
              <a:rPr lang="en-US" sz="2400" dirty="0">
                <a:solidFill>
                  <a:schemeClr val="tx1"/>
                </a:solidFill>
              </a:rPr>
            </a:br>
            <a:r>
              <a:rPr lang="en-US" sz="2400" dirty="0">
                <a:solidFill>
                  <a:schemeClr val="tx1"/>
                </a:solidFill>
              </a:rPr>
              <a:t>In a nutshell…</a:t>
            </a:r>
            <a:br>
              <a:rPr lang="en-US" sz="2400" dirty="0">
                <a:solidFill>
                  <a:schemeClr val="tx1"/>
                </a:solidFill>
              </a:rPr>
            </a:br>
            <a:br>
              <a:rPr lang="en-US" sz="2400" dirty="0">
                <a:solidFill>
                  <a:schemeClr val="tx1"/>
                </a:solidFill>
              </a:rPr>
            </a:br>
            <a:r>
              <a:rPr lang="en-US" sz="2400" dirty="0">
                <a:solidFill>
                  <a:schemeClr val="tx1"/>
                </a:solidFill>
              </a:rPr>
              <a:t>what do you want to research?</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11174D4-66A3-C54C-BB7B-9E5BD6B811BD}"/>
              </a:ext>
            </a:extLst>
          </p:cNvPr>
          <p:cNvSpPr>
            <a:spLocks noGrp="1"/>
          </p:cNvSpPr>
          <p:nvPr>
            <p:ph idx="1"/>
          </p:nvPr>
        </p:nvSpPr>
        <p:spPr>
          <a:xfrm>
            <a:off x="6049182" y="802638"/>
            <a:ext cx="5408696" cy="5252722"/>
          </a:xfrm>
        </p:spPr>
        <p:txBody>
          <a:bodyPr anchor="ctr">
            <a:normAutofit fontScale="92500"/>
          </a:bodyPr>
          <a:lstStyle/>
          <a:p>
            <a:r>
              <a:rPr lang="en-US" sz="2400" dirty="0">
                <a:solidFill>
                  <a:schemeClr val="bg1"/>
                </a:solidFill>
              </a:rPr>
              <a:t>The words or themes can be broken down deciphered and decoded. </a:t>
            </a:r>
          </a:p>
          <a:p>
            <a:r>
              <a:rPr lang="en-US" sz="2400" dirty="0">
                <a:solidFill>
                  <a:schemeClr val="bg1"/>
                </a:solidFill>
              </a:rPr>
              <a:t>The derivation (</a:t>
            </a:r>
            <a:r>
              <a:rPr lang="en-GB" dirty="0">
                <a:solidFill>
                  <a:schemeClr val="bg1"/>
                </a:solidFill>
              </a:rPr>
              <a:t>the action of obtaining something from a source or origin ) </a:t>
            </a:r>
            <a:r>
              <a:rPr lang="en-US" sz="2400" dirty="0">
                <a:solidFill>
                  <a:schemeClr val="bg1"/>
                </a:solidFill>
              </a:rPr>
              <a:t>and construction of the word or theme can form part of how the images and practices can be approached or seen. These words will be used to position the work in a theoretical context.</a:t>
            </a:r>
          </a:p>
          <a:p>
            <a:r>
              <a:rPr lang="en-GB" sz="2400" dirty="0">
                <a:solidFill>
                  <a:schemeClr val="bg1"/>
                </a:solidFill>
              </a:rPr>
              <a:t>These will be personal visions from which you will draw out your own frameworks for assessing the area of interest for your 5000 word dissertation at level 6 in (Part One of Independent Project).</a:t>
            </a:r>
            <a:endParaRPr lang="en-US" sz="2400"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72712079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A36D-C9F9-5C43-AD8D-041699CAFEE6}"/>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US" sz="2400">
                <a:solidFill>
                  <a:schemeClr val="tx1"/>
                </a:solidFill>
              </a:rPr>
              <a:t>What do I need to do?</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6663F82-88ED-7041-8284-96DBFB399701}"/>
              </a:ext>
            </a:extLst>
          </p:cNvPr>
          <p:cNvSpPr>
            <a:spLocks noGrp="1"/>
          </p:cNvSpPr>
          <p:nvPr>
            <p:ph idx="1"/>
          </p:nvPr>
        </p:nvSpPr>
        <p:spPr>
          <a:xfrm>
            <a:off x="6049182" y="802638"/>
            <a:ext cx="5408696" cy="5252722"/>
          </a:xfrm>
        </p:spPr>
        <p:txBody>
          <a:bodyPr anchor="ctr">
            <a:normAutofit/>
          </a:bodyPr>
          <a:lstStyle/>
          <a:p>
            <a:pPr marL="0" indent="0">
              <a:buNone/>
            </a:pPr>
            <a:r>
              <a:rPr lang="en-US" b="1">
                <a:solidFill>
                  <a:schemeClr val="bg1"/>
                </a:solidFill>
              </a:rPr>
              <a:t>- three key words,</a:t>
            </a:r>
            <a:endParaRPr lang="en-US">
              <a:solidFill>
                <a:schemeClr val="bg1"/>
              </a:solidFill>
            </a:endParaRPr>
          </a:p>
          <a:p>
            <a:pPr marL="0" indent="0">
              <a:buNone/>
            </a:pPr>
            <a:r>
              <a:rPr lang="en-US" b="1">
                <a:solidFill>
                  <a:schemeClr val="bg1"/>
                </a:solidFill>
              </a:rPr>
              <a:t>- three key images,</a:t>
            </a:r>
            <a:endParaRPr lang="en-US">
              <a:solidFill>
                <a:schemeClr val="bg1"/>
              </a:solidFill>
            </a:endParaRPr>
          </a:p>
          <a:p>
            <a:pPr marL="0" indent="0">
              <a:buNone/>
            </a:pPr>
            <a:r>
              <a:rPr lang="en-US">
                <a:solidFill>
                  <a:schemeClr val="bg1"/>
                </a:solidFill>
              </a:rPr>
              <a:t>in a synthesis with</a:t>
            </a:r>
          </a:p>
          <a:p>
            <a:pPr marL="0" indent="0">
              <a:buNone/>
            </a:pPr>
            <a:r>
              <a:rPr lang="en-US" b="1">
                <a:solidFill>
                  <a:schemeClr val="bg1"/>
                </a:solidFill>
              </a:rPr>
              <a:t>- up to 3 artists and thinkers (or some variation of these)</a:t>
            </a:r>
            <a:endParaRPr lang="en-US">
              <a:solidFill>
                <a:schemeClr val="bg1"/>
              </a:solidFill>
            </a:endParaRPr>
          </a:p>
          <a:p>
            <a:pPr marL="0" indent="0">
              <a:buNone/>
            </a:pPr>
            <a:r>
              <a:rPr lang="en-US" b="1">
                <a:solidFill>
                  <a:schemeClr val="bg1"/>
                </a:solidFill>
              </a:rPr>
              <a:t>- leading to a question that you will develop for your dissertation for next year.</a:t>
            </a:r>
            <a:endParaRPr lang="en-US">
              <a:solidFill>
                <a:schemeClr val="bg1"/>
              </a:solidFill>
            </a:endParaRPr>
          </a:p>
          <a:p>
            <a:pPr marL="0" indent="0">
              <a:buNone/>
            </a:pPr>
            <a:endParaRPr lang="en-GB">
              <a:solidFill>
                <a:schemeClr val="bg1"/>
              </a:solidFill>
            </a:endParaRPr>
          </a:p>
          <a:p>
            <a:endParaRPr lang="en-US">
              <a:solidFill>
                <a:schemeClr val="bg1"/>
              </a:solidFill>
            </a:endParaRPr>
          </a:p>
        </p:txBody>
      </p:sp>
    </p:spTree>
    <p:extLst>
      <p:ext uri="{BB962C8B-B14F-4D97-AF65-F5344CB8AC3E}">
        <p14:creationId xmlns:p14="http://schemas.microsoft.com/office/powerpoint/2010/main" val="1429546936"/>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5288F-ED61-5447-8AE2-B16A5FE7A75D}"/>
              </a:ext>
            </a:extLst>
          </p:cNvPr>
          <p:cNvSpPr>
            <a:spLocks noGrp="1"/>
          </p:cNvSpPr>
          <p:nvPr>
            <p:ph type="title"/>
          </p:nvPr>
        </p:nvSpPr>
        <p:spPr/>
        <p:txBody>
          <a:bodyPr>
            <a:normAutofit fontScale="90000"/>
          </a:bodyPr>
          <a:lstStyle/>
          <a:p>
            <a:r>
              <a:rPr lang="en-US" dirty="0"/>
              <a:t>Map Of the </a:t>
            </a:r>
            <a:br>
              <a:rPr lang="en-US" dirty="0"/>
            </a:br>
            <a:r>
              <a:rPr lang="en-US" dirty="0"/>
              <a:t>Writing</a:t>
            </a:r>
            <a:br>
              <a:rPr lang="en-US" dirty="0"/>
            </a:br>
            <a:r>
              <a:rPr lang="en-US" dirty="0"/>
              <a:t>Structure </a:t>
            </a:r>
          </a:p>
        </p:txBody>
      </p:sp>
    </p:spTree>
    <p:extLst>
      <p:ext uri="{BB962C8B-B14F-4D97-AF65-F5344CB8AC3E}">
        <p14:creationId xmlns:p14="http://schemas.microsoft.com/office/powerpoint/2010/main" val="3851299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1600200" y="1428750"/>
            <a:ext cx="8991600" cy="4572000"/>
          </a:xfrm>
        </p:spPr>
        <p:txBody>
          <a:bodyPr>
            <a:normAutofit/>
          </a:bodyPr>
          <a:lstStyle/>
          <a:p>
            <a:r>
              <a:rPr lang="en-US" dirty="0"/>
              <a:t>You need </a:t>
            </a:r>
            <a:br>
              <a:rPr lang="en-US" dirty="0"/>
            </a:br>
            <a:br>
              <a:rPr lang="en-US" dirty="0"/>
            </a:br>
            <a:r>
              <a:rPr lang="en-US" dirty="0"/>
              <a:t>A beginning </a:t>
            </a:r>
            <a:br>
              <a:rPr lang="en-US" dirty="0"/>
            </a:br>
            <a:r>
              <a:rPr lang="en-US" dirty="0"/>
              <a:t>A middle</a:t>
            </a:r>
            <a:br>
              <a:rPr lang="en-US" dirty="0"/>
            </a:br>
            <a:r>
              <a:rPr lang="en-US" dirty="0"/>
              <a:t>An end</a:t>
            </a:r>
          </a:p>
        </p:txBody>
      </p:sp>
    </p:spTree>
    <p:extLst>
      <p:ext uri="{BB962C8B-B14F-4D97-AF65-F5344CB8AC3E}">
        <p14:creationId xmlns:p14="http://schemas.microsoft.com/office/powerpoint/2010/main" val="3571658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1704372" y="486138"/>
            <a:ext cx="8991600" cy="1423685"/>
          </a:xfrm>
        </p:spPr>
        <p:txBody>
          <a:bodyPr>
            <a:normAutofit/>
          </a:bodyPr>
          <a:lstStyle/>
          <a:p>
            <a:r>
              <a:rPr lang="en-US" b="1" dirty="0">
                <a:solidFill>
                  <a:schemeClr val="bg1"/>
                </a:solidFill>
              </a:rPr>
              <a:t>Beginning </a:t>
            </a:r>
            <a:endParaRPr lang="en-US" dirty="0">
              <a:solidFill>
                <a:schemeClr val="bg1"/>
              </a:solidFill>
              <a:latin typeface="+mn-lt"/>
            </a:endParaRPr>
          </a:p>
        </p:txBody>
      </p:sp>
      <p:sp>
        <p:nvSpPr>
          <p:cNvPr id="4" name="TextBox 3">
            <a:extLst>
              <a:ext uri="{FF2B5EF4-FFF2-40B4-BE49-F238E27FC236}">
                <a16:creationId xmlns:a16="http://schemas.microsoft.com/office/drawing/2014/main" id="{8A39EFBA-728D-C748-ACF9-3FB890ABEAA8}"/>
              </a:ext>
            </a:extLst>
          </p:cNvPr>
          <p:cNvSpPr txBox="1"/>
          <p:nvPr/>
        </p:nvSpPr>
        <p:spPr>
          <a:xfrm>
            <a:off x="1851949" y="2395959"/>
            <a:ext cx="8738886" cy="2862322"/>
          </a:xfrm>
          <a:prstGeom prst="rect">
            <a:avLst/>
          </a:prstGeom>
          <a:noFill/>
        </p:spPr>
        <p:txBody>
          <a:bodyPr wrap="square" rtlCol="0">
            <a:spAutoFit/>
          </a:bodyPr>
          <a:lstStyle/>
          <a:p>
            <a:r>
              <a:rPr lang="en-US" sz="3600" dirty="0">
                <a:solidFill>
                  <a:schemeClr val="bg1"/>
                </a:solidFill>
              </a:rPr>
              <a:t>write a short context for your writing </a:t>
            </a:r>
            <a:br>
              <a:rPr lang="en-US" sz="3600" dirty="0">
                <a:solidFill>
                  <a:schemeClr val="bg1"/>
                </a:solidFill>
              </a:rPr>
            </a:br>
            <a:r>
              <a:rPr lang="en-US" sz="3600" dirty="0">
                <a:solidFill>
                  <a:schemeClr val="bg1"/>
                </a:solidFill>
              </a:rPr>
              <a:t>(not a formal introduction) </a:t>
            </a:r>
            <a:br>
              <a:rPr lang="en-US" sz="3600" b="1" dirty="0">
                <a:solidFill>
                  <a:schemeClr val="bg1"/>
                </a:solidFill>
              </a:rPr>
            </a:br>
            <a:r>
              <a:rPr lang="en-US" sz="3600" dirty="0">
                <a:solidFill>
                  <a:schemeClr val="accent2">
                    <a:lumMod val="75000"/>
                  </a:schemeClr>
                </a:solidFill>
              </a:rPr>
              <a:t>(100 words approx.)</a:t>
            </a:r>
          </a:p>
          <a:p>
            <a:endParaRPr lang="en-US" dirty="0">
              <a:solidFill>
                <a:schemeClr val="accent2">
                  <a:lumMod val="75000"/>
                </a:schemeClr>
              </a:solidFill>
            </a:endParaRPr>
          </a:p>
          <a:p>
            <a:endParaRPr lang="en-US" dirty="0">
              <a:solidFill>
                <a:schemeClr val="accent2">
                  <a:lumMod val="75000"/>
                </a:schemeClr>
              </a:solidFill>
            </a:endParaRPr>
          </a:p>
          <a:p>
            <a:r>
              <a:rPr lang="en-US" dirty="0">
                <a:solidFill>
                  <a:schemeClr val="bg2"/>
                </a:solidFill>
              </a:rPr>
              <a:t>Remember this is an upside-down essay</a:t>
            </a:r>
          </a:p>
          <a:p>
            <a:endParaRPr lang="en-US" dirty="0">
              <a:solidFill>
                <a:schemeClr val="accent2">
                  <a:lumMod val="75000"/>
                </a:schemeClr>
              </a:solidFill>
            </a:endParaRPr>
          </a:p>
        </p:txBody>
      </p:sp>
    </p:spTree>
    <p:extLst>
      <p:ext uri="{BB962C8B-B14F-4D97-AF65-F5344CB8AC3E}">
        <p14:creationId xmlns:p14="http://schemas.microsoft.com/office/powerpoint/2010/main" val="3645135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1704372" y="486138"/>
            <a:ext cx="8991600" cy="1423685"/>
          </a:xfrm>
        </p:spPr>
        <p:txBody>
          <a:bodyPr>
            <a:normAutofit/>
          </a:bodyPr>
          <a:lstStyle/>
          <a:p>
            <a:r>
              <a:rPr lang="en-US" b="1" dirty="0">
                <a:solidFill>
                  <a:schemeClr val="bg1"/>
                </a:solidFill>
              </a:rPr>
              <a:t>Middle</a:t>
            </a:r>
            <a:endParaRPr lang="en-US" dirty="0">
              <a:solidFill>
                <a:schemeClr val="bg1"/>
              </a:solidFill>
              <a:latin typeface="+mn-lt"/>
            </a:endParaRPr>
          </a:p>
        </p:txBody>
      </p:sp>
      <p:sp>
        <p:nvSpPr>
          <p:cNvPr id="4" name="TextBox 3">
            <a:extLst>
              <a:ext uri="{FF2B5EF4-FFF2-40B4-BE49-F238E27FC236}">
                <a16:creationId xmlns:a16="http://schemas.microsoft.com/office/drawing/2014/main" id="{8A39EFBA-728D-C748-ACF9-3FB890ABEAA8}"/>
              </a:ext>
            </a:extLst>
          </p:cNvPr>
          <p:cNvSpPr txBox="1"/>
          <p:nvPr/>
        </p:nvSpPr>
        <p:spPr>
          <a:xfrm>
            <a:off x="1851949" y="2395959"/>
            <a:ext cx="8738886" cy="5170646"/>
          </a:xfrm>
          <a:prstGeom prst="rect">
            <a:avLst/>
          </a:prstGeom>
          <a:noFill/>
        </p:spPr>
        <p:txBody>
          <a:bodyPr wrap="square" rtlCol="0">
            <a:spAutoFit/>
          </a:bodyPr>
          <a:lstStyle/>
          <a:p>
            <a:r>
              <a:rPr lang="en-US" sz="2400" dirty="0">
                <a:solidFill>
                  <a:schemeClr val="bg1"/>
                </a:solidFill>
              </a:rPr>
              <a:t>Explore your First Keyword</a:t>
            </a:r>
            <a:br>
              <a:rPr lang="en-US" sz="2400" b="1" dirty="0">
                <a:solidFill>
                  <a:schemeClr val="bg1"/>
                </a:solidFill>
              </a:rPr>
            </a:br>
            <a:r>
              <a:rPr lang="en-US" sz="2400" dirty="0">
                <a:solidFill>
                  <a:schemeClr val="accent2">
                    <a:lumMod val="75000"/>
                  </a:schemeClr>
                </a:solidFill>
              </a:rPr>
              <a:t>(500 to 700 words approx.)</a:t>
            </a:r>
          </a:p>
          <a:p>
            <a:endParaRPr lang="en-US" sz="2400" dirty="0">
              <a:solidFill>
                <a:schemeClr val="accent2">
                  <a:lumMod val="75000"/>
                </a:schemeClr>
              </a:solidFill>
            </a:endParaRPr>
          </a:p>
          <a:p>
            <a:r>
              <a:rPr lang="en-US" sz="2400" dirty="0">
                <a:solidFill>
                  <a:schemeClr val="bg1"/>
                </a:solidFill>
              </a:rPr>
              <a:t>Explore your Second Keyword</a:t>
            </a:r>
            <a:br>
              <a:rPr lang="en-US" sz="2400" b="1" dirty="0">
                <a:solidFill>
                  <a:schemeClr val="bg1"/>
                </a:solidFill>
              </a:rPr>
            </a:br>
            <a:r>
              <a:rPr lang="en-US" sz="2400" dirty="0">
                <a:solidFill>
                  <a:schemeClr val="accent2">
                    <a:lumMod val="75000"/>
                  </a:schemeClr>
                </a:solidFill>
              </a:rPr>
              <a:t>(500 to 700 words approx.)</a:t>
            </a:r>
          </a:p>
          <a:p>
            <a:endParaRPr lang="en-US" sz="2400" dirty="0">
              <a:solidFill>
                <a:schemeClr val="accent2">
                  <a:lumMod val="75000"/>
                </a:schemeClr>
              </a:solidFill>
            </a:endParaRPr>
          </a:p>
          <a:p>
            <a:r>
              <a:rPr lang="en-US" sz="2400" dirty="0">
                <a:solidFill>
                  <a:schemeClr val="bg1"/>
                </a:solidFill>
              </a:rPr>
              <a:t>Explore your Third Keyword</a:t>
            </a:r>
            <a:br>
              <a:rPr lang="en-US" sz="2400" b="1" dirty="0">
                <a:solidFill>
                  <a:schemeClr val="bg1"/>
                </a:solidFill>
              </a:rPr>
            </a:br>
            <a:r>
              <a:rPr lang="en-US" sz="2400" dirty="0">
                <a:solidFill>
                  <a:schemeClr val="accent2">
                    <a:lumMod val="75000"/>
                  </a:schemeClr>
                </a:solidFill>
              </a:rPr>
              <a:t>(500 to 700 words approx.)</a:t>
            </a:r>
          </a:p>
          <a:p>
            <a:endParaRPr lang="en-US" sz="2400" dirty="0">
              <a:solidFill>
                <a:schemeClr val="accent2">
                  <a:lumMod val="75000"/>
                </a:schemeClr>
              </a:solidFill>
            </a:endParaRPr>
          </a:p>
          <a:p>
            <a:r>
              <a:rPr lang="en-US" sz="2400" dirty="0">
                <a:solidFill>
                  <a:schemeClr val="bg2"/>
                </a:solidFill>
              </a:rPr>
              <a:t>All with references to texts and images and thinkers you hope to use in your dissertation. </a:t>
            </a:r>
          </a:p>
          <a:p>
            <a:endParaRPr lang="en-US" sz="2400" dirty="0">
              <a:solidFill>
                <a:schemeClr val="accent2">
                  <a:lumMod val="75000"/>
                </a:schemeClr>
              </a:solidFill>
            </a:endParaRPr>
          </a:p>
          <a:p>
            <a:endParaRPr lang="en-US" sz="2400" dirty="0">
              <a:solidFill>
                <a:schemeClr val="accent2">
                  <a:lumMod val="75000"/>
                </a:schemeClr>
              </a:solidFill>
            </a:endParaRPr>
          </a:p>
          <a:p>
            <a:endParaRPr lang="en-US" dirty="0">
              <a:solidFill>
                <a:schemeClr val="accent2">
                  <a:lumMod val="75000"/>
                </a:schemeClr>
              </a:solidFill>
            </a:endParaRPr>
          </a:p>
        </p:txBody>
      </p:sp>
    </p:spTree>
    <p:extLst>
      <p:ext uri="{BB962C8B-B14F-4D97-AF65-F5344CB8AC3E}">
        <p14:creationId xmlns:p14="http://schemas.microsoft.com/office/powerpoint/2010/main" val="3674105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1704372" y="486138"/>
            <a:ext cx="8991600" cy="1423685"/>
          </a:xfrm>
        </p:spPr>
        <p:txBody>
          <a:bodyPr>
            <a:normAutofit/>
          </a:bodyPr>
          <a:lstStyle/>
          <a:p>
            <a:r>
              <a:rPr lang="en-US" b="1" dirty="0">
                <a:solidFill>
                  <a:schemeClr val="bg1"/>
                </a:solidFill>
              </a:rPr>
              <a:t>End</a:t>
            </a:r>
            <a:endParaRPr lang="en-US" dirty="0">
              <a:solidFill>
                <a:schemeClr val="bg1"/>
              </a:solidFill>
              <a:latin typeface="+mn-lt"/>
            </a:endParaRPr>
          </a:p>
        </p:txBody>
      </p:sp>
      <p:sp>
        <p:nvSpPr>
          <p:cNvPr id="4" name="TextBox 3">
            <a:extLst>
              <a:ext uri="{FF2B5EF4-FFF2-40B4-BE49-F238E27FC236}">
                <a16:creationId xmlns:a16="http://schemas.microsoft.com/office/drawing/2014/main" id="{8A39EFBA-728D-C748-ACF9-3FB890ABEAA8}"/>
              </a:ext>
            </a:extLst>
          </p:cNvPr>
          <p:cNvSpPr txBox="1"/>
          <p:nvPr/>
        </p:nvSpPr>
        <p:spPr>
          <a:xfrm>
            <a:off x="1851949" y="2395959"/>
            <a:ext cx="8738886" cy="4062651"/>
          </a:xfrm>
          <a:prstGeom prst="rect">
            <a:avLst/>
          </a:prstGeom>
          <a:noFill/>
        </p:spPr>
        <p:txBody>
          <a:bodyPr wrap="square" rtlCol="0">
            <a:spAutoFit/>
          </a:bodyPr>
          <a:lstStyle/>
          <a:p>
            <a:r>
              <a:rPr lang="en-US" sz="2400" dirty="0" err="1">
                <a:solidFill>
                  <a:schemeClr val="bg1"/>
                </a:solidFill>
              </a:rPr>
              <a:t>Contextualise</a:t>
            </a:r>
            <a:r>
              <a:rPr lang="en-US" sz="2400" dirty="0">
                <a:solidFill>
                  <a:schemeClr val="bg1"/>
                </a:solidFill>
              </a:rPr>
              <a:t> and </a:t>
            </a:r>
            <a:r>
              <a:rPr lang="en-US" sz="2400" dirty="0" err="1">
                <a:solidFill>
                  <a:schemeClr val="bg1"/>
                </a:solidFill>
              </a:rPr>
              <a:t>synthesise</a:t>
            </a:r>
            <a:r>
              <a:rPr lang="en-US" sz="2400" dirty="0">
                <a:solidFill>
                  <a:schemeClr val="bg1"/>
                </a:solidFill>
              </a:rPr>
              <a:t> how these have led you to a question you wish to research and write about next year </a:t>
            </a:r>
          </a:p>
          <a:p>
            <a:r>
              <a:rPr lang="en-US" sz="2400" dirty="0">
                <a:solidFill>
                  <a:schemeClr val="bg1"/>
                </a:solidFill>
              </a:rPr>
              <a:t>(4-600 words approx.). </a:t>
            </a:r>
          </a:p>
          <a:p>
            <a:endParaRPr lang="en-US" sz="2400" dirty="0">
              <a:solidFill>
                <a:schemeClr val="bg1"/>
              </a:solidFill>
            </a:endParaRPr>
          </a:p>
          <a:p>
            <a:r>
              <a:rPr lang="en-US" sz="2400" dirty="0">
                <a:solidFill>
                  <a:schemeClr val="bg1"/>
                </a:solidFill>
              </a:rPr>
              <a:t>With consultation with your Contextual Practices seminar lecturer you will write a fully formed research question with sub-questions that might be useful in your chapters (25-50 words approx.)</a:t>
            </a:r>
          </a:p>
          <a:p>
            <a:r>
              <a:rPr lang="en-US" sz="2400" dirty="0">
                <a:solidFill>
                  <a:schemeClr val="bg1"/>
                </a:solidFill>
              </a:rPr>
              <a:t>. </a:t>
            </a:r>
          </a:p>
          <a:p>
            <a:endParaRPr lang="en-US" sz="2400" dirty="0">
              <a:solidFill>
                <a:schemeClr val="bg1"/>
              </a:solidFill>
            </a:endParaRPr>
          </a:p>
          <a:p>
            <a:endParaRPr lang="en-US" sz="2400" dirty="0">
              <a:solidFill>
                <a:schemeClr val="bg1"/>
              </a:solidFill>
            </a:endParaRPr>
          </a:p>
          <a:p>
            <a:endParaRPr lang="en-US" dirty="0">
              <a:solidFill>
                <a:schemeClr val="accent2">
                  <a:lumMod val="75000"/>
                </a:schemeClr>
              </a:solidFill>
            </a:endParaRPr>
          </a:p>
        </p:txBody>
      </p:sp>
    </p:spTree>
    <p:extLst>
      <p:ext uri="{BB962C8B-B14F-4D97-AF65-F5344CB8AC3E}">
        <p14:creationId xmlns:p14="http://schemas.microsoft.com/office/powerpoint/2010/main" val="3166629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1704372" y="486138"/>
            <a:ext cx="8991600" cy="1423685"/>
          </a:xfrm>
        </p:spPr>
        <p:txBody>
          <a:bodyPr>
            <a:normAutofit/>
          </a:bodyPr>
          <a:lstStyle/>
          <a:p>
            <a:r>
              <a:rPr lang="en-US" b="1" dirty="0">
                <a:solidFill>
                  <a:schemeClr val="bg1"/>
                </a:solidFill>
              </a:rPr>
              <a:t>Don’t forget </a:t>
            </a:r>
            <a:br>
              <a:rPr lang="en-US" b="1" dirty="0">
                <a:solidFill>
                  <a:schemeClr val="bg1"/>
                </a:solidFill>
              </a:rPr>
            </a:br>
            <a:r>
              <a:rPr lang="en-US" b="1" dirty="0">
                <a:solidFill>
                  <a:schemeClr val="bg1"/>
                </a:solidFill>
              </a:rPr>
              <a:t>to shape your idea</a:t>
            </a:r>
            <a:endParaRPr lang="en-US" dirty="0">
              <a:solidFill>
                <a:schemeClr val="bg1"/>
              </a:solidFill>
              <a:latin typeface="+mn-lt"/>
            </a:endParaRPr>
          </a:p>
        </p:txBody>
      </p:sp>
      <p:sp>
        <p:nvSpPr>
          <p:cNvPr id="4" name="TextBox 3">
            <a:extLst>
              <a:ext uri="{FF2B5EF4-FFF2-40B4-BE49-F238E27FC236}">
                <a16:creationId xmlns:a16="http://schemas.microsoft.com/office/drawing/2014/main" id="{8A39EFBA-728D-C748-ACF9-3FB890ABEAA8}"/>
              </a:ext>
            </a:extLst>
          </p:cNvPr>
          <p:cNvSpPr txBox="1"/>
          <p:nvPr/>
        </p:nvSpPr>
        <p:spPr>
          <a:xfrm>
            <a:off x="1851949" y="2395959"/>
            <a:ext cx="8738886" cy="3108543"/>
          </a:xfrm>
          <a:prstGeom prst="rect">
            <a:avLst/>
          </a:prstGeom>
          <a:noFill/>
        </p:spPr>
        <p:txBody>
          <a:bodyPr wrap="square" rtlCol="0">
            <a:spAutoFit/>
          </a:bodyPr>
          <a:lstStyle/>
          <a:p>
            <a:r>
              <a:rPr lang="en-US" sz="2400" dirty="0">
                <a:solidFill>
                  <a:schemeClr val="bg1"/>
                </a:solidFill>
              </a:rPr>
              <a:t>Reference and </a:t>
            </a:r>
            <a:r>
              <a:rPr lang="en-US" sz="2400" dirty="0" err="1">
                <a:solidFill>
                  <a:schemeClr val="bg1"/>
                </a:solidFill>
              </a:rPr>
              <a:t>Synthesise</a:t>
            </a:r>
            <a:endParaRPr lang="en-US" sz="2400" dirty="0">
              <a:solidFill>
                <a:schemeClr val="bg1"/>
              </a:solidFill>
            </a:endParaRPr>
          </a:p>
          <a:p>
            <a:endParaRPr lang="en-US" sz="2400" dirty="0">
              <a:solidFill>
                <a:schemeClr val="bg1"/>
              </a:solidFill>
            </a:endParaRPr>
          </a:p>
          <a:p>
            <a:r>
              <a:rPr lang="en-US" sz="2400" dirty="0">
                <a:solidFill>
                  <a:schemeClr val="bg1"/>
                </a:solidFill>
              </a:rPr>
              <a:t>Reference </a:t>
            </a:r>
            <a:r>
              <a:rPr lang="en-GB" sz="1600" dirty="0"/>
              <a:t>Harvard Referencing and quality references. I want some good books and journals and please do not list all ‘weak’ websites. Looking for good quality research. </a:t>
            </a:r>
            <a:endParaRPr lang="en-US" sz="1600" dirty="0">
              <a:solidFill>
                <a:schemeClr val="bg1"/>
              </a:solidFill>
            </a:endParaRPr>
          </a:p>
          <a:p>
            <a:endParaRPr lang="en-US" sz="2400" dirty="0">
              <a:solidFill>
                <a:schemeClr val="bg1"/>
              </a:solidFill>
            </a:endParaRPr>
          </a:p>
          <a:p>
            <a:r>
              <a:rPr lang="en-US" sz="2400" dirty="0">
                <a:solidFill>
                  <a:schemeClr val="bg1"/>
                </a:solidFill>
              </a:rPr>
              <a:t>Synthesis</a:t>
            </a:r>
          </a:p>
          <a:p>
            <a:r>
              <a:rPr lang="en-GB" dirty="0"/>
              <a:t>The composition or combination of parts or elements so as to form a whole</a:t>
            </a:r>
            <a:endParaRPr lang="en-US" sz="2400" dirty="0">
              <a:solidFill>
                <a:schemeClr val="bg1"/>
              </a:solidFill>
            </a:endParaRPr>
          </a:p>
          <a:p>
            <a:endParaRPr lang="en-US" sz="2400" dirty="0">
              <a:solidFill>
                <a:schemeClr val="bg1"/>
              </a:solidFill>
            </a:endParaRPr>
          </a:p>
          <a:p>
            <a:endParaRPr lang="en-US" dirty="0">
              <a:solidFill>
                <a:schemeClr val="accent2">
                  <a:lumMod val="75000"/>
                </a:schemeClr>
              </a:solidFill>
            </a:endParaRPr>
          </a:p>
        </p:txBody>
      </p:sp>
    </p:spTree>
    <p:extLst>
      <p:ext uri="{BB962C8B-B14F-4D97-AF65-F5344CB8AC3E}">
        <p14:creationId xmlns:p14="http://schemas.microsoft.com/office/powerpoint/2010/main" val="2273607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8E958-CB5B-4F45-AD2C-4305299E263C}"/>
              </a:ext>
            </a:extLst>
          </p:cNvPr>
          <p:cNvSpPr>
            <a:spLocks noGrp="1"/>
          </p:cNvSpPr>
          <p:nvPr>
            <p:ph type="title"/>
          </p:nvPr>
        </p:nvSpPr>
        <p:spPr/>
        <p:txBody>
          <a:bodyPr/>
          <a:lstStyle/>
          <a:p>
            <a:r>
              <a:rPr lang="en-US" dirty="0"/>
              <a:t>And include and </a:t>
            </a:r>
            <a:br>
              <a:rPr lang="en-US" dirty="0"/>
            </a:br>
            <a:r>
              <a:rPr lang="en-US" dirty="0"/>
              <a:t>write about images</a:t>
            </a:r>
          </a:p>
        </p:txBody>
      </p:sp>
    </p:spTree>
    <p:extLst>
      <p:ext uri="{BB962C8B-B14F-4D97-AF65-F5344CB8AC3E}">
        <p14:creationId xmlns:p14="http://schemas.microsoft.com/office/powerpoint/2010/main" val="1799359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640D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B7396-741C-1D43-98C6-52E1C8709654}"/>
              </a:ext>
            </a:extLst>
          </p:cNvPr>
          <p:cNvSpPr>
            <a:spLocks noGrp="1"/>
          </p:cNvSpPr>
          <p:nvPr>
            <p:ph type="title"/>
          </p:nvPr>
        </p:nvSpPr>
        <p:spPr>
          <a:xfrm>
            <a:off x="1600200" y="231494"/>
            <a:ext cx="8991600" cy="1412111"/>
          </a:xfrm>
        </p:spPr>
        <p:txBody>
          <a:bodyPr/>
          <a:lstStyle/>
          <a:p>
            <a:r>
              <a:rPr lang="en-US" dirty="0"/>
              <a:t>Writing Structure</a:t>
            </a:r>
          </a:p>
        </p:txBody>
      </p:sp>
      <p:sp>
        <p:nvSpPr>
          <p:cNvPr id="3" name="Text Placeholder 2">
            <a:extLst>
              <a:ext uri="{FF2B5EF4-FFF2-40B4-BE49-F238E27FC236}">
                <a16:creationId xmlns:a16="http://schemas.microsoft.com/office/drawing/2014/main" id="{AF109D1A-BE18-6D49-8EEA-AC2F6A5F4FD9}"/>
              </a:ext>
            </a:extLst>
          </p:cNvPr>
          <p:cNvSpPr>
            <a:spLocks noGrp="1"/>
          </p:cNvSpPr>
          <p:nvPr>
            <p:ph type="body" idx="1"/>
          </p:nvPr>
        </p:nvSpPr>
        <p:spPr>
          <a:xfrm>
            <a:off x="2695194" y="1990846"/>
            <a:ext cx="6801612" cy="3626701"/>
          </a:xfrm>
        </p:spPr>
        <p:txBody>
          <a:bodyPr>
            <a:normAutofit/>
          </a:bodyPr>
          <a:lstStyle/>
          <a:p>
            <a:r>
              <a:rPr lang="en-GB" dirty="0"/>
              <a:t>Remember your will be marked on your ability to engage with </a:t>
            </a:r>
            <a:r>
              <a:rPr lang="en-GB" u="sng" dirty="0"/>
              <a:t>academic</a:t>
            </a:r>
            <a:r>
              <a:rPr lang="en-GB" dirty="0"/>
              <a:t> research, images and keywords. You must provide in-text references and a reference list. </a:t>
            </a:r>
          </a:p>
          <a:p>
            <a:endParaRPr lang="en-GB" dirty="0"/>
          </a:p>
          <a:p>
            <a:r>
              <a:rPr lang="en-GB" dirty="0"/>
              <a:t>YOU MAY NOT </a:t>
            </a:r>
            <a:r>
              <a:rPr lang="en-GB" u="sng" dirty="0"/>
              <a:t>RE-PRESENT</a:t>
            </a:r>
            <a:r>
              <a:rPr lang="en-GB" dirty="0"/>
              <a:t> FOR RE-ASSESSMENT ANY OF YOUR OWN IDEAS OR WRITING THAT HAS BEEN ASSESSED PREVIOUSLY</a:t>
            </a:r>
          </a:p>
          <a:p>
            <a:endParaRPr lang="en-US" dirty="0"/>
          </a:p>
        </p:txBody>
      </p:sp>
    </p:spTree>
    <p:extLst>
      <p:ext uri="{BB962C8B-B14F-4D97-AF65-F5344CB8AC3E}">
        <p14:creationId xmlns:p14="http://schemas.microsoft.com/office/powerpoint/2010/main" val="3893760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640D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B7396-741C-1D43-98C6-52E1C8709654}"/>
              </a:ext>
            </a:extLst>
          </p:cNvPr>
          <p:cNvSpPr>
            <a:spLocks noGrp="1"/>
          </p:cNvSpPr>
          <p:nvPr>
            <p:ph type="title"/>
          </p:nvPr>
        </p:nvSpPr>
        <p:spPr>
          <a:xfrm>
            <a:off x="1600200" y="648182"/>
            <a:ext cx="8991600" cy="1412111"/>
          </a:xfrm>
        </p:spPr>
        <p:txBody>
          <a:bodyPr/>
          <a:lstStyle/>
          <a:p>
            <a:r>
              <a:rPr lang="en-US" dirty="0"/>
              <a:t>Writing Structure</a:t>
            </a:r>
          </a:p>
        </p:txBody>
      </p:sp>
      <p:sp>
        <p:nvSpPr>
          <p:cNvPr id="3" name="Text Placeholder 2">
            <a:extLst>
              <a:ext uri="{FF2B5EF4-FFF2-40B4-BE49-F238E27FC236}">
                <a16:creationId xmlns:a16="http://schemas.microsoft.com/office/drawing/2014/main" id="{AF109D1A-BE18-6D49-8EEA-AC2F6A5F4FD9}"/>
              </a:ext>
            </a:extLst>
          </p:cNvPr>
          <p:cNvSpPr>
            <a:spLocks noGrp="1"/>
          </p:cNvSpPr>
          <p:nvPr>
            <p:ph type="body" idx="1"/>
          </p:nvPr>
        </p:nvSpPr>
        <p:spPr>
          <a:xfrm>
            <a:off x="2695194" y="2558005"/>
            <a:ext cx="6801612" cy="3059542"/>
          </a:xfrm>
        </p:spPr>
        <p:txBody>
          <a:bodyPr>
            <a:normAutofit/>
          </a:bodyPr>
          <a:lstStyle/>
          <a:p>
            <a:r>
              <a:rPr lang="en-GB" dirty="0"/>
              <a:t>In Semester One you had a choice of questions and you had the choice to pick ONE. </a:t>
            </a:r>
          </a:p>
          <a:p>
            <a:r>
              <a:rPr lang="en-GB" dirty="0"/>
              <a:t>This Semester Two. </a:t>
            </a:r>
            <a:br>
              <a:rPr lang="en-GB" dirty="0"/>
            </a:br>
            <a:r>
              <a:rPr lang="en-GB" dirty="0"/>
              <a:t>YOU are writing to get to the end to create your question. </a:t>
            </a:r>
          </a:p>
          <a:p>
            <a:endParaRPr lang="en-GB" dirty="0"/>
          </a:p>
          <a:p>
            <a:r>
              <a:rPr lang="en-GB" dirty="0"/>
              <a:t>This is why it is called the UPSIDE DOWN essay.</a:t>
            </a:r>
          </a:p>
          <a:p>
            <a:endParaRPr lang="en-GB" dirty="0"/>
          </a:p>
          <a:p>
            <a:endParaRPr lang="en-GB" dirty="0"/>
          </a:p>
          <a:p>
            <a:endParaRPr lang="en-US" dirty="0"/>
          </a:p>
        </p:txBody>
      </p:sp>
    </p:spTree>
    <p:extLst>
      <p:ext uri="{BB962C8B-B14F-4D97-AF65-F5344CB8AC3E}">
        <p14:creationId xmlns:p14="http://schemas.microsoft.com/office/powerpoint/2010/main" val="1431310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AE695E-926C-2F4C-AE03-91F7F48F8020}"/>
              </a:ext>
            </a:extLst>
          </p:cNvPr>
          <p:cNvSpPr/>
          <p:nvPr/>
        </p:nvSpPr>
        <p:spPr>
          <a:xfrm>
            <a:off x="-1" y="522514"/>
            <a:ext cx="12240403" cy="607315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endParaRPr>
          </a:p>
        </p:txBody>
      </p:sp>
      <p:sp>
        <p:nvSpPr>
          <p:cNvPr id="3" name="Title 1">
            <a:extLst>
              <a:ext uri="{FF2B5EF4-FFF2-40B4-BE49-F238E27FC236}">
                <a16:creationId xmlns:a16="http://schemas.microsoft.com/office/drawing/2014/main" id="{1F18324B-2682-8543-9202-8A0BDC3DBBA4}"/>
              </a:ext>
            </a:extLst>
          </p:cNvPr>
          <p:cNvSpPr txBox="1">
            <a:spLocks/>
          </p:cNvSpPr>
          <p:nvPr/>
        </p:nvSpPr>
        <p:spPr>
          <a:xfrm>
            <a:off x="494862" y="365125"/>
            <a:ext cx="10858938"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2800" dirty="0"/>
              <a:t>Last Semester DONE in Research in Context  </a:t>
            </a:r>
            <a:endParaRPr lang="en-US" sz="2800" dirty="0"/>
          </a:p>
        </p:txBody>
      </p:sp>
      <p:sp>
        <p:nvSpPr>
          <p:cNvPr id="4" name="Triangle 3">
            <a:extLst>
              <a:ext uri="{FF2B5EF4-FFF2-40B4-BE49-F238E27FC236}">
                <a16:creationId xmlns:a16="http://schemas.microsoft.com/office/drawing/2014/main" id="{BFD9C0EB-9182-8944-8280-B302F5004D68}"/>
              </a:ext>
            </a:extLst>
          </p:cNvPr>
          <p:cNvSpPr/>
          <p:nvPr/>
        </p:nvSpPr>
        <p:spPr>
          <a:xfrm rot="10800000">
            <a:off x="7128148" y="2765963"/>
            <a:ext cx="3048001" cy="3469607"/>
          </a:xfrm>
          <a:prstGeom prst="triangle">
            <a:avLst>
              <a:gd name="adj" fmla="val 50462"/>
            </a:avLst>
          </a:prstGeom>
          <a:solidFill>
            <a:srgbClr val="EEC6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riangle 4">
            <a:extLst>
              <a:ext uri="{FF2B5EF4-FFF2-40B4-BE49-F238E27FC236}">
                <a16:creationId xmlns:a16="http://schemas.microsoft.com/office/drawing/2014/main" id="{7A577134-1DF0-A349-8F9B-F1AE068BA554}"/>
              </a:ext>
            </a:extLst>
          </p:cNvPr>
          <p:cNvSpPr/>
          <p:nvPr/>
        </p:nvSpPr>
        <p:spPr>
          <a:xfrm>
            <a:off x="7128477" y="1168955"/>
            <a:ext cx="3048001" cy="1588313"/>
          </a:xfrm>
          <a:prstGeom prst="triangle">
            <a:avLst/>
          </a:prstGeom>
          <a:solidFill>
            <a:srgbClr val="D8FD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98044C3-1B2E-6942-8978-CF5578801943}"/>
              </a:ext>
            </a:extLst>
          </p:cNvPr>
          <p:cNvSpPr txBox="1"/>
          <p:nvPr/>
        </p:nvSpPr>
        <p:spPr>
          <a:xfrm>
            <a:off x="7611467" y="2815973"/>
            <a:ext cx="2285314" cy="646331"/>
          </a:xfrm>
          <a:prstGeom prst="rect">
            <a:avLst/>
          </a:prstGeom>
          <a:noFill/>
        </p:spPr>
        <p:txBody>
          <a:bodyPr wrap="square" rtlCol="0">
            <a:spAutoFit/>
          </a:bodyPr>
          <a:lstStyle/>
          <a:p>
            <a:r>
              <a:rPr lang="en-US"/>
              <a:t>field </a:t>
            </a:r>
            <a:r>
              <a:rPr lang="en-US" dirty="0"/>
              <a:t>or area for discussion</a:t>
            </a:r>
          </a:p>
        </p:txBody>
      </p:sp>
      <p:cxnSp>
        <p:nvCxnSpPr>
          <p:cNvPr id="7" name="Straight Arrow Connector 6">
            <a:extLst>
              <a:ext uri="{FF2B5EF4-FFF2-40B4-BE49-F238E27FC236}">
                <a16:creationId xmlns:a16="http://schemas.microsoft.com/office/drawing/2014/main" id="{EBA789EB-B156-5043-824B-407DB7B5CA18}"/>
              </a:ext>
            </a:extLst>
          </p:cNvPr>
          <p:cNvCxnSpPr/>
          <p:nvPr/>
        </p:nvCxnSpPr>
        <p:spPr>
          <a:xfrm>
            <a:off x="8565086" y="3433496"/>
            <a:ext cx="87062" cy="2274657"/>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448701BC-A723-E448-B9B4-A924617AD7C3}"/>
              </a:ext>
            </a:extLst>
          </p:cNvPr>
          <p:cNvCxnSpPr/>
          <p:nvPr/>
        </p:nvCxnSpPr>
        <p:spPr>
          <a:xfrm>
            <a:off x="8633576" y="1240900"/>
            <a:ext cx="14483" cy="1280968"/>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AABC413-B48E-AD46-9028-F492FDAC50BB}"/>
              </a:ext>
            </a:extLst>
          </p:cNvPr>
          <p:cNvSpPr txBox="1"/>
          <p:nvPr/>
        </p:nvSpPr>
        <p:spPr>
          <a:xfrm>
            <a:off x="8648059" y="4168247"/>
            <a:ext cx="1393009" cy="369332"/>
          </a:xfrm>
          <a:prstGeom prst="rect">
            <a:avLst/>
          </a:prstGeom>
          <a:noFill/>
        </p:spPr>
        <p:txBody>
          <a:bodyPr wrap="square" rtlCol="0">
            <a:spAutoFit/>
          </a:bodyPr>
          <a:lstStyle/>
          <a:p>
            <a:r>
              <a:rPr lang="en-US" dirty="0"/>
              <a:t>Leading to</a:t>
            </a:r>
            <a:r>
              <a:rPr lang="mr-IN" dirty="0"/>
              <a:t>…</a:t>
            </a:r>
            <a:r>
              <a:rPr lang="en-US" dirty="0"/>
              <a:t> </a:t>
            </a:r>
          </a:p>
        </p:txBody>
      </p:sp>
      <p:sp>
        <p:nvSpPr>
          <p:cNvPr id="10" name="TextBox 9">
            <a:extLst>
              <a:ext uri="{FF2B5EF4-FFF2-40B4-BE49-F238E27FC236}">
                <a16:creationId xmlns:a16="http://schemas.microsoft.com/office/drawing/2014/main" id="{1F555EEB-EC14-A14A-A9E6-8740B84364F7}"/>
              </a:ext>
            </a:extLst>
          </p:cNvPr>
          <p:cNvSpPr txBox="1"/>
          <p:nvPr/>
        </p:nvSpPr>
        <p:spPr>
          <a:xfrm>
            <a:off x="7565778" y="879057"/>
            <a:ext cx="2624439" cy="369332"/>
          </a:xfrm>
          <a:prstGeom prst="rect">
            <a:avLst/>
          </a:prstGeom>
          <a:noFill/>
        </p:spPr>
        <p:txBody>
          <a:bodyPr wrap="square" rtlCol="0">
            <a:spAutoFit/>
          </a:bodyPr>
          <a:lstStyle/>
          <a:p>
            <a:r>
              <a:rPr lang="en-US"/>
              <a:t>A set research </a:t>
            </a:r>
            <a:r>
              <a:rPr lang="en-US" dirty="0"/>
              <a:t>question </a:t>
            </a:r>
          </a:p>
        </p:txBody>
      </p:sp>
      <p:sp>
        <p:nvSpPr>
          <p:cNvPr id="11" name="Rectangle 10">
            <a:extLst>
              <a:ext uri="{FF2B5EF4-FFF2-40B4-BE49-F238E27FC236}">
                <a16:creationId xmlns:a16="http://schemas.microsoft.com/office/drawing/2014/main" id="{ACC5E506-73D6-3144-97CD-D30E6DA9D92F}"/>
              </a:ext>
            </a:extLst>
          </p:cNvPr>
          <p:cNvSpPr/>
          <p:nvPr/>
        </p:nvSpPr>
        <p:spPr>
          <a:xfrm>
            <a:off x="7607264" y="5839058"/>
            <a:ext cx="2067105" cy="705943"/>
          </a:xfrm>
          <a:prstGeom prst="rect">
            <a:avLst/>
          </a:prstGeom>
          <a:solidFill>
            <a:srgbClr val="D8FDFE"/>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F23328F-3175-4D45-BC63-9F6E2FE799A5}"/>
              </a:ext>
            </a:extLst>
          </p:cNvPr>
          <p:cNvSpPr txBox="1"/>
          <p:nvPr/>
        </p:nvSpPr>
        <p:spPr>
          <a:xfrm>
            <a:off x="7951554" y="5961836"/>
            <a:ext cx="1393009" cy="369332"/>
          </a:xfrm>
          <a:prstGeom prst="rect">
            <a:avLst/>
          </a:prstGeom>
          <a:noFill/>
        </p:spPr>
        <p:txBody>
          <a:bodyPr wrap="square" rtlCol="0">
            <a:spAutoFit/>
          </a:bodyPr>
          <a:lstStyle/>
          <a:p>
            <a:r>
              <a:rPr lang="en-GB"/>
              <a:t>Conclusion</a:t>
            </a:r>
            <a:endParaRPr lang="en-US" dirty="0"/>
          </a:p>
        </p:txBody>
      </p:sp>
      <p:sp>
        <p:nvSpPr>
          <p:cNvPr id="13" name="Rectangle 12">
            <a:extLst>
              <a:ext uri="{FF2B5EF4-FFF2-40B4-BE49-F238E27FC236}">
                <a16:creationId xmlns:a16="http://schemas.microsoft.com/office/drawing/2014/main" id="{266E6C11-66D2-4847-A625-7732C3AFEFDC}"/>
              </a:ext>
            </a:extLst>
          </p:cNvPr>
          <p:cNvSpPr/>
          <p:nvPr/>
        </p:nvSpPr>
        <p:spPr>
          <a:xfrm>
            <a:off x="1271463" y="2112196"/>
            <a:ext cx="4065563" cy="1026942"/>
          </a:xfrm>
          <a:prstGeom prst="rect">
            <a:avLst/>
          </a:prstGeom>
          <a:solidFill>
            <a:srgbClr val="EEC6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9D2F74C-EAE9-7149-A384-BF10D229DB43}"/>
              </a:ext>
            </a:extLst>
          </p:cNvPr>
          <p:cNvSpPr/>
          <p:nvPr/>
        </p:nvSpPr>
        <p:spPr>
          <a:xfrm>
            <a:off x="1269362" y="4921792"/>
            <a:ext cx="4065563" cy="1026942"/>
          </a:xfrm>
          <a:prstGeom prst="rect">
            <a:avLst/>
          </a:prstGeom>
          <a:solidFill>
            <a:srgbClr val="EEC6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B3814E-1921-6C43-B62D-F95FA3507607}"/>
              </a:ext>
            </a:extLst>
          </p:cNvPr>
          <p:cNvSpPr/>
          <p:nvPr/>
        </p:nvSpPr>
        <p:spPr>
          <a:xfrm>
            <a:off x="1271463" y="3183982"/>
            <a:ext cx="4065563" cy="1681537"/>
          </a:xfrm>
          <a:prstGeom prst="rect">
            <a:avLst/>
          </a:prstGeom>
          <a:solidFill>
            <a:srgbClr val="EEC6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0DB99E0-B0BA-0D48-A952-2D058E3F3B11}"/>
              </a:ext>
            </a:extLst>
          </p:cNvPr>
          <p:cNvSpPr txBox="1"/>
          <p:nvPr/>
        </p:nvSpPr>
        <p:spPr>
          <a:xfrm>
            <a:off x="2533149" y="5250597"/>
            <a:ext cx="1393009" cy="369332"/>
          </a:xfrm>
          <a:prstGeom prst="rect">
            <a:avLst/>
          </a:prstGeom>
          <a:noFill/>
        </p:spPr>
        <p:txBody>
          <a:bodyPr wrap="square" rtlCol="0">
            <a:spAutoFit/>
          </a:bodyPr>
          <a:lstStyle/>
          <a:p>
            <a:r>
              <a:rPr lang="en-GB"/>
              <a:t>Conclusion</a:t>
            </a:r>
            <a:endParaRPr lang="en-US" dirty="0"/>
          </a:p>
        </p:txBody>
      </p:sp>
      <p:sp>
        <p:nvSpPr>
          <p:cNvPr id="17" name="TextBox 16">
            <a:extLst>
              <a:ext uri="{FF2B5EF4-FFF2-40B4-BE49-F238E27FC236}">
                <a16:creationId xmlns:a16="http://schemas.microsoft.com/office/drawing/2014/main" id="{5CACFF08-C147-A649-A437-77D45FF145D2}"/>
              </a:ext>
            </a:extLst>
          </p:cNvPr>
          <p:cNvSpPr txBox="1"/>
          <p:nvPr/>
        </p:nvSpPr>
        <p:spPr>
          <a:xfrm>
            <a:off x="2533148" y="2457554"/>
            <a:ext cx="1393009" cy="369332"/>
          </a:xfrm>
          <a:prstGeom prst="rect">
            <a:avLst/>
          </a:prstGeom>
          <a:noFill/>
        </p:spPr>
        <p:txBody>
          <a:bodyPr wrap="square" rtlCol="0">
            <a:spAutoFit/>
          </a:bodyPr>
          <a:lstStyle/>
          <a:p>
            <a:r>
              <a:rPr lang="en-GB" dirty="0"/>
              <a:t>Introduction</a:t>
            </a:r>
            <a:endParaRPr lang="en-US" dirty="0"/>
          </a:p>
        </p:txBody>
      </p:sp>
      <p:sp>
        <p:nvSpPr>
          <p:cNvPr id="18" name="TextBox 17">
            <a:extLst>
              <a:ext uri="{FF2B5EF4-FFF2-40B4-BE49-F238E27FC236}">
                <a16:creationId xmlns:a16="http://schemas.microsoft.com/office/drawing/2014/main" id="{1315E638-CA26-9249-BAAD-E7634247D72E}"/>
              </a:ext>
            </a:extLst>
          </p:cNvPr>
          <p:cNvSpPr txBox="1"/>
          <p:nvPr/>
        </p:nvSpPr>
        <p:spPr>
          <a:xfrm>
            <a:off x="1601173" y="3886392"/>
            <a:ext cx="1393009" cy="369332"/>
          </a:xfrm>
          <a:prstGeom prst="rect">
            <a:avLst/>
          </a:prstGeom>
          <a:noFill/>
        </p:spPr>
        <p:txBody>
          <a:bodyPr wrap="square" rtlCol="0">
            <a:spAutoFit/>
          </a:bodyPr>
          <a:lstStyle/>
          <a:p>
            <a:r>
              <a:rPr lang="en-GB"/>
              <a:t>Main Body</a:t>
            </a:r>
            <a:endParaRPr lang="en-US" dirty="0"/>
          </a:p>
        </p:txBody>
      </p:sp>
      <p:sp>
        <p:nvSpPr>
          <p:cNvPr id="19" name="TextBox 18">
            <a:extLst>
              <a:ext uri="{FF2B5EF4-FFF2-40B4-BE49-F238E27FC236}">
                <a16:creationId xmlns:a16="http://schemas.microsoft.com/office/drawing/2014/main" id="{143BB703-0051-4745-9765-3659E5540E2A}"/>
              </a:ext>
            </a:extLst>
          </p:cNvPr>
          <p:cNvSpPr txBox="1"/>
          <p:nvPr/>
        </p:nvSpPr>
        <p:spPr>
          <a:xfrm>
            <a:off x="3387197" y="3367632"/>
            <a:ext cx="1393009" cy="369332"/>
          </a:xfrm>
          <a:prstGeom prst="rect">
            <a:avLst/>
          </a:prstGeom>
          <a:noFill/>
        </p:spPr>
        <p:txBody>
          <a:bodyPr wrap="square" rtlCol="0">
            <a:spAutoFit/>
          </a:bodyPr>
          <a:lstStyle/>
          <a:p>
            <a:r>
              <a:rPr lang="en-GB" dirty="0"/>
              <a:t>Main Body 1</a:t>
            </a:r>
            <a:endParaRPr lang="en-US" dirty="0"/>
          </a:p>
        </p:txBody>
      </p:sp>
      <p:sp>
        <p:nvSpPr>
          <p:cNvPr id="20" name="TextBox 19">
            <a:extLst>
              <a:ext uri="{FF2B5EF4-FFF2-40B4-BE49-F238E27FC236}">
                <a16:creationId xmlns:a16="http://schemas.microsoft.com/office/drawing/2014/main" id="{8FF40E99-B3FB-B548-A486-2B7B8BE3F3F2}"/>
              </a:ext>
            </a:extLst>
          </p:cNvPr>
          <p:cNvSpPr txBox="1"/>
          <p:nvPr/>
        </p:nvSpPr>
        <p:spPr>
          <a:xfrm>
            <a:off x="3387196" y="3819549"/>
            <a:ext cx="1393009" cy="369332"/>
          </a:xfrm>
          <a:prstGeom prst="rect">
            <a:avLst/>
          </a:prstGeom>
          <a:noFill/>
        </p:spPr>
        <p:txBody>
          <a:bodyPr wrap="square" rtlCol="0">
            <a:spAutoFit/>
          </a:bodyPr>
          <a:lstStyle/>
          <a:p>
            <a:r>
              <a:rPr lang="en-GB" dirty="0"/>
              <a:t>Main Body 2</a:t>
            </a:r>
            <a:endParaRPr lang="en-US" dirty="0"/>
          </a:p>
        </p:txBody>
      </p:sp>
      <p:sp>
        <p:nvSpPr>
          <p:cNvPr id="21" name="TextBox 20">
            <a:extLst>
              <a:ext uri="{FF2B5EF4-FFF2-40B4-BE49-F238E27FC236}">
                <a16:creationId xmlns:a16="http://schemas.microsoft.com/office/drawing/2014/main" id="{653A0672-F0DD-5949-B38B-E08091FF8656}"/>
              </a:ext>
            </a:extLst>
          </p:cNvPr>
          <p:cNvSpPr txBox="1"/>
          <p:nvPr/>
        </p:nvSpPr>
        <p:spPr>
          <a:xfrm>
            <a:off x="3387196" y="4305094"/>
            <a:ext cx="1393009" cy="369332"/>
          </a:xfrm>
          <a:prstGeom prst="rect">
            <a:avLst/>
          </a:prstGeom>
          <a:noFill/>
        </p:spPr>
        <p:txBody>
          <a:bodyPr wrap="square" rtlCol="0">
            <a:spAutoFit/>
          </a:bodyPr>
          <a:lstStyle/>
          <a:p>
            <a:r>
              <a:rPr lang="en-GB"/>
              <a:t>Main Body 3</a:t>
            </a:r>
            <a:endParaRPr lang="en-US" dirty="0"/>
          </a:p>
        </p:txBody>
      </p:sp>
      <p:sp>
        <p:nvSpPr>
          <p:cNvPr id="22" name="Left Brace 21">
            <a:extLst>
              <a:ext uri="{FF2B5EF4-FFF2-40B4-BE49-F238E27FC236}">
                <a16:creationId xmlns:a16="http://schemas.microsoft.com/office/drawing/2014/main" id="{BEC7EE35-E85C-794E-83C3-596B9A438221}"/>
              </a:ext>
            </a:extLst>
          </p:cNvPr>
          <p:cNvSpPr/>
          <p:nvPr/>
        </p:nvSpPr>
        <p:spPr>
          <a:xfrm rot="10800000" flipH="1">
            <a:off x="3038622" y="3433496"/>
            <a:ext cx="348573" cy="1270939"/>
          </a:xfrm>
          <a:prstGeom prst="leftBrace">
            <a:avLst>
              <a:gd name="adj1" fmla="val 8333"/>
              <a:gd name="adj2" fmla="val 48893"/>
            </a:avLst>
          </a:prstGeom>
          <a:ln>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966557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DE970D-5065-E344-B898-198ED6FE36DC}"/>
              </a:ext>
            </a:extLst>
          </p:cNvPr>
          <p:cNvSpPr/>
          <p:nvPr/>
        </p:nvSpPr>
        <p:spPr>
          <a:xfrm>
            <a:off x="-1" y="522514"/>
            <a:ext cx="12240403" cy="607315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endParaRPr>
          </a:p>
        </p:txBody>
      </p:sp>
      <p:sp>
        <p:nvSpPr>
          <p:cNvPr id="3" name="Title 1">
            <a:extLst>
              <a:ext uri="{FF2B5EF4-FFF2-40B4-BE49-F238E27FC236}">
                <a16:creationId xmlns:a16="http://schemas.microsoft.com/office/drawing/2014/main" id="{7390C6B5-45D8-7A49-B251-C48ACBBCE4F3}"/>
              </a:ext>
            </a:extLst>
          </p:cNvPr>
          <p:cNvSpPr txBox="1">
            <a:spLocks/>
          </p:cNvSpPr>
          <p:nvPr/>
        </p:nvSpPr>
        <p:spPr>
          <a:xfrm>
            <a:off x="838200" y="522514"/>
            <a:ext cx="4463005" cy="181530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2800" dirty="0"/>
              <a:t>Semester 2 </a:t>
            </a:r>
            <a:br>
              <a:rPr lang="en-GB" sz="2800" dirty="0"/>
            </a:br>
            <a:r>
              <a:rPr lang="en-GB" sz="2800" dirty="0"/>
              <a:t>This essay for </a:t>
            </a:r>
            <a:br>
              <a:rPr lang="en-GB" sz="2800" dirty="0"/>
            </a:br>
            <a:r>
              <a:rPr lang="en-GB" sz="2800" dirty="0"/>
              <a:t>Research in Practice</a:t>
            </a:r>
            <a:endParaRPr lang="en-US" sz="2800" dirty="0"/>
          </a:p>
        </p:txBody>
      </p:sp>
      <p:sp>
        <p:nvSpPr>
          <p:cNvPr id="4" name="Cloud 3">
            <a:extLst>
              <a:ext uri="{FF2B5EF4-FFF2-40B4-BE49-F238E27FC236}">
                <a16:creationId xmlns:a16="http://schemas.microsoft.com/office/drawing/2014/main" id="{D3A4BFA2-BB84-FC4E-BBEB-FC71C48AB3D5}"/>
              </a:ext>
            </a:extLst>
          </p:cNvPr>
          <p:cNvSpPr/>
          <p:nvPr/>
        </p:nvSpPr>
        <p:spPr>
          <a:xfrm>
            <a:off x="1285807" y="2846647"/>
            <a:ext cx="3511961" cy="1835177"/>
          </a:xfrm>
          <a:prstGeom prst="cloud">
            <a:avLst/>
          </a:prstGeom>
          <a:solidFill>
            <a:srgbClr val="EC93E2"/>
          </a:solidFill>
          <a:ln>
            <a:solidFill>
              <a:srgbClr val="F4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An upside-down essay structure </a:t>
            </a:r>
          </a:p>
        </p:txBody>
      </p:sp>
      <p:sp>
        <p:nvSpPr>
          <p:cNvPr id="5" name="Rectangle 4">
            <a:extLst>
              <a:ext uri="{FF2B5EF4-FFF2-40B4-BE49-F238E27FC236}">
                <a16:creationId xmlns:a16="http://schemas.microsoft.com/office/drawing/2014/main" id="{31A68401-01DD-3E43-8902-9C9A7525F1D2}"/>
              </a:ext>
            </a:extLst>
          </p:cNvPr>
          <p:cNvSpPr/>
          <p:nvPr/>
        </p:nvSpPr>
        <p:spPr>
          <a:xfrm>
            <a:off x="6568303" y="924670"/>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9A451AB-410F-B44F-BB14-99700BD2F327}"/>
              </a:ext>
            </a:extLst>
          </p:cNvPr>
          <p:cNvSpPr/>
          <p:nvPr/>
        </p:nvSpPr>
        <p:spPr>
          <a:xfrm>
            <a:off x="6568303" y="2243381"/>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27AB2355-EA4F-7B4C-902B-702CF52D751D}"/>
              </a:ext>
            </a:extLst>
          </p:cNvPr>
          <p:cNvSpPr/>
          <p:nvPr/>
        </p:nvSpPr>
        <p:spPr>
          <a:xfrm>
            <a:off x="6568303" y="3559093"/>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B726D33-81AD-7A47-B8E8-1D8A1033CDC8}"/>
              </a:ext>
            </a:extLst>
          </p:cNvPr>
          <p:cNvSpPr/>
          <p:nvPr/>
        </p:nvSpPr>
        <p:spPr>
          <a:xfrm>
            <a:off x="6556037" y="315375"/>
            <a:ext cx="4085111" cy="445573"/>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22738A9-A117-D740-B8D6-04D0A190C8C2}"/>
              </a:ext>
            </a:extLst>
          </p:cNvPr>
          <p:cNvSpPr txBox="1"/>
          <p:nvPr/>
        </p:nvSpPr>
        <p:spPr>
          <a:xfrm>
            <a:off x="7455935" y="1087816"/>
            <a:ext cx="2285314" cy="646331"/>
          </a:xfrm>
          <a:prstGeom prst="rect">
            <a:avLst/>
          </a:prstGeom>
          <a:noFill/>
        </p:spPr>
        <p:txBody>
          <a:bodyPr wrap="square" rtlCol="0">
            <a:spAutoFit/>
          </a:bodyPr>
          <a:lstStyle/>
          <a:p>
            <a:r>
              <a:rPr lang="en-US" dirty="0"/>
              <a:t>Keyword 1 + field or area for discussion</a:t>
            </a:r>
          </a:p>
        </p:txBody>
      </p:sp>
      <p:sp>
        <p:nvSpPr>
          <p:cNvPr id="10" name="TextBox 9">
            <a:extLst>
              <a:ext uri="{FF2B5EF4-FFF2-40B4-BE49-F238E27FC236}">
                <a16:creationId xmlns:a16="http://schemas.microsoft.com/office/drawing/2014/main" id="{9F3AF6C4-5156-284D-919F-AFDA426EFF1E}"/>
              </a:ext>
            </a:extLst>
          </p:cNvPr>
          <p:cNvSpPr txBox="1"/>
          <p:nvPr/>
        </p:nvSpPr>
        <p:spPr>
          <a:xfrm>
            <a:off x="7455935" y="2337820"/>
            <a:ext cx="2285314" cy="923330"/>
          </a:xfrm>
          <a:prstGeom prst="rect">
            <a:avLst/>
          </a:prstGeom>
          <a:noFill/>
        </p:spPr>
        <p:txBody>
          <a:bodyPr wrap="square" rtlCol="0">
            <a:spAutoFit/>
          </a:bodyPr>
          <a:lstStyle/>
          <a:p>
            <a:r>
              <a:rPr lang="en-US" dirty="0"/>
              <a:t>Keyword 2 + field or area for discussion</a:t>
            </a:r>
          </a:p>
          <a:p>
            <a:endParaRPr lang="en-US" dirty="0"/>
          </a:p>
        </p:txBody>
      </p:sp>
      <p:sp>
        <p:nvSpPr>
          <p:cNvPr id="11" name="TextBox 10">
            <a:extLst>
              <a:ext uri="{FF2B5EF4-FFF2-40B4-BE49-F238E27FC236}">
                <a16:creationId xmlns:a16="http://schemas.microsoft.com/office/drawing/2014/main" id="{8D2CC28E-FA87-7743-B74F-1D528F173656}"/>
              </a:ext>
            </a:extLst>
          </p:cNvPr>
          <p:cNvSpPr txBox="1"/>
          <p:nvPr/>
        </p:nvSpPr>
        <p:spPr>
          <a:xfrm>
            <a:off x="7667478" y="6176022"/>
            <a:ext cx="2125254" cy="369332"/>
          </a:xfrm>
          <a:prstGeom prst="rect">
            <a:avLst/>
          </a:prstGeom>
          <a:noFill/>
        </p:spPr>
        <p:txBody>
          <a:bodyPr wrap="square" rtlCol="0">
            <a:spAutoFit/>
          </a:bodyPr>
          <a:lstStyle/>
          <a:p>
            <a:r>
              <a:rPr lang="en-US" dirty="0"/>
              <a:t>A research question </a:t>
            </a:r>
          </a:p>
        </p:txBody>
      </p:sp>
      <p:sp>
        <p:nvSpPr>
          <p:cNvPr id="12" name="TextBox 11">
            <a:extLst>
              <a:ext uri="{FF2B5EF4-FFF2-40B4-BE49-F238E27FC236}">
                <a16:creationId xmlns:a16="http://schemas.microsoft.com/office/drawing/2014/main" id="{2640BD11-3E7E-D248-9DA3-24644553DF8F}"/>
              </a:ext>
            </a:extLst>
          </p:cNvPr>
          <p:cNvSpPr txBox="1"/>
          <p:nvPr/>
        </p:nvSpPr>
        <p:spPr>
          <a:xfrm>
            <a:off x="7455935" y="3677375"/>
            <a:ext cx="2285314" cy="646331"/>
          </a:xfrm>
          <a:prstGeom prst="rect">
            <a:avLst/>
          </a:prstGeom>
          <a:noFill/>
        </p:spPr>
        <p:txBody>
          <a:bodyPr wrap="square" rtlCol="0">
            <a:spAutoFit/>
          </a:bodyPr>
          <a:lstStyle/>
          <a:p>
            <a:r>
              <a:rPr lang="en-US" dirty="0"/>
              <a:t>Keyword 3 + field or area for discussion</a:t>
            </a:r>
          </a:p>
        </p:txBody>
      </p:sp>
      <p:sp>
        <p:nvSpPr>
          <p:cNvPr id="13" name="Triangle 12">
            <a:extLst>
              <a:ext uri="{FF2B5EF4-FFF2-40B4-BE49-F238E27FC236}">
                <a16:creationId xmlns:a16="http://schemas.microsoft.com/office/drawing/2014/main" id="{E6018710-746E-464D-82F1-0B7A6F481145}"/>
              </a:ext>
            </a:extLst>
          </p:cNvPr>
          <p:cNvSpPr/>
          <p:nvPr/>
        </p:nvSpPr>
        <p:spPr>
          <a:xfrm rot="10800000">
            <a:off x="6586060" y="5274577"/>
            <a:ext cx="4085110" cy="998560"/>
          </a:xfrm>
          <a:prstGeom prst="triangle">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DEDFB77-E2B3-4740-BAA5-815CCA8E0C43}"/>
              </a:ext>
            </a:extLst>
          </p:cNvPr>
          <p:cNvSpPr/>
          <p:nvPr/>
        </p:nvSpPr>
        <p:spPr>
          <a:xfrm>
            <a:off x="6586061" y="4829004"/>
            <a:ext cx="4085111" cy="445573"/>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4D4D799-A8C4-DF4A-9F19-44F3C4D5062A}"/>
              </a:ext>
            </a:extLst>
          </p:cNvPr>
          <p:cNvSpPr txBox="1"/>
          <p:nvPr/>
        </p:nvSpPr>
        <p:spPr>
          <a:xfrm>
            <a:off x="6573702" y="278969"/>
            <a:ext cx="4067446" cy="369332"/>
          </a:xfrm>
          <a:prstGeom prst="rect">
            <a:avLst/>
          </a:prstGeom>
          <a:noFill/>
        </p:spPr>
        <p:txBody>
          <a:bodyPr wrap="square" rtlCol="0">
            <a:spAutoFit/>
          </a:bodyPr>
          <a:lstStyle/>
          <a:p>
            <a:r>
              <a:rPr lang="en-US" dirty="0"/>
              <a:t>Short context and keywords introduction</a:t>
            </a:r>
          </a:p>
        </p:txBody>
      </p:sp>
      <p:sp>
        <p:nvSpPr>
          <p:cNvPr id="16" name="TextBox 15">
            <a:extLst>
              <a:ext uri="{FF2B5EF4-FFF2-40B4-BE49-F238E27FC236}">
                <a16:creationId xmlns:a16="http://schemas.microsoft.com/office/drawing/2014/main" id="{96233726-E919-4C42-80FF-D96508F2677D}"/>
              </a:ext>
            </a:extLst>
          </p:cNvPr>
          <p:cNvSpPr txBox="1"/>
          <p:nvPr/>
        </p:nvSpPr>
        <p:spPr>
          <a:xfrm>
            <a:off x="7507417" y="4852557"/>
            <a:ext cx="2662193" cy="369332"/>
          </a:xfrm>
          <a:prstGeom prst="rect">
            <a:avLst/>
          </a:prstGeom>
          <a:noFill/>
        </p:spPr>
        <p:txBody>
          <a:bodyPr wrap="square" rtlCol="0">
            <a:spAutoFit/>
          </a:bodyPr>
          <a:lstStyle/>
          <a:p>
            <a:r>
              <a:rPr lang="en-US" dirty="0" err="1"/>
              <a:t>Synethesis</a:t>
            </a:r>
            <a:r>
              <a:rPr lang="en-US" dirty="0"/>
              <a:t> + discussion</a:t>
            </a:r>
          </a:p>
        </p:txBody>
      </p:sp>
      <p:sp>
        <p:nvSpPr>
          <p:cNvPr id="17" name="TextBox 16">
            <a:extLst>
              <a:ext uri="{FF2B5EF4-FFF2-40B4-BE49-F238E27FC236}">
                <a16:creationId xmlns:a16="http://schemas.microsoft.com/office/drawing/2014/main" id="{B9CFE764-5919-7046-B05E-ACC1E54C4BF0}"/>
              </a:ext>
            </a:extLst>
          </p:cNvPr>
          <p:cNvSpPr txBox="1"/>
          <p:nvPr/>
        </p:nvSpPr>
        <p:spPr>
          <a:xfrm>
            <a:off x="7382485" y="5139807"/>
            <a:ext cx="2662193" cy="1200329"/>
          </a:xfrm>
          <a:prstGeom prst="rect">
            <a:avLst/>
          </a:prstGeom>
          <a:noFill/>
        </p:spPr>
        <p:txBody>
          <a:bodyPr wrap="square" rtlCol="0">
            <a:spAutoFit/>
          </a:bodyPr>
          <a:lstStyle/>
          <a:p>
            <a:pPr algn="ctr"/>
            <a:r>
              <a:rPr lang="en-US" dirty="0"/>
              <a:t>Thinking-through-writing leading to and justification for ….</a:t>
            </a:r>
          </a:p>
          <a:p>
            <a:endParaRPr lang="en-US" dirty="0"/>
          </a:p>
        </p:txBody>
      </p:sp>
    </p:spTree>
    <p:extLst>
      <p:ext uri="{BB962C8B-B14F-4D97-AF65-F5344CB8AC3E}">
        <p14:creationId xmlns:p14="http://schemas.microsoft.com/office/powerpoint/2010/main" val="697363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0A1D5B-C0FE-0846-84CF-EEDB3A30466F}"/>
              </a:ext>
            </a:extLst>
          </p:cNvPr>
          <p:cNvSpPr/>
          <p:nvPr/>
        </p:nvSpPr>
        <p:spPr>
          <a:xfrm>
            <a:off x="-1" y="522514"/>
            <a:ext cx="12240403" cy="607315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endParaRPr>
          </a:p>
        </p:txBody>
      </p:sp>
      <p:sp>
        <p:nvSpPr>
          <p:cNvPr id="3" name="Title 1">
            <a:extLst>
              <a:ext uri="{FF2B5EF4-FFF2-40B4-BE49-F238E27FC236}">
                <a16:creationId xmlns:a16="http://schemas.microsoft.com/office/drawing/2014/main" id="{A1C0374B-1840-C74A-B73B-DFCEEBCF8951}"/>
              </a:ext>
            </a:extLst>
          </p:cNvPr>
          <p:cNvSpPr txBox="1">
            <a:spLocks/>
          </p:cNvSpPr>
          <p:nvPr/>
        </p:nvSpPr>
        <p:spPr>
          <a:xfrm>
            <a:off x="838200" y="36512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dirty="0"/>
              <a:t>Semester 2</a:t>
            </a:r>
            <a:endParaRPr lang="en-US" dirty="0"/>
          </a:p>
        </p:txBody>
      </p:sp>
      <p:sp>
        <p:nvSpPr>
          <p:cNvPr id="4" name="Cloud 3">
            <a:extLst>
              <a:ext uri="{FF2B5EF4-FFF2-40B4-BE49-F238E27FC236}">
                <a16:creationId xmlns:a16="http://schemas.microsoft.com/office/drawing/2014/main" id="{952C7F49-B89B-7844-9BA4-BA420DD0DFAA}"/>
              </a:ext>
            </a:extLst>
          </p:cNvPr>
          <p:cNvSpPr/>
          <p:nvPr/>
        </p:nvSpPr>
        <p:spPr>
          <a:xfrm>
            <a:off x="1285807" y="2846647"/>
            <a:ext cx="3511961" cy="1835177"/>
          </a:xfrm>
          <a:prstGeom prst="cloud">
            <a:avLst/>
          </a:prstGeom>
          <a:solidFill>
            <a:srgbClr val="EC93E2"/>
          </a:solidFill>
          <a:ln>
            <a:solidFill>
              <a:srgbClr val="F4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An upside-down essay structure </a:t>
            </a:r>
          </a:p>
        </p:txBody>
      </p:sp>
      <p:sp>
        <p:nvSpPr>
          <p:cNvPr id="5" name="Rectangle 4">
            <a:extLst>
              <a:ext uri="{FF2B5EF4-FFF2-40B4-BE49-F238E27FC236}">
                <a16:creationId xmlns:a16="http://schemas.microsoft.com/office/drawing/2014/main" id="{1E35D92E-A456-DA4A-B7BA-CD4F171A061B}"/>
              </a:ext>
            </a:extLst>
          </p:cNvPr>
          <p:cNvSpPr/>
          <p:nvPr/>
        </p:nvSpPr>
        <p:spPr>
          <a:xfrm>
            <a:off x="6568303" y="924670"/>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A0BD6BE-A29A-144B-B9F7-2A886B66EE14}"/>
              </a:ext>
            </a:extLst>
          </p:cNvPr>
          <p:cNvSpPr/>
          <p:nvPr/>
        </p:nvSpPr>
        <p:spPr>
          <a:xfrm>
            <a:off x="6568303" y="2243381"/>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708C42E-65BD-BE49-A7E1-8B7ADD93CF22}"/>
              </a:ext>
            </a:extLst>
          </p:cNvPr>
          <p:cNvSpPr/>
          <p:nvPr/>
        </p:nvSpPr>
        <p:spPr>
          <a:xfrm>
            <a:off x="6568303" y="3559093"/>
            <a:ext cx="4085111" cy="1104327"/>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79A1208-733C-6542-A502-2E72024F9316}"/>
              </a:ext>
            </a:extLst>
          </p:cNvPr>
          <p:cNvSpPr/>
          <p:nvPr/>
        </p:nvSpPr>
        <p:spPr>
          <a:xfrm>
            <a:off x="6556037" y="315375"/>
            <a:ext cx="4085111" cy="445573"/>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2564E4A-2981-A14F-9FDD-A38924747A40}"/>
              </a:ext>
            </a:extLst>
          </p:cNvPr>
          <p:cNvSpPr txBox="1"/>
          <p:nvPr/>
        </p:nvSpPr>
        <p:spPr>
          <a:xfrm>
            <a:off x="6586060" y="1087816"/>
            <a:ext cx="4067354" cy="369332"/>
          </a:xfrm>
          <a:prstGeom prst="rect">
            <a:avLst/>
          </a:prstGeom>
          <a:noFill/>
        </p:spPr>
        <p:txBody>
          <a:bodyPr wrap="square" rtlCol="0">
            <a:spAutoFit/>
          </a:bodyPr>
          <a:lstStyle/>
          <a:p>
            <a:pPr algn="ctr"/>
            <a:r>
              <a:rPr lang="en-US" dirty="0"/>
              <a:t>600 words </a:t>
            </a:r>
          </a:p>
        </p:txBody>
      </p:sp>
      <p:sp>
        <p:nvSpPr>
          <p:cNvPr id="10" name="TextBox 9">
            <a:extLst>
              <a:ext uri="{FF2B5EF4-FFF2-40B4-BE49-F238E27FC236}">
                <a16:creationId xmlns:a16="http://schemas.microsoft.com/office/drawing/2014/main" id="{B7CAB6C5-2902-E24C-A5DF-49439B4B49F2}"/>
              </a:ext>
            </a:extLst>
          </p:cNvPr>
          <p:cNvSpPr txBox="1"/>
          <p:nvPr/>
        </p:nvSpPr>
        <p:spPr>
          <a:xfrm>
            <a:off x="8047485" y="6176022"/>
            <a:ext cx="1524023" cy="369332"/>
          </a:xfrm>
          <a:prstGeom prst="rect">
            <a:avLst/>
          </a:prstGeom>
          <a:noFill/>
        </p:spPr>
        <p:txBody>
          <a:bodyPr wrap="square" rtlCol="0">
            <a:spAutoFit/>
          </a:bodyPr>
          <a:lstStyle/>
          <a:p>
            <a:r>
              <a:rPr lang="en-US" dirty="0"/>
              <a:t>25 – 50 words</a:t>
            </a:r>
          </a:p>
        </p:txBody>
      </p:sp>
      <p:sp>
        <p:nvSpPr>
          <p:cNvPr id="11" name="Triangle 10">
            <a:extLst>
              <a:ext uri="{FF2B5EF4-FFF2-40B4-BE49-F238E27FC236}">
                <a16:creationId xmlns:a16="http://schemas.microsoft.com/office/drawing/2014/main" id="{0B096CB9-57BA-6840-96BC-E68046D2A728}"/>
              </a:ext>
            </a:extLst>
          </p:cNvPr>
          <p:cNvSpPr/>
          <p:nvPr/>
        </p:nvSpPr>
        <p:spPr>
          <a:xfrm rot="10800000">
            <a:off x="6586060" y="5274577"/>
            <a:ext cx="4085110" cy="998560"/>
          </a:xfrm>
          <a:prstGeom prst="triangle">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811644A-466F-E545-A824-FA2753218677}"/>
              </a:ext>
            </a:extLst>
          </p:cNvPr>
          <p:cNvSpPr/>
          <p:nvPr/>
        </p:nvSpPr>
        <p:spPr>
          <a:xfrm>
            <a:off x="6586061" y="4829004"/>
            <a:ext cx="4085111" cy="445573"/>
          </a:xfrm>
          <a:prstGeom prst="rect">
            <a:avLst/>
          </a:prstGeom>
          <a:solidFill>
            <a:srgbClr val="EC9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B4044E6-DA90-B941-87A4-F314A9E28E42}"/>
              </a:ext>
            </a:extLst>
          </p:cNvPr>
          <p:cNvSpPr txBox="1"/>
          <p:nvPr/>
        </p:nvSpPr>
        <p:spPr>
          <a:xfrm>
            <a:off x="6573702" y="278969"/>
            <a:ext cx="4067446" cy="369332"/>
          </a:xfrm>
          <a:prstGeom prst="rect">
            <a:avLst/>
          </a:prstGeom>
          <a:noFill/>
        </p:spPr>
        <p:txBody>
          <a:bodyPr wrap="square" rtlCol="0">
            <a:spAutoFit/>
          </a:bodyPr>
          <a:lstStyle/>
          <a:p>
            <a:pPr algn="ctr"/>
            <a:r>
              <a:rPr lang="en-US" dirty="0"/>
              <a:t>100 words</a:t>
            </a:r>
          </a:p>
        </p:txBody>
      </p:sp>
      <p:sp>
        <p:nvSpPr>
          <p:cNvPr id="14" name="TextBox 13">
            <a:extLst>
              <a:ext uri="{FF2B5EF4-FFF2-40B4-BE49-F238E27FC236}">
                <a16:creationId xmlns:a16="http://schemas.microsoft.com/office/drawing/2014/main" id="{A5ABEBE5-4588-5548-8EBA-8495E794CEF8}"/>
              </a:ext>
            </a:extLst>
          </p:cNvPr>
          <p:cNvSpPr txBox="1"/>
          <p:nvPr/>
        </p:nvSpPr>
        <p:spPr>
          <a:xfrm>
            <a:off x="6569289" y="2404823"/>
            <a:ext cx="4067354" cy="369332"/>
          </a:xfrm>
          <a:prstGeom prst="rect">
            <a:avLst/>
          </a:prstGeom>
          <a:noFill/>
        </p:spPr>
        <p:txBody>
          <a:bodyPr wrap="square" rtlCol="0">
            <a:spAutoFit/>
          </a:bodyPr>
          <a:lstStyle/>
          <a:p>
            <a:pPr algn="ctr"/>
            <a:r>
              <a:rPr lang="en-US" dirty="0"/>
              <a:t>600 words </a:t>
            </a:r>
          </a:p>
        </p:txBody>
      </p:sp>
      <p:sp>
        <p:nvSpPr>
          <p:cNvPr id="15" name="TextBox 14">
            <a:extLst>
              <a:ext uri="{FF2B5EF4-FFF2-40B4-BE49-F238E27FC236}">
                <a16:creationId xmlns:a16="http://schemas.microsoft.com/office/drawing/2014/main" id="{5D573B8F-741C-274C-BB40-612A3BBA8772}"/>
              </a:ext>
            </a:extLst>
          </p:cNvPr>
          <p:cNvSpPr txBox="1"/>
          <p:nvPr/>
        </p:nvSpPr>
        <p:spPr>
          <a:xfrm>
            <a:off x="6573748" y="3804367"/>
            <a:ext cx="4067354" cy="369332"/>
          </a:xfrm>
          <a:prstGeom prst="rect">
            <a:avLst/>
          </a:prstGeom>
          <a:noFill/>
        </p:spPr>
        <p:txBody>
          <a:bodyPr wrap="square" rtlCol="0">
            <a:spAutoFit/>
          </a:bodyPr>
          <a:lstStyle/>
          <a:p>
            <a:pPr algn="ctr"/>
            <a:r>
              <a:rPr lang="en-US" dirty="0"/>
              <a:t>600 words </a:t>
            </a:r>
          </a:p>
        </p:txBody>
      </p:sp>
      <p:sp>
        <p:nvSpPr>
          <p:cNvPr id="16" name="TextBox 15">
            <a:extLst>
              <a:ext uri="{FF2B5EF4-FFF2-40B4-BE49-F238E27FC236}">
                <a16:creationId xmlns:a16="http://schemas.microsoft.com/office/drawing/2014/main" id="{234C0020-16D9-734D-9AE2-650339C84490}"/>
              </a:ext>
            </a:extLst>
          </p:cNvPr>
          <p:cNvSpPr txBox="1"/>
          <p:nvPr/>
        </p:nvSpPr>
        <p:spPr>
          <a:xfrm>
            <a:off x="6595951" y="5051790"/>
            <a:ext cx="4067354" cy="369332"/>
          </a:xfrm>
          <a:prstGeom prst="rect">
            <a:avLst/>
          </a:prstGeom>
          <a:noFill/>
        </p:spPr>
        <p:txBody>
          <a:bodyPr wrap="square" rtlCol="0">
            <a:spAutoFit/>
          </a:bodyPr>
          <a:lstStyle/>
          <a:p>
            <a:pPr algn="ctr"/>
            <a:r>
              <a:rPr lang="en-US" dirty="0"/>
              <a:t>600 words </a:t>
            </a:r>
          </a:p>
        </p:txBody>
      </p:sp>
    </p:spTree>
    <p:extLst>
      <p:ext uri="{BB962C8B-B14F-4D97-AF65-F5344CB8AC3E}">
        <p14:creationId xmlns:p14="http://schemas.microsoft.com/office/powerpoint/2010/main" val="1971339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C5C1-CDA0-9E49-8E4F-7AA778591290}"/>
              </a:ext>
            </a:extLst>
          </p:cNvPr>
          <p:cNvSpPr>
            <a:spLocks noGrp="1"/>
          </p:cNvSpPr>
          <p:nvPr>
            <p:ph type="title"/>
          </p:nvPr>
        </p:nvSpPr>
        <p:spPr>
          <a:xfrm>
            <a:off x="1704372" y="879676"/>
            <a:ext cx="8991600" cy="1064871"/>
          </a:xfrm>
        </p:spPr>
        <p:txBody>
          <a:bodyPr/>
          <a:lstStyle/>
          <a:p>
            <a:r>
              <a:rPr lang="en-US" dirty="0"/>
              <a:t>In a nutshell</a:t>
            </a:r>
          </a:p>
        </p:txBody>
      </p:sp>
      <p:sp>
        <p:nvSpPr>
          <p:cNvPr id="3" name="Text Placeholder 2">
            <a:extLst>
              <a:ext uri="{FF2B5EF4-FFF2-40B4-BE49-F238E27FC236}">
                <a16:creationId xmlns:a16="http://schemas.microsoft.com/office/drawing/2014/main" id="{14E9AEF4-B2BF-884C-BFEE-C585DF2440F1}"/>
              </a:ext>
            </a:extLst>
          </p:cNvPr>
          <p:cNvSpPr>
            <a:spLocks noGrp="1"/>
          </p:cNvSpPr>
          <p:nvPr>
            <p:ph type="body" idx="1"/>
          </p:nvPr>
        </p:nvSpPr>
        <p:spPr>
          <a:xfrm>
            <a:off x="2695194" y="2071868"/>
            <a:ext cx="6801612" cy="3545679"/>
          </a:xfrm>
        </p:spPr>
        <p:txBody>
          <a:bodyPr>
            <a:normAutofit fontScale="77500" lnSpcReduction="20000"/>
          </a:bodyPr>
          <a:lstStyle/>
          <a:p>
            <a:r>
              <a:rPr lang="en-US" b="1" dirty="0"/>
              <a:t>- write a short context for your writing (not a formal introduction) (100 words approx.)</a:t>
            </a:r>
            <a:endParaRPr lang="en-US" dirty="0"/>
          </a:p>
          <a:p>
            <a:r>
              <a:rPr lang="en-US" b="1" dirty="0"/>
              <a:t>- explore your first keyword (5-700 words approx.) with references to texts you hope to use in your dissertation. </a:t>
            </a:r>
            <a:endParaRPr lang="en-US" dirty="0"/>
          </a:p>
          <a:p>
            <a:r>
              <a:rPr lang="en-US" b="1" dirty="0"/>
              <a:t>- explore your second keyword (5-700 words approx.) with references to texts you hope to use in your dissertation. </a:t>
            </a:r>
            <a:endParaRPr lang="en-US" dirty="0"/>
          </a:p>
          <a:p>
            <a:r>
              <a:rPr lang="en-US" b="1" dirty="0"/>
              <a:t>- explore your third keyword (5-700 words approx.) with references to texts you hope to use in your dissertation. </a:t>
            </a:r>
            <a:endParaRPr lang="en-US" dirty="0"/>
          </a:p>
          <a:p>
            <a:r>
              <a:rPr lang="en-US" b="1" dirty="0"/>
              <a:t>- </a:t>
            </a:r>
            <a:r>
              <a:rPr lang="en-US" b="1" dirty="0" err="1"/>
              <a:t>contextualise</a:t>
            </a:r>
            <a:r>
              <a:rPr lang="en-US" b="1" dirty="0"/>
              <a:t> and </a:t>
            </a:r>
            <a:r>
              <a:rPr lang="en-US" b="1" dirty="0" err="1"/>
              <a:t>synthesise</a:t>
            </a:r>
            <a:r>
              <a:rPr lang="en-US" b="1" dirty="0"/>
              <a:t> how these have led you to a question you wish to research and write about next year (6-700 words approx.). </a:t>
            </a:r>
            <a:endParaRPr lang="en-US" dirty="0"/>
          </a:p>
          <a:p>
            <a:r>
              <a:rPr lang="en-US" b="1" dirty="0"/>
              <a:t>- with consultation with your Contextual Practices seminar lecturer you will write a fully formed research question with sub-questions that might be useful in your chapters (25-50 words approx.). </a:t>
            </a:r>
            <a:endParaRPr lang="en-US" dirty="0"/>
          </a:p>
          <a:p>
            <a:endParaRPr lang="en-US" dirty="0"/>
          </a:p>
        </p:txBody>
      </p:sp>
    </p:spTree>
    <p:extLst>
      <p:ext uri="{BB962C8B-B14F-4D97-AF65-F5344CB8AC3E}">
        <p14:creationId xmlns:p14="http://schemas.microsoft.com/office/powerpoint/2010/main" val="3592717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C5C1-CDA0-9E49-8E4F-7AA778591290}"/>
              </a:ext>
            </a:extLst>
          </p:cNvPr>
          <p:cNvSpPr>
            <a:spLocks noGrp="1"/>
          </p:cNvSpPr>
          <p:nvPr>
            <p:ph type="title"/>
          </p:nvPr>
        </p:nvSpPr>
        <p:spPr>
          <a:xfrm>
            <a:off x="1704372" y="879676"/>
            <a:ext cx="8991600" cy="1064871"/>
          </a:xfrm>
        </p:spPr>
        <p:txBody>
          <a:bodyPr/>
          <a:lstStyle/>
          <a:p>
            <a:r>
              <a:rPr lang="en-US" dirty="0"/>
              <a:t>expectations</a:t>
            </a:r>
          </a:p>
        </p:txBody>
      </p:sp>
      <p:sp>
        <p:nvSpPr>
          <p:cNvPr id="3" name="Text Placeholder 2">
            <a:extLst>
              <a:ext uri="{FF2B5EF4-FFF2-40B4-BE49-F238E27FC236}">
                <a16:creationId xmlns:a16="http://schemas.microsoft.com/office/drawing/2014/main" id="{14E9AEF4-B2BF-884C-BFEE-C585DF2440F1}"/>
              </a:ext>
            </a:extLst>
          </p:cNvPr>
          <p:cNvSpPr>
            <a:spLocks noGrp="1"/>
          </p:cNvSpPr>
          <p:nvPr>
            <p:ph type="body" idx="1"/>
          </p:nvPr>
        </p:nvSpPr>
        <p:spPr>
          <a:xfrm>
            <a:off x="2695194" y="2071868"/>
            <a:ext cx="6801612" cy="3545679"/>
          </a:xfrm>
        </p:spPr>
        <p:txBody>
          <a:bodyPr>
            <a:normAutofit fontScale="85000" lnSpcReduction="10000"/>
          </a:bodyPr>
          <a:lstStyle/>
          <a:p>
            <a:r>
              <a:rPr lang="en-GB" dirty="0"/>
              <a:t>Whatever the topic, your enquiry must be grounded in </a:t>
            </a:r>
            <a:r>
              <a:rPr lang="en-GB" b="1" dirty="0"/>
              <a:t>research</a:t>
            </a:r>
            <a:r>
              <a:rPr lang="en-GB" dirty="0"/>
              <a:t>. Books, journal articles, image banks, films, exhibitions/catalogues etc. are the most usual source of information and ideas. What we are looking for is a personal and critical evaluation of the relevant source material. Academic communication is always supported by evidence.</a:t>
            </a:r>
          </a:p>
          <a:p>
            <a:r>
              <a:rPr lang="en-GB" dirty="0"/>
              <a:t> </a:t>
            </a:r>
          </a:p>
          <a:p>
            <a:r>
              <a:rPr lang="en-GB" dirty="0"/>
              <a:t>Keep a research-writing diary and document everything! Use your diary to keep lecture notes and direct your tutorials. After the tutorials use the diary to reflect on key moments of learning and tasks you need to complete. Remember to note down the full Harvard references of all books and other resources you use as it doubles your workload to find them at the end of the process when the deadline is approaching.  </a:t>
            </a:r>
          </a:p>
          <a:p>
            <a:endParaRPr lang="en-US" dirty="0"/>
          </a:p>
        </p:txBody>
      </p:sp>
    </p:spTree>
    <p:extLst>
      <p:ext uri="{BB962C8B-B14F-4D97-AF65-F5344CB8AC3E}">
        <p14:creationId xmlns:p14="http://schemas.microsoft.com/office/powerpoint/2010/main" val="3727851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5C2E8-76A7-CD48-B4C5-ABAF375373D5}"/>
              </a:ext>
            </a:extLst>
          </p:cNvPr>
          <p:cNvSpPr>
            <a:spLocks noGrp="1"/>
          </p:cNvSpPr>
          <p:nvPr>
            <p:ph type="ctrTitle"/>
          </p:nvPr>
        </p:nvSpPr>
        <p:spPr>
          <a:xfrm>
            <a:off x="1600200" y="1128713"/>
            <a:ext cx="8991600" cy="2903951"/>
          </a:xfrm>
        </p:spPr>
        <p:txBody>
          <a:bodyPr>
            <a:normAutofit fontScale="90000"/>
          </a:bodyPr>
          <a:lstStyle/>
          <a:p>
            <a:r>
              <a:rPr lang="en-US" sz="4000" dirty="0">
                <a:solidFill>
                  <a:schemeClr val="tx1">
                    <a:lumMod val="75000"/>
                    <a:lumOff val="25000"/>
                  </a:schemeClr>
                </a:solidFill>
                <a:hlinkClick r:id="rId2"/>
              </a:rPr>
              <a:t>http://www.tate.org.uk/art/artists/jeremy-deller-3034/jeremy-deller-turner-prize-retrospective</a:t>
            </a:r>
            <a:br>
              <a:rPr lang="en-US" sz="4000" dirty="0">
                <a:solidFill>
                  <a:schemeClr val="tx1">
                    <a:lumMod val="75000"/>
                    <a:lumOff val="25000"/>
                  </a:schemeClr>
                </a:solidFill>
              </a:rPr>
            </a:br>
            <a:endParaRPr lang="en-US" dirty="0"/>
          </a:p>
        </p:txBody>
      </p:sp>
    </p:spTree>
    <p:extLst>
      <p:ext uri="{BB962C8B-B14F-4D97-AF65-F5344CB8AC3E}">
        <p14:creationId xmlns:p14="http://schemas.microsoft.com/office/powerpoint/2010/main" val="522274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DA079-3016-0142-944E-114C40C8AC18}"/>
              </a:ext>
            </a:extLst>
          </p:cNvPr>
          <p:cNvSpPr>
            <a:spLocks noGrp="1"/>
          </p:cNvSpPr>
          <p:nvPr>
            <p:ph type="title"/>
          </p:nvPr>
        </p:nvSpPr>
        <p:spPr>
          <a:xfrm>
            <a:off x="8340090" y="2404872"/>
            <a:ext cx="3044952" cy="1627632"/>
          </a:xfrm>
        </p:spPr>
        <p:txBody>
          <a:bodyPr vert="horz" lIns="274320" tIns="182880" rIns="274320" bIns="182880" rtlCol="0" anchor="ctr" anchorCtr="1">
            <a:normAutofit/>
          </a:bodyPr>
          <a:lstStyle/>
          <a:p>
            <a:r>
              <a:rPr lang="en-US" sz="1500"/>
              <a:t>An example of Jeremy Deller’s work which is always rooted in collaboration and engagement</a:t>
            </a:r>
          </a:p>
        </p:txBody>
      </p:sp>
      <p:sp>
        <p:nvSpPr>
          <p:cNvPr id="3" name="Text Placeholder 2">
            <a:extLst>
              <a:ext uri="{FF2B5EF4-FFF2-40B4-BE49-F238E27FC236}">
                <a16:creationId xmlns:a16="http://schemas.microsoft.com/office/drawing/2014/main" id="{9BC92C1D-DC49-A84A-BABA-DAFB818175F2}"/>
              </a:ext>
            </a:extLst>
          </p:cNvPr>
          <p:cNvSpPr>
            <a:spLocks noGrp="1"/>
          </p:cNvSpPr>
          <p:nvPr>
            <p:ph type="body" idx="1"/>
          </p:nvPr>
        </p:nvSpPr>
        <p:spPr>
          <a:xfrm>
            <a:off x="8528505" y="4352544"/>
            <a:ext cx="2668122" cy="1239894"/>
          </a:xfrm>
        </p:spPr>
        <p:txBody>
          <a:bodyPr vert="horz" lIns="91440" tIns="45720" rIns="91440" bIns="45720" rtlCol="0">
            <a:normAutofit/>
          </a:bodyPr>
          <a:lstStyle/>
          <a:p>
            <a:pPr algn="ctr">
              <a:lnSpc>
                <a:spcPct val="90000"/>
              </a:lnSpc>
            </a:pPr>
            <a:endParaRPr lang="en-US" sz="900" dirty="0">
              <a:solidFill>
                <a:schemeClr val="tx1">
                  <a:lumMod val="75000"/>
                  <a:lumOff val="25000"/>
                </a:schemeClr>
              </a:solidFill>
            </a:endParaRPr>
          </a:p>
          <a:p>
            <a:pPr algn="ctr">
              <a:lnSpc>
                <a:spcPct val="90000"/>
              </a:lnSpc>
            </a:pPr>
            <a:r>
              <a:rPr lang="en-US" sz="900" dirty="0">
                <a:solidFill>
                  <a:schemeClr val="tx1">
                    <a:lumMod val="75000"/>
                    <a:lumOff val="25000"/>
                  </a:schemeClr>
                </a:solidFill>
                <a:hlinkClick r:id="rId2"/>
              </a:rPr>
              <a:t>http://www.tate.org.uk/art/artists/jeremy-deller-3034/jeremy-deller-turner-prize-retrospective</a:t>
            </a:r>
            <a:endParaRPr lang="en-US" sz="900" dirty="0">
              <a:solidFill>
                <a:schemeClr val="tx1">
                  <a:lumMod val="75000"/>
                  <a:lumOff val="25000"/>
                </a:schemeClr>
              </a:solidFill>
            </a:endParaRPr>
          </a:p>
          <a:p>
            <a:pPr algn="ctr">
              <a:lnSpc>
                <a:spcPct val="90000"/>
              </a:lnSpc>
            </a:pPr>
            <a:endParaRPr lang="en-US" sz="900" dirty="0">
              <a:solidFill>
                <a:schemeClr val="tx1">
                  <a:lumMod val="75000"/>
                  <a:lumOff val="25000"/>
                </a:schemeClr>
              </a:solidFill>
            </a:endParaRPr>
          </a:p>
          <a:p>
            <a:pPr algn="ctr">
              <a:lnSpc>
                <a:spcPct val="90000"/>
              </a:lnSpc>
            </a:pPr>
            <a:r>
              <a:rPr lang="en-US" sz="900" dirty="0">
                <a:solidFill>
                  <a:schemeClr val="tx1">
                    <a:lumMod val="75000"/>
                    <a:lumOff val="25000"/>
                  </a:schemeClr>
                </a:solidFill>
              </a:rPr>
              <a:t>https://</a:t>
            </a:r>
            <a:r>
              <a:rPr lang="en-US" sz="900" dirty="0" err="1">
                <a:solidFill>
                  <a:schemeClr val="tx1">
                    <a:lumMod val="75000"/>
                    <a:lumOff val="25000"/>
                  </a:schemeClr>
                </a:solidFill>
              </a:rPr>
              <a:t>www.tate.org.uk</a:t>
            </a:r>
            <a:r>
              <a:rPr lang="en-US" sz="900" dirty="0">
                <a:solidFill>
                  <a:schemeClr val="tx1">
                    <a:lumMod val="75000"/>
                    <a:lumOff val="25000"/>
                  </a:schemeClr>
                </a:solidFill>
              </a:rPr>
              <a:t>/art/artworks/deller-the-history-of-the-world-t12868</a:t>
            </a:r>
          </a:p>
        </p:txBody>
      </p:sp>
      <p:sp>
        <p:nvSpPr>
          <p:cNvPr id="10" name="Rectangle 9">
            <a:extLst>
              <a:ext uri="{FF2B5EF4-FFF2-40B4-BE49-F238E27FC236}">
                <a16:creationId xmlns:a16="http://schemas.microsoft.com/office/drawing/2014/main" id="{CB94C45D-FCB1-4B86-967A-2C9EDB637F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7045" y="640080"/>
            <a:ext cx="6897625"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32C4A34-762E-40DF-A8AF-0D811BC025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3161" y="802767"/>
            <a:ext cx="6565392"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10;&#10;Description automatically generated">
            <a:extLst>
              <a:ext uri="{FF2B5EF4-FFF2-40B4-BE49-F238E27FC236}">
                <a16:creationId xmlns:a16="http://schemas.microsoft.com/office/drawing/2014/main" id="{D00A5F8A-B7C0-F241-9CC2-839CBB986172}"/>
              </a:ext>
            </a:extLst>
          </p:cNvPr>
          <p:cNvPicPr>
            <a:picLocks noChangeAspect="1"/>
          </p:cNvPicPr>
          <p:nvPr/>
        </p:nvPicPr>
        <p:blipFill rotWithShape="1">
          <a:blip r:embed="rId3"/>
          <a:srcRect r="-2" b="2967"/>
          <a:stretch/>
        </p:blipFill>
        <p:spPr>
          <a:xfrm>
            <a:off x="1113201" y="1122807"/>
            <a:ext cx="5925312" cy="4297680"/>
          </a:xfrm>
          <a:prstGeom prst="rect">
            <a:avLst/>
          </a:prstGeom>
        </p:spPr>
      </p:pic>
    </p:spTree>
    <p:extLst>
      <p:ext uri="{BB962C8B-B14F-4D97-AF65-F5344CB8AC3E}">
        <p14:creationId xmlns:p14="http://schemas.microsoft.com/office/powerpoint/2010/main" val="1647365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85DF6-3B32-5142-8BF4-93D743D1C4DB}"/>
              </a:ext>
            </a:extLst>
          </p:cNvPr>
          <p:cNvSpPr>
            <a:spLocks noGrp="1"/>
          </p:cNvSpPr>
          <p:nvPr>
            <p:ph type="title"/>
          </p:nvPr>
        </p:nvSpPr>
        <p:spPr>
          <a:xfrm>
            <a:off x="809625" y="743312"/>
            <a:ext cx="4845740" cy="2567047"/>
          </a:xfrm>
        </p:spPr>
        <p:txBody>
          <a:bodyPr>
            <a:normAutofit/>
          </a:bodyPr>
          <a:lstStyle/>
          <a:p>
            <a:pPr algn="l">
              <a:spcBef>
                <a:spcPts val="600"/>
              </a:spcBef>
              <a:spcAft>
                <a:spcPts val="600"/>
              </a:spcAft>
            </a:pPr>
            <a:r>
              <a:rPr lang="en-US" dirty="0">
                <a:solidFill>
                  <a:schemeClr val="bg1"/>
                </a:solidFill>
                <a:latin typeface="+mn-lt"/>
              </a:rPr>
              <a:t>Assessment </a:t>
            </a:r>
            <a:br>
              <a:rPr lang="en-US" dirty="0">
                <a:solidFill>
                  <a:schemeClr val="bg1"/>
                </a:solidFill>
                <a:latin typeface="+mn-lt"/>
              </a:rPr>
            </a:br>
            <a:br>
              <a:rPr lang="en-US" dirty="0">
                <a:solidFill>
                  <a:schemeClr val="bg1"/>
                </a:solidFill>
                <a:latin typeface="+mn-lt"/>
              </a:rPr>
            </a:br>
            <a:r>
              <a:rPr lang="en-GB" sz="2800" b="1" dirty="0">
                <a:effectLst/>
                <a:latin typeface="Arial" panose="020B0604020202020204" pitchFamily="34" charset="0"/>
                <a:ea typeface="Times New Roman" panose="02020603050405020304" pitchFamily="18" charset="0"/>
              </a:rPr>
              <a:t>10am on Friday</a:t>
            </a:r>
            <a:br>
              <a:rPr lang="en-GB" sz="2800" dirty="0">
                <a:effectLst/>
                <a:latin typeface="Times New Roman" panose="02020603050405020304" pitchFamily="18" charset="0"/>
                <a:ea typeface="Times New Roman" panose="02020603050405020304" pitchFamily="18" charset="0"/>
              </a:rPr>
            </a:br>
            <a:r>
              <a:rPr lang="en-GB" sz="2800" b="1" dirty="0">
                <a:effectLst/>
                <a:latin typeface="Arial" panose="020B0604020202020204" pitchFamily="34" charset="0"/>
                <a:ea typeface="Times New Roman" panose="02020603050405020304" pitchFamily="18" charset="0"/>
              </a:rPr>
              <a:t>26 April 2024</a:t>
            </a:r>
            <a:r>
              <a:rPr lang="en-GB" sz="2800" dirty="0">
                <a:effectLst/>
              </a:rPr>
              <a:t> </a:t>
            </a:r>
            <a:endParaRPr lang="en-US" sz="2800" dirty="0">
              <a:solidFill>
                <a:schemeClr val="bg1"/>
              </a:solidFill>
              <a:latin typeface="+mn-lt"/>
            </a:endParaRPr>
          </a:p>
        </p:txBody>
      </p:sp>
      <p:sp>
        <p:nvSpPr>
          <p:cNvPr id="5" name="TextBox 4">
            <a:extLst>
              <a:ext uri="{FF2B5EF4-FFF2-40B4-BE49-F238E27FC236}">
                <a16:creationId xmlns:a16="http://schemas.microsoft.com/office/drawing/2014/main" id="{632ADE17-1A26-8942-8447-0F0D5A728934}"/>
              </a:ext>
            </a:extLst>
          </p:cNvPr>
          <p:cNvSpPr txBox="1"/>
          <p:nvPr/>
        </p:nvSpPr>
        <p:spPr>
          <a:xfrm>
            <a:off x="809626" y="3714750"/>
            <a:ext cx="3933826" cy="1200329"/>
          </a:xfrm>
          <a:prstGeom prst="rect">
            <a:avLst/>
          </a:prstGeom>
          <a:noFill/>
        </p:spPr>
        <p:txBody>
          <a:bodyPr wrap="square" rtlCol="0">
            <a:spAutoFit/>
          </a:bodyPr>
          <a:lstStyle/>
          <a:p>
            <a:r>
              <a:rPr lang="en-US" dirty="0"/>
              <a:t>Watch out as this is an early submission.</a:t>
            </a:r>
          </a:p>
          <a:p>
            <a:endParaRPr lang="en-US" dirty="0"/>
          </a:p>
          <a:p>
            <a:r>
              <a:rPr lang="en-US" dirty="0"/>
              <a:t>It is the first module to be submitted in semester two</a:t>
            </a:r>
          </a:p>
        </p:txBody>
      </p:sp>
      <p:pic>
        <p:nvPicPr>
          <p:cNvPr id="4" name="Picture 3" descr="A document with text and numbers&#10;&#10;Description automatically generated">
            <a:extLst>
              <a:ext uri="{FF2B5EF4-FFF2-40B4-BE49-F238E27FC236}">
                <a16:creationId xmlns:a16="http://schemas.microsoft.com/office/drawing/2014/main" id="{B973526E-82D7-4C51-DD36-B58B3E5FBADB}"/>
              </a:ext>
            </a:extLst>
          </p:cNvPr>
          <p:cNvPicPr>
            <a:picLocks noChangeAspect="1"/>
          </p:cNvPicPr>
          <p:nvPr/>
        </p:nvPicPr>
        <p:blipFill>
          <a:blip r:embed="rId2"/>
          <a:stretch>
            <a:fillRect/>
          </a:stretch>
        </p:blipFill>
        <p:spPr>
          <a:xfrm>
            <a:off x="6317286" y="0"/>
            <a:ext cx="5874714" cy="6858000"/>
          </a:xfrm>
          <a:prstGeom prst="rect">
            <a:avLst/>
          </a:prstGeom>
        </p:spPr>
      </p:pic>
    </p:spTree>
    <p:extLst>
      <p:ext uri="{BB962C8B-B14F-4D97-AF65-F5344CB8AC3E}">
        <p14:creationId xmlns:p14="http://schemas.microsoft.com/office/powerpoint/2010/main" val="38598899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C5C1-CDA0-9E49-8E4F-7AA778591290}"/>
              </a:ext>
            </a:extLst>
          </p:cNvPr>
          <p:cNvSpPr>
            <a:spLocks noGrp="1"/>
          </p:cNvSpPr>
          <p:nvPr>
            <p:ph type="title"/>
          </p:nvPr>
        </p:nvSpPr>
        <p:spPr>
          <a:xfrm>
            <a:off x="1704372" y="879677"/>
            <a:ext cx="8991600" cy="3437680"/>
          </a:xfrm>
        </p:spPr>
        <p:txBody>
          <a:bodyPr>
            <a:normAutofit/>
          </a:bodyPr>
          <a:lstStyle/>
          <a:p>
            <a:r>
              <a:rPr lang="en-US" sz="4800" b="1" dirty="0"/>
              <a:t>Assessment</a:t>
            </a:r>
            <a:br>
              <a:rPr lang="en-US" sz="4800" b="1" dirty="0"/>
            </a:br>
            <a:br>
              <a:rPr lang="en-US" sz="4800" b="1" dirty="0"/>
            </a:br>
            <a:r>
              <a:rPr lang="en-US" sz="4800" b="1" dirty="0"/>
              <a:t>Word count </a:t>
            </a:r>
            <a:br>
              <a:rPr lang="en-US" sz="4800" b="1" dirty="0"/>
            </a:br>
            <a:r>
              <a:rPr lang="en-US" sz="4800" b="1" dirty="0"/>
              <a:t>2500 words </a:t>
            </a:r>
            <a:endParaRPr lang="en-US" sz="4000" dirty="0"/>
          </a:p>
        </p:txBody>
      </p:sp>
      <p:sp>
        <p:nvSpPr>
          <p:cNvPr id="3" name="Text Placeholder 2">
            <a:extLst>
              <a:ext uri="{FF2B5EF4-FFF2-40B4-BE49-F238E27FC236}">
                <a16:creationId xmlns:a16="http://schemas.microsoft.com/office/drawing/2014/main" id="{14E9AEF4-B2BF-884C-BFEE-C585DF2440F1}"/>
              </a:ext>
            </a:extLst>
          </p:cNvPr>
          <p:cNvSpPr>
            <a:spLocks noGrp="1"/>
          </p:cNvSpPr>
          <p:nvPr>
            <p:ph type="body" idx="1"/>
          </p:nvPr>
        </p:nvSpPr>
        <p:spPr>
          <a:xfrm>
            <a:off x="3471862" y="4443413"/>
            <a:ext cx="6743701" cy="1885949"/>
          </a:xfrm>
        </p:spPr>
        <p:txBody>
          <a:bodyPr>
            <a:normAutofit fontScale="85000" lnSpcReduction="10000"/>
          </a:bodyPr>
          <a:lstStyle/>
          <a:p>
            <a:r>
              <a:rPr lang="en-US" dirty="0"/>
              <a:t>(Allowance is made for 10% either side of the word count)</a:t>
            </a:r>
          </a:p>
          <a:p>
            <a:r>
              <a:rPr lang="en-GB" b="1" dirty="0"/>
              <a:t>Semester 2 Module 2 Level 5 weighting =</a:t>
            </a:r>
            <a:br>
              <a:rPr lang="en-GB" b="1" dirty="0"/>
            </a:br>
            <a:r>
              <a:rPr lang="en-GB" b="1" dirty="0"/>
              <a:t>1. Engagement with Literature skills 20% </a:t>
            </a:r>
            <a:br>
              <a:rPr lang="en-GB" b="1" dirty="0"/>
            </a:br>
            <a:r>
              <a:rPr lang="en-GB" b="1" dirty="0"/>
              <a:t>2. Knowledge and Understanding Skills 30%</a:t>
            </a:r>
            <a:br>
              <a:rPr lang="en-GB" b="1" dirty="0"/>
            </a:br>
            <a:r>
              <a:rPr lang="en-GB" b="1" dirty="0"/>
              <a:t>3. Cognitive and Intellectual Skills 30%</a:t>
            </a:r>
            <a:br>
              <a:rPr lang="en-GB" b="1" dirty="0"/>
            </a:br>
            <a:r>
              <a:rPr lang="en-GB" b="1" dirty="0"/>
              <a:t>4. Practical Application Skills 10%</a:t>
            </a:r>
            <a:br>
              <a:rPr lang="en-GB" b="1" dirty="0"/>
            </a:br>
            <a:r>
              <a:rPr lang="en-GB" b="1" dirty="0"/>
              <a:t>5. Transferrable Skills for Life and Professional Practice 10%</a:t>
            </a:r>
          </a:p>
          <a:p>
            <a:endParaRPr lang="en-US" dirty="0"/>
          </a:p>
        </p:txBody>
      </p:sp>
    </p:spTree>
    <p:extLst>
      <p:ext uri="{BB962C8B-B14F-4D97-AF65-F5344CB8AC3E}">
        <p14:creationId xmlns:p14="http://schemas.microsoft.com/office/powerpoint/2010/main" val="3574647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C5C1-CDA0-9E49-8E4F-7AA778591290}"/>
              </a:ext>
            </a:extLst>
          </p:cNvPr>
          <p:cNvSpPr>
            <a:spLocks noGrp="1"/>
          </p:cNvSpPr>
          <p:nvPr>
            <p:ph type="title"/>
          </p:nvPr>
        </p:nvSpPr>
        <p:spPr>
          <a:xfrm>
            <a:off x="1704372" y="578734"/>
            <a:ext cx="8991600" cy="3738623"/>
          </a:xfrm>
        </p:spPr>
        <p:txBody>
          <a:bodyPr>
            <a:normAutofit fontScale="90000"/>
          </a:bodyPr>
          <a:lstStyle/>
          <a:p>
            <a:r>
              <a:rPr lang="en-US" sz="4800" b="1" dirty="0"/>
              <a:t>Assessment</a:t>
            </a:r>
            <a:br>
              <a:rPr lang="en-US" sz="4800" b="1" dirty="0"/>
            </a:br>
            <a:br>
              <a:rPr lang="en-US" sz="4800" b="1" dirty="0"/>
            </a:br>
            <a:r>
              <a:rPr lang="en-US" sz="4800" b="1" dirty="0"/>
              <a:t>Submit to </a:t>
            </a:r>
            <a:br>
              <a:rPr lang="en-US" sz="4800" b="1" dirty="0"/>
            </a:br>
            <a:r>
              <a:rPr lang="en-US" sz="4800" b="1" dirty="0" err="1"/>
              <a:t>moodle</a:t>
            </a:r>
            <a:r>
              <a:rPr lang="en-US" sz="4800" b="1" dirty="0"/>
              <a:t> by</a:t>
            </a:r>
            <a:br>
              <a:rPr lang="en-US" sz="4800" b="1" dirty="0"/>
            </a:br>
            <a:r>
              <a:rPr lang="en-US" sz="4800" b="1" dirty="0"/>
              <a:t> </a:t>
            </a:r>
            <a:br>
              <a:rPr lang="en-US" sz="4800" b="1" dirty="0"/>
            </a:br>
            <a:endParaRPr lang="en-US" sz="4000" dirty="0"/>
          </a:p>
        </p:txBody>
      </p:sp>
      <p:sp>
        <p:nvSpPr>
          <p:cNvPr id="3" name="Text Placeholder 2">
            <a:extLst>
              <a:ext uri="{FF2B5EF4-FFF2-40B4-BE49-F238E27FC236}">
                <a16:creationId xmlns:a16="http://schemas.microsoft.com/office/drawing/2014/main" id="{14E9AEF4-B2BF-884C-BFEE-C585DF2440F1}"/>
              </a:ext>
            </a:extLst>
          </p:cNvPr>
          <p:cNvSpPr>
            <a:spLocks noGrp="1"/>
          </p:cNvSpPr>
          <p:nvPr>
            <p:ph type="body" idx="1"/>
          </p:nvPr>
        </p:nvSpPr>
        <p:spPr>
          <a:xfrm>
            <a:off x="2695194" y="4641447"/>
            <a:ext cx="6801612" cy="1921399"/>
          </a:xfrm>
        </p:spPr>
        <p:txBody>
          <a:bodyPr>
            <a:noAutofit/>
          </a:bodyPr>
          <a:lstStyle/>
          <a:p>
            <a:r>
              <a:rPr lang="en-US" sz="1800" dirty="0"/>
              <a:t>Remember that you can always submit earlier. </a:t>
            </a:r>
            <a:br>
              <a:rPr lang="en-US" sz="1800" dirty="0"/>
            </a:br>
            <a:r>
              <a:rPr lang="en-US" sz="1800" dirty="0"/>
              <a:t>Please do not leave until the last moment as many students are submitting to Turnitin at that time </a:t>
            </a:r>
            <a:br>
              <a:rPr lang="en-US" sz="1800" dirty="0"/>
            </a:br>
            <a:endParaRPr lang="en-US" sz="1800" dirty="0"/>
          </a:p>
        </p:txBody>
      </p:sp>
    </p:spTree>
    <p:extLst>
      <p:ext uri="{BB962C8B-B14F-4D97-AF65-F5344CB8AC3E}">
        <p14:creationId xmlns:p14="http://schemas.microsoft.com/office/powerpoint/2010/main" val="2348447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BC5C1-CDA0-9E49-8E4F-7AA778591290}"/>
              </a:ext>
            </a:extLst>
          </p:cNvPr>
          <p:cNvSpPr>
            <a:spLocks noGrp="1"/>
          </p:cNvSpPr>
          <p:nvPr>
            <p:ph type="title"/>
          </p:nvPr>
        </p:nvSpPr>
        <p:spPr>
          <a:xfrm>
            <a:off x="1704372" y="578735"/>
            <a:ext cx="8991600" cy="2095018"/>
          </a:xfrm>
        </p:spPr>
        <p:txBody>
          <a:bodyPr>
            <a:normAutofit/>
          </a:bodyPr>
          <a:lstStyle/>
          <a:p>
            <a:r>
              <a:rPr lang="en-US" sz="4800" b="1" dirty="0"/>
              <a:t>Feedback</a:t>
            </a:r>
            <a:endParaRPr lang="en-US" sz="4000" dirty="0"/>
          </a:p>
        </p:txBody>
      </p:sp>
      <p:sp>
        <p:nvSpPr>
          <p:cNvPr id="3" name="Text Placeholder 2">
            <a:extLst>
              <a:ext uri="{FF2B5EF4-FFF2-40B4-BE49-F238E27FC236}">
                <a16:creationId xmlns:a16="http://schemas.microsoft.com/office/drawing/2014/main" id="{14E9AEF4-B2BF-884C-BFEE-C585DF2440F1}"/>
              </a:ext>
            </a:extLst>
          </p:cNvPr>
          <p:cNvSpPr>
            <a:spLocks noGrp="1"/>
          </p:cNvSpPr>
          <p:nvPr>
            <p:ph type="body" idx="1"/>
          </p:nvPr>
        </p:nvSpPr>
        <p:spPr>
          <a:xfrm>
            <a:off x="2695194" y="2824223"/>
            <a:ext cx="6801612" cy="3738623"/>
          </a:xfrm>
        </p:spPr>
        <p:txBody>
          <a:bodyPr>
            <a:noAutofit/>
          </a:bodyPr>
          <a:lstStyle/>
          <a:p>
            <a:r>
              <a:rPr lang="en-GB" sz="1800" dirty="0"/>
              <a:t>Feedback will be found on </a:t>
            </a:r>
            <a:r>
              <a:rPr lang="en-GB" sz="1800" dirty="0" err="1"/>
              <a:t>grademark</a:t>
            </a:r>
            <a:r>
              <a:rPr lang="en-GB" sz="1800" dirty="0"/>
              <a:t> – you can assess this via your original submission portal. </a:t>
            </a:r>
          </a:p>
          <a:p>
            <a:r>
              <a:rPr lang="en-GB" sz="1800" dirty="0"/>
              <a:t>All feedback will be received within 20 working days after the assignment deadline.</a:t>
            </a:r>
          </a:p>
          <a:p>
            <a:r>
              <a:rPr lang="en-GB" sz="1800" dirty="0"/>
              <a:t> </a:t>
            </a:r>
          </a:p>
          <a:p>
            <a:r>
              <a:rPr lang="en-GB" sz="1800" dirty="0"/>
              <a:t>If you are late submitting your work, you will have 7 days to hand in your late submission and this will be capped at 40%.</a:t>
            </a:r>
          </a:p>
        </p:txBody>
      </p:sp>
    </p:spTree>
    <p:extLst>
      <p:ext uri="{BB962C8B-B14F-4D97-AF65-F5344CB8AC3E}">
        <p14:creationId xmlns:p14="http://schemas.microsoft.com/office/powerpoint/2010/main" val="4114490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418C672-BE65-7A41-AC09-98834BAC383F}"/>
              </a:ext>
            </a:extLst>
          </p:cNvPr>
          <p:cNvSpPr txBox="1">
            <a:spLocks/>
          </p:cNvSpPr>
          <p:nvPr/>
        </p:nvSpPr>
        <p:spPr>
          <a:xfrm>
            <a:off x="838200" y="365125"/>
            <a:ext cx="10515600" cy="1325563"/>
          </a:xfrm>
          <a:prstGeom prst="rect">
            <a:avLst/>
          </a:prstGeom>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b="1"/>
              <a:t>REMEMBER!</a:t>
            </a:r>
            <a:endParaRPr lang="en-US" b="1" dirty="0"/>
          </a:p>
        </p:txBody>
      </p:sp>
      <p:pic>
        <p:nvPicPr>
          <p:cNvPr id="4" name="Picture 3" descr="A person riding a donkey&#10;&#10;Description automatically generated with medium confidence">
            <a:extLst>
              <a:ext uri="{FF2B5EF4-FFF2-40B4-BE49-F238E27FC236}">
                <a16:creationId xmlns:a16="http://schemas.microsoft.com/office/drawing/2014/main" id="{132ABAAF-D922-9947-927F-0B6EC49394D4}"/>
              </a:ext>
            </a:extLst>
          </p:cNvPr>
          <p:cNvPicPr>
            <a:picLocks noChangeAspect="1"/>
          </p:cNvPicPr>
          <p:nvPr/>
        </p:nvPicPr>
        <p:blipFill>
          <a:blip r:embed="rId2"/>
          <a:stretch>
            <a:fillRect/>
          </a:stretch>
        </p:blipFill>
        <p:spPr>
          <a:xfrm>
            <a:off x="4608464" y="18622"/>
            <a:ext cx="5815696" cy="6839378"/>
          </a:xfrm>
          <a:prstGeom prst="rect">
            <a:avLst/>
          </a:prstGeom>
        </p:spPr>
      </p:pic>
      <p:cxnSp>
        <p:nvCxnSpPr>
          <p:cNvPr id="5" name="Straight Arrow Connector 4">
            <a:extLst>
              <a:ext uri="{FF2B5EF4-FFF2-40B4-BE49-F238E27FC236}">
                <a16:creationId xmlns:a16="http://schemas.microsoft.com/office/drawing/2014/main" id="{F221AE54-CB2B-C048-BEDE-E0AA1ECF82E0}"/>
              </a:ext>
            </a:extLst>
          </p:cNvPr>
          <p:cNvCxnSpPr/>
          <p:nvPr/>
        </p:nvCxnSpPr>
        <p:spPr>
          <a:xfrm flipH="1">
            <a:off x="7495540" y="689769"/>
            <a:ext cx="3393440" cy="635000"/>
          </a:xfrm>
          <a:prstGeom prst="straightConnector1">
            <a:avLst/>
          </a:prstGeom>
          <a:ln w="9842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C167F935-1AF4-5E48-A67E-8CC036CFAE85}"/>
              </a:ext>
            </a:extLst>
          </p:cNvPr>
          <p:cNvCxnSpPr>
            <a:cxnSpLocks/>
          </p:cNvCxnSpPr>
          <p:nvPr/>
        </p:nvCxnSpPr>
        <p:spPr>
          <a:xfrm flipV="1">
            <a:off x="3879484" y="4584940"/>
            <a:ext cx="1952356" cy="779540"/>
          </a:xfrm>
          <a:prstGeom prst="straightConnector1">
            <a:avLst/>
          </a:prstGeom>
          <a:ln w="98425">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95077E3-83CC-964B-B1C8-C318F401B11A}"/>
              </a:ext>
            </a:extLst>
          </p:cNvPr>
          <p:cNvSpPr txBox="1"/>
          <p:nvPr/>
        </p:nvSpPr>
        <p:spPr>
          <a:xfrm>
            <a:off x="10721340" y="480982"/>
            <a:ext cx="632460" cy="400110"/>
          </a:xfrm>
          <a:prstGeom prst="rect">
            <a:avLst/>
          </a:prstGeom>
          <a:noFill/>
        </p:spPr>
        <p:txBody>
          <a:bodyPr wrap="square" rtlCol="0">
            <a:spAutoFit/>
          </a:bodyPr>
          <a:lstStyle/>
          <a:p>
            <a:r>
              <a:rPr lang="en-US" sz="2000" b="1" dirty="0"/>
              <a:t>You</a:t>
            </a:r>
          </a:p>
        </p:txBody>
      </p:sp>
      <p:sp>
        <p:nvSpPr>
          <p:cNvPr id="8" name="TextBox 7">
            <a:extLst>
              <a:ext uri="{FF2B5EF4-FFF2-40B4-BE49-F238E27FC236}">
                <a16:creationId xmlns:a16="http://schemas.microsoft.com/office/drawing/2014/main" id="{913CF19D-05DE-F640-8637-0B5FF95A84B7}"/>
              </a:ext>
            </a:extLst>
          </p:cNvPr>
          <p:cNvSpPr txBox="1"/>
          <p:nvPr/>
        </p:nvSpPr>
        <p:spPr>
          <a:xfrm>
            <a:off x="2111644" y="5364480"/>
            <a:ext cx="1767840" cy="707886"/>
          </a:xfrm>
          <a:prstGeom prst="rect">
            <a:avLst/>
          </a:prstGeom>
          <a:noFill/>
        </p:spPr>
        <p:txBody>
          <a:bodyPr wrap="square" rtlCol="0">
            <a:spAutoFit/>
          </a:bodyPr>
          <a:lstStyle/>
          <a:p>
            <a:r>
              <a:rPr lang="en-US" sz="2000" b="1" dirty="0"/>
              <a:t>Your Research &amp; 3 keywords </a:t>
            </a:r>
          </a:p>
        </p:txBody>
      </p:sp>
    </p:spTree>
    <p:extLst>
      <p:ext uri="{BB962C8B-B14F-4D97-AF65-F5344CB8AC3E}">
        <p14:creationId xmlns:p14="http://schemas.microsoft.com/office/powerpoint/2010/main" val="332621509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837</TotalTime>
  <Words>1662</Words>
  <Application>Microsoft Macintosh PowerPoint</Application>
  <PresentationFormat>Widescreen</PresentationFormat>
  <Paragraphs>143</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Gill Sans MT</vt:lpstr>
      <vt:lpstr>Times New Roman</vt:lpstr>
      <vt:lpstr>Parcel</vt:lpstr>
      <vt:lpstr>Research in practice ADAD5004 </vt:lpstr>
      <vt:lpstr>WHY?</vt:lpstr>
      <vt:lpstr>The  upside down essay   The Brief For Research in Practice</vt:lpstr>
      <vt:lpstr>It is a proposal of 2500 words</vt:lpstr>
      <vt:lpstr>Learning Outcomes</vt:lpstr>
      <vt:lpstr>The basic outline</vt:lpstr>
      <vt:lpstr>The Basic Outline</vt:lpstr>
      <vt:lpstr>Keywords</vt:lpstr>
      <vt:lpstr>Keywords or themes  In a nutshell…  what do you want to research?</vt:lpstr>
      <vt:lpstr>What do I need to do?</vt:lpstr>
      <vt:lpstr>Map Of the  Writing Structure </vt:lpstr>
      <vt:lpstr>You need   A beginning  A middle An end</vt:lpstr>
      <vt:lpstr>Beginning </vt:lpstr>
      <vt:lpstr>Middle</vt:lpstr>
      <vt:lpstr>End</vt:lpstr>
      <vt:lpstr>Don’t forget  to shape your idea</vt:lpstr>
      <vt:lpstr>And include and  write about images</vt:lpstr>
      <vt:lpstr>Writing Structure</vt:lpstr>
      <vt:lpstr>Writing Structure</vt:lpstr>
      <vt:lpstr>PowerPoint Presentation</vt:lpstr>
      <vt:lpstr>PowerPoint Presentation</vt:lpstr>
      <vt:lpstr>PowerPoint Presentation</vt:lpstr>
      <vt:lpstr>In a nutshell</vt:lpstr>
      <vt:lpstr>expectations</vt:lpstr>
      <vt:lpstr>http://www.tate.org.uk/art/artists/jeremy-deller-3034/jeremy-deller-turner-prize-retrospective </vt:lpstr>
      <vt:lpstr>An example of Jeremy Deller’s work which is always rooted in collaboration and engagement</vt:lpstr>
      <vt:lpstr>Assessment   10am on Friday 26 April 2024 </vt:lpstr>
      <vt:lpstr>Assessment  Word count  2500 words </vt:lpstr>
      <vt:lpstr>Assessment  Submit to  moodle by   </vt:lpstr>
      <vt:lpstr>Feedback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in practice ADAD5004 </dc:title>
  <dc:creator>Donna Williams</dc:creator>
  <cp:lastModifiedBy>Donna Williams</cp:lastModifiedBy>
  <cp:revision>13</cp:revision>
  <dcterms:created xsi:type="dcterms:W3CDTF">2022-01-27T10:23:20Z</dcterms:created>
  <dcterms:modified xsi:type="dcterms:W3CDTF">2024-02-01T15:15:26Z</dcterms:modified>
</cp:coreProperties>
</file>