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823A14-A9FB-4D4C-9798-18FCF8D2B999}" v="1" dt="2026-07-07T12:42:31.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72177" autoAdjust="0"/>
  </p:normalViewPr>
  <p:slideViewPr>
    <p:cSldViewPr snapToGrid="0">
      <p:cViewPr varScale="1">
        <p:scale>
          <a:sx n="79" d="100"/>
          <a:sy n="79" d="100"/>
        </p:scale>
        <p:origin x="316"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ca Adam" userId="48942a50267a33d0" providerId="LiveId" clId="{1741CB68-D5C6-4619-8A0D-75BB67FAEE0B}"/>
    <pc:docChg chg="modSld">
      <pc:chgData name="Rosca Adam" userId="48942a50267a33d0" providerId="LiveId" clId="{1741CB68-D5C6-4619-8A0D-75BB67FAEE0B}" dt="2026-07-07T12:42:40.056" v="3" actId="1076"/>
      <pc:docMkLst>
        <pc:docMk/>
      </pc:docMkLst>
      <pc:sldChg chg="addSp modSp mod">
        <pc:chgData name="Rosca Adam" userId="48942a50267a33d0" providerId="LiveId" clId="{1741CB68-D5C6-4619-8A0D-75BB67FAEE0B}" dt="2026-07-07T12:42:40.056" v="3" actId="1076"/>
        <pc:sldMkLst>
          <pc:docMk/>
          <pc:sldMk cId="1298770834" sldId="256"/>
        </pc:sldMkLst>
        <pc:picChg chg="add mod">
          <ac:chgData name="Rosca Adam" userId="48942a50267a33d0" providerId="LiveId" clId="{1741CB68-D5C6-4619-8A0D-75BB67FAEE0B}" dt="2026-07-07T12:42:40.056" v="3" actId="1076"/>
          <ac:picMkLst>
            <pc:docMk/>
            <pc:sldMk cId="1298770834" sldId="256"/>
            <ac:picMk id="4" creationId="{37843CB4-9D1D-4153-906F-C9108195155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C845C7-6677-4F64-B20C-664EF845E2BC}" type="doc">
      <dgm:prSet loTypeId="urn:microsoft.com/office/officeart/2005/8/layout/vList2" loCatId="list" qsTypeId="urn:microsoft.com/office/officeart/2005/8/quickstyle/simple5" qsCatId="simple" csTypeId="urn:microsoft.com/office/officeart/2005/8/colors/colorful2" csCatId="colorful" phldr="1"/>
      <dgm:spPr/>
      <dgm:t>
        <a:bodyPr/>
        <a:lstStyle/>
        <a:p>
          <a:endParaRPr lang="en-US"/>
        </a:p>
      </dgm:t>
    </dgm:pt>
    <dgm:pt modelId="{280AF974-7931-4444-93A8-5746EFE4E4F1}">
      <dgm:prSet/>
      <dgm:spPr/>
      <dgm:t>
        <a:bodyPr/>
        <a:lstStyle/>
        <a:p>
          <a:pPr>
            <a:lnSpc>
              <a:spcPct val="100000"/>
            </a:lnSpc>
          </a:pPr>
          <a:r>
            <a:rPr lang="en-GB"/>
            <a:t>GreenFill London is a zero-waste refill shop in Stratford, East London that offers food, cleaning and personal care products sold by weight.</a:t>
          </a:r>
          <a:endParaRPr lang="en-US"/>
        </a:p>
      </dgm:t>
    </dgm:pt>
    <dgm:pt modelId="{211FD41C-FA67-4D64-B04C-7E2F6C02C0CE}" type="parTrans" cxnId="{BA82EAD2-F017-41A8-9C2A-4502FEE9D2BF}">
      <dgm:prSet/>
      <dgm:spPr/>
      <dgm:t>
        <a:bodyPr/>
        <a:lstStyle/>
        <a:p>
          <a:endParaRPr lang="en-US"/>
        </a:p>
      </dgm:t>
    </dgm:pt>
    <dgm:pt modelId="{6981A9AC-F4C7-42EE-A77D-2D1B20C6B006}" type="sibTrans" cxnId="{BA82EAD2-F017-41A8-9C2A-4502FEE9D2BF}">
      <dgm:prSet/>
      <dgm:spPr/>
      <dgm:t>
        <a:bodyPr/>
        <a:lstStyle/>
        <a:p>
          <a:endParaRPr lang="en-US"/>
        </a:p>
      </dgm:t>
    </dgm:pt>
    <dgm:pt modelId="{62C32F15-6BED-4194-8FBB-31937D934AB9}">
      <dgm:prSet/>
      <dgm:spPr/>
      <dgm:t>
        <a:bodyPr/>
        <a:lstStyle/>
        <a:p>
          <a:pPr>
            <a:lnSpc>
              <a:spcPct val="100000"/>
            </a:lnSpc>
          </a:pPr>
          <a:r>
            <a:rPr lang="en-GB"/>
            <a:t>Target market: eco aware adults ages 18-45 who pack their own containers and only pay for what they use.</a:t>
          </a:r>
          <a:endParaRPr lang="en-US"/>
        </a:p>
      </dgm:t>
    </dgm:pt>
    <dgm:pt modelId="{90334AA3-8FAD-4A06-9985-D9443F0E259B}" type="parTrans" cxnId="{D6AD75AE-A42C-4738-8CA5-AF90ECF7B754}">
      <dgm:prSet/>
      <dgm:spPr/>
      <dgm:t>
        <a:bodyPr/>
        <a:lstStyle/>
        <a:p>
          <a:endParaRPr lang="en-US"/>
        </a:p>
      </dgm:t>
    </dgm:pt>
    <dgm:pt modelId="{D1AE7C74-2B29-4C7B-94B6-BBC93B329E74}" type="sibTrans" cxnId="{D6AD75AE-A42C-4738-8CA5-AF90ECF7B754}">
      <dgm:prSet/>
      <dgm:spPr/>
      <dgm:t>
        <a:bodyPr/>
        <a:lstStyle/>
        <a:p>
          <a:endParaRPr lang="en-US"/>
        </a:p>
      </dgm:t>
    </dgm:pt>
    <dgm:pt modelId="{856C77E1-9471-43BE-A509-529FB686983E}">
      <dgm:prSet/>
      <dgm:spPr/>
      <dgm:t>
        <a:bodyPr/>
        <a:lstStyle/>
        <a:p>
          <a:pPr>
            <a:lnSpc>
              <a:spcPct val="100000"/>
            </a:lnSpc>
          </a:pPr>
          <a:r>
            <a:rPr lang="en-GB" dirty="0"/>
            <a:t>There is a significant geographical gap in East London for a zero waste shop – there are none there at present. The area of East London is clearly in need of a zero waste shop, as there is currently no store there.</a:t>
          </a:r>
          <a:endParaRPr lang="en-US" dirty="0"/>
        </a:p>
      </dgm:t>
    </dgm:pt>
    <dgm:pt modelId="{EDBA329E-DFFC-4F03-A1A6-3664961600F1}" type="parTrans" cxnId="{17B96697-45FF-4A0B-A01D-1C7B1E04F7AA}">
      <dgm:prSet/>
      <dgm:spPr/>
      <dgm:t>
        <a:bodyPr/>
        <a:lstStyle/>
        <a:p>
          <a:endParaRPr lang="en-US"/>
        </a:p>
      </dgm:t>
    </dgm:pt>
    <dgm:pt modelId="{104E3528-E086-4D96-B6A9-15A41B67CF18}" type="sibTrans" cxnId="{17B96697-45FF-4A0B-A01D-1C7B1E04F7AA}">
      <dgm:prSet/>
      <dgm:spPr/>
      <dgm:t>
        <a:bodyPr/>
        <a:lstStyle/>
        <a:p>
          <a:endParaRPr lang="en-US"/>
        </a:p>
      </dgm:t>
    </dgm:pt>
    <dgm:pt modelId="{4112C03F-9F7B-4B0D-8CCF-61B7B5C304DB}">
      <dgm:prSet/>
      <dgm:spPr/>
      <dgm:t>
        <a:bodyPr/>
        <a:lstStyle/>
        <a:p>
          <a:pPr>
            <a:lnSpc>
              <a:spcPct val="100000"/>
            </a:lnSpc>
          </a:pPr>
          <a:r>
            <a:rPr lang="en-GB" dirty="0"/>
            <a:t>USPs: pay by weight pricing, free monthly community sustainability workshops every Sunday.</a:t>
          </a:r>
          <a:endParaRPr lang="en-US" dirty="0"/>
        </a:p>
      </dgm:t>
    </dgm:pt>
    <dgm:pt modelId="{0214ECFC-73FE-47F8-B8A7-CDB4DBF01380}" type="parTrans" cxnId="{75668649-8FC0-4A9A-B2A4-019DE09D7A71}">
      <dgm:prSet/>
      <dgm:spPr/>
      <dgm:t>
        <a:bodyPr/>
        <a:lstStyle/>
        <a:p>
          <a:endParaRPr lang="en-US"/>
        </a:p>
      </dgm:t>
    </dgm:pt>
    <dgm:pt modelId="{F99B4DA3-066A-4A12-AA3C-0A150A265061}" type="sibTrans" cxnId="{75668649-8FC0-4A9A-B2A4-019DE09D7A71}">
      <dgm:prSet/>
      <dgm:spPr/>
      <dgm:t>
        <a:bodyPr/>
        <a:lstStyle/>
        <a:p>
          <a:endParaRPr lang="en-US"/>
        </a:p>
      </dgm:t>
    </dgm:pt>
    <dgm:pt modelId="{B20D2F86-3683-426D-80AD-F77445CA500A}">
      <dgm:prSet/>
      <dgm:spPr/>
      <dgm:t>
        <a:bodyPr/>
        <a:lstStyle/>
        <a:p>
          <a:pPr>
            <a:lnSpc>
              <a:spcPct val="100000"/>
            </a:lnSpc>
          </a:pPr>
          <a:r>
            <a:rPr lang="en-GB"/>
            <a:t>Business organisation: sole trader. Sole traders have sole control of decisions and do not have to file accounts with Companies House (GOV.UK, n.d.) from month two, with a part time weekend assistant added in from month two.</a:t>
          </a:r>
          <a:endParaRPr lang="en-US"/>
        </a:p>
      </dgm:t>
    </dgm:pt>
    <dgm:pt modelId="{E662089C-910C-41DB-9313-025AB29FAAFA}" type="parTrans" cxnId="{FC905765-86D8-4094-8BCF-3FBF464D5D3E}">
      <dgm:prSet/>
      <dgm:spPr/>
      <dgm:t>
        <a:bodyPr/>
        <a:lstStyle/>
        <a:p>
          <a:endParaRPr lang="en-US"/>
        </a:p>
      </dgm:t>
    </dgm:pt>
    <dgm:pt modelId="{4D02F1F9-3CF9-469C-9DCE-DAC7F54F4906}" type="sibTrans" cxnId="{FC905765-86D8-4094-8BCF-3FBF464D5D3E}">
      <dgm:prSet/>
      <dgm:spPr/>
      <dgm:t>
        <a:bodyPr/>
        <a:lstStyle/>
        <a:p>
          <a:endParaRPr lang="en-US"/>
        </a:p>
      </dgm:t>
    </dgm:pt>
    <dgm:pt modelId="{CA3B214A-63E6-4F3E-AD18-6E4D1D908F0C}" type="pres">
      <dgm:prSet presAssocID="{01C845C7-6677-4F64-B20C-664EF845E2BC}" presName="linear" presStyleCnt="0">
        <dgm:presLayoutVars>
          <dgm:animLvl val="lvl"/>
          <dgm:resizeHandles val="exact"/>
        </dgm:presLayoutVars>
      </dgm:prSet>
      <dgm:spPr/>
    </dgm:pt>
    <dgm:pt modelId="{A870FDAA-67C9-40F6-B004-403ADD3367A3}" type="pres">
      <dgm:prSet presAssocID="{280AF974-7931-4444-93A8-5746EFE4E4F1}" presName="parentText" presStyleLbl="node1" presStyleIdx="0" presStyleCnt="5">
        <dgm:presLayoutVars>
          <dgm:chMax val="0"/>
          <dgm:bulletEnabled val="1"/>
        </dgm:presLayoutVars>
      </dgm:prSet>
      <dgm:spPr/>
    </dgm:pt>
    <dgm:pt modelId="{1789DBE9-4DB1-45A9-99B8-783507657EFE}" type="pres">
      <dgm:prSet presAssocID="{6981A9AC-F4C7-42EE-A77D-2D1B20C6B006}" presName="spacer" presStyleCnt="0"/>
      <dgm:spPr/>
    </dgm:pt>
    <dgm:pt modelId="{CEB8B493-9B0F-4F5A-8622-0A68635BE9AA}" type="pres">
      <dgm:prSet presAssocID="{62C32F15-6BED-4194-8FBB-31937D934AB9}" presName="parentText" presStyleLbl="node1" presStyleIdx="1" presStyleCnt="5">
        <dgm:presLayoutVars>
          <dgm:chMax val="0"/>
          <dgm:bulletEnabled val="1"/>
        </dgm:presLayoutVars>
      </dgm:prSet>
      <dgm:spPr/>
    </dgm:pt>
    <dgm:pt modelId="{1BC3A08B-6283-4724-9C1C-B0EB923B0495}" type="pres">
      <dgm:prSet presAssocID="{D1AE7C74-2B29-4C7B-94B6-BBC93B329E74}" presName="spacer" presStyleCnt="0"/>
      <dgm:spPr/>
    </dgm:pt>
    <dgm:pt modelId="{D92EF3EA-468A-40F2-8997-21B3AE519A9D}" type="pres">
      <dgm:prSet presAssocID="{856C77E1-9471-43BE-A509-529FB686983E}" presName="parentText" presStyleLbl="node1" presStyleIdx="2" presStyleCnt="5">
        <dgm:presLayoutVars>
          <dgm:chMax val="0"/>
          <dgm:bulletEnabled val="1"/>
        </dgm:presLayoutVars>
      </dgm:prSet>
      <dgm:spPr/>
    </dgm:pt>
    <dgm:pt modelId="{D240F6D7-6565-45BA-9129-6A1BB010AD64}" type="pres">
      <dgm:prSet presAssocID="{104E3528-E086-4D96-B6A9-15A41B67CF18}" presName="spacer" presStyleCnt="0"/>
      <dgm:spPr/>
    </dgm:pt>
    <dgm:pt modelId="{7854AA0F-8FF9-4B7F-8EE1-7B200D704F93}" type="pres">
      <dgm:prSet presAssocID="{4112C03F-9F7B-4B0D-8CCF-61B7B5C304DB}" presName="parentText" presStyleLbl="node1" presStyleIdx="3" presStyleCnt="5">
        <dgm:presLayoutVars>
          <dgm:chMax val="0"/>
          <dgm:bulletEnabled val="1"/>
        </dgm:presLayoutVars>
      </dgm:prSet>
      <dgm:spPr/>
    </dgm:pt>
    <dgm:pt modelId="{73CF11F6-78D8-48B2-8239-590476D74502}" type="pres">
      <dgm:prSet presAssocID="{F99B4DA3-066A-4A12-AA3C-0A150A265061}" presName="spacer" presStyleCnt="0"/>
      <dgm:spPr/>
    </dgm:pt>
    <dgm:pt modelId="{22D107A2-62AF-4FD2-B509-B89DD9B91C26}" type="pres">
      <dgm:prSet presAssocID="{B20D2F86-3683-426D-80AD-F77445CA500A}" presName="parentText" presStyleLbl="node1" presStyleIdx="4" presStyleCnt="5">
        <dgm:presLayoutVars>
          <dgm:chMax val="0"/>
          <dgm:bulletEnabled val="1"/>
        </dgm:presLayoutVars>
      </dgm:prSet>
      <dgm:spPr/>
    </dgm:pt>
  </dgm:ptLst>
  <dgm:cxnLst>
    <dgm:cxn modelId="{2744A51F-38CF-4DCC-82A0-2C269507EC00}" type="presOf" srcId="{4112C03F-9F7B-4B0D-8CCF-61B7B5C304DB}" destId="{7854AA0F-8FF9-4B7F-8EE1-7B200D704F93}" srcOrd="0" destOrd="0" presId="urn:microsoft.com/office/officeart/2005/8/layout/vList2"/>
    <dgm:cxn modelId="{95E8A729-3672-456D-A560-17BA69CBF993}" type="presOf" srcId="{856C77E1-9471-43BE-A509-529FB686983E}" destId="{D92EF3EA-468A-40F2-8997-21B3AE519A9D}" srcOrd="0" destOrd="0" presId="urn:microsoft.com/office/officeart/2005/8/layout/vList2"/>
    <dgm:cxn modelId="{FC905765-86D8-4094-8BCF-3FBF464D5D3E}" srcId="{01C845C7-6677-4F64-B20C-664EF845E2BC}" destId="{B20D2F86-3683-426D-80AD-F77445CA500A}" srcOrd="4" destOrd="0" parTransId="{E662089C-910C-41DB-9313-025AB29FAAFA}" sibTransId="{4D02F1F9-3CF9-469C-9DCE-DAC7F54F4906}"/>
    <dgm:cxn modelId="{75668649-8FC0-4A9A-B2A4-019DE09D7A71}" srcId="{01C845C7-6677-4F64-B20C-664EF845E2BC}" destId="{4112C03F-9F7B-4B0D-8CCF-61B7B5C304DB}" srcOrd="3" destOrd="0" parTransId="{0214ECFC-73FE-47F8-B8A7-CDB4DBF01380}" sibTransId="{F99B4DA3-066A-4A12-AA3C-0A150A265061}"/>
    <dgm:cxn modelId="{FE57BD4F-3FA0-4150-B478-023736C04F53}" type="presOf" srcId="{62C32F15-6BED-4194-8FBB-31937D934AB9}" destId="{CEB8B493-9B0F-4F5A-8622-0A68635BE9AA}" srcOrd="0" destOrd="0" presId="urn:microsoft.com/office/officeart/2005/8/layout/vList2"/>
    <dgm:cxn modelId="{939EB173-1920-4262-B457-5BBD6AC7F617}" type="presOf" srcId="{B20D2F86-3683-426D-80AD-F77445CA500A}" destId="{22D107A2-62AF-4FD2-B509-B89DD9B91C26}" srcOrd="0" destOrd="0" presId="urn:microsoft.com/office/officeart/2005/8/layout/vList2"/>
    <dgm:cxn modelId="{A186D656-24D4-4722-BF31-B4222A6F1F51}" type="presOf" srcId="{280AF974-7931-4444-93A8-5746EFE4E4F1}" destId="{A870FDAA-67C9-40F6-B004-403ADD3367A3}" srcOrd="0" destOrd="0" presId="urn:microsoft.com/office/officeart/2005/8/layout/vList2"/>
    <dgm:cxn modelId="{A973E78C-137C-4B6D-877C-7463245BE7E3}" type="presOf" srcId="{01C845C7-6677-4F64-B20C-664EF845E2BC}" destId="{CA3B214A-63E6-4F3E-AD18-6E4D1D908F0C}" srcOrd="0" destOrd="0" presId="urn:microsoft.com/office/officeart/2005/8/layout/vList2"/>
    <dgm:cxn modelId="{17B96697-45FF-4A0B-A01D-1C7B1E04F7AA}" srcId="{01C845C7-6677-4F64-B20C-664EF845E2BC}" destId="{856C77E1-9471-43BE-A509-529FB686983E}" srcOrd="2" destOrd="0" parTransId="{EDBA329E-DFFC-4F03-A1A6-3664961600F1}" sibTransId="{104E3528-E086-4D96-B6A9-15A41B67CF18}"/>
    <dgm:cxn modelId="{D6AD75AE-A42C-4738-8CA5-AF90ECF7B754}" srcId="{01C845C7-6677-4F64-B20C-664EF845E2BC}" destId="{62C32F15-6BED-4194-8FBB-31937D934AB9}" srcOrd="1" destOrd="0" parTransId="{90334AA3-8FAD-4A06-9985-D9443F0E259B}" sibTransId="{D1AE7C74-2B29-4C7B-94B6-BBC93B329E74}"/>
    <dgm:cxn modelId="{BA82EAD2-F017-41A8-9C2A-4502FEE9D2BF}" srcId="{01C845C7-6677-4F64-B20C-664EF845E2BC}" destId="{280AF974-7931-4444-93A8-5746EFE4E4F1}" srcOrd="0" destOrd="0" parTransId="{211FD41C-FA67-4D64-B04C-7E2F6C02C0CE}" sibTransId="{6981A9AC-F4C7-42EE-A77D-2D1B20C6B006}"/>
    <dgm:cxn modelId="{25DDA018-2FFE-48D5-BE5F-0B0863193053}" type="presParOf" srcId="{CA3B214A-63E6-4F3E-AD18-6E4D1D908F0C}" destId="{A870FDAA-67C9-40F6-B004-403ADD3367A3}" srcOrd="0" destOrd="0" presId="urn:microsoft.com/office/officeart/2005/8/layout/vList2"/>
    <dgm:cxn modelId="{0B781109-BE22-4DF0-B86D-C249DD5312B1}" type="presParOf" srcId="{CA3B214A-63E6-4F3E-AD18-6E4D1D908F0C}" destId="{1789DBE9-4DB1-45A9-99B8-783507657EFE}" srcOrd="1" destOrd="0" presId="urn:microsoft.com/office/officeart/2005/8/layout/vList2"/>
    <dgm:cxn modelId="{BD1B314C-F623-487C-AE8A-FFD7B9B49567}" type="presParOf" srcId="{CA3B214A-63E6-4F3E-AD18-6E4D1D908F0C}" destId="{CEB8B493-9B0F-4F5A-8622-0A68635BE9AA}" srcOrd="2" destOrd="0" presId="urn:microsoft.com/office/officeart/2005/8/layout/vList2"/>
    <dgm:cxn modelId="{B9766800-98F6-4932-802C-C5F04707E83C}" type="presParOf" srcId="{CA3B214A-63E6-4F3E-AD18-6E4D1D908F0C}" destId="{1BC3A08B-6283-4724-9C1C-B0EB923B0495}" srcOrd="3" destOrd="0" presId="urn:microsoft.com/office/officeart/2005/8/layout/vList2"/>
    <dgm:cxn modelId="{1D024624-4967-46DE-877F-26EC3EB03355}" type="presParOf" srcId="{CA3B214A-63E6-4F3E-AD18-6E4D1D908F0C}" destId="{D92EF3EA-468A-40F2-8997-21B3AE519A9D}" srcOrd="4" destOrd="0" presId="urn:microsoft.com/office/officeart/2005/8/layout/vList2"/>
    <dgm:cxn modelId="{D0F9F163-3C04-4347-A7BF-4A38989788D5}" type="presParOf" srcId="{CA3B214A-63E6-4F3E-AD18-6E4D1D908F0C}" destId="{D240F6D7-6565-45BA-9129-6A1BB010AD64}" srcOrd="5" destOrd="0" presId="urn:microsoft.com/office/officeart/2005/8/layout/vList2"/>
    <dgm:cxn modelId="{AA6A281D-A907-46DF-BF8D-AB5C0DB3DEE1}" type="presParOf" srcId="{CA3B214A-63E6-4F3E-AD18-6E4D1D908F0C}" destId="{7854AA0F-8FF9-4B7F-8EE1-7B200D704F93}" srcOrd="6" destOrd="0" presId="urn:microsoft.com/office/officeart/2005/8/layout/vList2"/>
    <dgm:cxn modelId="{4A21A553-8139-4B37-AA74-79E4761D9E5F}" type="presParOf" srcId="{CA3B214A-63E6-4F3E-AD18-6E4D1D908F0C}" destId="{73CF11F6-78D8-48B2-8239-590476D74502}" srcOrd="7" destOrd="0" presId="urn:microsoft.com/office/officeart/2005/8/layout/vList2"/>
    <dgm:cxn modelId="{53719100-75A2-4DA0-840B-07F83C6F06A4}" type="presParOf" srcId="{CA3B214A-63E6-4F3E-AD18-6E4D1D908F0C}" destId="{22D107A2-62AF-4FD2-B509-B89DD9B91C26}"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8FDA6E-64D4-40FB-8106-8EB8B7B9E3A7}" type="doc">
      <dgm:prSet loTypeId="urn:microsoft.com/office/officeart/2008/layout/LinedList" loCatId="list" qsTypeId="urn:microsoft.com/office/officeart/2005/8/quickstyle/simple4" qsCatId="simple" csTypeId="urn:microsoft.com/office/officeart/2005/8/colors/colorful5" csCatId="colorful"/>
      <dgm:spPr/>
      <dgm:t>
        <a:bodyPr/>
        <a:lstStyle/>
        <a:p>
          <a:endParaRPr lang="en-US"/>
        </a:p>
      </dgm:t>
    </dgm:pt>
    <dgm:pt modelId="{0F7A6D63-0073-4DA1-8974-7E538A5B62C2}">
      <dgm:prSet/>
      <dgm:spPr/>
      <dgm:t>
        <a:bodyPr/>
        <a:lstStyle/>
        <a:p>
          <a:r>
            <a:rPr lang="en-GB"/>
            <a:t>Economic: 53% of UK consumers believe they could live more sustainably if it was more affordable – the pay by weight model directly tackles this response (Statista, 2024).</a:t>
          </a:r>
          <a:endParaRPr lang="en-US"/>
        </a:p>
      </dgm:t>
    </dgm:pt>
    <dgm:pt modelId="{140EC116-95AB-4BF1-A136-9F521BB76E7E}" type="parTrans" cxnId="{8462F9B4-EFAE-44A5-9801-72E54DFC0097}">
      <dgm:prSet/>
      <dgm:spPr/>
      <dgm:t>
        <a:bodyPr/>
        <a:lstStyle/>
        <a:p>
          <a:endParaRPr lang="en-US"/>
        </a:p>
      </dgm:t>
    </dgm:pt>
    <dgm:pt modelId="{71A88BBF-4100-4F0C-ADBC-0CA5115CF119}" type="sibTrans" cxnId="{8462F9B4-EFAE-44A5-9801-72E54DFC0097}">
      <dgm:prSet/>
      <dgm:spPr/>
      <dgm:t>
        <a:bodyPr/>
        <a:lstStyle/>
        <a:p>
          <a:endParaRPr lang="en-US"/>
        </a:p>
      </dgm:t>
    </dgm:pt>
    <dgm:pt modelId="{75861787-2954-4277-9045-E1C5E9358F3F}">
      <dgm:prSet/>
      <dgm:spPr/>
      <dgm:t>
        <a:bodyPr/>
        <a:lstStyle/>
        <a:p>
          <a:r>
            <a:rPr lang="en-GB"/>
            <a:t>Technological: The Refill app has been downloaded more than 500,000 times and lists more than 340,000 refill stations globally – free, targeted foot traffic (Resource Media, 2026).</a:t>
          </a:r>
          <a:endParaRPr lang="en-US"/>
        </a:p>
      </dgm:t>
    </dgm:pt>
    <dgm:pt modelId="{41C0DEE3-B85D-4B91-8833-905D29AF2024}" type="parTrans" cxnId="{B7D047A2-B756-4C18-AC4B-BD9F7A8C46CE}">
      <dgm:prSet/>
      <dgm:spPr/>
      <dgm:t>
        <a:bodyPr/>
        <a:lstStyle/>
        <a:p>
          <a:endParaRPr lang="en-US"/>
        </a:p>
      </dgm:t>
    </dgm:pt>
    <dgm:pt modelId="{E90765CE-0A8B-43B3-9D9E-14DCC8DE58DC}" type="sibTrans" cxnId="{B7D047A2-B756-4C18-AC4B-BD9F7A8C46CE}">
      <dgm:prSet/>
      <dgm:spPr/>
      <dgm:t>
        <a:bodyPr/>
        <a:lstStyle/>
        <a:p>
          <a:endParaRPr lang="en-US"/>
        </a:p>
      </dgm:t>
    </dgm:pt>
    <dgm:pt modelId="{1DC52A45-1F6B-46FF-8E70-B3F5C1D55383}">
      <dgm:prSet/>
      <dgm:spPr/>
      <dgm:t>
        <a:bodyPr/>
        <a:lstStyle/>
        <a:p>
          <a:r>
            <a:rPr lang="en-GB"/>
            <a:t>Environmental: 1.4 billion single use packaging items would leave the waste stream annually if each household in the UK filled up one item a week (Resource Media, 2026).</a:t>
          </a:r>
          <a:endParaRPr lang="en-US"/>
        </a:p>
      </dgm:t>
    </dgm:pt>
    <dgm:pt modelId="{D0993EB1-C51D-4BB5-BB68-1B4A5A0A51B2}" type="parTrans" cxnId="{5345759D-2666-4342-BCC8-17666952D216}">
      <dgm:prSet/>
      <dgm:spPr/>
      <dgm:t>
        <a:bodyPr/>
        <a:lstStyle/>
        <a:p>
          <a:endParaRPr lang="en-US"/>
        </a:p>
      </dgm:t>
    </dgm:pt>
    <dgm:pt modelId="{7023C642-01E7-4C5E-9351-E2581DCCBC7B}" type="sibTrans" cxnId="{5345759D-2666-4342-BCC8-17666952D216}">
      <dgm:prSet/>
      <dgm:spPr/>
      <dgm:t>
        <a:bodyPr/>
        <a:lstStyle/>
        <a:p>
          <a:endParaRPr lang="en-US"/>
        </a:p>
      </dgm:t>
    </dgm:pt>
    <dgm:pt modelId="{BC347ED6-6625-4BE2-83D8-BE22A0092DA1}">
      <dgm:prSet/>
      <dgm:spPr/>
      <dgm:t>
        <a:bodyPr/>
        <a:lstStyle/>
        <a:p>
          <a:r>
            <a:rPr lang="en-GB"/>
            <a:t>Environmental: By 2035, WRAP will achieve 30% of private label products as refillable (Grocery Gazette, 2024).</a:t>
          </a:r>
          <a:endParaRPr lang="en-US"/>
        </a:p>
      </dgm:t>
    </dgm:pt>
    <dgm:pt modelId="{1D406EF0-D621-4BC9-8263-104672F02DEB}" type="parTrans" cxnId="{B17B1DF0-00AE-4961-B657-48A6F9F1C57E}">
      <dgm:prSet/>
      <dgm:spPr/>
      <dgm:t>
        <a:bodyPr/>
        <a:lstStyle/>
        <a:p>
          <a:endParaRPr lang="en-US"/>
        </a:p>
      </dgm:t>
    </dgm:pt>
    <dgm:pt modelId="{4AC15FB0-EF8F-42D2-88B4-074FDC92839D}" type="sibTrans" cxnId="{B17B1DF0-00AE-4961-B657-48A6F9F1C57E}">
      <dgm:prSet/>
      <dgm:spPr/>
      <dgm:t>
        <a:bodyPr/>
        <a:lstStyle/>
        <a:p>
          <a:endParaRPr lang="en-US"/>
        </a:p>
      </dgm:t>
    </dgm:pt>
    <dgm:pt modelId="{A3ABD9F3-391F-4160-B745-08B08E964249}" type="pres">
      <dgm:prSet presAssocID="{128FDA6E-64D4-40FB-8106-8EB8B7B9E3A7}" presName="vert0" presStyleCnt="0">
        <dgm:presLayoutVars>
          <dgm:dir/>
          <dgm:animOne val="branch"/>
          <dgm:animLvl val="lvl"/>
        </dgm:presLayoutVars>
      </dgm:prSet>
      <dgm:spPr/>
    </dgm:pt>
    <dgm:pt modelId="{291E97F5-F346-4631-8145-DECAA8D3FB55}" type="pres">
      <dgm:prSet presAssocID="{0F7A6D63-0073-4DA1-8974-7E538A5B62C2}" presName="thickLine" presStyleLbl="alignNode1" presStyleIdx="0" presStyleCnt="4"/>
      <dgm:spPr/>
    </dgm:pt>
    <dgm:pt modelId="{462AC43B-3EF2-4804-963F-BE19B679CED1}" type="pres">
      <dgm:prSet presAssocID="{0F7A6D63-0073-4DA1-8974-7E538A5B62C2}" presName="horz1" presStyleCnt="0"/>
      <dgm:spPr/>
    </dgm:pt>
    <dgm:pt modelId="{EEF1B3F4-585E-4896-B52A-D3A323565FC2}" type="pres">
      <dgm:prSet presAssocID="{0F7A6D63-0073-4DA1-8974-7E538A5B62C2}" presName="tx1" presStyleLbl="revTx" presStyleIdx="0" presStyleCnt="4"/>
      <dgm:spPr/>
    </dgm:pt>
    <dgm:pt modelId="{B5C5D6DB-C8B8-4CBD-BADD-2DF3C31CF1D5}" type="pres">
      <dgm:prSet presAssocID="{0F7A6D63-0073-4DA1-8974-7E538A5B62C2}" presName="vert1" presStyleCnt="0"/>
      <dgm:spPr/>
    </dgm:pt>
    <dgm:pt modelId="{A618D447-3A83-4589-80AE-3CF9228ED8F1}" type="pres">
      <dgm:prSet presAssocID="{75861787-2954-4277-9045-E1C5E9358F3F}" presName="thickLine" presStyleLbl="alignNode1" presStyleIdx="1" presStyleCnt="4"/>
      <dgm:spPr/>
    </dgm:pt>
    <dgm:pt modelId="{B8FB91C2-048B-4DFC-B960-7D523AC004AC}" type="pres">
      <dgm:prSet presAssocID="{75861787-2954-4277-9045-E1C5E9358F3F}" presName="horz1" presStyleCnt="0"/>
      <dgm:spPr/>
    </dgm:pt>
    <dgm:pt modelId="{2647C8B6-2B1B-43BC-B9A8-C9CBE4F680AF}" type="pres">
      <dgm:prSet presAssocID="{75861787-2954-4277-9045-E1C5E9358F3F}" presName="tx1" presStyleLbl="revTx" presStyleIdx="1" presStyleCnt="4"/>
      <dgm:spPr/>
    </dgm:pt>
    <dgm:pt modelId="{9B4E21E5-53A1-41F9-9998-DEF0FC845115}" type="pres">
      <dgm:prSet presAssocID="{75861787-2954-4277-9045-E1C5E9358F3F}" presName="vert1" presStyleCnt="0"/>
      <dgm:spPr/>
    </dgm:pt>
    <dgm:pt modelId="{EA3BDC87-696D-46CD-B21F-108B0D289894}" type="pres">
      <dgm:prSet presAssocID="{1DC52A45-1F6B-46FF-8E70-B3F5C1D55383}" presName="thickLine" presStyleLbl="alignNode1" presStyleIdx="2" presStyleCnt="4"/>
      <dgm:spPr/>
    </dgm:pt>
    <dgm:pt modelId="{27F676FA-3BF1-4D5E-8DCE-28BC08E9F147}" type="pres">
      <dgm:prSet presAssocID="{1DC52A45-1F6B-46FF-8E70-B3F5C1D55383}" presName="horz1" presStyleCnt="0"/>
      <dgm:spPr/>
    </dgm:pt>
    <dgm:pt modelId="{5FCA3C72-5585-49B4-8DCA-52D79DF269A3}" type="pres">
      <dgm:prSet presAssocID="{1DC52A45-1F6B-46FF-8E70-B3F5C1D55383}" presName="tx1" presStyleLbl="revTx" presStyleIdx="2" presStyleCnt="4"/>
      <dgm:spPr/>
    </dgm:pt>
    <dgm:pt modelId="{E406FCFE-AE2A-4892-99D0-A8CC0C943F4A}" type="pres">
      <dgm:prSet presAssocID="{1DC52A45-1F6B-46FF-8E70-B3F5C1D55383}" presName="vert1" presStyleCnt="0"/>
      <dgm:spPr/>
    </dgm:pt>
    <dgm:pt modelId="{CB83F447-992B-4852-A659-2AF377E5341D}" type="pres">
      <dgm:prSet presAssocID="{BC347ED6-6625-4BE2-83D8-BE22A0092DA1}" presName="thickLine" presStyleLbl="alignNode1" presStyleIdx="3" presStyleCnt="4"/>
      <dgm:spPr/>
    </dgm:pt>
    <dgm:pt modelId="{D54C36AB-A1EF-4002-8D2B-B13140CFF8EB}" type="pres">
      <dgm:prSet presAssocID="{BC347ED6-6625-4BE2-83D8-BE22A0092DA1}" presName="horz1" presStyleCnt="0"/>
      <dgm:spPr/>
    </dgm:pt>
    <dgm:pt modelId="{D131942D-B059-41A6-AAAF-8AAD99E5D380}" type="pres">
      <dgm:prSet presAssocID="{BC347ED6-6625-4BE2-83D8-BE22A0092DA1}" presName="tx1" presStyleLbl="revTx" presStyleIdx="3" presStyleCnt="4"/>
      <dgm:spPr/>
    </dgm:pt>
    <dgm:pt modelId="{9B0CF697-D636-49E4-BA79-47E6EBAED760}" type="pres">
      <dgm:prSet presAssocID="{BC347ED6-6625-4BE2-83D8-BE22A0092DA1}" presName="vert1" presStyleCnt="0"/>
      <dgm:spPr/>
    </dgm:pt>
  </dgm:ptLst>
  <dgm:cxnLst>
    <dgm:cxn modelId="{8532F513-EDB4-4AFF-81E4-B74077FD1D8E}" type="presOf" srcId="{128FDA6E-64D4-40FB-8106-8EB8B7B9E3A7}" destId="{A3ABD9F3-391F-4160-B745-08B08E964249}" srcOrd="0" destOrd="0" presId="urn:microsoft.com/office/officeart/2008/layout/LinedList"/>
    <dgm:cxn modelId="{41751E66-408B-4DC2-A7A6-6252D7E88D52}" type="presOf" srcId="{1DC52A45-1F6B-46FF-8E70-B3F5C1D55383}" destId="{5FCA3C72-5585-49B4-8DCA-52D79DF269A3}" srcOrd="0" destOrd="0" presId="urn:microsoft.com/office/officeart/2008/layout/LinedList"/>
    <dgm:cxn modelId="{97B48B52-3BEC-4917-90B6-6349830C3323}" type="presOf" srcId="{75861787-2954-4277-9045-E1C5E9358F3F}" destId="{2647C8B6-2B1B-43BC-B9A8-C9CBE4F680AF}" srcOrd="0" destOrd="0" presId="urn:microsoft.com/office/officeart/2008/layout/LinedList"/>
    <dgm:cxn modelId="{C77A7854-B45E-443D-8C2B-91610945096A}" type="presOf" srcId="{0F7A6D63-0073-4DA1-8974-7E538A5B62C2}" destId="{EEF1B3F4-585E-4896-B52A-D3A323565FC2}" srcOrd="0" destOrd="0" presId="urn:microsoft.com/office/officeart/2008/layout/LinedList"/>
    <dgm:cxn modelId="{5345759D-2666-4342-BCC8-17666952D216}" srcId="{128FDA6E-64D4-40FB-8106-8EB8B7B9E3A7}" destId="{1DC52A45-1F6B-46FF-8E70-B3F5C1D55383}" srcOrd="2" destOrd="0" parTransId="{D0993EB1-C51D-4BB5-BB68-1B4A5A0A51B2}" sibTransId="{7023C642-01E7-4C5E-9351-E2581DCCBC7B}"/>
    <dgm:cxn modelId="{B7D047A2-B756-4C18-AC4B-BD9F7A8C46CE}" srcId="{128FDA6E-64D4-40FB-8106-8EB8B7B9E3A7}" destId="{75861787-2954-4277-9045-E1C5E9358F3F}" srcOrd="1" destOrd="0" parTransId="{41C0DEE3-B85D-4B91-8833-905D29AF2024}" sibTransId="{E90765CE-0A8B-43B3-9D9E-14DCC8DE58DC}"/>
    <dgm:cxn modelId="{8462F9B4-EFAE-44A5-9801-72E54DFC0097}" srcId="{128FDA6E-64D4-40FB-8106-8EB8B7B9E3A7}" destId="{0F7A6D63-0073-4DA1-8974-7E538A5B62C2}" srcOrd="0" destOrd="0" parTransId="{140EC116-95AB-4BF1-A136-9F521BB76E7E}" sibTransId="{71A88BBF-4100-4F0C-ADBC-0CA5115CF119}"/>
    <dgm:cxn modelId="{636FC3BD-2E17-48FC-92C8-2FBBD338DAA6}" type="presOf" srcId="{BC347ED6-6625-4BE2-83D8-BE22A0092DA1}" destId="{D131942D-B059-41A6-AAAF-8AAD99E5D380}" srcOrd="0" destOrd="0" presId="urn:microsoft.com/office/officeart/2008/layout/LinedList"/>
    <dgm:cxn modelId="{B17B1DF0-00AE-4961-B657-48A6F9F1C57E}" srcId="{128FDA6E-64D4-40FB-8106-8EB8B7B9E3A7}" destId="{BC347ED6-6625-4BE2-83D8-BE22A0092DA1}" srcOrd="3" destOrd="0" parTransId="{1D406EF0-D621-4BC9-8263-104672F02DEB}" sibTransId="{4AC15FB0-EF8F-42D2-88B4-074FDC92839D}"/>
    <dgm:cxn modelId="{86E48D47-A8AC-46CC-928C-3373067C9B8A}" type="presParOf" srcId="{A3ABD9F3-391F-4160-B745-08B08E964249}" destId="{291E97F5-F346-4631-8145-DECAA8D3FB55}" srcOrd="0" destOrd="0" presId="urn:microsoft.com/office/officeart/2008/layout/LinedList"/>
    <dgm:cxn modelId="{DEC66173-3A64-44F9-BF32-3877A02945A9}" type="presParOf" srcId="{A3ABD9F3-391F-4160-B745-08B08E964249}" destId="{462AC43B-3EF2-4804-963F-BE19B679CED1}" srcOrd="1" destOrd="0" presId="urn:microsoft.com/office/officeart/2008/layout/LinedList"/>
    <dgm:cxn modelId="{17FEA544-BDA2-41A4-B743-8C73C17D656A}" type="presParOf" srcId="{462AC43B-3EF2-4804-963F-BE19B679CED1}" destId="{EEF1B3F4-585E-4896-B52A-D3A323565FC2}" srcOrd="0" destOrd="0" presId="urn:microsoft.com/office/officeart/2008/layout/LinedList"/>
    <dgm:cxn modelId="{8E4BD329-7D3A-4663-B75F-6C03E8A2A9FA}" type="presParOf" srcId="{462AC43B-3EF2-4804-963F-BE19B679CED1}" destId="{B5C5D6DB-C8B8-4CBD-BADD-2DF3C31CF1D5}" srcOrd="1" destOrd="0" presId="urn:microsoft.com/office/officeart/2008/layout/LinedList"/>
    <dgm:cxn modelId="{2C94F2D1-78C0-4FE2-8627-6A86CC1C4E50}" type="presParOf" srcId="{A3ABD9F3-391F-4160-B745-08B08E964249}" destId="{A618D447-3A83-4589-80AE-3CF9228ED8F1}" srcOrd="2" destOrd="0" presId="urn:microsoft.com/office/officeart/2008/layout/LinedList"/>
    <dgm:cxn modelId="{2BDE3BEA-D682-4789-AD0B-7B475622658D}" type="presParOf" srcId="{A3ABD9F3-391F-4160-B745-08B08E964249}" destId="{B8FB91C2-048B-4DFC-B960-7D523AC004AC}" srcOrd="3" destOrd="0" presId="urn:microsoft.com/office/officeart/2008/layout/LinedList"/>
    <dgm:cxn modelId="{80311369-7C45-48E5-8C1C-8EF06E3F863C}" type="presParOf" srcId="{B8FB91C2-048B-4DFC-B960-7D523AC004AC}" destId="{2647C8B6-2B1B-43BC-B9A8-C9CBE4F680AF}" srcOrd="0" destOrd="0" presId="urn:microsoft.com/office/officeart/2008/layout/LinedList"/>
    <dgm:cxn modelId="{9495C649-4F87-44DF-AE42-E164A4986BCD}" type="presParOf" srcId="{B8FB91C2-048B-4DFC-B960-7D523AC004AC}" destId="{9B4E21E5-53A1-41F9-9998-DEF0FC845115}" srcOrd="1" destOrd="0" presId="urn:microsoft.com/office/officeart/2008/layout/LinedList"/>
    <dgm:cxn modelId="{C276F45A-8F94-4CCE-A652-15C94AC000D1}" type="presParOf" srcId="{A3ABD9F3-391F-4160-B745-08B08E964249}" destId="{EA3BDC87-696D-46CD-B21F-108B0D289894}" srcOrd="4" destOrd="0" presId="urn:microsoft.com/office/officeart/2008/layout/LinedList"/>
    <dgm:cxn modelId="{66623A7B-92D8-40C3-923D-1AB8FCE0C9CD}" type="presParOf" srcId="{A3ABD9F3-391F-4160-B745-08B08E964249}" destId="{27F676FA-3BF1-4D5E-8DCE-28BC08E9F147}" srcOrd="5" destOrd="0" presId="urn:microsoft.com/office/officeart/2008/layout/LinedList"/>
    <dgm:cxn modelId="{16FC5447-5988-4637-A343-A03C9C4F34F4}" type="presParOf" srcId="{27F676FA-3BF1-4D5E-8DCE-28BC08E9F147}" destId="{5FCA3C72-5585-49B4-8DCA-52D79DF269A3}" srcOrd="0" destOrd="0" presId="urn:microsoft.com/office/officeart/2008/layout/LinedList"/>
    <dgm:cxn modelId="{02BC5C87-2602-4E65-8A03-5578E434F1A1}" type="presParOf" srcId="{27F676FA-3BF1-4D5E-8DCE-28BC08E9F147}" destId="{E406FCFE-AE2A-4892-99D0-A8CC0C943F4A}" srcOrd="1" destOrd="0" presId="urn:microsoft.com/office/officeart/2008/layout/LinedList"/>
    <dgm:cxn modelId="{9D492E6A-4950-4460-ABF6-453ED09CA7AA}" type="presParOf" srcId="{A3ABD9F3-391F-4160-B745-08B08E964249}" destId="{CB83F447-992B-4852-A659-2AF377E5341D}" srcOrd="6" destOrd="0" presId="urn:microsoft.com/office/officeart/2008/layout/LinedList"/>
    <dgm:cxn modelId="{14611A95-75C2-4F93-9D87-79A7B2AD3903}" type="presParOf" srcId="{A3ABD9F3-391F-4160-B745-08B08E964249}" destId="{D54C36AB-A1EF-4002-8D2B-B13140CFF8EB}" srcOrd="7" destOrd="0" presId="urn:microsoft.com/office/officeart/2008/layout/LinedList"/>
    <dgm:cxn modelId="{3AA654E0-B896-4F9D-B1A0-5064850A53A9}" type="presParOf" srcId="{D54C36AB-A1EF-4002-8D2B-B13140CFF8EB}" destId="{D131942D-B059-41A6-AAAF-8AAD99E5D380}" srcOrd="0" destOrd="0" presId="urn:microsoft.com/office/officeart/2008/layout/LinedList"/>
    <dgm:cxn modelId="{A514C8DC-DFBC-4B24-AC18-C7B724EC4EAB}" type="presParOf" srcId="{D54C36AB-A1EF-4002-8D2B-B13140CFF8EB}" destId="{9B0CF697-D636-49E4-BA79-47E6EBAED76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0FDAA-67C9-40F6-B004-403ADD3367A3}">
      <dsp:nvSpPr>
        <dsp:cNvPr id="0" name=""/>
        <dsp:cNvSpPr/>
      </dsp:nvSpPr>
      <dsp:spPr>
        <a:xfrm>
          <a:off x="0" y="111471"/>
          <a:ext cx="6261100" cy="1038850"/>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a:t>GreenFill London is a zero-waste refill shop in Stratford, East London that offers food, cleaning and personal care products sold by weight.</a:t>
          </a:r>
          <a:endParaRPr lang="en-US" sz="1400" kern="1200"/>
        </a:p>
      </dsp:txBody>
      <dsp:txXfrm>
        <a:off x="50712" y="162183"/>
        <a:ext cx="6159676" cy="937426"/>
      </dsp:txXfrm>
    </dsp:sp>
    <dsp:sp modelId="{CEB8B493-9B0F-4F5A-8622-0A68635BE9AA}">
      <dsp:nvSpPr>
        <dsp:cNvPr id="0" name=""/>
        <dsp:cNvSpPr/>
      </dsp:nvSpPr>
      <dsp:spPr>
        <a:xfrm>
          <a:off x="0" y="1190642"/>
          <a:ext cx="6261100" cy="1038850"/>
        </a:xfrm>
        <a:prstGeom prst="roundRect">
          <a:avLst/>
        </a:prstGeom>
        <a:gradFill rotWithShape="0">
          <a:gsLst>
            <a:gs pos="0">
              <a:schemeClr val="accent2">
                <a:hueOff val="1385580"/>
                <a:satOff val="-238"/>
                <a:lumOff val="-2451"/>
                <a:alphaOff val="0"/>
                <a:tint val="94000"/>
                <a:satMod val="103000"/>
                <a:lumMod val="102000"/>
              </a:schemeClr>
            </a:gs>
            <a:gs pos="50000">
              <a:schemeClr val="accent2">
                <a:hueOff val="1385580"/>
                <a:satOff val="-238"/>
                <a:lumOff val="-2451"/>
                <a:alphaOff val="0"/>
                <a:shade val="100000"/>
                <a:satMod val="110000"/>
                <a:lumMod val="100000"/>
              </a:schemeClr>
            </a:gs>
            <a:gs pos="100000">
              <a:schemeClr val="accent2">
                <a:hueOff val="1385580"/>
                <a:satOff val="-238"/>
                <a:lumOff val="-2451"/>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a:t>Target market: eco aware adults ages 18-45 who pack their own containers and only pay for what they use.</a:t>
          </a:r>
          <a:endParaRPr lang="en-US" sz="1400" kern="1200"/>
        </a:p>
      </dsp:txBody>
      <dsp:txXfrm>
        <a:off x="50712" y="1241354"/>
        <a:ext cx="6159676" cy="937426"/>
      </dsp:txXfrm>
    </dsp:sp>
    <dsp:sp modelId="{D92EF3EA-468A-40F2-8997-21B3AE519A9D}">
      <dsp:nvSpPr>
        <dsp:cNvPr id="0" name=""/>
        <dsp:cNvSpPr/>
      </dsp:nvSpPr>
      <dsp:spPr>
        <a:xfrm>
          <a:off x="0" y="2269812"/>
          <a:ext cx="6261100" cy="1038850"/>
        </a:xfrm>
        <a:prstGeom prst="roundRect">
          <a:avLst/>
        </a:prstGeom>
        <a:gradFill rotWithShape="0">
          <a:gsLst>
            <a:gs pos="0">
              <a:schemeClr val="accent2">
                <a:hueOff val="2771159"/>
                <a:satOff val="-477"/>
                <a:lumOff val="-4902"/>
                <a:alphaOff val="0"/>
                <a:tint val="94000"/>
                <a:satMod val="103000"/>
                <a:lumMod val="102000"/>
              </a:schemeClr>
            </a:gs>
            <a:gs pos="50000">
              <a:schemeClr val="accent2">
                <a:hueOff val="2771159"/>
                <a:satOff val="-477"/>
                <a:lumOff val="-4902"/>
                <a:alphaOff val="0"/>
                <a:shade val="100000"/>
                <a:satMod val="110000"/>
                <a:lumMod val="100000"/>
              </a:schemeClr>
            </a:gs>
            <a:gs pos="100000">
              <a:schemeClr val="accent2">
                <a:hueOff val="2771159"/>
                <a:satOff val="-477"/>
                <a:lumOff val="-4902"/>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dirty="0"/>
            <a:t>There is a significant geographical gap in East London for a zero waste shop – there are none there at present. The area of East London is clearly in need of a zero waste shop, as there is currently no store there.</a:t>
          </a:r>
          <a:endParaRPr lang="en-US" sz="1400" kern="1200" dirty="0"/>
        </a:p>
      </dsp:txBody>
      <dsp:txXfrm>
        <a:off x="50712" y="2320524"/>
        <a:ext cx="6159676" cy="937426"/>
      </dsp:txXfrm>
    </dsp:sp>
    <dsp:sp modelId="{7854AA0F-8FF9-4B7F-8EE1-7B200D704F93}">
      <dsp:nvSpPr>
        <dsp:cNvPr id="0" name=""/>
        <dsp:cNvSpPr/>
      </dsp:nvSpPr>
      <dsp:spPr>
        <a:xfrm>
          <a:off x="0" y="3348982"/>
          <a:ext cx="6261100" cy="1038850"/>
        </a:xfrm>
        <a:prstGeom prst="roundRect">
          <a:avLst/>
        </a:prstGeom>
        <a:gradFill rotWithShape="0">
          <a:gsLst>
            <a:gs pos="0">
              <a:schemeClr val="accent2">
                <a:hueOff val="4156739"/>
                <a:satOff val="-715"/>
                <a:lumOff val="-7353"/>
                <a:alphaOff val="0"/>
                <a:tint val="94000"/>
                <a:satMod val="103000"/>
                <a:lumMod val="102000"/>
              </a:schemeClr>
            </a:gs>
            <a:gs pos="50000">
              <a:schemeClr val="accent2">
                <a:hueOff val="4156739"/>
                <a:satOff val="-715"/>
                <a:lumOff val="-7353"/>
                <a:alphaOff val="0"/>
                <a:shade val="100000"/>
                <a:satMod val="110000"/>
                <a:lumMod val="100000"/>
              </a:schemeClr>
            </a:gs>
            <a:gs pos="100000">
              <a:schemeClr val="accent2">
                <a:hueOff val="4156739"/>
                <a:satOff val="-715"/>
                <a:lumOff val="-7353"/>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dirty="0"/>
            <a:t>USPs: pay by weight pricing, free monthly community sustainability workshops every Sunday.</a:t>
          </a:r>
          <a:endParaRPr lang="en-US" sz="1400" kern="1200" dirty="0"/>
        </a:p>
      </dsp:txBody>
      <dsp:txXfrm>
        <a:off x="50712" y="3399694"/>
        <a:ext cx="6159676" cy="937426"/>
      </dsp:txXfrm>
    </dsp:sp>
    <dsp:sp modelId="{22D107A2-62AF-4FD2-B509-B89DD9B91C26}">
      <dsp:nvSpPr>
        <dsp:cNvPr id="0" name=""/>
        <dsp:cNvSpPr/>
      </dsp:nvSpPr>
      <dsp:spPr>
        <a:xfrm>
          <a:off x="0" y="4428152"/>
          <a:ext cx="6261100" cy="1038850"/>
        </a:xfrm>
        <a:prstGeom prst="roundRect">
          <a:avLst/>
        </a:prstGeom>
        <a:gradFill rotWithShape="0">
          <a:gsLst>
            <a:gs pos="0">
              <a:schemeClr val="accent2">
                <a:hueOff val="5542319"/>
                <a:satOff val="-953"/>
                <a:lumOff val="-9804"/>
                <a:alphaOff val="0"/>
                <a:tint val="94000"/>
                <a:satMod val="103000"/>
                <a:lumMod val="102000"/>
              </a:schemeClr>
            </a:gs>
            <a:gs pos="50000">
              <a:schemeClr val="accent2">
                <a:hueOff val="5542319"/>
                <a:satOff val="-953"/>
                <a:lumOff val="-9804"/>
                <a:alphaOff val="0"/>
                <a:shade val="100000"/>
                <a:satMod val="110000"/>
                <a:lumMod val="100000"/>
              </a:schemeClr>
            </a:gs>
            <a:gs pos="100000">
              <a:schemeClr val="accent2">
                <a:hueOff val="5542319"/>
                <a:satOff val="-953"/>
                <a:lumOff val="-9804"/>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a:t>Business organisation: sole trader. Sole traders have sole control of decisions and do not have to file accounts with Companies House (GOV.UK, n.d.) from month two, with a part time weekend assistant added in from month two.</a:t>
          </a:r>
          <a:endParaRPr lang="en-US" sz="1400" kern="1200"/>
        </a:p>
      </dsp:txBody>
      <dsp:txXfrm>
        <a:off x="50712" y="4478864"/>
        <a:ext cx="6159676" cy="9374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1E97F5-F346-4631-8145-DECAA8D3FB55}">
      <dsp:nvSpPr>
        <dsp:cNvPr id="0" name=""/>
        <dsp:cNvSpPr/>
      </dsp:nvSpPr>
      <dsp:spPr>
        <a:xfrm>
          <a:off x="0" y="0"/>
          <a:ext cx="5955658" cy="0"/>
        </a:xfrm>
        <a:prstGeom prst="line">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EF1B3F4-585E-4896-B52A-D3A323565FC2}">
      <dsp:nvSpPr>
        <dsp:cNvPr id="0" name=""/>
        <dsp:cNvSpPr/>
      </dsp:nvSpPr>
      <dsp:spPr>
        <a:xfrm>
          <a:off x="0" y="0"/>
          <a:ext cx="5955658" cy="134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Economic: 53% of UK consumers believe they could live more sustainably if it was more affordable – the pay by weight model directly tackles this response (Statista, 2024).</a:t>
          </a:r>
          <a:endParaRPr lang="en-US" sz="2100" kern="1200"/>
        </a:p>
      </dsp:txBody>
      <dsp:txXfrm>
        <a:off x="0" y="0"/>
        <a:ext cx="5955658" cy="1346338"/>
      </dsp:txXfrm>
    </dsp:sp>
    <dsp:sp modelId="{A618D447-3A83-4589-80AE-3CF9228ED8F1}">
      <dsp:nvSpPr>
        <dsp:cNvPr id="0" name=""/>
        <dsp:cNvSpPr/>
      </dsp:nvSpPr>
      <dsp:spPr>
        <a:xfrm>
          <a:off x="0" y="1346338"/>
          <a:ext cx="5955658" cy="0"/>
        </a:xfrm>
        <a:prstGeom prst="line">
          <a:avLst/>
        </a:prstGeom>
        <a:gradFill rotWithShape="0">
          <a:gsLst>
            <a:gs pos="0">
              <a:schemeClr val="accent5">
                <a:hueOff val="-5354661"/>
                <a:satOff val="957"/>
                <a:lumOff val="-2092"/>
                <a:alphaOff val="0"/>
                <a:tint val="94000"/>
                <a:satMod val="103000"/>
                <a:lumMod val="102000"/>
              </a:schemeClr>
            </a:gs>
            <a:gs pos="50000">
              <a:schemeClr val="accent5">
                <a:hueOff val="-5354661"/>
                <a:satOff val="957"/>
                <a:lumOff val="-2092"/>
                <a:alphaOff val="0"/>
                <a:shade val="100000"/>
                <a:satMod val="110000"/>
                <a:lumMod val="100000"/>
              </a:schemeClr>
            </a:gs>
            <a:gs pos="100000">
              <a:schemeClr val="accent5">
                <a:hueOff val="-5354661"/>
                <a:satOff val="957"/>
                <a:lumOff val="-2092"/>
                <a:alphaOff val="0"/>
                <a:shade val="78000"/>
                <a:satMod val="120000"/>
                <a:lumMod val="99000"/>
              </a:schemeClr>
            </a:gs>
          </a:gsLst>
          <a:lin ang="5400000" scaled="0"/>
        </a:gradFill>
        <a:ln w="9525" cap="flat" cmpd="sng" algn="ctr">
          <a:solidFill>
            <a:schemeClr val="accent5">
              <a:hueOff val="-5354661"/>
              <a:satOff val="957"/>
              <a:lumOff val="-2092"/>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647C8B6-2B1B-43BC-B9A8-C9CBE4F680AF}">
      <dsp:nvSpPr>
        <dsp:cNvPr id="0" name=""/>
        <dsp:cNvSpPr/>
      </dsp:nvSpPr>
      <dsp:spPr>
        <a:xfrm>
          <a:off x="0" y="1346338"/>
          <a:ext cx="5955658" cy="134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Technological: The Refill app has been downloaded more than 500,000 times and lists more than 340,000 refill stations globally – free, targeted foot traffic (Resource Media, 2026).</a:t>
          </a:r>
          <a:endParaRPr lang="en-US" sz="2100" kern="1200"/>
        </a:p>
      </dsp:txBody>
      <dsp:txXfrm>
        <a:off x="0" y="1346338"/>
        <a:ext cx="5955658" cy="1346338"/>
      </dsp:txXfrm>
    </dsp:sp>
    <dsp:sp modelId="{EA3BDC87-696D-46CD-B21F-108B0D289894}">
      <dsp:nvSpPr>
        <dsp:cNvPr id="0" name=""/>
        <dsp:cNvSpPr/>
      </dsp:nvSpPr>
      <dsp:spPr>
        <a:xfrm>
          <a:off x="0" y="2692677"/>
          <a:ext cx="5955658" cy="0"/>
        </a:xfrm>
        <a:prstGeom prst="line">
          <a:avLst/>
        </a:prstGeom>
        <a:gradFill rotWithShape="0">
          <a:gsLst>
            <a:gs pos="0">
              <a:schemeClr val="accent5">
                <a:hueOff val="-10709323"/>
                <a:satOff val="1913"/>
                <a:lumOff val="-4183"/>
                <a:alphaOff val="0"/>
                <a:tint val="94000"/>
                <a:satMod val="103000"/>
                <a:lumMod val="102000"/>
              </a:schemeClr>
            </a:gs>
            <a:gs pos="50000">
              <a:schemeClr val="accent5">
                <a:hueOff val="-10709323"/>
                <a:satOff val="1913"/>
                <a:lumOff val="-4183"/>
                <a:alphaOff val="0"/>
                <a:shade val="100000"/>
                <a:satMod val="110000"/>
                <a:lumMod val="100000"/>
              </a:schemeClr>
            </a:gs>
            <a:gs pos="100000">
              <a:schemeClr val="accent5">
                <a:hueOff val="-10709323"/>
                <a:satOff val="1913"/>
                <a:lumOff val="-4183"/>
                <a:alphaOff val="0"/>
                <a:shade val="78000"/>
                <a:satMod val="120000"/>
                <a:lumMod val="99000"/>
              </a:schemeClr>
            </a:gs>
          </a:gsLst>
          <a:lin ang="5400000" scaled="0"/>
        </a:gradFill>
        <a:ln w="9525" cap="flat" cmpd="sng" algn="ctr">
          <a:solidFill>
            <a:schemeClr val="accent5">
              <a:hueOff val="-10709323"/>
              <a:satOff val="1913"/>
              <a:lumOff val="-4183"/>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FCA3C72-5585-49B4-8DCA-52D79DF269A3}">
      <dsp:nvSpPr>
        <dsp:cNvPr id="0" name=""/>
        <dsp:cNvSpPr/>
      </dsp:nvSpPr>
      <dsp:spPr>
        <a:xfrm>
          <a:off x="0" y="2692677"/>
          <a:ext cx="5955658" cy="134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Environmental: 1.4 billion single use packaging items would leave the waste stream annually if each household in the UK filled up one item a week (Resource Media, 2026).</a:t>
          </a:r>
          <a:endParaRPr lang="en-US" sz="2100" kern="1200"/>
        </a:p>
      </dsp:txBody>
      <dsp:txXfrm>
        <a:off x="0" y="2692677"/>
        <a:ext cx="5955658" cy="1346338"/>
      </dsp:txXfrm>
    </dsp:sp>
    <dsp:sp modelId="{CB83F447-992B-4852-A659-2AF377E5341D}">
      <dsp:nvSpPr>
        <dsp:cNvPr id="0" name=""/>
        <dsp:cNvSpPr/>
      </dsp:nvSpPr>
      <dsp:spPr>
        <a:xfrm>
          <a:off x="0" y="4039015"/>
          <a:ext cx="5955658" cy="0"/>
        </a:xfrm>
        <a:prstGeom prst="line">
          <a:avLst/>
        </a:prstGeom>
        <a:gradFill rotWithShape="0">
          <a:gsLst>
            <a:gs pos="0">
              <a:schemeClr val="accent5">
                <a:hueOff val="-16063984"/>
                <a:satOff val="2870"/>
                <a:lumOff val="-6275"/>
                <a:alphaOff val="0"/>
                <a:tint val="94000"/>
                <a:satMod val="103000"/>
                <a:lumMod val="102000"/>
              </a:schemeClr>
            </a:gs>
            <a:gs pos="50000">
              <a:schemeClr val="accent5">
                <a:hueOff val="-16063984"/>
                <a:satOff val="2870"/>
                <a:lumOff val="-6275"/>
                <a:alphaOff val="0"/>
                <a:shade val="100000"/>
                <a:satMod val="110000"/>
                <a:lumMod val="100000"/>
              </a:schemeClr>
            </a:gs>
            <a:gs pos="100000">
              <a:schemeClr val="accent5">
                <a:hueOff val="-16063984"/>
                <a:satOff val="2870"/>
                <a:lumOff val="-6275"/>
                <a:alphaOff val="0"/>
                <a:shade val="78000"/>
                <a:satMod val="120000"/>
                <a:lumMod val="99000"/>
              </a:schemeClr>
            </a:gs>
          </a:gsLst>
          <a:lin ang="5400000" scaled="0"/>
        </a:gradFill>
        <a:ln w="9525" cap="flat" cmpd="sng" algn="ctr">
          <a:solidFill>
            <a:schemeClr val="accent5">
              <a:hueOff val="-16063984"/>
              <a:satOff val="2870"/>
              <a:lumOff val="-6275"/>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131942D-B059-41A6-AAAF-8AAD99E5D380}">
      <dsp:nvSpPr>
        <dsp:cNvPr id="0" name=""/>
        <dsp:cNvSpPr/>
      </dsp:nvSpPr>
      <dsp:spPr>
        <a:xfrm>
          <a:off x="0" y="4039015"/>
          <a:ext cx="5955658" cy="13463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Environmental: By 2035, WRAP will achieve 30% of private label products as refillable (Grocery Gazette, 2024).</a:t>
          </a:r>
          <a:endParaRPr lang="en-US" sz="2100" kern="1200"/>
        </a:p>
      </dsp:txBody>
      <dsp:txXfrm>
        <a:off x="0" y="4039015"/>
        <a:ext cx="5955658" cy="134633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6F2045-0559-4488-867D-ED2D124683B9}" type="datetimeFigureOut">
              <a:rPr lang="en-GB" smtClean="0"/>
              <a:t>07/07/2026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F949DC-D0BB-43AD-9808-166B85630A78}" type="slidenum">
              <a:rPr lang="en-GB" smtClean="0"/>
              <a:t>‹#›</a:t>
            </a:fld>
            <a:endParaRPr lang="en-GB"/>
          </a:p>
        </p:txBody>
      </p:sp>
    </p:spTree>
    <p:extLst>
      <p:ext uri="{BB962C8B-B14F-4D97-AF65-F5344CB8AC3E}">
        <p14:creationId xmlns:p14="http://schemas.microsoft.com/office/powerpoint/2010/main" val="3143792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s://www.grocerygazette.co.uk/2024/07/24/wrap-supermarket-reuse-refill/" TargetMode="External"/><Relationship Id="rId3" Type="http://schemas.openxmlformats.org/officeDocument/2006/relationships/hyperlink" Target="https://www.british-business-bank.co.uk/business-guidance/guidance-articles/finance/angel-investment" TargetMode="External"/><Relationship Id="rId7" Type="http://schemas.openxmlformats.org/officeDocument/2006/relationships/hyperlink" Target="https://www.gov.uk/become-sole-trader"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s://www.dssmith.com/uk/media/our-stories/2024/10/material-change-index" TargetMode="External"/><Relationship Id="rId5" Type="http://schemas.openxmlformats.org/officeDocument/2006/relationships/hyperlink" Target="https://dma.org.uk/research/marketer-email-tracker-2021" TargetMode="External"/><Relationship Id="rId10" Type="http://schemas.openxmlformats.org/officeDocument/2006/relationships/hyperlink" Target="https://www.statista.com/statistics/1056532/factors-that-encourage-purchasing-sustainable-products-in-the-uk/" TargetMode="External"/><Relationship Id="rId4" Type="http://schemas.openxmlformats.org/officeDocument/2006/relationships/hyperlink" Target="https://www.deloitte.com/global/en/about/press-room/deloitte-2024-gen-z-and-millennial-survey.html" TargetMode="External"/><Relationship Id="rId9" Type="http://schemas.openxmlformats.org/officeDocument/2006/relationships/hyperlink" Target="https://resourcemedia.eco/article/wrap-maps-675-refill-shops-across-the-uk-in-its-recycle-now-locator"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Hi, my name is Carina Mircea and I'm here to introduce you to GreenFill London, a zero-waste refill shop, opening soon in Stratford, East London. Everyday items such as food, cleaning supplies and personal care items are sold by the weight and are packaged free of charge. Our customers are eco conscious adults, 18-45 years old, who have an interest in getting a good deal into sustainable living. The business is a "one man show". In the next couple of minutes, I'm going to walk you through the concept, the market, what our marketing plan is and how we will proceed with funding.</a:t>
            </a:r>
            <a:endParaRPr lang="en-GB" dirty="0"/>
          </a:p>
        </p:txBody>
      </p:sp>
      <p:sp>
        <p:nvSpPr>
          <p:cNvPr id="4" name="Slide Number Placeholder 3"/>
          <p:cNvSpPr>
            <a:spLocks noGrp="1"/>
          </p:cNvSpPr>
          <p:nvPr>
            <p:ph type="sldNum" sz="quarter" idx="5"/>
          </p:nvPr>
        </p:nvSpPr>
        <p:spPr/>
        <p:txBody>
          <a:bodyPr/>
          <a:lstStyle/>
          <a:p>
            <a:fld id="{EEF949DC-D0BB-43AD-9808-166B85630A78}" type="slidenum">
              <a:rPr lang="en-GB" smtClean="0"/>
              <a:t>1</a:t>
            </a:fld>
            <a:endParaRPr lang="en-GB"/>
          </a:p>
        </p:txBody>
      </p:sp>
    </p:spTree>
    <p:extLst>
      <p:ext uri="{BB962C8B-B14F-4D97-AF65-F5344CB8AC3E}">
        <p14:creationId xmlns:p14="http://schemas.microsoft.com/office/powerpoint/2010/main" val="18510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With the purchase of the GreenFill London product each customer can use everyday products while refilling them in their container of choice, paying only for the amount used and without any single use plastic on the countertop. There is no single Zero Waste shop in East London, so we are filling a gap in the market! Two of our highlights are pay by weight pricing, and free community workshops each Sunday. I work independently all the time; I don't have to be a limited company and file and have someone else making decisions for me; from month two, I have a part time assistant.</a:t>
            </a:r>
            <a:endParaRPr lang="en-GB" dirty="0"/>
          </a:p>
        </p:txBody>
      </p:sp>
      <p:sp>
        <p:nvSpPr>
          <p:cNvPr id="4" name="Slide Number Placeholder 3"/>
          <p:cNvSpPr>
            <a:spLocks noGrp="1"/>
          </p:cNvSpPr>
          <p:nvPr>
            <p:ph type="sldNum" sz="quarter" idx="5"/>
          </p:nvPr>
        </p:nvSpPr>
        <p:spPr/>
        <p:txBody>
          <a:bodyPr/>
          <a:lstStyle/>
          <a:p>
            <a:fld id="{EEF949DC-D0BB-43AD-9808-166B85630A78}" type="slidenum">
              <a:rPr lang="en-GB" smtClean="0"/>
              <a:t>2</a:t>
            </a:fld>
            <a:endParaRPr lang="en-GB"/>
          </a:p>
        </p:txBody>
      </p:sp>
    </p:spTree>
    <p:extLst>
      <p:ext uri="{BB962C8B-B14F-4D97-AF65-F5344CB8AC3E}">
        <p14:creationId xmlns:p14="http://schemas.microsoft.com/office/powerpoint/2010/main" val="2939756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There are three factors that influence this business. On an economic level 53% of UK consumers would live more sustainably if it was more affordable and our pay by weight model does just that. Technologically, the Refill app already has more than 340,000 refill stations already listed, and has been downloaded more than 500,000 times, so we can count on free targeted foot traffic right from the start. It is estimated that annually, each household would make up an estimated 1.4 billion single use packaging items if every household refilled only one each week. GreenFill London makes the opportunity a business. </a:t>
            </a:r>
            <a:br>
              <a:rPr lang="en-GB" dirty="0"/>
            </a:br>
            <a:endParaRPr lang="en-GB" dirty="0"/>
          </a:p>
        </p:txBody>
      </p:sp>
      <p:sp>
        <p:nvSpPr>
          <p:cNvPr id="4" name="Slide Number Placeholder 3"/>
          <p:cNvSpPr>
            <a:spLocks noGrp="1"/>
          </p:cNvSpPr>
          <p:nvPr>
            <p:ph type="sldNum" sz="quarter" idx="5"/>
          </p:nvPr>
        </p:nvSpPr>
        <p:spPr/>
        <p:txBody>
          <a:bodyPr/>
          <a:lstStyle/>
          <a:p>
            <a:fld id="{EEF949DC-D0BB-43AD-9808-166B85630A78}" type="slidenum">
              <a:rPr lang="en-GB" smtClean="0"/>
              <a:t>3</a:t>
            </a:fld>
            <a:endParaRPr lang="en-GB"/>
          </a:p>
        </p:txBody>
      </p:sp>
    </p:spTree>
    <p:extLst>
      <p:ext uri="{BB962C8B-B14F-4D97-AF65-F5344CB8AC3E}">
        <p14:creationId xmlns:p14="http://schemas.microsoft.com/office/powerpoint/2010/main" val="1291508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We use Instagram and TikTok as our primary platforms because these platforms have the reach of our target audience of18-45-year-old women. We will be updating refill demos, 'where does it come from' videos and snippets from our Sunday workshops. Our "Zero Plastic Week" challenge series is created to help you increase your organic reach without the assistance of paid ads. 63% of Millennials and 64% of Gen Z would pay more for sustainable products, and they are already ready to purchase from us. We will also be appearing on the Refill app from day one, to attract those who are already looking for refills in their area. </a:t>
            </a:r>
            <a:br>
              <a:rPr lang="en-GB" dirty="0"/>
            </a:br>
            <a:endParaRPr lang="en-GB" dirty="0"/>
          </a:p>
        </p:txBody>
      </p:sp>
      <p:sp>
        <p:nvSpPr>
          <p:cNvPr id="4" name="Slide Number Placeholder 3"/>
          <p:cNvSpPr>
            <a:spLocks noGrp="1"/>
          </p:cNvSpPr>
          <p:nvPr>
            <p:ph type="sldNum" sz="quarter" idx="5"/>
          </p:nvPr>
        </p:nvSpPr>
        <p:spPr/>
        <p:txBody>
          <a:bodyPr/>
          <a:lstStyle/>
          <a:p>
            <a:fld id="{EEF949DC-D0BB-43AD-9808-166B85630A78}" type="slidenum">
              <a:rPr lang="en-GB" smtClean="0"/>
              <a:t>4</a:t>
            </a:fld>
            <a:endParaRPr lang="en-GB"/>
          </a:p>
        </p:txBody>
      </p:sp>
    </p:spTree>
    <p:extLst>
      <p:ext uri="{BB962C8B-B14F-4D97-AF65-F5344CB8AC3E}">
        <p14:creationId xmlns:p14="http://schemas.microsoft.com/office/powerpoint/2010/main" val="4226031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Secondly, loyalty and being local are our strategies. The GreenPoints programme rewards our customers with a 10% discount after every 10 visits, providing us with valuable data to help us retain customers. We publish an e-newsletter once a week and email marketing is one of the most profitable marketing channels with a return of some £38 per £1 spent. We have free Sunday workshops which really connect our community, and our reach is extended with our flyers at the University of East London, Stratford Shopping Centre and gyms. In our initial three months we will also have a stall at Stratford Farmers Market.</a:t>
            </a:r>
            <a:endParaRPr lang="en-GB" dirty="0"/>
          </a:p>
        </p:txBody>
      </p:sp>
      <p:sp>
        <p:nvSpPr>
          <p:cNvPr id="4" name="Slide Number Placeholder 3"/>
          <p:cNvSpPr>
            <a:spLocks noGrp="1"/>
          </p:cNvSpPr>
          <p:nvPr>
            <p:ph type="sldNum" sz="quarter" idx="5"/>
          </p:nvPr>
        </p:nvSpPr>
        <p:spPr/>
        <p:txBody>
          <a:bodyPr/>
          <a:lstStyle/>
          <a:p>
            <a:fld id="{EEF949DC-D0BB-43AD-9808-166B85630A78}" type="slidenum">
              <a:rPr lang="en-GB" smtClean="0"/>
              <a:t>5</a:t>
            </a:fld>
            <a:endParaRPr lang="en-GB"/>
          </a:p>
        </p:txBody>
      </p:sp>
    </p:spTree>
    <p:extLst>
      <p:ext uri="{BB962C8B-B14F-4D97-AF65-F5344CB8AC3E}">
        <p14:creationId xmlns:p14="http://schemas.microsoft.com/office/powerpoint/2010/main" val="977260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Start-Up Loans UK loan from the British Business Bank, with 12 months of complimentary mentoring, will contribute £9,000 of the funding required to get GreenFill London off the ground. The remaining £3,500 is from my own funds and this does not dilute my equity stake and allows me to be in complete control from day one of the business. We have the largest expenses with fit out at £3,500 plus shop deposit + 10 months rent at £3,000 and then stock and a buffer of working capital. We expect to be break even in 6 months.</a:t>
            </a:r>
            <a:endParaRPr lang="en-GB" dirty="0"/>
          </a:p>
        </p:txBody>
      </p:sp>
      <p:sp>
        <p:nvSpPr>
          <p:cNvPr id="4" name="Slide Number Placeholder 3"/>
          <p:cNvSpPr>
            <a:spLocks noGrp="1"/>
          </p:cNvSpPr>
          <p:nvPr>
            <p:ph type="sldNum" sz="quarter" idx="5"/>
          </p:nvPr>
        </p:nvSpPr>
        <p:spPr/>
        <p:txBody>
          <a:bodyPr/>
          <a:lstStyle/>
          <a:p>
            <a:fld id="{EEF949DC-D0BB-43AD-9808-166B85630A78}" type="slidenum">
              <a:rPr lang="en-GB" smtClean="0"/>
              <a:t>6</a:t>
            </a:fld>
            <a:endParaRPr lang="en-GB"/>
          </a:p>
        </p:txBody>
      </p:sp>
    </p:spTree>
    <p:extLst>
      <p:ext uri="{BB962C8B-B14F-4D97-AF65-F5344CB8AC3E}">
        <p14:creationId xmlns:p14="http://schemas.microsoft.com/office/powerpoint/2010/main" val="3593449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summary, there is a real need for GreenFill London, as there is no zero waste refill shop in East London, and only 51% of products in the UK are not packaged in unnecessary plastic. We are a sole trader which helps to keep the costs and admin down, and I have full control. Our marketing costs are low right from the beginning because of free app listings, targeted social media and our loyalty scheme. We have £12,500 available to fund so that we can open and cover our first month without losing money and will be in 'break even', in 6 months. Thanks for your time, I can answer any questions.</a:t>
            </a:r>
            <a:endParaRPr lang="en-GB" dirty="0"/>
          </a:p>
        </p:txBody>
      </p:sp>
      <p:sp>
        <p:nvSpPr>
          <p:cNvPr id="4" name="Slide Number Placeholder 3"/>
          <p:cNvSpPr>
            <a:spLocks noGrp="1"/>
          </p:cNvSpPr>
          <p:nvPr>
            <p:ph type="sldNum" sz="quarter" idx="5"/>
          </p:nvPr>
        </p:nvSpPr>
        <p:spPr/>
        <p:txBody>
          <a:bodyPr/>
          <a:lstStyle/>
          <a:p>
            <a:fld id="{EEF949DC-D0BB-43AD-9808-166B85630A78}" type="slidenum">
              <a:rPr lang="en-GB" smtClean="0"/>
              <a:t>7</a:t>
            </a:fld>
            <a:endParaRPr lang="en-GB"/>
          </a:p>
        </p:txBody>
      </p:sp>
    </p:spTree>
    <p:extLst>
      <p:ext uri="{BB962C8B-B14F-4D97-AF65-F5344CB8AC3E}">
        <p14:creationId xmlns:p14="http://schemas.microsoft.com/office/powerpoint/2010/main" val="6274303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Business Bank (2024) Angel investors. Available at: </a:t>
            </a:r>
            <a:r>
              <a:rPr lang="en-GB" dirty="0">
                <a:hlinkClick r:id="rId3"/>
              </a:rPr>
              <a:t>https://www.british-business-bank.co.uk/business-guidance/guidance-articles/finance/angel-investment</a:t>
            </a:r>
            <a:r>
              <a:rPr lang="en-GB" dirty="0"/>
              <a:t>.</a:t>
            </a:r>
          </a:p>
          <a:p>
            <a:r>
              <a:rPr lang="en-GB" dirty="0"/>
              <a:t>Deloitte (2024) Deloitte's 2024 Gen Z and Millennial Survey. Available at: </a:t>
            </a:r>
            <a:r>
              <a:rPr lang="en-GB" dirty="0">
                <a:hlinkClick r:id="rId4"/>
              </a:rPr>
              <a:t>https://www.deloitte.com/global/en/about/press-room/deloitte-2024-gen-z-and-millennial-survey.html</a:t>
            </a:r>
            <a:r>
              <a:rPr lang="en-GB" dirty="0"/>
              <a:t>.</a:t>
            </a:r>
          </a:p>
          <a:p>
            <a:r>
              <a:rPr lang="en-GB" dirty="0"/>
              <a:t>DMA (2021) Marketer Email Tracker 2021. Available at: </a:t>
            </a:r>
            <a:r>
              <a:rPr lang="en-GB" dirty="0">
                <a:hlinkClick r:id="rId5"/>
              </a:rPr>
              <a:t>https://dma.org.uk/research/marketer-email-tracker-2021</a:t>
            </a:r>
            <a:r>
              <a:rPr lang="en-GB" dirty="0"/>
              <a:t>.</a:t>
            </a:r>
          </a:p>
          <a:p>
            <a:r>
              <a:rPr lang="en-GB" dirty="0"/>
              <a:t>DS Smith (2024) The Material Change Index. Available at: </a:t>
            </a:r>
            <a:r>
              <a:rPr lang="en-GB" dirty="0">
                <a:hlinkClick r:id="rId6"/>
              </a:rPr>
              <a:t>https://www.dssmith.com/uk/media/our-stories/2024/10/material-change-index</a:t>
            </a:r>
            <a:r>
              <a:rPr lang="en-GB" dirty="0"/>
              <a:t>.</a:t>
            </a:r>
          </a:p>
          <a:p>
            <a:r>
              <a:rPr lang="en-GB" dirty="0"/>
              <a:t>GOV.UK (n.d.) Become a sole trader. Available at: </a:t>
            </a:r>
            <a:r>
              <a:rPr lang="en-GB" dirty="0">
                <a:hlinkClick r:id="rId7"/>
              </a:rPr>
              <a:t>https://www.gov.uk/become-sole-trader</a:t>
            </a:r>
            <a:r>
              <a:rPr lang="en-GB" dirty="0"/>
              <a:t>.</a:t>
            </a:r>
          </a:p>
          <a:p>
            <a:r>
              <a:rPr lang="en-GB" dirty="0"/>
              <a:t>Grocery Gazette (2024) 30% of supermarket products should use reusable or refillable packaging by 2035, says Wrap. Available at: </a:t>
            </a:r>
            <a:r>
              <a:rPr lang="en-GB" dirty="0">
                <a:hlinkClick r:id="rId8"/>
              </a:rPr>
              <a:t>https://www.grocerygazette.co.uk/2024/07/24/wrap-supermarket-reuse-refill/</a:t>
            </a:r>
            <a:r>
              <a:rPr lang="en-GB" dirty="0"/>
              <a:t>.</a:t>
            </a:r>
          </a:p>
          <a:p>
            <a:r>
              <a:rPr lang="en-GB" dirty="0"/>
              <a:t>Resource Media (2026) WRAP maps 675 refill shops across the UK in its Recycle Now locator. Available at: </a:t>
            </a:r>
            <a:r>
              <a:rPr lang="en-GB" dirty="0">
                <a:hlinkClick r:id="rId9"/>
              </a:rPr>
              <a:t>https://resourcemedia.eco/article/wrap-maps-675-refill-shops-across-the-uk-in-its-recycle-now-locator</a:t>
            </a:r>
            <a:r>
              <a:rPr lang="en-GB" dirty="0"/>
              <a:t>.</a:t>
            </a:r>
          </a:p>
          <a:p>
            <a:r>
              <a:rPr lang="en-GB" dirty="0"/>
              <a:t>Statista (2024) Factors to lead to more sustainable attitudes for UK shoppers 2024. Available at: </a:t>
            </a:r>
            <a:r>
              <a:rPr lang="en-GB" dirty="0">
                <a:hlinkClick r:id="rId10"/>
              </a:rPr>
              <a:t>https://www.statista.com/statistics/1056532/factors-that-encourage-purchasing-sustainable-products-in-the-uk/</a:t>
            </a:r>
            <a:r>
              <a:rPr lang="en-GB" dirty="0"/>
              <a:t>.</a:t>
            </a:r>
          </a:p>
          <a:p>
            <a:endParaRPr lang="en-GB" dirty="0"/>
          </a:p>
        </p:txBody>
      </p:sp>
      <p:sp>
        <p:nvSpPr>
          <p:cNvPr id="4" name="Slide Number Placeholder 3"/>
          <p:cNvSpPr>
            <a:spLocks noGrp="1"/>
          </p:cNvSpPr>
          <p:nvPr>
            <p:ph type="sldNum" sz="quarter" idx="5"/>
          </p:nvPr>
        </p:nvSpPr>
        <p:spPr/>
        <p:txBody>
          <a:bodyPr/>
          <a:lstStyle/>
          <a:p>
            <a:fld id="{EEF949DC-D0BB-43AD-9808-166B85630A78}" type="slidenum">
              <a:rPr lang="en-GB" smtClean="0"/>
              <a:t>8</a:t>
            </a:fld>
            <a:endParaRPr lang="en-GB"/>
          </a:p>
        </p:txBody>
      </p:sp>
    </p:spTree>
    <p:extLst>
      <p:ext uri="{BB962C8B-B14F-4D97-AF65-F5344CB8AC3E}">
        <p14:creationId xmlns:p14="http://schemas.microsoft.com/office/powerpoint/2010/main" val="223996580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4116325-42F2-4893-8E80-99A25EC761F5}"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2320116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4116325-42F2-4893-8E80-99A25EC761F5}"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42680301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4116325-42F2-4893-8E80-99A25EC761F5}"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2005769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4116325-42F2-4893-8E80-99A25EC761F5}"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3882595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4116325-42F2-4893-8E80-99A25EC761F5}" type="datetimeFigureOut">
              <a:rPr lang="en-GB" smtClean="0"/>
              <a:t>07/07/2026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615026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4116325-42F2-4893-8E80-99A25EC761F5}" type="datetimeFigureOut">
              <a:rPr lang="en-GB" smtClean="0"/>
              <a:t>07/07/2026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3870411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04116325-42F2-4893-8E80-99A25EC761F5}" type="datetimeFigureOut">
              <a:rPr lang="en-GB" smtClean="0"/>
              <a:t>07/07/2026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4257894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4116325-42F2-4893-8E80-99A25EC761F5}"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4030997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4116325-42F2-4893-8E80-99A25EC761F5}"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963592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4116325-42F2-4893-8E80-99A25EC761F5}"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25035360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4116325-42F2-4893-8E80-99A25EC761F5}"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26011934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4116325-42F2-4893-8E80-99A25EC761F5}"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6F0DA404-A5B1-4060-91D8-0B037DC4AAF3}"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167198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4116325-42F2-4893-8E80-99A25EC761F5}" type="datetimeFigureOut">
              <a:rPr lang="en-GB" smtClean="0"/>
              <a:t>07/07/2026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4115979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4116325-42F2-4893-8E80-99A25EC761F5}" type="datetimeFigureOut">
              <a:rPr lang="en-GB" smtClean="0"/>
              <a:t>07/07/2026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22508180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4116325-42F2-4893-8E80-99A25EC761F5}" type="datetimeFigureOut">
              <a:rPr lang="en-GB" smtClean="0"/>
              <a:t>07/07/2026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481543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4116325-42F2-4893-8E80-99A25EC761F5}" type="datetimeFigureOut">
              <a:rPr lang="en-GB" smtClean="0"/>
              <a:t>07/07/2026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0DA404-A5B1-4060-91D8-0B037DC4AAF3}" type="slidenum">
              <a:rPr lang="en-GB" smtClean="0"/>
              <a:t>‹#›</a:t>
            </a:fld>
            <a:endParaRPr lang="en-GB"/>
          </a:p>
        </p:txBody>
      </p:sp>
    </p:spTree>
    <p:extLst>
      <p:ext uri="{BB962C8B-B14F-4D97-AF65-F5344CB8AC3E}">
        <p14:creationId xmlns:p14="http://schemas.microsoft.com/office/powerpoint/2010/main" val="103006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04116325-42F2-4893-8E80-99A25EC761F5}" type="datetimeFigureOut">
              <a:rPr lang="en-GB" smtClean="0"/>
              <a:t>07/07/2026</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F0DA404-A5B1-4060-91D8-0B037DC4AAF3}" type="slidenum">
              <a:rPr lang="en-GB" smtClean="0"/>
              <a:t>‹#›</a:t>
            </a:fld>
            <a:endParaRPr lang="en-GB"/>
          </a:p>
        </p:txBody>
      </p:sp>
    </p:spTree>
    <p:extLst>
      <p:ext uri="{BB962C8B-B14F-4D97-AF65-F5344CB8AC3E}">
        <p14:creationId xmlns:p14="http://schemas.microsoft.com/office/powerpoint/2010/main" val="3050001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4116325-42F2-4893-8E80-99A25EC761F5}" type="datetimeFigureOut">
              <a:rPr lang="en-GB" smtClean="0"/>
              <a:t>07/07/2026</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F0DA404-A5B1-4060-91D8-0B037DC4AAF3}" type="slidenum">
              <a:rPr lang="en-GB" smtClean="0"/>
              <a:t>‹#›</a:t>
            </a:fld>
            <a:endParaRPr lang="en-GB"/>
          </a:p>
        </p:txBody>
      </p:sp>
    </p:spTree>
    <p:extLst>
      <p:ext uri="{BB962C8B-B14F-4D97-AF65-F5344CB8AC3E}">
        <p14:creationId xmlns:p14="http://schemas.microsoft.com/office/powerpoint/2010/main" val="145010360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5.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5.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8" Type="http://schemas.openxmlformats.org/officeDocument/2006/relationships/hyperlink" Target="https://www.grocerygazette.co.uk/2024/07/24/wrap-supermarket-reuse-refill/" TargetMode="External"/><Relationship Id="rId3" Type="http://schemas.openxmlformats.org/officeDocument/2006/relationships/hyperlink" Target="https://www.british-business-bank.co.uk/business-guidance/guidance-articles/finance/angel-investment" TargetMode="External"/><Relationship Id="rId7" Type="http://schemas.openxmlformats.org/officeDocument/2006/relationships/hyperlink" Target="https://www.gov.uk/become-sole-trader"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dssmith.com/uk/media/our-stories/2024/10/material-change-index" TargetMode="External"/><Relationship Id="rId5" Type="http://schemas.openxmlformats.org/officeDocument/2006/relationships/hyperlink" Target="https://dma.org.uk/research/marketer-email-tracker-2021" TargetMode="External"/><Relationship Id="rId10" Type="http://schemas.openxmlformats.org/officeDocument/2006/relationships/hyperlink" Target="https://www.statista.com/statistics/1056532/factors-that-encourage-purchasing-sustainable-products-in-the-uk/" TargetMode="External"/><Relationship Id="rId4" Type="http://schemas.openxmlformats.org/officeDocument/2006/relationships/hyperlink" Target="https://www.deloitte.com/global/en/about/press-room/deloitte-2024-gen-z-and-millennial-survey.html" TargetMode="External"/><Relationship Id="rId9" Type="http://schemas.openxmlformats.org/officeDocument/2006/relationships/hyperlink" Target="https://resourcemedia.eco/article/wrap-maps-675-refill-shops-across-the-uk-in-its-recycle-now-locat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C08B5-5591-D67D-A6DF-84342F9114DE}"/>
              </a:ext>
            </a:extLst>
          </p:cNvPr>
          <p:cNvSpPr>
            <a:spLocks noGrp="1"/>
          </p:cNvSpPr>
          <p:nvPr>
            <p:ph type="ctrTitle"/>
          </p:nvPr>
        </p:nvSpPr>
        <p:spPr/>
        <p:txBody>
          <a:bodyPr/>
          <a:lstStyle/>
          <a:p>
            <a:r>
              <a:rPr lang="en-GB" b="1" i="1" dirty="0"/>
              <a:t>LCLM4006 Enterprise and Entrepreneurship </a:t>
            </a:r>
            <a:br>
              <a:rPr lang="en-GB" b="1" i="1" dirty="0"/>
            </a:br>
            <a:br>
              <a:rPr lang="en-GB" b="1" i="1" dirty="0"/>
            </a:br>
            <a:r>
              <a:rPr lang="en-GB" b="1" dirty="0"/>
              <a:t>Individual Presentation Pitch for </a:t>
            </a:r>
            <a:r>
              <a:rPr lang="en-GB" dirty="0"/>
              <a:t>GreenFill</a:t>
            </a:r>
          </a:p>
        </p:txBody>
      </p:sp>
      <p:sp>
        <p:nvSpPr>
          <p:cNvPr id="3" name="Subtitle 2">
            <a:extLst>
              <a:ext uri="{FF2B5EF4-FFF2-40B4-BE49-F238E27FC236}">
                <a16:creationId xmlns:a16="http://schemas.microsoft.com/office/drawing/2014/main" id="{F7613911-1671-88C1-1E5F-697F6E957F78}"/>
              </a:ext>
            </a:extLst>
          </p:cNvPr>
          <p:cNvSpPr>
            <a:spLocks noGrp="1"/>
          </p:cNvSpPr>
          <p:nvPr>
            <p:ph type="subTitle" idx="1"/>
          </p:nvPr>
        </p:nvSpPr>
        <p:spPr/>
        <p:txBody>
          <a:bodyPr>
            <a:normAutofit fontScale="25000" lnSpcReduction="20000"/>
          </a:bodyPr>
          <a:lstStyle/>
          <a:p>
            <a:endParaRPr lang="en-GB" sz="6400" b="1" i="1" dirty="0"/>
          </a:p>
          <a:p>
            <a:r>
              <a:rPr lang="en-GB" sz="6400" b="1" i="1" dirty="0"/>
              <a:t>Student Name: Carina Mircea</a:t>
            </a:r>
            <a:endParaRPr lang="en-GB" sz="6400" dirty="0"/>
          </a:p>
          <a:p>
            <a:r>
              <a:rPr lang="en-GB" sz="6400" b="1" i="1" dirty="0"/>
              <a:t> </a:t>
            </a:r>
            <a:endParaRPr lang="en-GB" sz="6400" dirty="0"/>
          </a:p>
          <a:p>
            <a:r>
              <a:rPr lang="en-GB" sz="6400" b="1" i="1" dirty="0"/>
              <a:t>Student Id: 2513303</a:t>
            </a:r>
            <a:endParaRPr lang="en-GB" sz="6400" dirty="0"/>
          </a:p>
          <a:p>
            <a:r>
              <a:rPr lang="en-GB" sz="6400" b="1" i="1" dirty="0"/>
              <a:t> </a:t>
            </a:r>
            <a:endParaRPr lang="en-GB" sz="6400" dirty="0"/>
          </a:p>
          <a:p>
            <a:r>
              <a:rPr lang="en-GB" sz="6400" b="1" i="1" dirty="0"/>
              <a:t>Module Leader: Dr Charles Oham </a:t>
            </a:r>
            <a:endParaRPr lang="en-GB" sz="6400" dirty="0"/>
          </a:p>
          <a:p>
            <a:endParaRPr lang="en-GB" dirty="0"/>
          </a:p>
        </p:txBody>
      </p:sp>
      <p:pic>
        <p:nvPicPr>
          <p:cNvPr id="4" name="Picture 3" descr="University of Wales Trinity Saint David launches new digital healthcare  course - Digital Health and Care Wales">
            <a:extLst>
              <a:ext uri="{FF2B5EF4-FFF2-40B4-BE49-F238E27FC236}">
                <a16:creationId xmlns:a16="http://schemas.microsoft.com/office/drawing/2014/main" id="{37843CB4-9D1D-4153-906F-C9108195155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99455" y="72492"/>
            <a:ext cx="2317223" cy="967648"/>
          </a:xfrm>
          <a:prstGeom prst="rect">
            <a:avLst/>
          </a:prstGeom>
          <a:noFill/>
          <a:ln>
            <a:noFill/>
          </a:ln>
        </p:spPr>
      </p:pic>
    </p:spTree>
    <p:extLst>
      <p:ext uri="{BB962C8B-B14F-4D97-AF65-F5344CB8AC3E}">
        <p14:creationId xmlns:p14="http://schemas.microsoft.com/office/powerpoint/2010/main" val="12987708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695460C-F630-7F3A-DEEB-1E4A872DBD66}"/>
              </a:ext>
            </a:extLst>
          </p:cNvPr>
          <p:cNvSpPr>
            <a:spLocks noGrp="1"/>
          </p:cNvSpPr>
          <p:nvPr>
            <p:ph type="title"/>
          </p:nvPr>
        </p:nvSpPr>
        <p:spPr>
          <a:xfrm>
            <a:off x="680321" y="2063262"/>
            <a:ext cx="3739279" cy="2661052"/>
          </a:xfrm>
        </p:spPr>
        <p:txBody>
          <a:bodyPr>
            <a:normAutofit/>
          </a:bodyPr>
          <a:lstStyle/>
          <a:p>
            <a:pPr algn="r"/>
            <a:r>
              <a:rPr lang="en-GB" sz="4400"/>
              <a:t>Overview of the Business Idea</a:t>
            </a:r>
          </a:p>
        </p:txBody>
      </p:sp>
      <p:graphicFrame>
        <p:nvGraphicFramePr>
          <p:cNvPr id="5" name="Content Placeholder 2">
            <a:extLst>
              <a:ext uri="{FF2B5EF4-FFF2-40B4-BE49-F238E27FC236}">
                <a16:creationId xmlns:a16="http://schemas.microsoft.com/office/drawing/2014/main" id="{2D96092B-D6BF-F132-7DB9-DEC979460DE3}"/>
              </a:ext>
            </a:extLst>
          </p:cNvPr>
          <p:cNvGraphicFramePr>
            <a:graphicFrameLocks noGrp="1"/>
          </p:cNvGraphicFramePr>
          <p:nvPr>
            <p:ph idx="1"/>
            <p:extLst>
              <p:ext uri="{D42A27DB-BD31-4B8C-83A1-F6EECF244321}">
                <p14:modId xmlns:p14="http://schemas.microsoft.com/office/powerpoint/2010/main" val="1868170576"/>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128296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BCB3D0-62EC-4D8A-A9E7-991AF662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62C758D7-9BCC-44AD-98FB-A68CA52677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A890917F-0A64-4C0A-91F8-E4F6BE6AB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938C8E05-3629-4B19-A965-0C926F9DE4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17" name="Rectangle 16">
            <a:extLst>
              <a:ext uri="{FF2B5EF4-FFF2-40B4-BE49-F238E27FC236}">
                <a16:creationId xmlns:a16="http://schemas.microsoft.com/office/drawing/2014/main" id="{9044F20B-3F79-4BBD-A9B8-33672B6A4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BB4B258-E2E9-615C-CFDF-5EFDDC477423}"/>
              </a:ext>
            </a:extLst>
          </p:cNvPr>
          <p:cNvSpPr>
            <a:spLocks noGrp="1"/>
          </p:cNvSpPr>
          <p:nvPr>
            <p:ph type="title"/>
          </p:nvPr>
        </p:nvSpPr>
        <p:spPr>
          <a:xfrm>
            <a:off x="680321" y="2063262"/>
            <a:ext cx="3739279" cy="2661052"/>
          </a:xfrm>
        </p:spPr>
        <p:txBody>
          <a:bodyPr>
            <a:normAutofit/>
          </a:bodyPr>
          <a:lstStyle/>
          <a:p>
            <a:pPr algn="r"/>
            <a:r>
              <a:rPr lang="en-GB" sz="4400"/>
              <a:t>Three Important External Factors</a:t>
            </a:r>
          </a:p>
        </p:txBody>
      </p:sp>
      <p:graphicFrame>
        <p:nvGraphicFramePr>
          <p:cNvPr id="5" name="Content Placeholder 2">
            <a:extLst>
              <a:ext uri="{FF2B5EF4-FFF2-40B4-BE49-F238E27FC236}">
                <a16:creationId xmlns:a16="http://schemas.microsoft.com/office/drawing/2014/main" id="{0B2A2A1D-C7D9-2CF3-284F-904C8951CD5A}"/>
              </a:ext>
            </a:extLst>
          </p:cNvPr>
          <p:cNvGraphicFramePr>
            <a:graphicFrameLocks noGrp="1"/>
          </p:cNvGraphicFramePr>
          <p:nvPr>
            <p:ph idx="1"/>
            <p:extLst>
              <p:ext uri="{D42A27DB-BD31-4B8C-83A1-F6EECF244321}">
                <p14:modId xmlns:p14="http://schemas.microsoft.com/office/powerpoint/2010/main" val="2709124635"/>
              </p:ext>
            </p:extLst>
          </p:nvPr>
        </p:nvGraphicFramePr>
        <p:xfrm>
          <a:off x="5437509" y="777860"/>
          <a:ext cx="5955658" cy="53853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91009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3" name="Rectangle 22">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3" name="Content Placeholder 2">
            <a:extLst>
              <a:ext uri="{FF2B5EF4-FFF2-40B4-BE49-F238E27FC236}">
                <a16:creationId xmlns:a16="http://schemas.microsoft.com/office/drawing/2014/main" id="{5848F0C1-F37B-6D64-3A23-BA3F54724F39}"/>
              </a:ext>
            </a:extLst>
          </p:cNvPr>
          <p:cNvSpPr>
            <a:spLocks noGrp="1"/>
          </p:cNvSpPr>
          <p:nvPr>
            <p:ph idx="1"/>
          </p:nvPr>
        </p:nvSpPr>
        <p:spPr>
          <a:xfrm>
            <a:off x="680322" y="2336873"/>
            <a:ext cx="5041628" cy="3599316"/>
          </a:xfrm>
        </p:spPr>
        <p:txBody>
          <a:bodyPr>
            <a:normAutofit/>
          </a:bodyPr>
          <a:lstStyle/>
          <a:p>
            <a:r>
              <a:rPr lang="en-GB" sz="1300"/>
              <a:t>The primary platforms used for Instagram and TikTok are the primary media platforms that will be used to gain access to the target group of 18-45 who are focused on sustainability.</a:t>
            </a:r>
          </a:p>
          <a:p>
            <a:r>
              <a:rPr lang="en-GB" sz="1300"/>
              <a:t>Content to include refill demos, “where does it come from?” videos, and highlights from the workshops.</a:t>
            </a:r>
          </a:p>
          <a:p>
            <a:r>
              <a:rPr lang="en-GB" sz="1300"/>
              <a:t>The “Zero Plastic Week” customer challenge series will generate organic reach, without needing to use paid advertising.</a:t>
            </a:r>
          </a:p>
          <a:p>
            <a:r>
              <a:rPr lang="en-GB" sz="1300"/>
              <a:t>The Gen Z and Millennial audiences are highly engaged with the concept of environmentally sustainable products, with 64% and 63% respectively declaring they would pay more for these products (Deloitte, 2024).</a:t>
            </a:r>
          </a:p>
          <a:p>
            <a:r>
              <a:rPr lang="en-GB" sz="1300"/>
              <a:t>By being on the Refill app from the outset, GreenFill London will be seen by people who are already looking for a nearby place to refill.</a:t>
            </a:r>
          </a:p>
        </p:txBody>
      </p:sp>
      <p:pic>
        <p:nvPicPr>
          <p:cNvPr id="7" name="Picture 6" descr="Person holding mouse">
            <a:extLst>
              <a:ext uri="{FF2B5EF4-FFF2-40B4-BE49-F238E27FC236}">
                <a16:creationId xmlns:a16="http://schemas.microsoft.com/office/drawing/2014/main" id="{25E81AD4-EF6B-A5F1-79F5-3D80488D23B1}"/>
              </a:ext>
            </a:extLst>
          </p:cNvPr>
          <p:cNvPicPr>
            <a:picLocks noChangeAspect="1"/>
          </p:cNvPicPr>
          <p:nvPr/>
        </p:nvPicPr>
        <p:blipFill>
          <a:blip r:embed="rId4"/>
          <a:srcRect l="21398" r="19285"/>
          <a:stretch>
            <a:fillRect/>
          </a:stretch>
        </p:blipFill>
        <p:spPr>
          <a:xfrm>
            <a:off x="6096000" y="10"/>
            <a:ext cx="6092823" cy="6856310"/>
          </a:xfrm>
          <a:prstGeom prst="rect">
            <a:avLst/>
          </a:prstGeom>
          <a:ln>
            <a:noFill/>
          </a:ln>
          <a:effectLst/>
        </p:spPr>
      </p:pic>
      <p:sp>
        <p:nvSpPr>
          <p:cNvPr id="26" name="Rectangle 25">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CA6592A-BDAF-25CE-450A-746B2A212393}"/>
              </a:ext>
            </a:extLst>
          </p:cNvPr>
          <p:cNvSpPr>
            <a:spLocks noGrp="1"/>
          </p:cNvSpPr>
          <p:nvPr>
            <p:ph type="title"/>
          </p:nvPr>
        </p:nvSpPr>
        <p:spPr>
          <a:xfrm>
            <a:off x="680321" y="753228"/>
            <a:ext cx="5041629" cy="1080938"/>
          </a:xfrm>
        </p:spPr>
        <p:txBody>
          <a:bodyPr>
            <a:normAutofit/>
          </a:bodyPr>
          <a:lstStyle/>
          <a:p>
            <a:r>
              <a:rPr lang="en-GB" sz="2800"/>
              <a:t>Marketing Strategy One, Social Media and App Reach</a:t>
            </a:r>
          </a:p>
        </p:txBody>
      </p:sp>
      <p:pic>
        <p:nvPicPr>
          <p:cNvPr id="28" name="Picture 27">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Tree>
    <p:extLst>
      <p:ext uri="{BB962C8B-B14F-4D97-AF65-F5344CB8AC3E}">
        <p14:creationId xmlns:p14="http://schemas.microsoft.com/office/powerpoint/2010/main" val="4202834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2E976-BA33-A8C7-68D7-7E0AAB228B17}"/>
              </a:ext>
            </a:extLst>
          </p:cNvPr>
          <p:cNvSpPr>
            <a:spLocks noGrp="1"/>
          </p:cNvSpPr>
          <p:nvPr>
            <p:ph type="title"/>
          </p:nvPr>
        </p:nvSpPr>
        <p:spPr/>
        <p:txBody>
          <a:bodyPr/>
          <a:lstStyle/>
          <a:p>
            <a:r>
              <a:rPr lang="en-GB"/>
              <a:t>Marketing Strategy Two, Loyalty and Local Presence</a:t>
            </a:r>
            <a:endParaRPr lang="en-GB" dirty="0"/>
          </a:p>
        </p:txBody>
      </p:sp>
      <p:sp>
        <p:nvSpPr>
          <p:cNvPr id="3" name="Content Placeholder 2">
            <a:extLst>
              <a:ext uri="{FF2B5EF4-FFF2-40B4-BE49-F238E27FC236}">
                <a16:creationId xmlns:a16="http://schemas.microsoft.com/office/drawing/2014/main" id="{AE310F14-31B7-C618-0DBB-C1526B4034BA}"/>
              </a:ext>
            </a:extLst>
          </p:cNvPr>
          <p:cNvSpPr>
            <a:spLocks noGrp="1"/>
          </p:cNvSpPr>
          <p:nvPr>
            <p:ph idx="1"/>
          </p:nvPr>
        </p:nvSpPr>
        <p:spPr/>
        <p:txBody>
          <a:bodyPr>
            <a:normAutofit fontScale="85000" lnSpcReduction="10000"/>
          </a:bodyPr>
          <a:lstStyle/>
          <a:p>
            <a:r>
              <a:rPr lang="en-GB"/>
              <a:t>The GreenPoints loyalty programme allows a customer to get a 10% discount after every ten visits, making it easier to measure a customer's retention.</a:t>
            </a:r>
          </a:p>
          <a:p>
            <a:r>
              <a:rPr lang="en-GB"/>
              <a:t>Every week an e-newsletter is sent out with tips, product updates and workshop invitations. One of the highest ROI channels (DMA, 2021), email marketing delivers an average return of £38.33 for every £1 invested in the channel in the UK.</a:t>
            </a:r>
          </a:p>
          <a:p>
            <a:r>
              <a:rPr lang="en-GB"/>
              <a:t>Repeat footfall and community through free, zero waste meal planning and plastic reduction Sunday workshops.</a:t>
            </a:r>
          </a:p>
          <a:p>
            <a:r>
              <a:rPr lang="en-GB"/>
              <a:t>Extends local reach with flyers dropped at the University of East London, Stratford Shopping Centre, community centres and local gyms.</a:t>
            </a:r>
          </a:p>
          <a:p>
            <a:r>
              <a:rPr lang="en-GB"/>
              <a:t>In months 1-3, having a stall at Stratford Farmers Market puts your brand name on the radar of the local community.</a:t>
            </a:r>
            <a:endParaRPr lang="en-GB" dirty="0"/>
          </a:p>
        </p:txBody>
      </p:sp>
    </p:spTree>
    <p:extLst>
      <p:ext uri="{BB962C8B-B14F-4D97-AF65-F5344CB8AC3E}">
        <p14:creationId xmlns:p14="http://schemas.microsoft.com/office/powerpoint/2010/main" val="19731264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White calculator">
            <a:extLst>
              <a:ext uri="{FF2B5EF4-FFF2-40B4-BE49-F238E27FC236}">
                <a16:creationId xmlns:a16="http://schemas.microsoft.com/office/drawing/2014/main" id="{942395C6-D4B8-128D-CDF8-B0106BACA9D7}"/>
              </a:ext>
            </a:extLst>
          </p:cNvPr>
          <p:cNvPicPr>
            <a:picLocks noChangeAspect="1"/>
          </p:cNvPicPr>
          <p:nvPr/>
        </p:nvPicPr>
        <p:blipFill>
          <a:blip r:embed="rId4"/>
          <a:srcRect l="8692" r="46125"/>
          <a:stretch>
            <a:fillRect/>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79410B8-3EED-C77E-263E-4C631FD882E5}"/>
              </a:ext>
            </a:extLst>
          </p:cNvPr>
          <p:cNvSpPr>
            <a:spLocks noGrp="1"/>
          </p:cNvSpPr>
          <p:nvPr>
            <p:ph type="title"/>
          </p:nvPr>
        </p:nvSpPr>
        <p:spPr>
          <a:xfrm>
            <a:off x="680321" y="753228"/>
            <a:ext cx="7087552" cy="1080938"/>
          </a:xfrm>
        </p:spPr>
        <p:txBody>
          <a:bodyPr>
            <a:normAutofit/>
          </a:bodyPr>
          <a:lstStyle/>
          <a:p>
            <a:r>
              <a:rPr lang="en-GB" dirty="0"/>
              <a:t>Funding Requirements and Allocation</a:t>
            </a:r>
          </a:p>
        </p:txBody>
      </p:sp>
      <p:pic>
        <p:nvPicPr>
          <p:cNvPr id="15" name="Picture 14">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E44536F2-DA44-5EC0-89B6-87F0CA7B4FBB}"/>
              </a:ext>
            </a:extLst>
          </p:cNvPr>
          <p:cNvSpPr>
            <a:spLocks noGrp="1"/>
          </p:cNvSpPr>
          <p:nvPr>
            <p:ph idx="1"/>
          </p:nvPr>
        </p:nvSpPr>
        <p:spPr>
          <a:xfrm>
            <a:off x="680321" y="2336873"/>
            <a:ext cx="6423211" cy="3599316"/>
          </a:xfrm>
        </p:spPr>
        <p:txBody>
          <a:bodyPr>
            <a:normAutofit/>
          </a:bodyPr>
          <a:lstStyle/>
          <a:p>
            <a:r>
              <a:rPr lang="en-GB" sz="1400"/>
              <a:t>All initial start up costs required: £12,500 (all in one month).</a:t>
            </a:r>
          </a:p>
          <a:p>
            <a:r>
              <a:rPr lang="en-GB" sz="1400"/>
              <a:t>£9,000 has been provided by a Start Up Loans UK loan from the British Business Bank, which includes 12 months free mentoring (British Business Bank, 2024).</a:t>
            </a:r>
          </a:p>
          <a:p>
            <a:r>
              <a:rPr lang="en-GB" sz="1400"/>
              <a:t>The £3,500 is from personal savings, avoiding dilution of equity and giving the founder complete control when the company is started.</a:t>
            </a:r>
          </a:p>
          <a:p>
            <a:r>
              <a:rPr lang="en-GB" sz="1400"/>
              <a:t>Main month one expenses are: £3,500 for fit out and dispenser, £3,000 shop deposit and rent, £2,200 initial stock, £2,000 as working capital.</a:t>
            </a:r>
          </a:p>
          <a:p>
            <a:r>
              <a:rPr lang="en-GB" sz="1400"/>
              <a:t>They assumed that the average transaction value is £9 and that they will conduct 25 transactions daily, and it is expected that they will break even within 6 months. They have used an average transaction value of £9 and 25 transactions per day and expect to break even within 6 months.</a:t>
            </a:r>
          </a:p>
        </p:txBody>
      </p:sp>
    </p:spTree>
    <p:extLst>
      <p:ext uri="{BB962C8B-B14F-4D97-AF65-F5344CB8AC3E}">
        <p14:creationId xmlns:p14="http://schemas.microsoft.com/office/powerpoint/2010/main" val="912571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 name="Rectangle 9">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Cardboard boxes on conveyor belt">
            <a:extLst>
              <a:ext uri="{FF2B5EF4-FFF2-40B4-BE49-F238E27FC236}">
                <a16:creationId xmlns:a16="http://schemas.microsoft.com/office/drawing/2014/main" id="{99D67D57-FC46-C0D2-122D-AD083EDE6141}"/>
              </a:ext>
            </a:extLst>
          </p:cNvPr>
          <p:cNvPicPr>
            <a:picLocks noChangeAspect="1"/>
          </p:cNvPicPr>
          <p:nvPr/>
        </p:nvPicPr>
        <p:blipFill>
          <a:blip r:embed="rId4"/>
          <a:srcRect l="32482" r="22335"/>
          <a:stretch>
            <a:fillRect/>
          </a:stretch>
        </p:blipFill>
        <p:spPr>
          <a:xfrm>
            <a:off x="7547810" y="10"/>
            <a:ext cx="4641013" cy="6856310"/>
          </a:xfrm>
          <a:prstGeom prst="rect">
            <a:avLst/>
          </a:prstGeom>
          <a:ln>
            <a:noFill/>
          </a:ln>
          <a:effectLst/>
        </p:spPr>
      </p:pic>
      <p:sp>
        <p:nvSpPr>
          <p:cNvPr id="13" name="Rectangle 12">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FB26B1F-D52D-1391-DA56-D33DC7D8A662}"/>
              </a:ext>
            </a:extLst>
          </p:cNvPr>
          <p:cNvSpPr>
            <a:spLocks noGrp="1"/>
          </p:cNvSpPr>
          <p:nvPr>
            <p:ph type="title"/>
          </p:nvPr>
        </p:nvSpPr>
        <p:spPr>
          <a:xfrm>
            <a:off x="680321" y="753228"/>
            <a:ext cx="7087552" cy="1080938"/>
          </a:xfrm>
        </p:spPr>
        <p:txBody>
          <a:bodyPr>
            <a:normAutofit/>
          </a:bodyPr>
          <a:lstStyle/>
          <a:p>
            <a:r>
              <a:rPr lang="en-GB" dirty="0"/>
              <a:t>Conclusion</a:t>
            </a:r>
          </a:p>
        </p:txBody>
      </p:sp>
      <p:pic>
        <p:nvPicPr>
          <p:cNvPr id="15" name="Picture 14">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3" name="Content Placeholder 2">
            <a:extLst>
              <a:ext uri="{FF2B5EF4-FFF2-40B4-BE49-F238E27FC236}">
                <a16:creationId xmlns:a16="http://schemas.microsoft.com/office/drawing/2014/main" id="{2895CE51-34A1-232E-FE40-26D369D6EF33}"/>
              </a:ext>
            </a:extLst>
          </p:cNvPr>
          <p:cNvSpPr>
            <a:spLocks noGrp="1"/>
          </p:cNvSpPr>
          <p:nvPr>
            <p:ph idx="1"/>
          </p:nvPr>
        </p:nvSpPr>
        <p:spPr>
          <a:xfrm>
            <a:off x="680321" y="2336873"/>
            <a:ext cx="6423211" cy="3599316"/>
          </a:xfrm>
        </p:spPr>
        <p:txBody>
          <a:bodyPr>
            <a:normAutofit/>
          </a:bodyPr>
          <a:lstStyle/>
          <a:p>
            <a:r>
              <a:rPr lang="en-GB" sz="1400"/>
              <a:t>With no zero waste refill stores currently in operation in East London, GreenFill London is filling an obvious gap in an industry where 51% of products in the UK are packaged in unnecessary plastic (DS Smith, 2024).</a:t>
            </a:r>
          </a:p>
          <a:p>
            <a:r>
              <a:rPr lang="en-GB" sz="1400"/>
              <a:t>The sole trader format would allow the founder to have total control of all decisions and have low launch costs and admin (GOV.UK).</a:t>
            </a:r>
          </a:p>
          <a:p>
            <a:r>
              <a:rPr lang="en-GB" sz="1400"/>
              <a:t>Reach and repeat custom at low marketing cost through free app listings, targeted social media and a loyalty programme.</a:t>
            </a:r>
          </a:p>
          <a:p>
            <a:r>
              <a:rPr lang="en-GB" sz="1400"/>
              <a:t>The money that is raised is split into a Start Up Loan of £12,500 and the initial costs from personal savings which pay for month one costs and a working capital buffer.</a:t>
            </a:r>
          </a:p>
          <a:p>
            <a:r>
              <a:rPr lang="en-GB" sz="1400"/>
              <a:t>High levels of traffic in Stratford coupled with the demand for affordable sustainable living in the area will mean that the business will break even within 6 months.</a:t>
            </a:r>
          </a:p>
        </p:txBody>
      </p:sp>
    </p:spTree>
    <p:extLst>
      <p:ext uri="{BB962C8B-B14F-4D97-AF65-F5344CB8AC3E}">
        <p14:creationId xmlns:p14="http://schemas.microsoft.com/office/powerpoint/2010/main" val="3718986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B9405-DA91-FD67-1DF9-AD161168A16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2238F23-1AE6-E9A6-8776-AB18173452AA}"/>
              </a:ext>
            </a:extLst>
          </p:cNvPr>
          <p:cNvSpPr>
            <a:spLocks noGrp="1"/>
          </p:cNvSpPr>
          <p:nvPr>
            <p:ph idx="1"/>
          </p:nvPr>
        </p:nvSpPr>
        <p:spPr/>
        <p:txBody>
          <a:bodyPr>
            <a:normAutofit fontScale="62500" lnSpcReduction="20000"/>
          </a:bodyPr>
          <a:lstStyle/>
          <a:p>
            <a:r>
              <a:rPr lang="en-GB" dirty="0"/>
              <a:t>British Business Bank (2024) Angel investors. Available at: </a:t>
            </a:r>
            <a:r>
              <a:rPr lang="en-GB" dirty="0">
                <a:hlinkClick r:id="rId3"/>
              </a:rPr>
              <a:t>https://www.british-business-bank.co.uk/business-guidance/guidance-articles/finance/angel-investment</a:t>
            </a:r>
            <a:r>
              <a:rPr lang="en-GB" dirty="0"/>
              <a:t>.</a:t>
            </a:r>
          </a:p>
          <a:p>
            <a:r>
              <a:rPr lang="en-GB" dirty="0"/>
              <a:t>Deloitte (2024) Deloitte's 2024 Gen Z and Millennial Survey. Available at: </a:t>
            </a:r>
            <a:r>
              <a:rPr lang="en-GB" dirty="0">
                <a:hlinkClick r:id="rId4"/>
              </a:rPr>
              <a:t>https://www.deloitte.com/global/en/about/press-room/deloitte-2024-gen-z-and-millennial-survey.html</a:t>
            </a:r>
            <a:r>
              <a:rPr lang="en-GB" dirty="0"/>
              <a:t>.</a:t>
            </a:r>
          </a:p>
          <a:p>
            <a:r>
              <a:rPr lang="en-GB" dirty="0"/>
              <a:t>DMA (2021) Marketer Email Tracker 2021. Available at: </a:t>
            </a:r>
            <a:r>
              <a:rPr lang="en-GB" dirty="0">
                <a:hlinkClick r:id="rId5"/>
              </a:rPr>
              <a:t>https://dma.org.uk/research/marketer-email-tracker-2021</a:t>
            </a:r>
            <a:r>
              <a:rPr lang="en-GB" dirty="0"/>
              <a:t>.</a:t>
            </a:r>
          </a:p>
          <a:p>
            <a:r>
              <a:rPr lang="en-GB" dirty="0"/>
              <a:t>DS Smith (2024) The Material Change Index. Available at: </a:t>
            </a:r>
            <a:r>
              <a:rPr lang="en-GB" dirty="0">
                <a:hlinkClick r:id="rId6"/>
              </a:rPr>
              <a:t>https://www.dssmith.com/uk/media/our-stories/2024/10/material-change-index</a:t>
            </a:r>
            <a:r>
              <a:rPr lang="en-GB" dirty="0"/>
              <a:t>.</a:t>
            </a:r>
          </a:p>
          <a:p>
            <a:r>
              <a:rPr lang="en-GB" dirty="0"/>
              <a:t>GOV.UK (n.d.) Become a sole trader. Available at: </a:t>
            </a:r>
            <a:r>
              <a:rPr lang="en-GB" dirty="0">
                <a:hlinkClick r:id="rId7"/>
              </a:rPr>
              <a:t>https://www.gov.uk/become-sole-trader</a:t>
            </a:r>
            <a:r>
              <a:rPr lang="en-GB" dirty="0"/>
              <a:t>.</a:t>
            </a:r>
          </a:p>
          <a:p>
            <a:r>
              <a:rPr lang="en-GB" dirty="0"/>
              <a:t>Grocery Gazette (2024) 30% of supermarket products should use reusable or refillable packaging by 2035, says Wrap. Available at: </a:t>
            </a:r>
            <a:r>
              <a:rPr lang="en-GB" dirty="0">
                <a:hlinkClick r:id="rId8"/>
              </a:rPr>
              <a:t>https://www.grocerygazette.co.uk/2024/07/24/wrap-supermarket-reuse-refill/</a:t>
            </a:r>
            <a:r>
              <a:rPr lang="en-GB" dirty="0"/>
              <a:t>.</a:t>
            </a:r>
          </a:p>
          <a:p>
            <a:r>
              <a:rPr lang="en-GB" dirty="0"/>
              <a:t>Resource Media (2026) WRAP maps 675 refill shops across the UK in its Recycle Now locator. Available at: </a:t>
            </a:r>
            <a:r>
              <a:rPr lang="en-GB" dirty="0">
                <a:hlinkClick r:id="rId9"/>
              </a:rPr>
              <a:t>https://resourcemedia.eco/article/wrap-maps-675-refill-shops-across-the-uk-in-its-recycle-now-locator</a:t>
            </a:r>
            <a:r>
              <a:rPr lang="en-GB" dirty="0"/>
              <a:t>.</a:t>
            </a:r>
          </a:p>
          <a:p>
            <a:r>
              <a:rPr lang="en-GB" dirty="0"/>
              <a:t>Statista (2024) Factors to lead to more sustainable attitudes for UK shoppers 2024. Available at: </a:t>
            </a:r>
            <a:r>
              <a:rPr lang="en-GB" dirty="0">
                <a:hlinkClick r:id="rId10"/>
              </a:rPr>
              <a:t>https://www.statista.com/statistics/1056532/factors-that-encourage-purchasing-sustainable-products-in-the-uk/</a:t>
            </a:r>
            <a:r>
              <a:rPr lang="en-GB" dirty="0"/>
              <a:t>.</a:t>
            </a:r>
          </a:p>
        </p:txBody>
      </p:sp>
    </p:spTree>
    <p:extLst>
      <p:ext uri="{BB962C8B-B14F-4D97-AF65-F5344CB8AC3E}">
        <p14:creationId xmlns:p14="http://schemas.microsoft.com/office/powerpoint/2010/main" val="2633885643"/>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Berlin</Template>
  <TotalTime>29</TotalTime>
  <Words>2243</Words>
  <PresentationFormat>Widescreen</PresentationFormat>
  <Paragraphs>74</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Arial</vt:lpstr>
      <vt:lpstr>Trebuchet MS</vt:lpstr>
      <vt:lpstr>Berlin</vt:lpstr>
      <vt:lpstr>LCLM4006 Enterprise and Entrepreneurship   Individual Presentation Pitch for GreenFill</vt:lpstr>
      <vt:lpstr>Overview of the Business Idea</vt:lpstr>
      <vt:lpstr>Three Important External Factors</vt:lpstr>
      <vt:lpstr>Marketing Strategy One, Social Media and App Reach</vt:lpstr>
      <vt:lpstr>Marketing Strategy Two, Loyalty and Local Presence</vt:lpstr>
      <vt:lpstr>Funding Requirements and Allocation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2026-07-07T12:11:40Z</dcterms:created>
  <dcterms:modified xsi:type="dcterms:W3CDTF">2026-07-07T12:42:41Z</dcterms:modified>
</cp:coreProperties>
</file>