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364" r:id="rId2"/>
    <p:sldId id="380" r:id="rId3"/>
    <p:sldId id="365" r:id="rId4"/>
    <p:sldId id="381" r:id="rId5"/>
    <p:sldId id="378" r:id="rId6"/>
    <p:sldId id="384" r:id="rId7"/>
    <p:sldId id="385" r:id="rId8"/>
    <p:sldId id="386" r:id="rId9"/>
    <p:sldId id="387" r:id="rId10"/>
    <p:sldId id="389" r:id="rId11"/>
    <p:sldId id="379" r:id="rId12"/>
    <p:sldId id="3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689"/>
  </p:normalViewPr>
  <p:slideViewPr>
    <p:cSldViewPr snapToGrid="0" showGuides="1">
      <p:cViewPr varScale="1">
        <p:scale>
          <a:sx n="82" d="100"/>
          <a:sy n="82" d="100"/>
        </p:scale>
        <p:origin x="701" y="62"/>
      </p:cViewPr>
      <p:guideLst>
        <p:guide orient="horz" pos="2160"/>
        <p:guide pos="384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000880-2A71-41ED-BF73-CED95ACBA177}" type="datetimeFigureOut">
              <a:rPr lang="en-GB" smtClean="0"/>
              <a:t>15/12/2025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07584A-8F9F-44F1-9DDB-6DEBEBB16B9F}" type="slidenum">
              <a:rPr lang="en-GB" smtClean="0"/>
              <a:t>‹#›</a:t>
            </a:fld>
            <a:endParaRPr lang="en-GB"/>
          </a:p>
        </p:txBody>
      </p:sp>
    </p:spTree>
    <p:extLst>
      <p:ext uri="{BB962C8B-B14F-4D97-AF65-F5344CB8AC3E}">
        <p14:creationId xmlns:p14="http://schemas.microsoft.com/office/powerpoint/2010/main" val="850810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07584A-8F9F-44F1-9DDB-6DEBEBB16B9F}" type="slidenum">
              <a:rPr lang="en-GB" smtClean="0"/>
              <a:t>1</a:t>
            </a:fld>
            <a:endParaRPr lang="en-GB"/>
          </a:p>
        </p:txBody>
      </p:sp>
    </p:spTree>
    <p:extLst>
      <p:ext uri="{BB962C8B-B14F-4D97-AF65-F5344CB8AC3E}">
        <p14:creationId xmlns:p14="http://schemas.microsoft.com/office/powerpoint/2010/main" val="2091520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07584A-8F9F-44F1-9DDB-6DEBEBB16B9F}" type="slidenum">
              <a:rPr lang="en-GB" smtClean="0"/>
              <a:t>5</a:t>
            </a:fld>
            <a:endParaRPr lang="en-GB"/>
          </a:p>
        </p:txBody>
      </p:sp>
    </p:spTree>
    <p:extLst>
      <p:ext uri="{BB962C8B-B14F-4D97-AF65-F5344CB8AC3E}">
        <p14:creationId xmlns:p14="http://schemas.microsoft.com/office/powerpoint/2010/main" val="38499248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15/12/2025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transition spd="slow" advClick="0" advTm="1000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15/12/2025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transition spd="slow" advClick="0" advTm="1000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15/12/2025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transition spd="slow" advClick="0" advTm="1000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15/12/2025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transition spd="slow" advClick="0" advTm="1000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15/12/2025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transition spd="slow" advClick="0" advTm="1000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15/12/2025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transition spd="slow" advClick="0" advTm="1000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15/12/2025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transition spd="slow" advClick="0" advTm="1000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15/12/2025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transition spd="slow" advClick="0" advTm="1000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15/12/2025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transition spd="slow" advClick="0" advTm="1000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15/12/2025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transition spd="slow" advClick="0" advTm="1000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15/12/2025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transition spd="slow" advClick="0" advTm="1000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15/12/2025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advClick="0" advTm="100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video" Target="../media/media1.mp4"/><Relationship Id="rId7" Type="http://schemas.openxmlformats.org/officeDocument/2006/relationships/notesSlide" Target="../notesSlides/notesSlide1.xml"/><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slideLayout" Target="../slideLayouts/slideLayout2.xml"/><Relationship Id="rId5" Type="http://schemas.openxmlformats.org/officeDocument/2006/relationships/audio" Target="../media/media2.m4a"/><Relationship Id="rId4" Type="http://schemas.microsoft.com/office/2007/relationships/media" Target="../media/media2.m4a"/><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2.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3.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5.mp4"/><Relationship Id="rId7" Type="http://schemas.openxmlformats.org/officeDocument/2006/relationships/image" Target="../media/image3.png"/><Relationship Id="rId2" Type="http://schemas.microsoft.com/office/2007/relationships/media" Target="../media/media5.mp4"/><Relationship Id="rId1" Type="http://schemas.openxmlformats.org/officeDocument/2006/relationships/tags" Target="../tags/tag4.xml"/><Relationship Id="rId6" Type="http://schemas.openxmlformats.org/officeDocument/2006/relationships/slideLayout" Target="../slideLayouts/slideLayout2.xml"/><Relationship Id="rId5" Type="http://schemas.openxmlformats.org/officeDocument/2006/relationships/audio" Target="../media/media6.m4a"/><Relationship Id="rId4" Type="http://schemas.microsoft.com/office/2007/relationships/media" Target="../media/media6.m4a"/></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8.m4a"/><Relationship Id="rId7" Type="http://schemas.openxmlformats.org/officeDocument/2006/relationships/image" Target="../media/image3.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6.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5.xml"/><Relationship Id="rId5" Type="http://schemas.openxmlformats.org/officeDocument/2006/relationships/image" Target="../media/image4.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10.mp4"/><Relationship Id="rId7" Type="http://schemas.openxmlformats.org/officeDocument/2006/relationships/image" Target="../media/image3.png"/><Relationship Id="rId2" Type="http://schemas.microsoft.com/office/2007/relationships/media" Target="../media/media10.mp4"/><Relationship Id="rId1" Type="http://schemas.openxmlformats.org/officeDocument/2006/relationships/tags" Target="../tags/tag6.xml"/><Relationship Id="rId6" Type="http://schemas.openxmlformats.org/officeDocument/2006/relationships/slideLayout" Target="../slideLayouts/slideLayout2.xml"/><Relationship Id="rId5" Type="http://schemas.openxmlformats.org/officeDocument/2006/relationships/audio" Target="../media/media11.m4a"/><Relationship Id="rId4" Type="http://schemas.microsoft.com/office/2007/relationships/media" Target="../media/media11.m4a"/></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12.mp4"/><Relationship Id="rId7" Type="http://schemas.openxmlformats.org/officeDocument/2006/relationships/image" Target="../media/image3.png"/><Relationship Id="rId2" Type="http://schemas.microsoft.com/office/2007/relationships/media" Target="../media/media12.mp4"/><Relationship Id="rId1" Type="http://schemas.openxmlformats.org/officeDocument/2006/relationships/tags" Target="../tags/tag7.xml"/><Relationship Id="rId6" Type="http://schemas.openxmlformats.org/officeDocument/2006/relationships/slideLayout" Target="../slideLayouts/slideLayout2.xml"/><Relationship Id="rId5" Type="http://schemas.openxmlformats.org/officeDocument/2006/relationships/audio" Target="../media/media13.m4a"/><Relationship Id="rId4" Type="http://schemas.microsoft.com/office/2007/relationships/media" Target="../media/media13.m4a"/></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14.mp4"/><Relationship Id="rId7" Type="http://schemas.openxmlformats.org/officeDocument/2006/relationships/image" Target="../media/image3.png"/><Relationship Id="rId2" Type="http://schemas.microsoft.com/office/2007/relationships/media" Target="../media/media14.mp4"/><Relationship Id="rId1" Type="http://schemas.openxmlformats.org/officeDocument/2006/relationships/tags" Target="../tags/tag8.xml"/><Relationship Id="rId6" Type="http://schemas.openxmlformats.org/officeDocument/2006/relationships/slideLayout" Target="../slideLayouts/slideLayout2.xml"/><Relationship Id="rId5" Type="http://schemas.openxmlformats.org/officeDocument/2006/relationships/audio" Target="../media/media15.m4a"/><Relationship Id="rId4" Type="http://schemas.microsoft.com/office/2007/relationships/media" Target="../media/media15.m4a"/></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16.mp4"/><Relationship Id="rId7" Type="http://schemas.openxmlformats.org/officeDocument/2006/relationships/image" Target="../media/image3.png"/><Relationship Id="rId2" Type="http://schemas.microsoft.com/office/2007/relationships/media" Target="../media/media16.mp4"/><Relationship Id="rId1" Type="http://schemas.openxmlformats.org/officeDocument/2006/relationships/tags" Target="../tags/tag9.xml"/><Relationship Id="rId6" Type="http://schemas.openxmlformats.org/officeDocument/2006/relationships/slideLayout" Target="../slideLayouts/slideLayout2.xml"/><Relationship Id="rId5" Type="http://schemas.openxmlformats.org/officeDocument/2006/relationships/audio" Target="../media/media17.m4a"/><Relationship Id="rId4" Type="http://schemas.microsoft.com/office/2007/relationships/media" Target="../media/media17.m4a"/></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18.mp4"/><Relationship Id="rId7" Type="http://schemas.openxmlformats.org/officeDocument/2006/relationships/image" Target="../media/image3.png"/><Relationship Id="rId2" Type="http://schemas.microsoft.com/office/2007/relationships/media" Target="../media/media18.mp4"/><Relationship Id="rId1" Type="http://schemas.openxmlformats.org/officeDocument/2006/relationships/tags" Target="../tags/tag10.xml"/><Relationship Id="rId6" Type="http://schemas.openxmlformats.org/officeDocument/2006/relationships/slideLayout" Target="../slideLayouts/slideLayout2.xml"/><Relationship Id="rId5" Type="http://schemas.openxmlformats.org/officeDocument/2006/relationships/audio" Target="../media/media19.m4a"/><Relationship Id="rId4" Type="http://schemas.microsoft.com/office/2007/relationships/media" Target="../media/media19.m4a"/></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20.mp4"/><Relationship Id="rId7" Type="http://schemas.openxmlformats.org/officeDocument/2006/relationships/image" Target="../media/image3.png"/><Relationship Id="rId2" Type="http://schemas.microsoft.com/office/2007/relationships/media" Target="../media/media20.mp4"/><Relationship Id="rId1" Type="http://schemas.openxmlformats.org/officeDocument/2006/relationships/tags" Target="../tags/tag11.xml"/><Relationship Id="rId6" Type="http://schemas.openxmlformats.org/officeDocument/2006/relationships/slideLayout" Target="../slideLayouts/slideLayout2.xml"/><Relationship Id="rId5" Type="http://schemas.openxmlformats.org/officeDocument/2006/relationships/audio" Target="../media/media21.m4a"/><Relationship Id="rId4" Type="http://schemas.microsoft.com/office/2007/relationships/media" Target="../media/media21.m4a"/></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15/12/2025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a:t>
            </a:r>
            <a:r>
              <a:rPr lang="en-GB" dirty="0"/>
              <a:t> Introduction to Physiology </a:t>
            </a:r>
            <a:endParaRPr lang="en-GB" altLang="en-US" b="1" i="1" dirty="0"/>
          </a:p>
          <a:p>
            <a:r>
              <a:rPr lang="en-GB" altLang="en-US" u="sng" dirty="0"/>
              <a:t>Module Number</a:t>
            </a:r>
            <a:r>
              <a:rPr lang="en-GB" altLang="en-US" dirty="0"/>
              <a:t>:</a:t>
            </a:r>
            <a:r>
              <a:rPr lang="en-GB" dirty="0"/>
              <a:t>BMHP5023 </a:t>
            </a:r>
            <a:endParaRPr lang="en-GB" altLang="en-US" b="1" i="1" dirty="0"/>
          </a:p>
          <a:p>
            <a:r>
              <a:rPr lang="en-GB" altLang="en-US" u="sng" dirty="0"/>
              <a:t>Assignment No</a:t>
            </a:r>
            <a:r>
              <a:rPr lang="en-GB" altLang="en-US" b="1" i="1" dirty="0"/>
              <a:t>: 2  </a:t>
            </a:r>
          </a:p>
          <a:p>
            <a:r>
              <a:rPr lang="en-GB" altLang="en-US" u="sng" dirty="0"/>
              <a:t>Student ID: 2417904</a:t>
            </a:r>
          </a:p>
          <a:p>
            <a:r>
              <a:rPr lang="en-GB" altLang="en-US" b="1" i="1" u="sng" dirty="0"/>
              <a:t>BOUADOUA SYLVIE KOUAO</a:t>
            </a:r>
            <a:endParaRPr lang="en-GB" altLang="en-US" b="1" i="1" dirty="0"/>
          </a:p>
          <a:p>
            <a:r>
              <a:rPr lang="en-GB" altLang="en-US" u="sng" dirty="0"/>
              <a:t>Lecturer’s Name</a:t>
            </a:r>
            <a:r>
              <a:rPr lang="en-GB" altLang="en-US" b="1" i="1" dirty="0"/>
              <a:t>: </a:t>
            </a:r>
            <a:r>
              <a:rPr lang="en-GB" dirty="0"/>
              <a:t>Shaila Hussain </a:t>
            </a:r>
            <a:endParaRPr lang="en-GB" altLang="en-US" b="1" i="1" dirty="0"/>
          </a:p>
        </p:txBody>
      </p:sp>
      <p:pic>
        <p:nvPicPr>
          <p:cNvPr id="6166" name="Video 6165">
            <a:hlinkClick r:id="" action="ppaction://media"/>
            <a:extLst>
              <a:ext uri="{FF2B5EF4-FFF2-40B4-BE49-F238E27FC236}">
                <a16:creationId xmlns:a16="http://schemas.microsoft.com/office/drawing/2014/main" id="{38926459-696A-BDDC-8EC2-B2AF817B94DD}"/>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D19CED7F-E4D6-E91D-DE96-1CCCAA0E4049}"/>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5852318" y="3185318"/>
            <a:ext cx="487363" cy="487363"/>
          </a:xfrm>
          <a:prstGeom prst="rect">
            <a:avLst/>
          </a:prstGeom>
        </p:spPr>
      </p:pic>
    </p:spTree>
    <p:custDataLst>
      <p:tags r:id="rId1"/>
    </p:custDataLst>
  </p:cSld>
  <p:clrMapOvr>
    <a:masterClrMapping/>
  </p:clrMapOvr>
  <p:transition spd="slow"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166"/>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435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6166"/>
                </p:tgtEl>
              </p:cMediaNode>
            </p:video>
            <p:seq concurrent="1" nextAc="seek">
              <p:cTn id="11" restart="whenNotActive" fill="hold" evtFilter="cancelBubble" nodeType="interactiveSeq">
                <p:stCondLst>
                  <p:cond evt="onClick" delay="0">
                    <p:tgtEl>
                      <p:spTgt spid="6166"/>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6166"/>
                                        </p:tgtEl>
                                      </p:cBhvr>
                                    </p:cmd>
                                  </p:childTnLst>
                                </p:cTn>
                              </p:par>
                            </p:childTnLst>
                          </p:cTn>
                        </p:par>
                      </p:childTnLst>
                    </p:cTn>
                  </p:par>
                </p:childTnLst>
              </p:cTn>
              <p:nextCondLst>
                <p:cond evt="onClick" delay="0">
                  <p:tgtEl>
                    <p:spTgt spid="6166"/>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674915" y="82296"/>
            <a:ext cx="10972800" cy="1143000"/>
          </a:xfrm>
        </p:spPr>
        <p:txBody>
          <a:bodyPr/>
          <a:lstStyle/>
          <a:p>
            <a:r>
              <a:rPr lang="en-GB" altLang="en-US" sz="2400" b="1" dirty="0"/>
              <a:t>Table of content</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2046515" y="1520890"/>
            <a:ext cx="8229600" cy="4140136"/>
          </a:xfrm>
        </p:spPr>
        <p:txBody>
          <a:bodyPr/>
          <a:lstStyle/>
          <a:p>
            <a:r>
              <a:rPr lang="en-GB" sz="2400" b="1" dirty="0"/>
              <a:t>Case Study Report and Care Plan: Chronic Obstructive Pulmonary Disease (COPD)</a:t>
            </a:r>
          </a:p>
          <a:p>
            <a:pPr lvl="0"/>
            <a:r>
              <a:rPr lang="en-GB" sz="2400" b="1" dirty="0"/>
              <a:t>1.Introduction</a:t>
            </a:r>
          </a:p>
          <a:p>
            <a:pPr lvl="0"/>
            <a:r>
              <a:rPr lang="en-GB" sz="2400" b="1" dirty="0"/>
              <a:t>2. Anatomy and Physiology of the Respiratory System</a:t>
            </a:r>
          </a:p>
          <a:p>
            <a:pPr lvl="0"/>
            <a:r>
              <a:rPr lang="en-GB" sz="2400" b="1" dirty="0">
                <a:latin typeface="Arial" pitchFamily="34"/>
                <a:cs typeface="Arial" pitchFamily="34"/>
              </a:rPr>
              <a:t>3. Impact of COPD on the Body Functioning</a:t>
            </a:r>
          </a:p>
          <a:p>
            <a:pPr lvl="0"/>
            <a:r>
              <a:rPr lang="en-GB" sz="2400" b="1" dirty="0">
                <a:latin typeface="Arial" pitchFamily="34"/>
                <a:cs typeface="Arial" pitchFamily="34"/>
              </a:rPr>
              <a:t>4. Patient Profile</a:t>
            </a:r>
          </a:p>
          <a:p>
            <a:pPr lvl="0"/>
            <a:r>
              <a:rPr lang="en-GB" sz="2400" b="1" dirty="0"/>
              <a:t>5. Evidence-Based Care Plan</a:t>
            </a:r>
          </a:p>
          <a:p>
            <a:pPr lvl="0"/>
            <a:r>
              <a:rPr lang="en-GB" sz="2400" b="1" dirty="0"/>
              <a:t>6. Conclusion </a:t>
            </a:r>
          </a:p>
          <a:p>
            <a:pPr lvl="0"/>
            <a:r>
              <a:rPr lang="en-GB" sz="2400" b="1" dirty="0"/>
              <a:t>7. Reference</a:t>
            </a:r>
          </a:p>
          <a:p>
            <a:pPr lvl="0"/>
            <a:endParaRPr lang="en-GB" b="1" dirty="0"/>
          </a:p>
          <a:p>
            <a:pPr lvl="0"/>
            <a:endParaRPr lang="en-GB" b="1" dirty="0"/>
          </a:p>
          <a:p>
            <a:pPr lvl="0"/>
            <a:endParaRPr lang="en-GB" dirty="0"/>
          </a:p>
          <a:p>
            <a:pPr lvl="0"/>
            <a:endParaRPr lang="en-GB" b="1" dirty="0">
              <a:latin typeface="Arial" pitchFamily="34"/>
              <a:cs typeface="Arial" pitchFamily="34"/>
            </a:endParaRPr>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15/12/2025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2</a:t>
            </a:fld>
            <a:endParaRPr lang="en-GB" altLang="en-US" sz="1200">
              <a:solidFill>
                <a:srgbClr val="898989"/>
              </a:solidFill>
            </a:endParaRPr>
          </a:p>
        </p:txBody>
      </p:sp>
      <p:pic>
        <p:nvPicPr>
          <p:cNvPr id="5" name="Audio 4">
            <a:hlinkClick r:id="" action="ppaction://media"/>
            <a:extLst>
              <a:ext uri="{FF2B5EF4-FFF2-40B4-BE49-F238E27FC236}">
                <a16:creationId xmlns:a16="http://schemas.microsoft.com/office/drawing/2014/main" id="{EF589F8A-7A8E-379F-78EB-18AFF0D32BA3}"/>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161075" t="-161075" r="-161075" b="-161075"/>
          <a:stretch>
            <a:fillRect/>
          </a:stretch>
        </p:blipFill>
        <p:spPr>
          <a:xfrm>
            <a:off x="10052304" y="4718304"/>
            <a:ext cx="2057400" cy="2057400"/>
          </a:xfrm>
          <a:prstGeom prst="ellipse">
            <a:avLst/>
          </a:prstGeom>
        </p:spPr>
      </p:pic>
    </p:spTree>
    <p:custDataLst>
      <p:tags r:id="rId1"/>
    </p:custData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1-Introduction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15/12/2025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3</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1170269"/>
            <a:ext cx="8229600" cy="4171848"/>
          </a:xfrm>
        </p:spPr>
        <p:txBody>
          <a:bodyPr/>
          <a:lstStyle/>
          <a:p>
            <a:pPr marL="0" indent="0" algn="ctr">
              <a:buNone/>
              <a:defRPr/>
            </a:pPr>
            <a:r>
              <a:rPr lang="en-GB" sz="2400" dirty="0">
                <a:latin typeface="Arial" panose="020B0604020202020204" pitchFamily="34" charset="0"/>
                <a:cs typeface="Arial" panose="020B0604020202020204" pitchFamily="34" charset="0"/>
              </a:rPr>
              <a:t>Chronic respiratory diseases are long-term conditions that affect the airways and other structures of the lungs. Among them, Chronic Obstructive Pulmonary Disease (COPD) is one of the most prevalent, particularly among older adults and individuals with a history of smoking or exposure to pollutants. This case study focuses on a fictional patient diagnosed with COPD and aims to demonstrate understanding of the relevant anatomy and physiology of the respiratory system, the impact of the disease on the body functioning, and the development of an evidence-based care plan in accordance with NHS and NICE guidelines.</a:t>
            </a:r>
          </a:p>
          <a:p>
            <a:pPr marL="0" indent="0" algn="ctr">
              <a:buNone/>
              <a:defRPr/>
            </a:pPr>
            <a:endParaRPr lang="en-GB" b="1" dirty="0"/>
          </a:p>
        </p:txBody>
      </p:sp>
      <p:pic>
        <p:nvPicPr>
          <p:cNvPr id="5" name="Recorded Sound">
            <a:hlinkClick r:id="" action="ppaction://media"/>
            <a:extLst>
              <a:ext uri="{FF2B5EF4-FFF2-40B4-BE49-F238E27FC236}">
                <a16:creationId xmlns:a16="http://schemas.microsoft.com/office/drawing/2014/main" id="{320B39CE-0467-8BD9-CA3F-610523F3C41C}"/>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5963492" y="3184525"/>
            <a:ext cx="487363" cy="487363"/>
          </a:xfrm>
          <a:prstGeom prst="rect">
            <a:avLst/>
          </a:prstGeom>
        </p:spPr>
      </p:pic>
    </p:spTree>
    <p:custDataLst>
      <p:tags r:id="rId1"/>
    </p:custData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2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1685819" y="294166"/>
            <a:ext cx="8875986" cy="4119716"/>
          </a:xfrm>
        </p:spPr>
        <p:txBody>
          <a:bodyPr/>
          <a:lstStyle/>
          <a:p>
            <a:pPr lvl="0">
              <a:lnSpc>
                <a:spcPct val="70000"/>
              </a:lnSpc>
              <a:spcAft>
                <a:spcPts val="600"/>
              </a:spcAft>
            </a:pPr>
            <a:r>
              <a:rPr lang="en-GB" sz="2000" b="1" dirty="0">
                <a:latin typeface="Arial" pitchFamily="34"/>
                <a:cs typeface="Arial" pitchFamily="34"/>
              </a:rPr>
              <a:t>2. Anatomy and Physiology of the Respiratory System</a:t>
            </a:r>
            <a:endParaRPr lang="en-GB" sz="2000" dirty="0">
              <a:latin typeface="Arial" pitchFamily="34"/>
              <a:cs typeface="Arial" pitchFamily="34"/>
            </a:endParaRPr>
          </a:p>
          <a:p>
            <a:pPr lvl="0">
              <a:spcBef>
                <a:spcPts val="0"/>
              </a:spcBef>
              <a:spcAft>
                <a:spcPts val="600"/>
              </a:spcAft>
            </a:pPr>
            <a:r>
              <a:rPr lang="en-GB" sz="2000" dirty="0">
                <a:latin typeface="Arial" pitchFamily="34"/>
                <a:cs typeface="Arial" pitchFamily="34"/>
              </a:rPr>
              <a:t>The respiratory system is responsible for the exchange of gases between the body and the environment. It includes the upper respiratory tract (nose, nasal cavity, pharynx, and larynx) and the lower respiratory tract (trachea, bronchi, bronchioles, and alveoli).</a:t>
            </a:r>
          </a:p>
          <a:p>
            <a:pPr lvl="0">
              <a:spcBef>
                <a:spcPts val="0"/>
              </a:spcBef>
              <a:spcAft>
                <a:spcPts val="600"/>
              </a:spcAft>
            </a:pPr>
            <a:r>
              <a:rPr lang="en-GB" sz="2000" dirty="0">
                <a:latin typeface="Arial" pitchFamily="34"/>
                <a:cs typeface="Arial" pitchFamily="34"/>
              </a:rPr>
              <a:t>Airflow Pathway: Air enters through the nose and passes down the trachea, which divides into bronchi, then bronchioles, and finally alveoli.</a:t>
            </a:r>
          </a:p>
          <a:p>
            <a:pPr lvl="0">
              <a:spcBef>
                <a:spcPts val="0"/>
              </a:spcBef>
              <a:spcAft>
                <a:spcPts val="600"/>
              </a:spcAft>
            </a:pPr>
            <a:r>
              <a:rPr lang="en-GB" sz="2000" dirty="0">
                <a:latin typeface="Arial" pitchFamily="34"/>
                <a:cs typeface="Arial" pitchFamily="34"/>
              </a:rPr>
              <a:t>Alveoli Function: The alveoli are tiny air sacs surrounded by capillaries where oxygen diffuses into the blood, and carbon dioxide diffuses out.</a:t>
            </a:r>
          </a:p>
          <a:p>
            <a:pPr lvl="0">
              <a:spcBef>
                <a:spcPts val="0"/>
              </a:spcBef>
              <a:spcAft>
                <a:spcPts val="600"/>
              </a:spcAft>
            </a:pPr>
            <a:r>
              <a:rPr lang="en-GB" sz="2000" dirty="0">
                <a:latin typeface="Arial" pitchFamily="34"/>
                <a:cs typeface="Arial" pitchFamily="34"/>
              </a:rPr>
              <a:t>Gas Exchange: This process depends on the integrity of the alveolar–capillary membrane and adequate ventilation and perfusion.</a:t>
            </a:r>
          </a:p>
          <a:p>
            <a:pPr lvl="0">
              <a:spcBef>
                <a:spcPts val="0"/>
              </a:spcBef>
              <a:spcAft>
                <a:spcPts val="600"/>
              </a:spcAft>
            </a:pPr>
            <a:r>
              <a:rPr lang="en-GB" sz="2000" dirty="0">
                <a:latin typeface="Arial" pitchFamily="34"/>
                <a:cs typeface="Arial" pitchFamily="34"/>
              </a:rPr>
              <a:t>Breathing Mechanics: The diaphragm and intercostal muscles facilitate inhalation and exhalation. Contraction of the diaphragm increases thoracic volume, drawing air in; relaxation allows air to be expelled.</a:t>
            </a:r>
          </a:p>
          <a:p>
            <a:pPr lvl="0">
              <a:spcBef>
                <a:spcPts val="0"/>
              </a:spcBef>
              <a:spcAft>
                <a:spcPts val="600"/>
              </a:spcAft>
            </a:pPr>
            <a:r>
              <a:rPr lang="en-GB" sz="2000" dirty="0">
                <a:latin typeface="Arial" pitchFamily="34"/>
                <a:cs typeface="Arial" pitchFamily="34"/>
              </a:rPr>
              <a:t>Efficient functioning of this system maintains homeostasis, ensuring oxygen supply to tissues and removal of metabolic waste gases.</a:t>
            </a: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15/12/2025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pic>
        <p:nvPicPr>
          <p:cNvPr id="8" name="Video 7">
            <a:hlinkClick r:id="" action="ppaction://media"/>
            <a:extLst>
              <a:ext uri="{FF2B5EF4-FFF2-40B4-BE49-F238E27FC236}">
                <a16:creationId xmlns:a16="http://schemas.microsoft.com/office/drawing/2014/main" id="{C6450274-5427-F170-09C3-5FD000E25AB8}"/>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6A3B4F09-E6F7-DAFE-0E55-B721CB20531D}"/>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5936293" y="3092012"/>
            <a:ext cx="487363" cy="487363"/>
          </a:xfrm>
          <a:prstGeom prst="rect">
            <a:avLst/>
          </a:prstGeom>
        </p:spPr>
      </p:pic>
    </p:spTree>
    <p:custDataLst>
      <p:tags r:id="rId1"/>
    </p:custData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843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15/12/2025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6" name="TextBox 5">
            <a:extLst>
              <a:ext uri="{FF2B5EF4-FFF2-40B4-BE49-F238E27FC236}">
                <a16:creationId xmlns:a16="http://schemas.microsoft.com/office/drawing/2014/main" id="{73BDA0E1-A789-5008-E137-6F4E6F108EE8}"/>
              </a:ext>
            </a:extLst>
          </p:cNvPr>
          <p:cNvSpPr txBox="1"/>
          <p:nvPr/>
        </p:nvSpPr>
        <p:spPr>
          <a:xfrm>
            <a:off x="1297858" y="885519"/>
            <a:ext cx="8898194" cy="4401205"/>
          </a:xfrm>
          <a:prstGeom prst="rect">
            <a:avLst/>
          </a:prstGeom>
          <a:noFill/>
        </p:spPr>
        <p:txBody>
          <a:bodyPr wrap="square">
            <a:spAutoFit/>
          </a:bodyPr>
          <a:lstStyle/>
          <a:p>
            <a:pPr lvl="0">
              <a:spcAft>
                <a:spcPts val="600"/>
              </a:spcAft>
            </a:pPr>
            <a:r>
              <a:rPr lang="en-GB" sz="1600" b="1" dirty="0">
                <a:latin typeface="Arial" pitchFamily="34"/>
                <a:cs typeface="Arial" pitchFamily="34"/>
              </a:rPr>
              <a:t>3. Impact of COPD on Body Functioning</a:t>
            </a:r>
          </a:p>
          <a:p>
            <a:pPr lvl="0">
              <a:spcAft>
                <a:spcPts val="600"/>
              </a:spcAft>
            </a:pPr>
            <a:r>
              <a:rPr lang="en-GB" sz="1600" dirty="0">
                <a:latin typeface="Arial" pitchFamily="34"/>
                <a:cs typeface="Arial" pitchFamily="34"/>
              </a:rPr>
              <a:t>COPD is a progressive, irreversible condition characterised by airflow obstruction and impaired gas exchange. It includes two primary components: chronic bronchitis and emphysema.</a:t>
            </a:r>
          </a:p>
          <a:p>
            <a:pPr lvl="0">
              <a:spcAft>
                <a:spcPts val="600"/>
              </a:spcAft>
            </a:pPr>
            <a:r>
              <a:rPr lang="en-GB" sz="1600" dirty="0">
                <a:latin typeface="Arial" pitchFamily="34"/>
                <a:cs typeface="Arial" pitchFamily="34"/>
              </a:rPr>
              <a:t>Pathophysiological Changes:</a:t>
            </a:r>
          </a:p>
          <a:p>
            <a:pPr lvl="0">
              <a:spcAft>
                <a:spcPts val="600"/>
              </a:spcAft>
            </a:pPr>
            <a:r>
              <a:rPr lang="en-GB" sz="1600" dirty="0">
                <a:latin typeface="Arial" pitchFamily="34"/>
                <a:cs typeface="Arial" pitchFamily="34"/>
              </a:rPr>
              <a:t>Airway Inflammation and Obstruction: Chronic exposure to irritants such as cigarette smoke leads to inflammation, excessive mucus production, and narrowing of the bronchi.</a:t>
            </a:r>
          </a:p>
          <a:p>
            <a:pPr lvl="0">
              <a:spcAft>
                <a:spcPts val="600"/>
              </a:spcAft>
            </a:pPr>
            <a:r>
              <a:rPr lang="en-GB" sz="1600" dirty="0">
                <a:latin typeface="Arial" pitchFamily="34"/>
                <a:cs typeface="Arial" pitchFamily="34"/>
              </a:rPr>
              <a:t>Alveolar Damage (Emphysema): The walls of the alveoli are destroyed, reducing the surface area for gas exchange.</a:t>
            </a:r>
          </a:p>
          <a:p>
            <a:pPr lvl="0">
              <a:spcAft>
                <a:spcPts val="600"/>
              </a:spcAft>
            </a:pPr>
            <a:r>
              <a:rPr lang="en-GB" sz="1600" dirty="0">
                <a:latin typeface="Arial" pitchFamily="34"/>
                <a:cs typeface="Arial" pitchFamily="34"/>
              </a:rPr>
              <a:t>Loss of Elastic Recoil: The lungs lose their elasticity, trapping air and causing hyperinflation.</a:t>
            </a:r>
          </a:p>
          <a:p>
            <a:pPr lvl="0">
              <a:spcAft>
                <a:spcPts val="600"/>
              </a:spcAft>
            </a:pPr>
            <a:r>
              <a:rPr lang="en-GB" sz="1600" dirty="0">
                <a:latin typeface="Arial" pitchFamily="34"/>
                <a:cs typeface="Arial" pitchFamily="34"/>
              </a:rPr>
              <a:t>Gas Exchange Impairment: Damaged alveolar membranes limit oxygen uptake and carbon dioxide removal, resulting in hypoxaemia and hypercapnia.</a:t>
            </a:r>
          </a:p>
          <a:p>
            <a:pPr lvl="0">
              <a:spcAft>
                <a:spcPts val="600"/>
              </a:spcAft>
            </a:pPr>
            <a:r>
              <a:rPr lang="en-GB" sz="1600" dirty="0">
                <a:latin typeface="Arial" pitchFamily="34"/>
                <a:cs typeface="Arial" pitchFamily="34"/>
              </a:rPr>
              <a:t>Respiratory Muscle Fatigue: The diaphragm becomes flattened, making breathing less efficient.</a:t>
            </a:r>
          </a:p>
          <a:p>
            <a:pPr lvl="0">
              <a:spcAft>
                <a:spcPts val="600"/>
              </a:spcAft>
            </a:pPr>
            <a:r>
              <a:rPr lang="en-GB" sz="1600" dirty="0">
                <a:latin typeface="Arial" pitchFamily="34"/>
                <a:cs typeface="Arial" pitchFamily="34"/>
              </a:rPr>
              <a:t>These physiological changes cause symptoms such as dyspnoea (shortness of breath), chronic cough, sputum production, fatigue, and increased risk of respiratory infections. Over time, COPD can also lead to right-sided heart failure (cor pulmonale) due to increased pulmonary pressure.</a:t>
            </a:r>
          </a:p>
        </p:txBody>
      </p:sp>
      <p:pic>
        <p:nvPicPr>
          <p:cNvPr id="8" name="Video 7">
            <a:hlinkClick r:id="" action="ppaction://media"/>
            <a:extLst>
              <a:ext uri="{FF2B5EF4-FFF2-40B4-BE49-F238E27FC236}">
                <a16:creationId xmlns:a16="http://schemas.microsoft.com/office/drawing/2014/main" id="{E03315AA-1D50-A5EC-E75B-D077DFA1007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A6EEFD10-8973-C35D-6302-88A6DA056CFF}"/>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852318" y="3185318"/>
            <a:ext cx="487363" cy="487363"/>
          </a:xfrm>
          <a:prstGeom prst="rect">
            <a:avLst/>
          </a:prstGeom>
        </p:spPr>
      </p:pic>
    </p:spTree>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735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B3FC0F-C603-528F-00D9-14D1C7EC938F}"/>
              </a:ext>
            </a:extLst>
          </p:cNvPr>
          <p:cNvSpPr>
            <a:spLocks noGrp="1"/>
          </p:cNvSpPr>
          <p:nvPr>
            <p:ph idx="1"/>
          </p:nvPr>
        </p:nvSpPr>
        <p:spPr>
          <a:xfrm>
            <a:off x="609600" y="521110"/>
            <a:ext cx="10972800" cy="5260257"/>
          </a:xfrm>
        </p:spPr>
        <p:txBody>
          <a:bodyPr/>
          <a:lstStyle/>
          <a:p>
            <a:pPr lvl="0"/>
            <a:r>
              <a:rPr lang="en-GB" sz="1400" b="1" dirty="0">
                <a:latin typeface="Arial" pitchFamily="34"/>
                <a:cs typeface="Arial" pitchFamily="34"/>
              </a:rPr>
              <a:t>4. Patient Profile</a:t>
            </a:r>
            <a:endParaRPr lang="en-GB" sz="1400" dirty="0">
              <a:latin typeface="Arial" pitchFamily="34"/>
              <a:cs typeface="Arial" pitchFamily="34"/>
            </a:endParaRPr>
          </a:p>
          <a:p>
            <a:pPr lvl="0"/>
            <a:r>
              <a:rPr lang="en-GB" sz="1400" b="1" dirty="0">
                <a:latin typeface="Arial" pitchFamily="34"/>
                <a:cs typeface="Arial" pitchFamily="34"/>
              </a:rPr>
              <a:t>Name:</a:t>
            </a:r>
            <a:r>
              <a:rPr lang="en-GB" sz="1400" dirty="0">
                <a:latin typeface="Arial" pitchFamily="34"/>
                <a:cs typeface="Arial" pitchFamily="34"/>
              </a:rPr>
              <a:t> Mr. Alan Thompson</a:t>
            </a:r>
            <a:br>
              <a:rPr lang="en-GB" sz="1400" dirty="0">
                <a:latin typeface="Arial" pitchFamily="34"/>
                <a:cs typeface="Arial" pitchFamily="34"/>
              </a:rPr>
            </a:br>
            <a:r>
              <a:rPr lang="en-GB" sz="1400" b="1" dirty="0">
                <a:latin typeface="Arial" pitchFamily="34"/>
                <a:cs typeface="Arial" pitchFamily="34"/>
              </a:rPr>
              <a:t>Age:</a:t>
            </a:r>
            <a:r>
              <a:rPr lang="en-GB" sz="1400" dirty="0">
                <a:latin typeface="Arial" pitchFamily="34"/>
                <a:cs typeface="Arial" pitchFamily="34"/>
              </a:rPr>
              <a:t> 68</a:t>
            </a:r>
            <a:br>
              <a:rPr lang="en-GB" sz="1400" dirty="0">
                <a:latin typeface="Arial" pitchFamily="34"/>
                <a:cs typeface="Arial" pitchFamily="34"/>
              </a:rPr>
            </a:br>
            <a:r>
              <a:rPr lang="en-GB" sz="1400" b="1" dirty="0">
                <a:latin typeface="Arial" pitchFamily="34"/>
                <a:cs typeface="Arial" pitchFamily="34"/>
              </a:rPr>
              <a:t>Gender:</a:t>
            </a:r>
            <a:r>
              <a:rPr lang="en-GB" sz="1400" dirty="0">
                <a:latin typeface="Arial" pitchFamily="34"/>
                <a:cs typeface="Arial" pitchFamily="34"/>
              </a:rPr>
              <a:t> Male</a:t>
            </a:r>
            <a:br>
              <a:rPr lang="en-GB" sz="1400" dirty="0">
                <a:latin typeface="Arial" pitchFamily="34"/>
                <a:cs typeface="Arial" pitchFamily="34"/>
              </a:rPr>
            </a:br>
            <a:r>
              <a:rPr lang="en-GB" sz="1400" b="1" dirty="0">
                <a:latin typeface="Arial" pitchFamily="34"/>
                <a:cs typeface="Arial" pitchFamily="34"/>
              </a:rPr>
              <a:t>Occupation:</a:t>
            </a:r>
            <a:r>
              <a:rPr lang="en-GB" sz="1400" dirty="0">
                <a:latin typeface="Arial" pitchFamily="34"/>
                <a:cs typeface="Arial" pitchFamily="34"/>
              </a:rPr>
              <a:t> Retired construction worker</a:t>
            </a:r>
            <a:br>
              <a:rPr lang="en-GB" sz="1400" dirty="0">
                <a:latin typeface="Arial" pitchFamily="34"/>
                <a:cs typeface="Arial" pitchFamily="34"/>
              </a:rPr>
            </a:br>
            <a:r>
              <a:rPr lang="en-GB" sz="1400" b="1" dirty="0">
                <a:latin typeface="Arial" pitchFamily="34"/>
                <a:cs typeface="Arial" pitchFamily="34"/>
              </a:rPr>
              <a:t>Living Situation:</a:t>
            </a:r>
            <a:r>
              <a:rPr lang="en-GB" sz="1400" dirty="0">
                <a:latin typeface="Arial" pitchFamily="34"/>
                <a:cs typeface="Arial" pitchFamily="34"/>
              </a:rPr>
              <a:t> Lives with wife; limited mobility; uses stair lift</a:t>
            </a:r>
            <a:br>
              <a:rPr lang="en-GB" sz="1400" dirty="0">
                <a:latin typeface="Arial" pitchFamily="34"/>
                <a:cs typeface="Arial" pitchFamily="34"/>
              </a:rPr>
            </a:br>
            <a:r>
              <a:rPr lang="en-GB" sz="1400" b="1" dirty="0">
                <a:latin typeface="Arial" pitchFamily="34"/>
                <a:cs typeface="Arial" pitchFamily="34"/>
              </a:rPr>
              <a:t>Diagnosis:</a:t>
            </a:r>
            <a:r>
              <a:rPr lang="en-GB" sz="1400" dirty="0">
                <a:latin typeface="Arial" pitchFamily="34"/>
                <a:cs typeface="Arial" pitchFamily="34"/>
              </a:rPr>
              <a:t> COPD (moderate severity, GOLD stage II)</a:t>
            </a:r>
            <a:br>
              <a:rPr lang="en-GB" sz="1400" dirty="0">
                <a:latin typeface="Arial" pitchFamily="34"/>
                <a:cs typeface="Arial" pitchFamily="34"/>
              </a:rPr>
            </a:br>
            <a:r>
              <a:rPr lang="en-GB" sz="1400" b="1" dirty="0">
                <a:latin typeface="Arial" pitchFamily="34"/>
                <a:cs typeface="Arial" pitchFamily="34"/>
              </a:rPr>
              <a:t>Medical History:</a:t>
            </a:r>
            <a:r>
              <a:rPr lang="en-GB" sz="1400" dirty="0">
                <a:latin typeface="Arial" pitchFamily="34"/>
                <a:cs typeface="Arial" pitchFamily="34"/>
              </a:rPr>
              <a:t> Hypertension, ex-smoker</a:t>
            </a:r>
            <a:br>
              <a:rPr lang="en-GB" sz="1400" dirty="0">
                <a:latin typeface="Arial" pitchFamily="34"/>
                <a:cs typeface="Arial" pitchFamily="34"/>
              </a:rPr>
            </a:br>
            <a:r>
              <a:rPr lang="en-GB" sz="1400" b="1" dirty="0">
                <a:latin typeface="Arial" pitchFamily="34"/>
                <a:cs typeface="Arial" pitchFamily="34"/>
              </a:rPr>
              <a:t>Medications:</a:t>
            </a:r>
            <a:r>
              <a:rPr lang="en-GB" sz="1400" dirty="0">
                <a:latin typeface="Arial" pitchFamily="34"/>
                <a:cs typeface="Arial" pitchFamily="34"/>
              </a:rPr>
              <a:t> Salbutamol inhaler (SABA), Tiotropium (LAMA), Budesonide/Formoterol inhaler (ICS/LABA)</a:t>
            </a:r>
          </a:p>
          <a:p>
            <a:pPr lvl="0"/>
            <a:r>
              <a:rPr lang="en-GB" sz="1400" b="1" dirty="0">
                <a:latin typeface="Arial" pitchFamily="34"/>
                <a:cs typeface="Arial" pitchFamily="34"/>
              </a:rPr>
              <a:t>Lifestyle and Risk Factors</a:t>
            </a:r>
            <a:endParaRPr lang="en-GB" sz="1400" dirty="0">
              <a:latin typeface="Arial" pitchFamily="34"/>
              <a:cs typeface="Arial" pitchFamily="34"/>
            </a:endParaRPr>
          </a:p>
          <a:p>
            <a:pPr lvl="0"/>
            <a:r>
              <a:rPr lang="en-GB" sz="1400" b="1" dirty="0">
                <a:latin typeface="Arial" pitchFamily="34"/>
                <a:cs typeface="Arial" pitchFamily="34"/>
              </a:rPr>
              <a:t>Smoking History:</a:t>
            </a:r>
            <a:r>
              <a:rPr lang="en-GB" sz="1400" dirty="0">
                <a:latin typeface="Arial" pitchFamily="34"/>
                <a:cs typeface="Arial" pitchFamily="34"/>
              </a:rPr>
              <a:t> 40 pack-years; stopped smoking 5 years ago</a:t>
            </a:r>
          </a:p>
          <a:p>
            <a:pPr lvl="0"/>
            <a:r>
              <a:rPr lang="en-GB" sz="1400" b="1" dirty="0">
                <a:latin typeface="Arial" pitchFamily="34"/>
                <a:cs typeface="Arial" pitchFamily="34"/>
              </a:rPr>
              <a:t>Occupational Exposure:</a:t>
            </a:r>
            <a:r>
              <a:rPr lang="en-GB" sz="1400" dirty="0">
                <a:latin typeface="Arial" pitchFamily="34"/>
                <a:cs typeface="Arial" pitchFamily="34"/>
              </a:rPr>
              <a:t> Prolonged exposure to construction dust and fumes</a:t>
            </a:r>
          </a:p>
          <a:p>
            <a:pPr lvl="0"/>
            <a:r>
              <a:rPr lang="en-GB" sz="1400" b="1" dirty="0">
                <a:latin typeface="Arial" pitchFamily="34"/>
                <a:cs typeface="Arial" pitchFamily="34"/>
              </a:rPr>
              <a:t>Physical Inactivity:</a:t>
            </a:r>
            <a:r>
              <a:rPr lang="en-GB" sz="1400" dirty="0">
                <a:latin typeface="Arial" pitchFamily="34"/>
                <a:cs typeface="Arial" pitchFamily="34"/>
              </a:rPr>
              <a:t> Reduced exercise tolerance due to breathlessness</a:t>
            </a:r>
          </a:p>
          <a:p>
            <a:pPr lvl="0"/>
            <a:r>
              <a:rPr lang="en-GB" sz="1400" b="1" dirty="0">
                <a:latin typeface="Arial" pitchFamily="34"/>
                <a:cs typeface="Arial" pitchFamily="34"/>
              </a:rPr>
              <a:t>Diet:</a:t>
            </a:r>
            <a:r>
              <a:rPr lang="en-GB" sz="1400" dirty="0">
                <a:latin typeface="Arial" pitchFamily="34"/>
                <a:cs typeface="Arial" pitchFamily="34"/>
              </a:rPr>
              <a:t> High intake of processed food; low fibre and antioxidants</a:t>
            </a:r>
          </a:p>
          <a:p>
            <a:pPr lvl="0"/>
            <a:r>
              <a:rPr lang="en-GB" sz="1400" b="1" dirty="0">
                <a:latin typeface="Arial" pitchFamily="34"/>
                <a:cs typeface="Arial" pitchFamily="34"/>
              </a:rPr>
              <a:t>Comorbidities:</a:t>
            </a:r>
            <a:r>
              <a:rPr lang="en-GB" sz="1400" dirty="0">
                <a:latin typeface="Arial" pitchFamily="34"/>
                <a:cs typeface="Arial" pitchFamily="34"/>
              </a:rPr>
              <a:t> Hypertension and overweight (BMI 28)</a:t>
            </a:r>
          </a:p>
          <a:p>
            <a:pPr lvl="0"/>
            <a:r>
              <a:rPr lang="en-GB" sz="1400" b="1" dirty="0">
                <a:latin typeface="Arial" pitchFamily="34"/>
                <a:cs typeface="Arial" pitchFamily="34"/>
              </a:rPr>
              <a:t>Disease Risk Factors</a:t>
            </a:r>
            <a:endParaRPr lang="en-GB" sz="1400" dirty="0">
              <a:latin typeface="Arial" pitchFamily="34"/>
              <a:cs typeface="Arial" pitchFamily="34"/>
            </a:endParaRPr>
          </a:p>
          <a:p>
            <a:pPr lvl="0"/>
            <a:r>
              <a:rPr lang="en-GB" sz="1400" dirty="0">
                <a:latin typeface="Arial" pitchFamily="34"/>
                <a:cs typeface="Arial" pitchFamily="34"/>
              </a:rPr>
              <a:t>Tobacco smoke exposure (major cause of COPD)</a:t>
            </a:r>
          </a:p>
          <a:p>
            <a:pPr lvl="0"/>
            <a:r>
              <a:rPr lang="en-GB" sz="1400" dirty="0">
                <a:latin typeface="Arial" pitchFamily="34"/>
                <a:cs typeface="Arial" pitchFamily="34"/>
              </a:rPr>
              <a:t>Air pollution and occupational irritants</a:t>
            </a:r>
          </a:p>
          <a:p>
            <a:pPr lvl="0"/>
            <a:r>
              <a:rPr lang="en-GB" sz="1400" dirty="0">
                <a:latin typeface="Arial" pitchFamily="34"/>
                <a:cs typeface="Arial" pitchFamily="34"/>
              </a:rPr>
              <a:t>Genetic factors (e.g., alpha-1 antitrypsin deficiency)</a:t>
            </a:r>
          </a:p>
          <a:p>
            <a:pPr lvl="0"/>
            <a:r>
              <a:rPr lang="en-GB" sz="1400" dirty="0">
                <a:latin typeface="Arial" pitchFamily="34"/>
                <a:cs typeface="Arial" pitchFamily="34"/>
              </a:rPr>
              <a:t>Sedentary lifestyle and poor nutrition</a:t>
            </a:r>
          </a:p>
          <a:p>
            <a:endParaRPr lang="en-GB" dirty="0"/>
          </a:p>
        </p:txBody>
      </p:sp>
      <p:sp>
        <p:nvSpPr>
          <p:cNvPr id="4" name="Date Placeholder 3">
            <a:extLst>
              <a:ext uri="{FF2B5EF4-FFF2-40B4-BE49-F238E27FC236}">
                <a16:creationId xmlns:a16="http://schemas.microsoft.com/office/drawing/2014/main" id="{285C3B19-48E4-1711-AD5B-47F65F9C5382}"/>
              </a:ext>
            </a:extLst>
          </p:cNvPr>
          <p:cNvSpPr>
            <a:spLocks noGrp="1"/>
          </p:cNvSpPr>
          <p:nvPr>
            <p:ph type="dt" sz="half" idx="10"/>
          </p:nvPr>
        </p:nvSpPr>
        <p:spPr/>
        <p:txBody>
          <a:bodyPr/>
          <a:lstStyle/>
          <a:p>
            <a:pPr>
              <a:defRPr/>
            </a:pPr>
            <a:fld id="{30226994-B490-4403-8CE4-43D4FD570BBD}"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2C8CF7EF-21CD-21BB-1275-31905D07D023}"/>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2" name="Recorded Sound">
            <a:hlinkClick r:id="" action="ppaction://media"/>
            <a:extLst>
              <a:ext uri="{FF2B5EF4-FFF2-40B4-BE49-F238E27FC236}">
                <a16:creationId xmlns:a16="http://schemas.microsoft.com/office/drawing/2014/main" id="{8C985DAB-A3E1-A756-F885-055234B848D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5851525" y="3184525"/>
            <a:ext cx="487363" cy="487363"/>
          </a:xfrm>
          <a:prstGeom prst="rect">
            <a:avLst/>
          </a:prstGeom>
        </p:spPr>
      </p:pic>
    </p:spTree>
    <p:custDataLst>
      <p:tags r:id="rId1"/>
    </p:custDataLst>
    <p:extLst>
      <p:ext uri="{BB962C8B-B14F-4D97-AF65-F5344CB8AC3E}">
        <p14:creationId xmlns:p14="http://schemas.microsoft.com/office/powerpoint/2010/main" val="2169955906"/>
      </p:ext>
    </p:ext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8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F9D757-B0AC-40B6-84CF-A708535408C6}"/>
              </a:ext>
            </a:extLst>
          </p:cNvPr>
          <p:cNvSpPr>
            <a:spLocks noGrp="1"/>
          </p:cNvSpPr>
          <p:nvPr>
            <p:ph idx="1"/>
          </p:nvPr>
        </p:nvSpPr>
        <p:spPr/>
        <p:txBody>
          <a:bodyPr/>
          <a:lstStyle/>
          <a:p>
            <a:pPr lvl="0"/>
            <a:r>
              <a:rPr lang="en-GB" sz="2000" b="1" dirty="0">
                <a:latin typeface="Arial" panose="020B0604020202020204" pitchFamily="34" charset="0"/>
                <a:cs typeface="Arial" panose="020B0604020202020204" pitchFamily="34" charset="0"/>
              </a:rPr>
              <a:t>5. Evidence-Based Care Plan</a:t>
            </a:r>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This care plan is based on NHS guidance and NICE guideline NG115 (2019) for the management of COPD.</a:t>
            </a:r>
          </a:p>
          <a:p>
            <a:pPr lvl="0"/>
            <a:r>
              <a:rPr lang="en-GB" sz="2000" dirty="0">
                <a:latin typeface="Arial" panose="020B0604020202020204" pitchFamily="34" charset="0"/>
                <a:cs typeface="Arial" panose="020B0604020202020204" pitchFamily="34" charset="0"/>
              </a:rPr>
              <a:t>A. Assessment and Monitoring</a:t>
            </a:r>
          </a:p>
          <a:p>
            <a:pPr lvl="0"/>
            <a:r>
              <a:rPr lang="en-GB" sz="2000" dirty="0">
                <a:latin typeface="Arial" panose="020B0604020202020204" pitchFamily="34" charset="0"/>
                <a:cs typeface="Arial" panose="020B0604020202020204" pitchFamily="34" charset="0"/>
              </a:rPr>
              <a:t>Perform spirometry to monitor FEV₁ and FVC ratios regularly.</a:t>
            </a:r>
          </a:p>
          <a:p>
            <a:pPr lvl="0"/>
            <a:r>
              <a:rPr lang="en-GB" sz="2000" dirty="0">
                <a:latin typeface="Arial" panose="020B0604020202020204" pitchFamily="34" charset="0"/>
                <a:cs typeface="Arial" panose="020B0604020202020204" pitchFamily="34" charset="0"/>
              </a:rPr>
              <a:t>Measure oxygen saturation (SpO₂) using pulse oximetry.</a:t>
            </a:r>
          </a:p>
          <a:p>
            <a:pPr lvl="0"/>
            <a:r>
              <a:rPr lang="en-GB" sz="2000" dirty="0">
                <a:latin typeface="Arial" panose="020B0604020202020204" pitchFamily="34" charset="0"/>
                <a:cs typeface="Arial" panose="020B0604020202020204" pitchFamily="34" charset="0"/>
              </a:rPr>
              <a:t>Record vital signs, weight, and respiratory rate at each review.</a:t>
            </a:r>
          </a:p>
          <a:p>
            <a:pPr lvl="0"/>
            <a:r>
              <a:rPr lang="en-GB" sz="2000" dirty="0">
                <a:latin typeface="Arial" panose="020B0604020202020204" pitchFamily="34" charset="0"/>
                <a:cs typeface="Arial" panose="020B0604020202020204" pitchFamily="34" charset="0"/>
              </a:rPr>
              <a:t>Review inhaler technique and adherence every six months.</a:t>
            </a:r>
          </a:p>
          <a:p>
            <a:pPr lvl="0"/>
            <a:r>
              <a:rPr lang="en-GB" sz="2000" dirty="0">
                <a:latin typeface="Arial" panose="020B0604020202020204" pitchFamily="34" charset="0"/>
                <a:cs typeface="Arial" panose="020B0604020202020204" pitchFamily="34" charset="0"/>
              </a:rPr>
              <a:t>Identify early signs of exacerbation (increased sputum, breathlessness).</a:t>
            </a:r>
          </a:p>
          <a:p>
            <a:endParaRPr lang="en-GB" dirty="0"/>
          </a:p>
        </p:txBody>
      </p:sp>
      <p:sp>
        <p:nvSpPr>
          <p:cNvPr id="4" name="Date Placeholder 3">
            <a:extLst>
              <a:ext uri="{FF2B5EF4-FFF2-40B4-BE49-F238E27FC236}">
                <a16:creationId xmlns:a16="http://schemas.microsoft.com/office/drawing/2014/main" id="{B381AD50-30E9-A403-CB7C-F072BC5DFD94}"/>
              </a:ext>
            </a:extLst>
          </p:cNvPr>
          <p:cNvSpPr>
            <a:spLocks noGrp="1"/>
          </p:cNvSpPr>
          <p:nvPr>
            <p:ph type="dt" sz="half" idx="10"/>
          </p:nvPr>
        </p:nvSpPr>
        <p:spPr/>
        <p:txBody>
          <a:bodyPr/>
          <a:lstStyle/>
          <a:p>
            <a:pPr>
              <a:defRPr/>
            </a:pPr>
            <a:fld id="{30226994-B490-4403-8CE4-43D4FD570BBD}"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0F543C30-7500-3A3D-96AE-B0EBEEDC5EA1}"/>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9" name="Video 8">
            <a:hlinkClick r:id="" action="ppaction://media"/>
            <a:extLst>
              <a:ext uri="{FF2B5EF4-FFF2-40B4-BE49-F238E27FC236}">
                <a16:creationId xmlns:a16="http://schemas.microsoft.com/office/drawing/2014/main" id="{D7D4C74F-D902-B1EE-063B-82C514E86838}"/>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C274E662-B006-5EB6-F255-8908171D0229}"/>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5852318" y="3185318"/>
            <a:ext cx="487363" cy="487363"/>
          </a:xfrm>
          <a:prstGeom prst="rect">
            <a:avLst/>
          </a:prstGeom>
        </p:spPr>
      </p:pic>
    </p:spTree>
    <p:custDataLst>
      <p:tags r:id="rId1"/>
    </p:custDataLst>
    <p:extLst>
      <p:ext uri="{BB962C8B-B14F-4D97-AF65-F5344CB8AC3E}">
        <p14:creationId xmlns:p14="http://schemas.microsoft.com/office/powerpoint/2010/main" val="3410652787"/>
      </p:ext>
    </p:ext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6232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9"/>
                </p:tgtEl>
              </p:cMediaNode>
            </p:video>
            <p:seq concurrent="1" nextAc="seek">
              <p:cTn id="11" restart="whenNotActive" fill="hold" evtFilter="cancelBubble" nodeType="interactiveSeq">
                <p:stCondLst>
                  <p:cond evt="onClick" delay="0">
                    <p:tgtEl>
                      <p:spTgt spid="9"/>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nextCondLst>
                <p:cond evt="onClick" delay="0">
                  <p:tgtEl>
                    <p:spTgt spid="9"/>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3B34B5-3F0E-350A-5310-40B683E0E890}"/>
              </a:ext>
            </a:extLst>
          </p:cNvPr>
          <p:cNvSpPr>
            <a:spLocks noGrp="1"/>
          </p:cNvSpPr>
          <p:nvPr>
            <p:ph idx="1"/>
          </p:nvPr>
        </p:nvSpPr>
        <p:spPr>
          <a:xfrm>
            <a:off x="777551" y="1012372"/>
            <a:ext cx="10972800" cy="3917032"/>
          </a:xfrm>
        </p:spPr>
        <p:txBody>
          <a:bodyPr/>
          <a:lstStyle/>
          <a:p>
            <a:pPr lvl="0">
              <a:lnSpc>
                <a:spcPct val="70000"/>
              </a:lnSpc>
              <a:spcAft>
                <a:spcPts val="600"/>
              </a:spcAft>
            </a:pPr>
            <a:r>
              <a:rPr lang="en-GB" sz="1800" b="1" dirty="0">
                <a:latin typeface="Arial" panose="020B0604020202020204" pitchFamily="34" charset="0"/>
                <a:cs typeface="Arial" panose="020B0604020202020204" pitchFamily="34" charset="0"/>
              </a:rPr>
              <a:t>B. Treatment and Medication</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Continue prescribed bronchodilators (SABA, LAMA) to relieve symptoms.</a:t>
            </a:r>
          </a:p>
          <a:p>
            <a:pPr lvl="0"/>
            <a:r>
              <a:rPr lang="en-GB" sz="1800" dirty="0">
                <a:latin typeface="Arial" panose="020B0604020202020204" pitchFamily="34" charset="0"/>
                <a:cs typeface="Arial" panose="020B0604020202020204" pitchFamily="34" charset="0"/>
              </a:rPr>
              <a:t>Use inhaled corticosteroids (ICS) for frequent exacerbations.</a:t>
            </a:r>
          </a:p>
          <a:p>
            <a:pPr lvl="0"/>
            <a:r>
              <a:rPr lang="en-GB" sz="1800" dirty="0">
                <a:latin typeface="Arial" panose="020B0604020202020204" pitchFamily="34" charset="0"/>
                <a:cs typeface="Arial" panose="020B0604020202020204" pitchFamily="34" charset="0"/>
              </a:rPr>
              <a:t>Offer annual influenza and pneumococcal vaccinations.</a:t>
            </a:r>
          </a:p>
          <a:p>
            <a:pPr lvl="0"/>
            <a:r>
              <a:rPr lang="en-GB" sz="1800" dirty="0">
                <a:latin typeface="Arial" panose="020B0604020202020204" pitchFamily="34" charset="0"/>
                <a:cs typeface="Arial" panose="020B0604020202020204" pitchFamily="34" charset="0"/>
              </a:rPr>
              <a:t>If oxygen saturation remains &lt;92%, assess for long-term oxygen therapy (LTOT).</a:t>
            </a:r>
          </a:p>
          <a:p>
            <a:pPr lvl="0"/>
            <a:r>
              <a:rPr lang="en-GB" sz="1800" dirty="0">
                <a:latin typeface="Arial" panose="020B0604020202020204" pitchFamily="34" charset="0"/>
                <a:cs typeface="Arial" panose="020B0604020202020204" pitchFamily="34" charset="0"/>
              </a:rPr>
              <a:t>Encourage adherence to smoking cessation therapy and offer nicotine replacement as needed.</a:t>
            </a:r>
          </a:p>
          <a:p>
            <a:pPr lvl="0"/>
            <a:r>
              <a:rPr lang="en-GB" sz="1800" b="1" dirty="0">
                <a:latin typeface="Arial" panose="020B0604020202020204" pitchFamily="34" charset="0"/>
                <a:cs typeface="Arial" panose="020B0604020202020204" pitchFamily="34" charset="0"/>
              </a:rPr>
              <a:t>C. Lifestyle and Self-Management</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Smoking cessation support via NHS services.</a:t>
            </a:r>
          </a:p>
          <a:p>
            <a:pPr lvl="0"/>
            <a:r>
              <a:rPr lang="en-GB" sz="1800" dirty="0">
                <a:latin typeface="Arial" panose="020B0604020202020204" pitchFamily="34" charset="0"/>
                <a:cs typeface="Arial" panose="020B0604020202020204" pitchFamily="34" charset="0"/>
              </a:rPr>
              <a:t>Pulmonary rehabilitation to improve exercise tolerance and breathing efficiency.</a:t>
            </a:r>
          </a:p>
          <a:p>
            <a:pPr lvl="0"/>
            <a:r>
              <a:rPr lang="en-GB" sz="1800" dirty="0">
                <a:latin typeface="Arial" panose="020B0604020202020204" pitchFamily="34" charset="0"/>
                <a:cs typeface="Arial" panose="020B0604020202020204" pitchFamily="34" charset="0"/>
              </a:rPr>
              <a:t>Encourage balanced nutrition with adequate protein and hydration.</a:t>
            </a:r>
          </a:p>
          <a:p>
            <a:pPr lvl="0"/>
            <a:r>
              <a:rPr lang="en-GB" sz="1800" dirty="0">
                <a:latin typeface="Arial" panose="020B0604020202020204" pitchFamily="34" charset="0"/>
                <a:cs typeface="Arial" panose="020B0604020202020204" pitchFamily="34" charset="0"/>
              </a:rPr>
              <a:t>Promote energy conservation techniques in daily activities.</a:t>
            </a:r>
          </a:p>
          <a:p>
            <a:pPr lvl="0"/>
            <a:r>
              <a:rPr lang="en-GB" sz="1800" dirty="0">
                <a:latin typeface="Arial" panose="020B0604020202020204" pitchFamily="34" charset="0"/>
                <a:cs typeface="Arial" panose="020B0604020202020204" pitchFamily="34" charset="0"/>
              </a:rPr>
              <a:t>Provide education on recognising and managing exacerbations early.</a:t>
            </a:r>
          </a:p>
          <a:p>
            <a:pPr lvl="0"/>
            <a:r>
              <a:rPr lang="en-GB" sz="1800" dirty="0">
                <a:latin typeface="Arial" panose="020B0604020202020204" pitchFamily="34" charset="0"/>
                <a:cs typeface="Arial" panose="020B0604020202020204" pitchFamily="34" charset="0"/>
              </a:rPr>
              <a:t>D. Communication and Ethical Considerations</a:t>
            </a:r>
          </a:p>
          <a:p>
            <a:endParaRPr lang="en-GB" dirty="0"/>
          </a:p>
        </p:txBody>
      </p:sp>
      <p:sp>
        <p:nvSpPr>
          <p:cNvPr id="4" name="Date Placeholder 3">
            <a:extLst>
              <a:ext uri="{FF2B5EF4-FFF2-40B4-BE49-F238E27FC236}">
                <a16:creationId xmlns:a16="http://schemas.microsoft.com/office/drawing/2014/main" id="{2CFC789F-43C7-AA14-4016-C75986E1AFCD}"/>
              </a:ext>
            </a:extLst>
          </p:cNvPr>
          <p:cNvSpPr>
            <a:spLocks noGrp="1"/>
          </p:cNvSpPr>
          <p:nvPr>
            <p:ph type="dt" sz="half" idx="10"/>
          </p:nvPr>
        </p:nvSpPr>
        <p:spPr/>
        <p:txBody>
          <a:bodyPr/>
          <a:lstStyle/>
          <a:p>
            <a:pPr>
              <a:defRPr/>
            </a:pPr>
            <a:fld id="{30226994-B490-4403-8CE4-43D4FD570BBD}"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F52844A7-DBF6-2B9A-FB86-D134CB689DEF}"/>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pic>
        <p:nvPicPr>
          <p:cNvPr id="9" name="Video 8">
            <a:hlinkClick r:id="" action="ppaction://media"/>
            <a:extLst>
              <a:ext uri="{FF2B5EF4-FFF2-40B4-BE49-F238E27FC236}">
                <a16:creationId xmlns:a16="http://schemas.microsoft.com/office/drawing/2014/main" id="{EB2134C7-96CB-E9E2-B97C-FB15D6406CB9}"/>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21369591-B4AC-0FFC-C6D9-17AD8FF1E04F}"/>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5852318" y="3185318"/>
            <a:ext cx="487363" cy="487363"/>
          </a:xfrm>
          <a:prstGeom prst="rect">
            <a:avLst/>
          </a:prstGeom>
        </p:spPr>
      </p:pic>
    </p:spTree>
    <p:custDataLst>
      <p:tags r:id="rId1"/>
    </p:custDataLst>
    <p:extLst>
      <p:ext uri="{BB962C8B-B14F-4D97-AF65-F5344CB8AC3E}">
        <p14:creationId xmlns:p14="http://schemas.microsoft.com/office/powerpoint/2010/main" val="1670096517"/>
      </p:ext>
    </p:ext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8238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9"/>
                </p:tgtEl>
              </p:cMediaNode>
            </p:video>
            <p:seq concurrent="1" nextAc="seek">
              <p:cTn id="11" restart="whenNotActive" fill="hold" evtFilter="cancelBubble" nodeType="interactiveSeq">
                <p:stCondLst>
                  <p:cond evt="onClick" delay="0">
                    <p:tgtEl>
                      <p:spTgt spid="9"/>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nextCondLst>
                <p:cond evt="onClick" delay="0">
                  <p:tgtEl>
                    <p:spTgt spid="9"/>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4A40E2-E015-752B-5F30-13559160728A}"/>
              </a:ext>
            </a:extLst>
          </p:cNvPr>
          <p:cNvSpPr>
            <a:spLocks noGrp="1"/>
          </p:cNvSpPr>
          <p:nvPr>
            <p:ph idx="1"/>
          </p:nvPr>
        </p:nvSpPr>
        <p:spPr>
          <a:xfrm>
            <a:off x="1136904" y="1031034"/>
            <a:ext cx="9751920" cy="3917032"/>
          </a:xfrm>
        </p:spPr>
        <p:txBody>
          <a:bodyPr/>
          <a:lstStyle/>
          <a:p>
            <a:pPr lvl="0">
              <a:lnSpc>
                <a:spcPct val="80000"/>
              </a:lnSpc>
              <a:spcAft>
                <a:spcPts val="600"/>
              </a:spcAft>
            </a:pPr>
            <a:r>
              <a:rPr lang="en-GB" sz="1800" b="1" dirty="0">
                <a:latin typeface="Arial" pitchFamily="34"/>
                <a:cs typeface="Arial" pitchFamily="34"/>
              </a:rPr>
              <a:t>D. Communication and Ethical Considerations</a:t>
            </a:r>
            <a:endParaRPr lang="en-GB" sz="1800" dirty="0">
              <a:latin typeface="Arial" pitchFamily="34"/>
              <a:cs typeface="Arial" pitchFamily="34"/>
            </a:endParaRPr>
          </a:p>
          <a:p>
            <a:pPr lvl="0"/>
            <a:r>
              <a:rPr lang="en-GB" sz="1800" dirty="0">
                <a:latin typeface="Arial" pitchFamily="34"/>
                <a:cs typeface="Arial" pitchFamily="34"/>
              </a:rPr>
              <a:t>Apply person-centred care principles by involving Mr. Thompson in decisions.</a:t>
            </a:r>
          </a:p>
          <a:p>
            <a:pPr lvl="0"/>
            <a:r>
              <a:rPr lang="en-GB" sz="1800" dirty="0">
                <a:latin typeface="Arial" pitchFamily="34"/>
                <a:cs typeface="Arial" pitchFamily="34"/>
              </a:rPr>
              <a:t>Maintain confidentiality and informed consent in all aspects of care.se clear, empathetic communication, allowing extra time for responses.</a:t>
            </a:r>
          </a:p>
          <a:p>
            <a:pPr lvl="0"/>
            <a:r>
              <a:rPr lang="en-GB" sz="1800" dirty="0">
                <a:latin typeface="Arial" pitchFamily="34"/>
                <a:cs typeface="Arial" pitchFamily="34"/>
              </a:rPr>
              <a:t>Respect cultural values and autonomy in end-of-life or palliative discussions.</a:t>
            </a:r>
          </a:p>
          <a:p>
            <a:pPr lvl="0"/>
            <a:r>
              <a:rPr lang="en-GB" sz="1800" dirty="0">
                <a:latin typeface="Arial" pitchFamily="34"/>
                <a:cs typeface="Arial" pitchFamily="34"/>
              </a:rPr>
              <a:t>Ensure documentation and reporting follow NMC Code (2018) standards.</a:t>
            </a:r>
          </a:p>
          <a:p>
            <a:pPr lvl="0"/>
            <a:r>
              <a:rPr lang="en-GB" sz="1800" dirty="0">
                <a:latin typeface="Arial" pitchFamily="34"/>
                <a:cs typeface="Arial" pitchFamily="34"/>
              </a:rPr>
              <a:t>E. Multidisciplinary and Supportive Care</a:t>
            </a:r>
          </a:p>
          <a:p>
            <a:pPr lvl="0"/>
            <a:r>
              <a:rPr lang="en-GB" sz="1800" dirty="0">
                <a:latin typeface="Arial" pitchFamily="34"/>
                <a:cs typeface="Arial" pitchFamily="34"/>
              </a:rPr>
              <a:t>GP and Respiratory Nurse: Regular monitoring and medication reviews.</a:t>
            </a:r>
          </a:p>
          <a:p>
            <a:pPr lvl="0"/>
            <a:r>
              <a:rPr lang="en-GB" sz="1800" dirty="0">
                <a:latin typeface="Arial" pitchFamily="34"/>
                <a:cs typeface="Arial" pitchFamily="34"/>
              </a:rPr>
              <a:t>Physiotherapist: Breathing exercises and activity planning.</a:t>
            </a:r>
          </a:p>
          <a:p>
            <a:pPr lvl="0"/>
            <a:r>
              <a:rPr lang="en-GB" sz="1800" dirty="0">
                <a:latin typeface="Arial" pitchFamily="34"/>
                <a:cs typeface="Arial" pitchFamily="34"/>
              </a:rPr>
              <a:t>Dietitian: Nutritional guidance for weight management.</a:t>
            </a:r>
          </a:p>
          <a:p>
            <a:pPr lvl="0"/>
            <a:r>
              <a:rPr lang="en-GB" sz="1800" dirty="0">
                <a:latin typeface="Arial" pitchFamily="34"/>
                <a:cs typeface="Arial" pitchFamily="34"/>
              </a:rPr>
              <a:t>Occupational Therapist: Home adaptations and energy-saving techniques.</a:t>
            </a:r>
          </a:p>
          <a:p>
            <a:pPr lvl="0"/>
            <a:r>
              <a:rPr lang="en-GB" sz="1800" dirty="0">
                <a:latin typeface="Arial" pitchFamily="34"/>
                <a:cs typeface="Arial" pitchFamily="34"/>
              </a:rPr>
              <a:t>Social Worker: Support for mobility aids and benefits.</a:t>
            </a:r>
          </a:p>
          <a:p>
            <a:endParaRPr lang="en-GB" dirty="0"/>
          </a:p>
        </p:txBody>
      </p:sp>
      <p:sp>
        <p:nvSpPr>
          <p:cNvPr id="4" name="Date Placeholder 3">
            <a:extLst>
              <a:ext uri="{FF2B5EF4-FFF2-40B4-BE49-F238E27FC236}">
                <a16:creationId xmlns:a16="http://schemas.microsoft.com/office/drawing/2014/main" id="{CBB0383C-3537-D196-BFB2-CA3F331DBF7B}"/>
              </a:ext>
            </a:extLst>
          </p:cNvPr>
          <p:cNvSpPr>
            <a:spLocks noGrp="1"/>
          </p:cNvSpPr>
          <p:nvPr>
            <p:ph type="dt" sz="half" idx="10"/>
          </p:nvPr>
        </p:nvSpPr>
        <p:spPr/>
        <p:txBody>
          <a:bodyPr/>
          <a:lstStyle/>
          <a:p>
            <a:pPr>
              <a:defRPr/>
            </a:pPr>
            <a:fld id="{30226994-B490-4403-8CE4-43D4FD570BBD}"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779B2538-55FA-E681-C63D-18CDB5FAC4B1}"/>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pic>
        <p:nvPicPr>
          <p:cNvPr id="9" name="Video 8">
            <a:hlinkClick r:id="" action="ppaction://media"/>
            <a:extLst>
              <a:ext uri="{FF2B5EF4-FFF2-40B4-BE49-F238E27FC236}">
                <a16:creationId xmlns:a16="http://schemas.microsoft.com/office/drawing/2014/main" id="{19E725F1-B877-CC95-8121-A4FA0338B84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32327E0F-10E6-19D1-9672-78F288757F1F}"/>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5851525" y="3184525"/>
            <a:ext cx="487363" cy="487363"/>
          </a:xfrm>
          <a:prstGeom prst="rect">
            <a:avLst/>
          </a:prstGeom>
        </p:spPr>
      </p:pic>
    </p:spTree>
    <p:custDataLst>
      <p:tags r:id="rId1"/>
    </p:custDataLst>
    <p:extLst>
      <p:ext uri="{BB962C8B-B14F-4D97-AF65-F5344CB8AC3E}">
        <p14:creationId xmlns:p14="http://schemas.microsoft.com/office/powerpoint/2010/main" val="3345438384"/>
      </p:ext>
    </p:ext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978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9"/>
                </p:tgtEl>
              </p:cMediaNode>
            </p:video>
            <p:seq concurrent="1" nextAc="seek">
              <p:cTn id="11" restart="whenNotActive" fill="hold" evtFilter="cancelBubble" nodeType="interactiveSeq">
                <p:stCondLst>
                  <p:cond evt="onClick" delay="0">
                    <p:tgtEl>
                      <p:spTgt spid="9"/>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nextCondLst>
                <p:cond evt="onClick" delay="0">
                  <p:tgtEl>
                    <p:spTgt spid="9"/>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6B8A13-5CA1-6C17-D4A2-FF2CA569B1D4}"/>
              </a:ext>
            </a:extLst>
          </p:cNvPr>
          <p:cNvSpPr>
            <a:spLocks noGrp="1"/>
          </p:cNvSpPr>
          <p:nvPr>
            <p:ph idx="1"/>
          </p:nvPr>
        </p:nvSpPr>
        <p:spPr>
          <a:xfrm>
            <a:off x="955594" y="1469690"/>
            <a:ext cx="10279224" cy="3917032"/>
          </a:xfrm>
        </p:spPr>
        <p:txBody>
          <a:bodyPr/>
          <a:lstStyle/>
          <a:p>
            <a:pPr lvl="0">
              <a:spcAft>
                <a:spcPts val="600"/>
              </a:spcAft>
            </a:pPr>
            <a:r>
              <a:rPr lang="en-GB" sz="1800" b="1" dirty="0">
                <a:latin typeface="Arial" pitchFamily="34"/>
                <a:cs typeface="Arial" pitchFamily="34"/>
              </a:rPr>
              <a:t>6. Evaluation and Review</a:t>
            </a:r>
            <a:endParaRPr lang="en-GB" sz="1800" dirty="0">
              <a:latin typeface="Arial" pitchFamily="34"/>
              <a:cs typeface="Arial" pitchFamily="34"/>
            </a:endParaRPr>
          </a:p>
          <a:p>
            <a:pPr lvl="0"/>
            <a:r>
              <a:rPr lang="en-GB" sz="1800" dirty="0">
                <a:latin typeface="Arial" pitchFamily="34"/>
                <a:cs typeface="Arial" pitchFamily="34"/>
              </a:rPr>
              <a:t>Regular review of the care plan is essential to ensure that interventions remain effective and aligned with the patient’s changing needs.</a:t>
            </a:r>
          </a:p>
          <a:p>
            <a:pPr lvl="0"/>
            <a:r>
              <a:rPr lang="en-GB" sz="1800" dirty="0">
                <a:latin typeface="Arial" pitchFamily="34"/>
                <a:cs typeface="Arial" pitchFamily="34"/>
              </a:rPr>
              <a:t>Reassess lung function annually.</a:t>
            </a:r>
          </a:p>
          <a:p>
            <a:pPr lvl="0"/>
            <a:r>
              <a:rPr lang="en-GB" sz="1800" dirty="0">
                <a:latin typeface="Arial" pitchFamily="34"/>
                <a:cs typeface="Arial" pitchFamily="34"/>
              </a:rPr>
              <a:t>Update medication plan after any exacerbation.</a:t>
            </a:r>
          </a:p>
          <a:p>
            <a:pPr lvl="0"/>
            <a:r>
              <a:rPr lang="en-GB" sz="1800" dirty="0">
                <a:latin typeface="Arial" pitchFamily="34"/>
                <a:cs typeface="Arial" pitchFamily="34"/>
              </a:rPr>
              <a:t>Evaluate patient’s understanding of their condition and self-management strategies.</a:t>
            </a:r>
          </a:p>
          <a:p>
            <a:pPr lvl="0"/>
            <a:r>
              <a:rPr lang="en-GB" sz="1800" dirty="0">
                <a:latin typeface="Arial" pitchFamily="34"/>
                <a:cs typeface="Arial" pitchFamily="34"/>
              </a:rPr>
              <a:t>Document progress, challenges, and referrals in accordance with NHS Care Planning Standards.</a:t>
            </a:r>
          </a:p>
          <a:p>
            <a:endParaRPr lang="en-GB" dirty="0"/>
          </a:p>
        </p:txBody>
      </p:sp>
      <p:sp>
        <p:nvSpPr>
          <p:cNvPr id="4" name="Date Placeholder 3">
            <a:extLst>
              <a:ext uri="{FF2B5EF4-FFF2-40B4-BE49-F238E27FC236}">
                <a16:creationId xmlns:a16="http://schemas.microsoft.com/office/drawing/2014/main" id="{7F0BBC50-C4C3-DE4D-0320-3AB0BC90DF5F}"/>
              </a:ext>
            </a:extLst>
          </p:cNvPr>
          <p:cNvSpPr>
            <a:spLocks noGrp="1"/>
          </p:cNvSpPr>
          <p:nvPr>
            <p:ph type="dt" sz="half" idx="10"/>
          </p:nvPr>
        </p:nvSpPr>
        <p:spPr/>
        <p:txBody>
          <a:bodyPr/>
          <a:lstStyle/>
          <a:p>
            <a:pPr>
              <a:defRPr/>
            </a:pPr>
            <a:fld id="{30226994-B490-4403-8CE4-43D4FD570BBD}" type="datetime1">
              <a:rPr lang="en-GB" altLang="en-US" smtClean="0"/>
              <a:pPr>
                <a:defRPr/>
              </a:pPr>
              <a:t>15/12/2025</a:t>
            </a:fld>
            <a:endParaRPr lang="en-GB" altLang="en-US"/>
          </a:p>
        </p:txBody>
      </p:sp>
      <p:sp>
        <p:nvSpPr>
          <p:cNvPr id="5" name="Slide Number Placeholder 4">
            <a:extLst>
              <a:ext uri="{FF2B5EF4-FFF2-40B4-BE49-F238E27FC236}">
                <a16:creationId xmlns:a16="http://schemas.microsoft.com/office/drawing/2014/main" id="{BC3BA8BA-1193-202E-957B-3616535212BA}"/>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pic>
        <p:nvPicPr>
          <p:cNvPr id="9" name="Video 8">
            <a:hlinkClick r:id="" action="ppaction://media"/>
            <a:extLst>
              <a:ext uri="{FF2B5EF4-FFF2-40B4-BE49-F238E27FC236}">
                <a16:creationId xmlns:a16="http://schemas.microsoft.com/office/drawing/2014/main" id="{9B3B35EF-7046-80E7-8A4F-61A78F540B6B}"/>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56A3AC9B-EEF2-5E21-383C-80631F785D9E}"/>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5851525" y="3184525"/>
            <a:ext cx="487363" cy="487363"/>
          </a:xfrm>
          <a:prstGeom prst="rect">
            <a:avLst/>
          </a:prstGeom>
        </p:spPr>
      </p:pic>
    </p:spTree>
    <p:custDataLst>
      <p:tags r:id="rId1"/>
    </p:custDataLst>
    <p:extLst>
      <p:ext uri="{BB962C8B-B14F-4D97-AF65-F5344CB8AC3E}">
        <p14:creationId xmlns:p14="http://schemas.microsoft.com/office/powerpoint/2010/main" val="3748675179"/>
      </p:ext>
    </p:ext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920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9"/>
                </p:tgtEl>
              </p:cMediaNode>
            </p:video>
            <p:seq concurrent="1" nextAc="seek">
              <p:cTn id="11" restart="whenNotActive" fill="hold" evtFilter="cancelBubble" nodeType="interactiveSeq">
                <p:stCondLst>
                  <p:cond evt="onClick" delay="0">
                    <p:tgtEl>
                      <p:spTgt spid="9"/>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nextCondLst>
                <p:cond evt="onClick" delay="0">
                  <p:tgtEl>
                    <p:spTgt spid="9"/>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600201"/>
            <a:ext cx="8229600" cy="3916363"/>
          </a:xfrm>
        </p:spPr>
        <p:txBody>
          <a:bodyPr/>
          <a:lstStyle/>
          <a:p>
            <a:pPr marL="0" indent="0" algn="ctr">
              <a:buNone/>
            </a:pPr>
            <a:r>
              <a:rPr lang="en-GB" sz="1800" dirty="0">
                <a:latin typeface="Arial" pitchFamily="34"/>
                <a:cs typeface="Arial" pitchFamily="34"/>
              </a:rPr>
              <a:t>COPD significantly affects respiratory anatomy and physiology by obstructing airflow and reducing gas exchange efficiency. A holistic, evidence-based care approach—focused on symptom management, lifestyle modification, and multidisciplinary collaboration—can help maintain Mr. Thompson’s quality of life and reduce hospital admissions. Effective communication, ethical consideration, and adherence to </a:t>
            </a:r>
            <a:r>
              <a:rPr lang="en-GB" sz="1800" b="1" dirty="0">
                <a:latin typeface="Arial" pitchFamily="34"/>
                <a:cs typeface="Arial" pitchFamily="34"/>
              </a:rPr>
              <a:t>NICE</a:t>
            </a:r>
            <a:r>
              <a:rPr lang="en-GB" sz="1800" dirty="0">
                <a:latin typeface="Arial" pitchFamily="34"/>
                <a:cs typeface="Arial" pitchFamily="34"/>
              </a:rPr>
              <a:t> and </a:t>
            </a:r>
            <a:r>
              <a:rPr lang="en-GB" sz="1800" b="1" dirty="0">
                <a:latin typeface="Arial" pitchFamily="34"/>
                <a:cs typeface="Arial" pitchFamily="34"/>
              </a:rPr>
              <a:t>NHS</a:t>
            </a:r>
            <a:r>
              <a:rPr lang="en-GB" sz="1800" dirty="0">
                <a:latin typeface="Arial" pitchFamily="34"/>
                <a:cs typeface="Arial" pitchFamily="34"/>
              </a:rPr>
              <a:t> standards are essential for delivering safe and person-centred care.</a:t>
            </a:r>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15/12/2025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11</a:t>
            </a:fld>
            <a:endParaRPr lang="en-GB" altLang="en-US" sz="1200">
              <a:solidFill>
                <a:srgbClr val="898989"/>
              </a:solidFill>
              <a:cs typeface="Arial" panose="020B0604020202020204" pitchFamily="34" charset="0"/>
            </a:endParaRPr>
          </a:p>
        </p:txBody>
      </p:sp>
      <p:pic>
        <p:nvPicPr>
          <p:cNvPr id="8" name="Video 7">
            <a:hlinkClick r:id="" action="ppaction://media"/>
            <a:extLst>
              <a:ext uri="{FF2B5EF4-FFF2-40B4-BE49-F238E27FC236}">
                <a16:creationId xmlns:a16="http://schemas.microsoft.com/office/drawing/2014/main" id="{F985DCC5-D19C-B302-0CA9-4DB40A83F766}"/>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31CF3203-25F4-AF9B-4AEE-465A680D2E71}"/>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5851525" y="3184525"/>
            <a:ext cx="487363" cy="487363"/>
          </a:xfrm>
          <a:prstGeom prst="rect">
            <a:avLst/>
          </a:prstGeom>
        </p:spPr>
      </p:pic>
    </p:spTree>
    <p:custDataLst>
      <p:tags r:id="rId1"/>
    </p:custData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662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childTnLst>
              </p:cTn>
              <p:nextCondLst>
                <p:cond evt="onClick" delay="0">
                  <p:tgtEl>
                    <p:spTgt spid="8"/>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981200" y="1600201"/>
            <a:ext cx="8229600" cy="3030793"/>
          </a:xfrm>
        </p:spPr>
        <p:txBody>
          <a:bodyPr/>
          <a:lstStyle/>
          <a:p>
            <a:pPr lvl="0"/>
            <a:r>
              <a:rPr lang="en-GB" sz="1800" dirty="0">
                <a:latin typeface="Arial" pitchFamily="34"/>
                <a:cs typeface="Arial" pitchFamily="34"/>
              </a:rPr>
              <a:t>National Institute for Health and Care Excellence (NICE). (2019). </a:t>
            </a:r>
            <a:r>
              <a:rPr lang="en-GB" sz="1800" i="1" dirty="0">
                <a:latin typeface="Arial" pitchFamily="34"/>
                <a:cs typeface="Arial" pitchFamily="34"/>
              </a:rPr>
              <a:t>Chronic Obstructive Pulmonary Disease in Over 16s: Diagnosis and Management</a:t>
            </a:r>
            <a:r>
              <a:rPr lang="en-GB" sz="1800" dirty="0">
                <a:latin typeface="Arial" pitchFamily="34"/>
                <a:cs typeface="Arial" pitchFamily="34"/>
              </a:rPr>
              <a:t> (NG115).</a:t>
            </a:r>
          </a:p>
          <a:p>
            <a:pPr lvl="0"/>
            <a:r>
              <a:rPr lang="en-GB" sz="1800" dirty="0">
                <a:latin typeface="Arial" pitchFamily="34"/>
                <a:cs typeface="Arial" pitchFamily="34"/>
              </a:rPr>
              <a:t>NHS. (2023). </a:t>
            </a:r>
            <a:r>
              <a:rPr lang="en-GB" sz="1800" i="1" dirty="0">
                <a:latin typeface="Arial" pitchFamily="34"/>
                <a:cs typeface="Arial" pitchFamily="34"/>
              </a:rPr>
              <a:t>Chronic Obstructive Pulmonary Disease (COPD) Overview</a:t>
            </a:r>
            <a:r>
              <a:rPr lang="en-GB" sz="1800" dirty="0">
                <a:latin typeface="Arial" pitchFamily="34"/>
                <a:cs typeface="Arial" pitchFamily="34"/>
              </a:rPr>
              <a:t>.</a:t>
            </a:r>
          </a:p>
          <a:p>
            <a:pPr lvl="0"/>
            <a:r>
              <a:rPr lang="en-GB" sz="1800" dirty="0">
                <a:latin typeface="Arial" pitchFamily="34"/>
                <a:cs typeface="Arial" pitchFamily="34"/>
              </a:rPr>
              <a:t>British Lung Foundation. (2022). </a:t>
            </a:r>
            <a:r>
              <a:rPr lang="en-GB" sz="1800" i="1" dirty="0">
                <a:latin typeface="Arial" pitchFamily="34"/>
                <a:cs typeface="Arial" pitchFamily="34"/>
              </a:rPr>
              <a:t>COPD: Information and Support for Patients</a:t>
            </a:r>
            <a:r>
              <a:rPr lang="en-GB" sz="1800" dirty="0">
                <a:latin typeface="Arial" pitchFamily="34"/>
                <a:cs typeface="Arial" pitchFamily="34"/>
              </a:rPr>
              <a:t>.</a:t>
            </a:r>
          </a:p>
          <a:p>
            <a:pPr lvl="0"/>
            <a:r>
              <a:rPr lang="en-GB" sz="1800" dirty="0">
                <a:latin typeface="Arial" pitchFamily="34"/>
                <a:cs typeface="Arial" pitchFamily="34"/>
              </a:rPr>
              <a:t>Nursing and Midwifery Council (NMC). (2018). </a:t>
            </a:r>
            <a:r>
              <a:rPr lang="en-GB" sz="1800" i="1" dirty="0">
                <a:latin typeface="Arial" pitchFamily="34"/>
                <a:cs typeface="Arial" pitchFamily="34"/>
              </a:rPr>
              <a:t>The Code: Professional Standards of Practice and Behaviour for Nurses, Midwives and Nursing Associates</a:t>
            </a:r>
            <a:r>
              <a:rPr lang="en-GB" sz="1800" dirty="0">
                <a:latin typeface="Arial" pitchFamily="34"/>
                <a:cs typeface="Arial" pitchFamily="34"/>
              </a:rPr>
              <a:t>.</a:t>
            </a:r>
          </a:p>
          <a:p>
            <a:pPr lvl="0"/>
            <a:r>
              <a:rPr lang="en-GB" sz="1800" dirty="0">
                <a:latin typeface="Arial" pitchFamily="34"/>
                <a:cs typeface="Arial" pitchFamily="34"/>
              </a:rPr>
              <a:t>NICE. (2023). </a:t>
            </a:r>
            <a:r>
              <a:rPr lang="en-GB" sz="1800" i="1" dirty="0">
                <a:latin typeface="Arial" pitchFamily="34"/>
                <a:cs typeface="Arial" pitchFamily="34"/>
              </a:rPr>
              <a:t>NG97: Stop Smoking Interventions and Services</a:t>
            </a:r>
            <a:r>
              <a:rPr lang="en-GB" sz="1800" dirty="0">
                <a:latin typeface="Arial" pitchFamily="34"/>
                <a:cs typeface="Arial" pitchFamily="34"/>
              </a:rPr>
              <a:t>.</a:t>
            </a:r>
          </a:p>
          <a:p>
            <a:pPr marL="0" lvl="0" indent="0">
              <a:lnSpc>
                <a:spcPct val="80000"/>
              </a:lnSpc>
              <a:buNone/>
            </a:pPr>
            <a:r>
              <a:rPr lang="en-GB" dirty="0">
                <a:latin typeface="Arial" pitchFamily="34"/>
                <a:cs typeface="Arial" pitchFamily="34"/>
              </a:rPr>
              <a:t> </a:t>
            </a:r>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15/12/2025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12</a:t>
            </a:fld>
            <a:endParaRPr lang="en-GB" altLang="en-US" sz="1200">
              <a:solidFill>
                <a:srgbClr val="898989"/>
              </a:solidFill>
              <a:cs typeface="Arial" panose="020B0604020202020204" pitchFamily="34" charset="0"/>
            </a:endParaRPr>
          </a:p>
        </p:txBody>
      </p:sp>
      <p:pic>
        <p:nvPicPr>
          <p:cNvPr id="17" name="Video 16">
            <a:hlinkClick r:id="" action="ppaction://media"/>
            <a:extLst>
              <a:ext uri="{FF2B5EF4-FFF2-40B4-BE49-F238E27FC236}">
                <a16:creationId xmlns:a16="http://schemas.microsoft.com/office/drawing/2014/main" id="{79726D20-ACF5-F555-2714-B11608E0B38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pic>
        <p:nvPicPr>
          <p:cNvPr id="2" name="Recorded Sound">
            <a:hlinkClick r:id="" action="ppaction://media"/>
            <a:extLst>
              <a:ext uri="{FF2B5EF4-FFF2-40B4-BE49-F238E27FC236}">
                <a16:creationId xmlns:a16="http://schemas.microsoft.com/office/drawing/2014/main" id="{08FBE3A6-2FD3-1944-42CB-64667C316392}"/>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5851525" y="3184525"/>
            <a:ext cx="487363" cy="487363"/>
          </a:xfrm>
          <a:prstGeom prst="rect">
            <a:avLst/>
          </a:prstGeom>
        </p:spPr>
      </p:pic>
    </p:spTree>
    <p:custDataLst>
      <p:tags r:id="rId1"/>
    </p:custDataLst>
  </p:cSld>
  <p:clrMapOvr>
    <a:masterClrMapping/>
  </p:clrMapOvr>
  <p:transition spd="slow" advClick="0" advTm="1000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384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7"/>
                </p:tgtEl>
              </p:cMediaNode>
            </p:video>
            <p:seq concurrent="1" nextAc="seek">
              <p:cTn id="11" restart="whenNotActive" fill="hold" evtFilter="cancelBubble" nodeType="interactiveSeq">
                <p:stCondLst>
                  <p:cond evt="onClick" delay="0">
                    <p:tgtEl>
                      <p:spTgt spid="1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7"/>
                                        </p:tgtEl>
                                      </p:cBhvr>
                                    </p:cmd>
                                  </p:childTnLst>
                                </p:cTn>
                              </p:par>
                            </p:childTnLst>
                          </p:cTn>
                        </p:par>
                      </p:childTnLst>
                    </p:cTn>
                  </p:par>
                </p:childTnLst>
              </p:cTn>
              <p:nextCondLst>
                <p:cond evt="onClick" delay="0">
                  <p:tgtEl>
                    <p:spTgt spid="17"/>
                  </p:tgtEl>
                </p:cond>
              </p:nextCondLst>
            </p:seq>
            <p:audio>
              <p:cMediaNode vol="80000">
                <p:cTn id="16"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9.4"/>
</p:tagLst>
</file>

<file path=ppt/tags/tag2.xml><?xml version="1.0" encoding="utf-8"?>
<p:tagLst xmlns:a="http://schemas.openxmlformats.org/drawingml/2006/main" xmlns:r="http://schemas.openxmlformats.org/officeDocument/2006/relationships" xmlns:p="http://schemas.openxmlformats.org/presentationml/2006/main">
  <p:tag name="TIMING" val="|3.5"/>
</p:tagLst>
</file>

<file path=ppt/tags/tag3.xml><?xml version="1.0" encoding="utf-8"?>
<p:tagLst xmlns:a="http://schemas.openxmlformats.org/drawingml/2006/main" xmlns:r="http://schemas.openxmlformats.org/officeDocument/2006/relationships" xmlns:p="http://schemas.openxmlformats.org/presentationml/2006/main">
  <p:tag name="TIMING" val="|1.2"/>
</p:tagLst>
</file>

<file path=ppt/tags/tag4.xml><?xml version="1.0" encoding="utf-8"?>
<p:tagLst xmlns:a="http://schemas.openxmlformats.org/drawingml/2006/main" xmlns:r="http://schemas.openxmlformats.org/officeDocument/2006/relationships" xmlns:p="http://schemas.openxmlformats.org/presentationml/2006/main">
  <p:tag name="TIMING" val="|1.8"/>
</p:tagLst>
</file>

<file path=ppt/tags/tag5.xml><?xml version="1.0" encoding="utf-8"?>
<p:tagLst xmlns:a="http://schemas.openxmlformats.org/drawingml/2006/main" xmlns:r="http://schemas.openxmlformats.org/officeDocument/2006/relationships" xmlns:p="http://schemas.openxmlformats.org/presentationml/2006/main">
  <p:tag name="TIMING" val="|1.7"/>
</p:tagLst>
</file>

<file path=ppt/tags/tag6.xml><?xml version="1.0" encoding="utf-8"?>
<p:tagLst xmlns:a="http://schemas.openxmlformats.org/drawingml/2006/main" xmlns:r="http://schemas.openxmlformats.org/officeDocument/2006/relationships" xmlns:p="http://schemas.openxmlformats.org/presentationml/2006/main">
  <p:tag name="TIMING" val="|1.3"/>
</p:tagLst>
</file>

<file path=ppt/tags/tag7.xml><?xml version="1.0" encoding="utf-8"?>
<p:tagLst xmlns:a="http://schemas.openxmlformats.org/drawingml/2006/main" xmlns:r="http://schemas.openxmlformats.org/officeDocument/2006/relationships" xmlns:p="http://schemas.openxmlformats.org/presentationml/2006/main">
  <p:tag name="TIMING" val="|2"/>
</p:tagLst>
</file>

<file path=ppt/tags/tag8.xml><?xml version="1.0" encoding="utf-8"?>
<p:tagLst xmlns:a="http://schemas.openxmlformats.org/drawingml/2006/main" xmlns:r="http://schemas.openxmlformats.org/officeDocument/2006/relationships" xmlns:p="http://schemas.openxmlformats.org/presentationml/2006/main">
  <p:tag name="TIMING" val="|2.6"/>
</p:tagLst>
</file>

<file path=ppt/tags/tag9.xml><?xml version="1.0" encoding="utf-8"?>
<p:tagLst xmlns:a="http://schemas.openxmlformats.org/drawingml/2006/main" xmlns:r="http://schemas.openxmlformats.org/officeDocument/2006/relationships" xmlns:p="http://schemas.openxmlformats.org/presentationml/2006/main">
  <p:tag name="TIMING" val="|1.6"/>
</p:tagLst>
</file>

<file path=ppt/tags/tag10.xml><?xml version="1.0" encoding="utf-8"?>
<p:tagLst xmlns:a="http://schemas.openxmlformats.org/drawingml/2006/main" xmlns:r="http://schemas.openxmlformats.org/officeDocument/2006/relationships" xmlns:p="http://schemas.openxmlformats.org/presentationml/2006/main">
  <p:tag name="TIMING" val="|1.1"/>
</p:tagLst>
</file>

<file path=ppt/tags/tag11.xml><?xml version="1.0" encoding="utf-8"?>
<p:tagLst xmlns:a="http://schemas.openxmlformats.org/drawingml/2006/main" xmlns:r="http://schemas.openxmlformats.org/officeDocument/2006/relationships" xmlns:p="http://schemas.openxmlformats.org/presentationml/2006/main">
  <p:tag name="TIMING" val="|10.8"/>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486</TotalTime>
  <Words>1296</Words>
  <Application>Microsoft Office PowerPoint</Application>
  <PresentationFormat>Widescreen</PresentationFormat>
  <Paragraphs>122</Paragraphs>
  <Slides>12</Slides>
  <Notes>2</Notes>
  <HiddenSlides>0</HiddenSlides>
  <MMClips>21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Myriad Pro</vt:lpstr>
      <vt:lpstr>20140311PresentationUWTSDTemplate</vt:lpstr>
      <vt:lpstr>PowerPoint Presentation</vt:lpstr>
      <vt:lpstr>Table of content</vt:lpstr>
      <vt:lpstr>1-Introduction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Management 009345</cp:lastModifiedBy>
  <cp:revision>33</cp:revision>
  <dcterms:created xsi:type="dcterms:W3CDTF">2025-02-21T18:28:54Z</dcterms:created>
  <dcterms:modified xsi:type="dcterms:W3CDTF">2025-12-15T14:39:32Z</dcterms:modified>
</cp:coreProperties>
</file>