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57" r:id="rId2"/>
    <p:sldId id="259" r:id="rId3"/>
    <p:sldId id="324" r:id="rId4"/>
    <p:sldId id="322" r:id="rId5"/>
    <p:sldId id="323" r:id="rId6"/>
    <p:sldId id="329" r:id="rId7"/>
    <p:sldId id="258" r:id="rId8"/>
    <p:sldId id="331" r:id="rId9"/>
    <p:sldId id="325" r:id="rId10"/>
    <p:sldId id="326" r:id="rId11"/>
    <p:sldId id="327" r:id="rId12"/>
    <p:sldId id="332" r:id="rId13"/>
    <p:sldId id="328" r:id="rId1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300" autoAdjust="0"/>
    <p:restoredTop sz="95934" autoAdjust="0"/>
  </p:normalViewPr>
  <p:slideViewPr>
    <p:cSldViewPr snapToGrid="0">
      <p:cViewPr varScale="1">
        <p:scale>
          <a:sx n="160" d="100"/>
          <a:sy n="160" d="100"/>
        </p:scale>
        <p:origin x="1888" y="1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66" d="100"/>
          <a:sy n="66" d="100"/>
        </p:scale>
        <p:origin x="0" y="0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D395F1B-3475-477E-B8B5-5AEEBDAC662B}" type="datetimeFigureOut">
              <a:rPr lang="en-GB" smtClean="0"/>
              <a:t>02/06/2022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7C3A06F-C0F7-46F7-B51A-13E8EA7B96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784447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02/06/2022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02/06/2022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02/06/2022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02/06/2022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02/06/2022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02/06/2022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02/06/2022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02/06/2022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02/06/2022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02/06/2022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02/06/2022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3.png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hyperlink" Target="https://www.gov.uk/government/publications/modernising-the-mental-health-act-final-report-from-the-independent-review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3.png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3.png"/><Relationship Id="rId4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3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4" Type="http://schemas.openxmlformats.org/officeDocument/2006/relationships/image" Target="../media/image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4" Type="http://schemas.openxmlformats.org/officeDocument/2006/relationships/image" Target="../media/image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4" Type="http://schemas.openxmlformats.org/officeDocument/2006/relationships/image" Target="../media/image3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4" Type="http://schemas.openxmlformats.org/officeDocument/2006/relationships/image" Target="../media/image3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025E4D-1C2C-47F6-A56D-5CC0DC19A9A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33665" y="1194937"/>
            <a:ext cx="7772400" cy="1470025"/>
          </a:xfrm>
        </p:spPr>
        <p:txBody>
          <a:bodyPr/>
          <a:lstStyle/>
          <a:p>
            <a:r>
              <a:rPr lang="en-GB" dirty="0"/>
              <a:t>Week 4 – Mental Health and Policing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FCEB683-625E-4C5B-BF45-79745334AB0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952520" y="2664962"/>
            <a:ext cx="6400800" cy="1752600"/>
          </a:xfrm>
        </p:spPr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Jon Edwards</a:t>
            </a: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3900F7B4-E7E9-47F9-287E-441FD475DE2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7419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8442"/>
    </mc:Choice>
    <mc:Fallback>
      <p:transition spd="slow" advTm="3844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283735-7CA2-379E-5AE5-159ED72A70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dirty="0"/>
              <a:t>Mental Health and Policing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CDC6F0-54BC-252E-99AB-B119EE90FA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156939"/>
            <a:ext cx="8408020" cy="4544121"/>
          </a:xfrm>
        </p:spPr>
        <p:txBody>
          <a:bodyPr>
            <a:normAutofit fontScale="55000" lnSpcReduction="20000"/>
          </a:bodyPr>
          <a:lstStyle/>
          <a:p>
            <a:pPr lvl="0" fontAlgn="ctr"/>
            <a:r>
              <a:rPr lang="en-GB" b="1" dirty="0"/>
              <a:t>Worldwide context </a:t>
            </a:r>
          </a:p>
          <a:p>
            <a:pPr lvl="1" fontAlgn="ctr"/>
            <a:r>
              <a:rPr lang="en-GB" dirty="0"/>
              <a:t>Controversial use of force</a:t>
            </a:r>
          </a:p>
          <a:p>
            <a:pPr lvl="1" fontAlgn="ctr"/>
            <a:r>
              <a:rPr lang="en-GB" dirty="0"/>
              <a:t>Criminalisation decisions</a:t>
            </a:r>
          </a:p>
          <a:p>
            <a:pPr lvl="1" fontAlgn="ctr"/>
            <a:r>
              <a:rPr lang="en-GB" dirty="0"/>
              <a:t>There are only ever two responses </a:t>
            </a:r>
          </a:p>
          <a:p>
            <a:pPr lvl="2" fontAlgn="ctr"/>
            <a:r>
              <a:rPr lang="en-GB" dirty="0"/>
              <a:t>Police need more training</a:t>
            </a:r>
          </a:p>
          <a:p>
            <a:pPr lvl="2" fontAlgn="ctr"/>
            <a:r>
              <a:rPr lang="en-GB" dirty="0"/>
              <a:t>Police need better partnership with NHS</a:t>
            </a:r>
          </a:p>
          <a:p>
            <a:pPr lvl="1" fontAlgn="ctr"/>
            <a:r>
              <a:rPr lang="en-GB" dirty="0"/>
              <a:t>Only two solution</a:t>
            </a:r>
          </a:p>
          <a:p>
            <a:pPr lvl="2" fontAlgn="ctr"/>
            <a:r>
              <a:rPr lang="en-GB" dirty="0"/>
              <a:t>Nurse centred collaborative model (triage)</a:t>
            </a:r>
          </a:p>
          <a:p>
            <a:pPr lvl="2" fontAlgn="ctr"/>
            <a:r>
              <a:rPr lang="en-GB" dirty="0"/>
              <a:t>Specialist or more training for officers (CIT)</a:t>
            </a:r>
          </a:p>
          <a:p>
            <a:pPr lvl="1" fontAlgn="ctr"/>
            <a:r>
              <a:rPr lang="en-GB" dirty="0"/>
              <a:t>And yet thematic report say: the main problem is timely access to relevant MH services</a:t>
            </a:r>
          </a:p>
          <a:p>
            <a:pPr lvl="1" fontAlgn="ctr"/>
            <a:r>
              <a:rPr lang="en-GB" dirty="0"/>
              <a:t>Crisis care café &amp; Sanctuaries??? Are these the option moving forward? </a:t>
            </a:r>
          </a:p>
          <a:p>
            <a:pPr lvl="1" fontAlgn="ctr"/>
            <a:r>
              <a:rPr lang="en-GB" dirty="0"/>
              <a:t>S.136 suites?</a:t>
            </a:r>
          </a:p>
          <a:p>
            <a:pPr lvl="1" fontAlgn="ctr"/>
            <a:r>
              <a:rPr lang="en-GB" dirty="0"/>
              <a:t>20 - 40% of all police demand – does the anecdotal evidence marry up? </a:t>
            </a:r>
          </a:p>
          <a:p>
            <a:pPr lvl="1" fontAlgn="ctr"/>
            <a:r>
              <a:rPr lang="en-GB" dirty="0"/>
              <a:t>Simon Wesley review </a:t>
            </a:r>
            <a:r>
              <a:rPr lang="en-GB" dirty="0">
                <a:hlinkClick r:id="rId4"/>
              </a:rPr>
              <a:t>https://www.gov.uk/government/publications/modernising-the-mental-health-act-final-report-from-the-independent-review</a:t>
            </a:r>
            <a:endParaRPr lang="en-GB" dirty="0"/>
          </a:p>
          <a:p>
            <a:pPr lvl="1" fontAlgn="ctr"/>
            <a:r>
              <a:rPr lang="en-GB" dirty="0"/>
              <a:t>Simon Wesley</a:t>
            </a:r>
          </a:p>
          <a:p>
            <a:pPr lvl="2" fontAlgn="ctr"/>
            <a:r>
              <a:rPr lang="en-GB" dirty="0"/>
              <a:t>Money needs to be found </a:t>
            </a:r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568BA8E-62B9-25E1-EC37-A6151474C67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92176" y="0"/>
            <a:ext cx="2051824" cy="2943921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E509A0FD-0DB8-9698-2F0E-F1212241504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109836" y="3429001"/>
            <a:ext cx="2034164" cy="2272060"/>
          </a:xfrm>
          <a:prstGeom prst="rect">
            <a:avLst/>
          </a:prstGeom>
        </p:spPr>
      </p:pic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F4C30AAE-DC28-E27E-D33E-10D21FB5CF2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54711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13216"/>
    </mc:Choice>
    <mc:Fallback>
      <p:transition spd="slow" advTm="41321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5CF26D-ADA4-0504-140A-9AECC296DA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dirty="0"/>
              <a:t>Mental Health and Policing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E6DC4D-3943-0762-B426-0CA54228B1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54152"/>
            <a:ext cx="8229600" cy="3917032"/>
          </a:xfrm>
        </p:spPr>
        <p:txBody>
          <a:bodyPr>
            <a:normAutofit fontScale="62500" lnSpcReduction="20000"/>
          </a:bodyPr>
          <a:lstStyle/>
          <a:p>
            <a:pPr lvl="0" fontAlgn="ctr"/>
            <a:r>
              <a:rPr lang="en-GB" sz="3600" dirty="0"/>
              <a:t>Role of the police</a:t>
            </a:r>
          </a:p>
          <a:p>
            <a:pPr lvl="1" fontAlgn="ctr"/>
            <a:r>
              <a:rPr lang="en-GB" sz="3600" dirty="0"/>
              <a:t>Legitimate &amp; non-legitimate demand - Priority to support vulnerable people. </a:t>
            </a:r>
          </a:p>
          <a:p>
            <a:pPr lvl="1" fontAlgn="ctr"/>
            <a:r>
              <a:rPr lang="en-US" sz="3600" dirty="0"/>
              <a:t>SWP ethics committee as an example. </a:t>
            </a:r>
            <a:endParaRPr lang="en-GB" sz="3600" dirty="0"/>
          </a:p>
          <a:p>
            <a:pPr lvl="1" fontAlgn="ctr"/>
            <a:r>
              <a:rPr lang="en-GB" sz="3600" dirty="0"/>
              <a:t>Are we really picking up the pieces (HMIC report).</a:t>
            </a:r>
          </a:p>
          <a:p>
            <a:pPr lvl="1" fontAlgn="ctr"/>
            <a:r>
              <a:rPr lang="en-GB" sz="3600" dirty="0"/>
              <a:t>National strategy on Mental Health</a:t>
            </a:r>
          </a:p>
          <a:p>
            <a:pPr lvl="1" fontAlgn="ctr"/>
            <a:r>
              <a:rPr lang="en-GB" sz="3600" dirty="0"/>
              <a:t>Listening to service users</a:t>
            </a:r>
          </a:p>
          <a:p>
            <a:pPr lvl="1" fontAlgn="ctr"/>
            <a:r>
              <a:rPr lang="en-GB" sz="4000" dirty="0"/>
              <a:t>The police are over-exposed to some demands</a:t>
            </a:r>
          </a:p>
          <a:p>
            <a:pPr lvl="1" fontAlgn="ctr"/>
            <a:r>
              <a:rPr lang="en-GB" sz="4000" dirty="0"/>
              <a:t>Society shows uncertainty about the relationship between crime and mental health</a:t>
            </a: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437EA67C-4695-B5DB-CBC3-02473B77682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52438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03786"/>
    </mc:Choice>
    <mc:Fallback>
      <p:transition spd="slow" advTm="30378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C0B9A2-372C-3ED8-2A6B-8547E061E7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dirty="0"/>
              <a:t>Mental Health and Policing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85D6EB-A310-D9D1-DEBB-57520CC183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053791"/>
            <a:ext cx="8229600" cy="3367134"/>
          </a:xfrm>
        </p:spPr>
        <p:txBody>
          <a:bodyPr>
            <a:normAutofit fontScale="92500" lnSpcReduction="10000"/>
          </a:bodyPr>
          <a:lstStyle/>
          <a:p>
            <a:pPr lvl="1" fontAlgn="ctr"/>
            <a:r>
              <a:rPr lang="en-GB" sz="2200" dirty="0"/>
              <a:t>Ambition - 2022 only ambulances will take MH into hospital – that was the ambition – reality remains very different!</a:t>
            </a:r>
          </a:p>
          <a:p>
            <a:pPr lvl="1" fontAlgn="ctr"/>
            <a:r>
              <a:rPr lang="en-GB" sz="2200" dirty="0"/>
              <a:t>Enormity of the challenge </a:t>
            </a:r>
          </a:p>
          <a:p>
            <a:pPr lvl="2" fontAlgn="ctr"/>
            <a:r>
              <a:rPr lang="en-GB" sz="2200" dirty="0"/>
              <a:t>MPS - called every 4 mins and deploy every 12 minutes (2019)</a:t>
            </a:r>
          </a:p>
          <a:p>
            <a:pPr lvl="1" fontAlgn="ctr"/>
            <a:r>
              <a:rPr lang="en-GB" sz="2200" dirty="0"/>
              <a:t>Training?</a:t>
            </a:r>
          </a:p>
          <a:p>
            <a:pPr lvl="2" fontAlgn="ctr"/>
            <a:r>
              <a:rPr lang="en-GB" sz="2200" dirty="0"/>
              <a:t>2 /3 days package - explore training back in force</a:t>
            </a:r>
          </a:p>
          <a:p>
            <a:pPr lvl="0" fontAlgn="ctr"/>
            <a:r>
              <a:rPr lang="en-GB" sz="2200" dirty="0"/>
              <a:t>Strategy for Policing and mental health</a:t>
            </a:r>
          </a:p>
          <a:p>
            <a:pPr lvl="1" fontAlgn="ctr"/>
            <a:r>
              <a:rPr lang="en-GB" sz="2200" dirty="0"/>
              <a:t>Role of the police on MH </a:t>
            </a:r>
          </a:p>
          <a:p>
            <a:pPr lvl="2" fontAlgn="ctr"/>
            <a:r>
              <a:rPr lang="en-GB" sz="2200" dirty="0"/>
              <a:t>Not everything is predictable and preventable</a:t>
            </a:r>
          </a:p>
          <a:p>
            <a:endParaRPr lang="en-US" dirty="0"/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82164255-0C21-052C-558C-197946DB54C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54361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89162"/>
    </mc:Choice>
    <mc:Fallback>
      <p:transition spd="slow" advTm="18916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89C23A-7B89-B6DA-1C65-3F25E7E349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dirty="0"/>
              <a:t>Mental Health and Policing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FE80C5-8B50-6391-D659-262F85AF8B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65664"/>
            <a:ext cx="8229600" cy="3917032"/>
          </a:xfrm>
        </p:spPr>
        <p:txBody>
          <a:bodyPr>
            <a:normAutofit/>
          </a:bodyPr>
          <a:lstStyle/>
          <a:p>
            <a:pPr lvl="0" fontAlgn="ctr"/>
            <a:r>
              <a:rPr lang="en-GB" sz="2100" dirty="0"/>
              <a:t>Charging for police time??</a:t>
            </a:r>
          </a:p>
          <a:p>
            <a:pPr lvl="1" fontAlgn="ctr"/>
            <a:r>
              <a:rPr lang="en-GB" sz="2100" dirty="0"/>
              <a:t>Deaths whilst detained under the MHA account for 60% of deaths in state custody</a:t>
            </a:r>
          </a:p>
          <a:p>
            <a:pPr lvl="1" fontAlgn="ctr"/>
            <a:r>
              <a:rPr lang="en-GB" sz="2100" dirty="0"/>
              <a:t>Police custody 2011 - 2014 - 60 + in three years</a:t>
            </a:r>
          </a:p>
          <a:p>
            <a:pPr lvl="1" fontAlgn="ctr"/>
            <a:r>
              <a:rPr lang="en-GB" sz="2100" dirty="0"/>
              <a:t>1,115 in 3 years only 343 reported to the coroner</a:t>
            </a:r>
          </a:p>
          <a:p>
            <a:pPr lvl="1" fontAlgn="ctr"/>
            <a:r>
              <a:rPr lang="en-GB" sz="2100" dirty="0"/>
              <a:t>More training in police than paramedics?</a:t>
            </a:r>
          </a:p>
          <a:p>
            <a:pPr marL="457200" lvl="1" indent="0" fontAlgn="ctr">
              <a:buNone/>
            </a:pPr>
            <a:endParaRPr lang="en-GB" sz="2100" dirty="0"/>
          </a:p>
          <a:p>
            <a:endParaRPr lang="en-US" dirty="0"/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F9A1B026-2262-D206-F063-663FC553482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49345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45141"/>
    </mc:Choice>
    <mc:Fallback>
      <p:transition spd="slow" advTm="14514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ABAAE48F-1221-453E-5394-706DC75111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US"/>
              <a:t>Mental Health and Policing </a:t>
            </a:r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D64538C1-D409-5E66-E6E4-33DC8F423E7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321420"/>
            <a:ext cx="4038600" cy="4388004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sz="2000" dirty="0"/>
              <a:t>Key issues emerging</a:t>
            </a:r>
          </a:p>
          <a:p>
            <a:r>
              <a:rPr lang="en-US" sz="1400" dirty="0"/>
              <a:t>One of the strategic principles The police service has a role to play in ensuring the safety of those of us experiencing mental health problems </a:t>
            </a:r>
            <a:r>
              <a:rPr lang="en-GB" sz="1400" dirty="0"/>
              <a:t>- a part of the “</a:t>
            </a:r>
            <a:r>
              <a:rPr lang="en-GB" sz="1400" b="1" dirty="0"/>
              <a:t>core business of the police</a:t>
            </a:r>
            <a:r>
              <a:rPr lang="en-GB" sz="1400" dirty="0"/>
              <a:t>” (NPCC, 2019, p. 5)</a:t>
            </a:r>
          </a:p>
          <a:p>
            <a:r>
              <a:rPr lang="en-US" sz="1400" dirty="0"/>
              <a:t>Findings from 43 forces &amp; BTP in 2017. </a:t>
            </a:r>
          </a:p>
          <a:p>
            <a:r>
              <a:rPr lang="en-US" sz="1400" dirty="0"/>
              <a:t>Concern re volume of MH work undertaken by police (but see Kane et al. 2020) </a:t>
            </a:r>
          </a:p>
          <a:p>
            <a:r>
              <a:rPr lang="en-US" sz="1400" dirty="0"/>
              <a:t>Crisis Care concordat is step in right direction – but more to be done. </a:t>
            </a:r>
          </a:p>
          <a:p>
            <a:r>
              <a:rPr lang="en-US" sz="1400" dirty="0"/>
              <a:t>Collaboration helping to manage demand</a:t>
            </a:r>
          </a:p>
          <a:p>
            <a:r>
              <a:rPr lang="en-US" sz="1400" dirty="0"/>
              <a:t>MH demand – still a lack of understanding.</a:t>
            </a:r>
          </a:p>
          <a:p>
            <a:r>
              <a:rPr lang="en-US" sz="1400" dirty="0"/>
              <a:t>Police respond well in general to vulnerability.</a:t>
            </a:r>
          </a:p>
          <a:p>
            <a:r>
              <a:rPr lang="en-US" sz="1400" dirty="0"/>
              <a:t>Investment in training in MH inconsistent. </a:t>
            </a:r>
          </a:p>
          <a:p>
            <a:r>
              <a:rPr lang="en-US" sz="1400" dirty="0"/>
              <a:t>Prevention is better than cure – MA approach to get ahead. </a:t>
            </a:r>
          </a:p>
          <a:p>
            <a:r>
              <a:rPr lang="en-US" sz="1400" dirty="0"/>
              <a:t>Service User surveys not routinely done. </a:t>
            </a:r>
          </a:p>
          <a:p>
            <a:endParaRPr lang="en-US" sz="1400" dirty="0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CDE1104A-645C-EC6E-9300-80244265EC49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4"/>
          <a:stretch>
            <a:fillRect/>
          </a:stretch>
        </p:blipFill>
        <p:spPr>
          <a:xfrm>
            <a:off x="4761572" y="938374"/>
            <a:ext cx="3336996" cy="4650867"/>
          </a:xfrm>
          <a:prstGeom prst="rect">
            <a:avLst/>
          </a:prstGeom>
          <a:noFill/>
        </p:spPr>
      </p:pic>
      <p:pic>
        <p:nvPicPr>
          <p:cNvPr id="11" name="Audio 10">
            <a:hlinkClick r:id="" action="ppaction://media"/>
            <a:extLst>
              <a:ext uri="{FF2B5EF4-FFF2-40B4-BE49-F238E27FC236}">
                <a16:creationId xmlns:a16="http://schemas.microsoft.com/office/drawing/2014/main" id="{20DE7154-CEC6-24ED-ACD7-8CECA43939E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55869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74784"/>
    </mc:Choice>
    <mc:Fallback>
      <p:transition spd="slow" advTm="27478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52E7DC-049B-BEC1-04BB-4429E7ED92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US"/>
              <a:t>Mental Health and Policing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93569D-F0D6-1DBF-5563-24F9F87AA36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229811"/>
            <a:ext cx="4038600" cy="3989040"/>
          </a:xfrm>
        </p:spPr>
        <p:txBody>
          <a:bodyPr>
            <a:normAutofit/>
          </a:bodyPr>
          <a:lstStyle/>
          <a:p>
            <a:pPr lvl="0" fontAlgn="ctr">
              <a:lnSpc>
                <a:spcPct val="90000"/>
              </a:lnSpc>
            </a:pPr>
            <a:r>
              <a:rPr lang="en-GB" sz="1500" dirty="0"/>
              <a:t>2500 times a year prisoners being keep unlawfully in custody – Mark Collins  - 2019 – NPCC lead. </a:t>
            </a:r>
          </a:p>
          <a:p>
            <a:pPr lvl="0" fontAlgn="ctr">
              <a:lnSpc>
                <a:spcPct val="90000"/>
              </a:lnSpc>
            </a:pPr>
            <a:r>
              <a:rPr lang="en-GB" sz="1500" dirty="0"/>
              <a:t>Strategy for policing and MH act being developed. </a:t>
            </a:r>
          </a:p>
          <a:p>
            <a:pPr lvl="0" fontAlgn="ctr">
              <a:lnSpc>
                <a:spcPct val="90000"/>
              </a:lnSpc>
            </a:pPr>
            <a:r>
              <a:rPr lang="en-GB" sz="1500" dirty="0"/>
              <a:t>MH definitions -</a:t>
            </a:r>
          </a:p>
          <a:p>
            <a:pPr lvl="1" fontAlgn="ctr">
              <a:lnSpc>
                <a:spcPct val="90000"/>
              </a:lnSpc>
            </a:pPr>
            <a:r>
              <a:rPr lang="en-GB" sz="1500" dirty="0"/>
              <a:t>Any police incident relating to someone's mental health where their vulnerability is at the centre of the incident or where police officers have had to do something additionally or differently</a:t>
            </a:r>
          </a:p>
          <a:p>
            <a:pPr lvl="1" fontAlgn="ctr">
              <a:lnSpc>
                <a:spcPct val="90000"/>
              </a:lnSpc>
            </a:pPr>
            <a:r>
              <a:rPr lang="en-GB" sz="1500" dirty="0"/>
              <a:t>HMIC recommendations -</a:t>
            </a:r>
          </a:p>
          <a:p>
            <a:pPr lvl="2" fontAlgn="ctr">
              <a:lnSpc>
                <a:spcPct val="90000"/>
              </a:lnSpc>
            </a:pPr>
            <a:r>
              <a:rPr lang="en-GB" sz="1500" dirty="0"/>
              <a:t>Definition</a:t>
            </a:r>
          </a:p>
          <a:p>
            <a:pPr lvl="2" fontAlgn="ctr">
              <a:lnSpc>
                <a:spcPct val="90000"/>
              </a:lnSpc>
            </a:pPr>
            <a:r>
              <a:rPr lang="en-GB" sz="1500" dirty="0"/>
              <a:t>Assessment of street triage</a:t>
            </a:r>
          </a:p>
          <a:p>
            <a:pPr lvl="2" fontAlgn="ctr">
              <a:lnSpc>
                <a:spcPct val="90000"/>
              </a:lnSpc>
            </a:pPr>
            <a:r>
              <a:rPr lang="en-GB" sz="1500" dirty="0"/>
              <a:t>A more detailed understanding of demand.  </a:t>
            </a:r>
          </a:p>
          <a:p>
            <a:pPr>
              <a:lnSpc>
                <a:spcPct val="90000"/>
              </a:lnSpc>
            </a:pPr>
            <a:endParaRPr lang="en-US" sz="15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3057DEB-CE92-3E8A-F0B8-9A34D9BD85E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81308" y="1600201"/>
            <a:ext cx="2772383" cy="3989040"/>
          </a:xfrm>
          <a:prstGeom prst="rect">
            <a:avLst/>
          </a:prstGeom>
          <a:noFill/>
        </p:spPr>
      </p:pic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FF29B7EE-0CD6-B860-7B04-70E449CE532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21639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5781"/>
    </mc:Choice>
    <mc:Fallback>
      <p:transition spd="slow" advTm="10578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A919B1-D769-1F35-3488-76052B8E3D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dirty="0"/>
              <a:t>APP for Mental Health 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4C7E0F73-8D31-E8C8-755E-BECACCCB9DF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457200" y="1556925"/>
            <a:ext cx="4424101" cy="1710382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184F0065-9408-7771-35B4-A087AA71DF1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69711" y="1408284"/>
            <a:ext cx="2902483" cy="4041431"/>
          </a:xfrm>
          <a:prstGeom prst="rect">
            <a:avLst/>
          </a:prstGeom>
        </p:spPr>
      </p:pic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CF2A72EA-6264-EAD6-CDE9-88519E51B7B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7876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1552"/>
    </mc:Choice>
    <mc:Fallback>
      <p:transition spd="slow" advTm="9155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EE4627-6C49-22E8-B0A0-4F02DC2D76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8600" y="218882"/>
            <a:ext cx="8686800" cy="1143000"/>
          </a:xfrm>
        </p:spPr>
        <p:txBody>
          <a:bodyPr>
            <a:normAutofit fontScale="90000"/>
          </a:bodyPr>
          <a:lstStyle/>
          <a:p>
            <a:r>
              <a:rPr lang="en-US" sz="3600" dirty="0"/>
              <a:t>Policing and Mental Health: an academic view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BDEC99-65D2-086B-E36B-CD8AE89F1F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76455"/>
            <a:ext cx="8229600" cy="3917032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US" sz="2000" dirty="0"/>
              <a:t>Massey (2015) – Policing And MH</a:t>
            </a:r>
          </a:p>
          <a:p>
            <a:r>
              <a:rPr lang="en-US" sz="2000" dirty="0"/>
              <a:t>1980’s when policing and mental health started to interest academics</a:t>
            </a:r>
          </a:p>
          <a:p>
            <a:r>
              <a:rPr lang="en-US" sz="2000" dirty="0"/>
              <a:t>1980’s heralded a significant change in. mental health provision</a:t>
            </a:r>
          </a:p>
          <a:p>
            <a:r>
              <a:rPr lang="en-US" sz="2000" dirty="0"/>
              <a:t>De-institutionalization – closure of MH facilities – exponential increases in Police related calls. </a:t>
            </a:r>
          </a:p>
          <a:p>
            <a:r>
              <a:rPr lang="en-US" sz="2000" dirty="0"/>
              <a:t>Police are first port of call when people are concerned about the MH or </a:t>
            </a:r>
            <a:r>
              <a:rPr lang="en-US" sz="2000" dirty="0" err="1"/>
              <a:t>behaviour</a:t>
            </a:r>
            <a:r>
              <a:rPr lang="en-US" sz="2000" dirty="0"/>
              <a:t> (Cummings and Jones, 2010) </a:t>
            </a:r>
          </a:p>
          <a:p>
            <a:r>
              <a:rPr lang="en-US" sz="2000" dirty="0"/>
              <a:t>Police first to come into contact with those in MH crisis – MH is therefore an inevitable part of Police business (Corlett, 2013) </a:t>
            </a:r>
          </a:p>
          <a:p>
            <a:r>
              <a:rPr lang="en-US" sz="2000" dirty="0"/>
              <a:t>S.136 provisions – increasing year on year? </a:t>
            </a:r>
          </a:p>
          <a:p>
            <a:r>
              <a:rPr lang="en-US" sz="2000" dirty="0"/>
              <a:t>Reed report(1992) &amp; – Bradley report (1999) – need closer working relationship between MH services and policing – How much closer are we to getting that liaison? </a:t>
            </a:r>
          </a:p>
          <a:p>
            <a:pPr lvl="1"/>
            <a:r>
              <a:rPr lang="en-US" sz="1600" dirty="0"/>
              <a:t>MH practitioners in Police Contact </a:t>
            </a:r>
            <a:r>
              <a:rPr lang="en-US" sz="1600" dirty="0" err="1"/>
              <a:t>centre’s</a:t>
            </a:r>
            <a:r>
              <a:rPr lang="en-US" sz="1600" dirty="0"/>
              <a:t> as a solution? </a:t>
            </a:r>
          </a:p>
          <a:p>
            <a:endParaRPr lang="en-US" sz="2000" dirty="0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1056D0DD-01F8-4511-70DD-286AC33E6F3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55162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47136"/>
    </mc:Choice>
    <mc:Fallback>
      <p:transition spd="slow" advTm="34713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7456E4-9C71-F90F-8177-4903AA4A43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dirty="0"/>
              <a:t>Policing and Mental Health: an academic 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E8B85B-1BB7-D544-F8CD-4977522766A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sz="2000" dirty="0"/>
              <a:t>Massey (2015) </a:t>
            </a:r>
          </a:p>
          <a:p>
            <a:r>
              <a:rPr lang="en-US" sz="2000" dirty="0"/>
              <a:t>Outlines that Police officers have moved into the social work type role  “ ‘de facto mental health providers (Patch and Arrigo, 1999)” (Massey, 2015, p.58) </a:t>
            </a:r>
          </a:p>
          <a:p>
            <a:r>
              <a:rPr lang="en-US" sz="2000" dirty="0"/>
              <a:t>Increasing in police contact with those in MH crisis – cause? </a:t>
            </a:r>
            <a:r>
              <a:rPr lang="en-US" sz="2000" dirty="0" err="1"/>
              <a:t>Cloure</a:t>
            </a:r>
            <a:r>
              <a:rPr lang="en-US" sz="2000" dirty="0"/>
              <a:t> of hospitals and increases in MH diagnosis alignment to alcohol and Substance misuse? </a:t>
            </a:r>
          </a:p>
          <a:p>
            <a:r>
              <a:rPr lang="en-US" sz="2000" dirty="0"/>
              <a:t>How much time does it take up varies across the research – varies from 3% to 10% depending on where and when the research was undertaken. </a:t>
            </a:r>
          </a:p>
          <a:p>
            <a:r>
              <a:rPr lang="en-US" sz="2000" dirty="0"/>
              <a:t>Conclusion – despite the fact that policing is not the agency that should deal with those in MH crisis it does and seems to be something that is unlikely to change. 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241B6E8B-D0DE-CE1B-132D-9BFF8CF3681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03734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93706"/>
    </mc:Choice>
    <mc:Fallback>
      <p:transition spd="slow" advTm="19370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39BBEE-6470-D356-41A0-7E0FE2AF52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dirty="0"/>
              <a:t>Policing and Mental Health: an academic 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C47B27-377F-1F00-3E59-B034173E7EB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US" sz="2000" dirty="0"/>
              <a:t>Kane et al. (2020)- Mental health related police incidents – results from a national survey. </a:t>
            </a:r>
          </a:p>
          <a:p>
            <a:pPr lvl="1"/>
            <a:r>
              <a:rPr lang="en-US" sz="1600" dirty="0"/>
              <a:t>Gatekeeper for people experiencing MH problems. </a:t>
            </a:r>
          </a:p>
          <a:p>
            <a:pPr lvl="1"/>
            <a:r>
              <a:rPr lang="en-US" sz="1600" dirty="0"/>
              <a:t>Those with MH issues twice as likely to be  arrested than those without. </a:t>
            </a:r>
          </a:p>
          <a:p>
            <a:pPr lvl="1"/>
            <a:r>
              <a:rPr lang="en-US" sz="1600" dirty="0"/>
              <a:t>Significant contact with MH – also identifies the s.136 (1983/2007) powers. </a:t>
            </a:r>
          </a:p>
          <a:p>
            <a:pPr lvl="1"/>
            <a:r>
              <a:rPr lang="en-US" sz="1600" dirty="0"/>
              <a:t>Research following the NPCC to develop a better understanding of MH demand on police resources. </a:t>
            </a:r>
          </a:p>
          <a:p>
            <a:pPr lvl="2"/>
            <a:r>
              <a:rPr lang="en-US" sz="1200" dirty="0"/>
              <a:t>Snapshot from forces from England and Wales &amp; Included BTP.</a:t>
            </a:r>
          </a:p>
          <a:p>
            <a:pPr lvl="2"/>
            <a:r>
              <a:rPr lang="en-US" sz="1200" dirty="0"/>
              <a:t>Further in-depth study of sample of forces from C&amp;C systems, including those in custody of </a:t>
            </a:r>
            <a:r>
              <a:rPr lang="en-US" sz="1200" dirty="0" err="1"/>
              <a:t>Mispers</a:t>
            </a:r>
            <a:r>
              <a:rPr lang="en-US" sz="1200" dirty="0"/>
              <a:t>.</a:t>
            </a:r>
          </a:p>
          <a:p>
            <a:pPr lvl="1"/>
            <a:r>
              <a:rPr lang="en-US" sz="1600" dirty="0"/>
              <a:t>In 24hr snapshot across 44 forces 39000 incidents recorded only 2000 flagged as MH – which equates to 5.1% </a:t>
            </a:r>
          </a:p>
          <a:p>
            <a:pPr lvl="1"/>
            <a:r>
              <a:rPr lang="en-US" sz="1600" dirty="0"/>
              <a:t>Majority of these cases were PSW calls and not crime related. </a:t>
            </a:r>
          </a:p>
          <a:p>
            <a:pPr lvl="1"/>
            <a:r>
              <a:rPr lang="en-US" sz="1600" dirty="0"/>
              <a:t>Over research found that while MH does occupy an amount of police resource and time it doesn’t comport with the anecdotal evidence. </a:t>
            </a:r>
          </a:p>
          <a:p>
            <a:pPr lvl="1"/>
            <a:r>
              <a:rPr lang="en-US" sz="1600" dirty="0"/>
              <a:t>Found that 25% of what police dealt with was crime related.</a:t>
            </a:r>
          </a:p>
          <a:p>
            <a:pPr lvl="1"/>
            <a:r>
              <a:rPr lang="en-US" sz="1600" dirty="0"/>
              <a:t>Vulnerability per se is an issue for police resource and time but not necessarily MH – but broader set of issues.</a:t>
            </a:r>
          </a:p>
          <a:p>
            <a:pPr lvl="1"/>
            <a:endParaRPr lang="en-US" sz="1600" dirty="0"/>
          </a:p>
          <a:p>
            <a:pPr lvl="1"/>
            <a:endParaRPr lang="en-US" sz="1600" dirty="0"/>
          </a:p>
          <a:p>
            <a:pPr lvl="2"/>
            <a:endParaRPr lang="en-US" sz="1200" dirty="0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63E7E0C6-CD2E-EC4D-8E6A-A69511F25CE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27589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02784"/>
    </mc:Choice>
    <mc:Fallback>
      <p:transition spd="slow" advTm="30278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7F80B4-0C12-18C6-A49A-8C0CE007DC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dirty="0"/>
              <a:t>Policing and Mental Health: an academic 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253650-3503-7370-572E-230C6BA09E6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1800" dirty="0"/>
              <a:t>Kane et al. (2018) Research on effectiveness of current policing related MH interventions. </a:t>
            </a:r>
          </a:p>
          <a:p>
            <a:pPr lvl="1"/>
            <a:r>
              <a:rPr lang="en-US" sz="1400" dirty="0"/>
              <a:t>Explored Various intervention projects – Liaison and Diversion / Street triage / Crisis Intervention Teams. </a:t>
            </a:r>
          </a:p>
          <a:p>
            <a:pPr lvl="2"/>
            <a:r>
              <a:rPr lang="en-US" sz="1200" dirty="0"/>
              <a:t>Liaison and diversion – about diverting those with MH at earliest opportunity.</a:t>
            </a:r>
          </a:p>
          <a:p>
            <a:pPr lvl="2"/>
            <a:r>
              <a:rPr lang="en-US" sz="1200" dirty="0"/>
              <a:t>Street Triage – Joint MH services and Policing approach to crisis care. </a:t>
            </a:r>
          </a:p>
          <a:p>
            <a:pPr lvl="2"/>
            <a:r>
              <a:rPr lang="en-US" sz="1200" dirty="0"/>
              <a:t>Embedded staff in Control rooms</a:t>
            </a:r>
          </a:p>
          <a:p>
            <a:pPr lvl="2"/>
            <a:r>
              <a:rPr lang="en-US" sz="1200" dirty="0"/>
              <a:t>Crisis intervention teams – this is where Police call handlers and identify those that would benefit from CIT input. </a:t>
            </a:r>
          </a:p>
          <a:p>
            <a:pPr lvl="1"/>
            <a:r>
              <a:rPr lang="en-US" sz="1600" dirty="0"/>
              <a:t>Findings </a:t>
            </a:r>
          </a:p>
          <a:p>
            <a:pPr lvl="2"/>
            <a:r>
              <a:rPr lang="en-US" sz="1200" dirty="0"/>
              <a:t>Positive impact of the various interventions for those with MH or in crisis</a:t>
            </a:r>
          </a:p>
          <a:p>
            <a:pPr lvl="2"/>
            <a:r>
              <a:rPr lang="en-US" sz="1200" dirty="0"/>
              <a:t>Limited evidence of cost savings.</a:t>
            </a:r>
          </a:p>
          <a:p>
            <a:pPr lvl="2"/>
            <a:r>
              <a:rPr lang="en-US" sz="1200" dirty="0"/>
              <a:t>Intervention that stood out was the CIT – require police training to manage. 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3C45ED30-0185-900E-173C-F62EC579E46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31630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58598"/>
    </mc:Choice>
    <mc:Fallback>
      <p:transition spd="slow" advTm="35859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2CB06D-5762-CE70-AB56-AA30968B5E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References 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43FC8F-D032-B868-39D4-1102567AF3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31128"/>
            <a:ext cx="8229600" cy="3917032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US" sz="1400" dirty="0"/>
          </a:p>
          <a:p>
            <a:pPr marL="0" indent="0">
              <a:buNone/>
            </a:pPr>
            <a:r>
              <a:rPr lang="en-GB" sz="1400" dirty="0"/>
              <a:t>Kane, E., Cattell, J., &amp; Wire, J. (2021). Mental health‐related police incidents: Results of a national census exercise in England and Wales. </a:t>
            </a:r>
            <a:r>
              <a:rPr lang="en-GB" sz="1400" i="1" dirty="0"/>
              <a:t>Criminal and Behaviour and Mental Health</a:t>
            </a:r>
            <a:r>
              <a:rPr lang="en-GB" sz="1400" dirty="0"/>
              <a:t>, </a:t>
            </a:r>
            <a:r>
              <a:rPr lang="en-GB" sz="1400" i="1" dirty="0"/>
              <a:t>31</a:t>
            </a:r>
            <a:r>
              <a:rPr lang="en-GB" sz="1400" dirty="0"/>
              <a:t>(4), 262– 274. https://</a:t>
            </a:r>
            <a:r>
              <a:rPr lang="en-GB" sz="1400" dirty="0" err="1"/>
              <a:t>doi.org</a:t>
            </a:r>
            <a:r>
              <a:rPr lang="en-GB" sz="1400" dirty="0"/>
              <a:t>/10.1002/cbm.2206 </a:t>
            </a:r>
          </a:p>
          <a:p>
            <a:pPr marL="0" indent="0">
              <a:buNone/>
            </a:pPr>
            <a:endParaRPr lang="en-GB" sz="1400" dirty="0"/>
          </a:p>
          <a:p>
            <a:pPr marL="0" indent="0">
              <a:buNone/>
            </a:pPr>
            <a:r>
              <a:rPr lang="en-GB" sz="1400" dirty="0"/>
              <a:t>Kane, E., &amp; Evans, E., &amp; </a:t>
            </a:r>
            <a:r>
              <a:rPr lang="en-GB" sz="1400" dirty="0" err="1"/>
              <a:t>Shokraneh</a:t>
            </a:r>
            <a:r>
              <a:rPr lang="en-GB" sz="1400" dirty="0"/>
              <a:t>, F. (2017). Effectiveness of current policing-related mental health interventions in England and Wales and Crisis Intervention Teams as a future potential model: A systematic review. Systematic Reviews. 6. 85. 10.1186/s13643-017-0478-7. </a:t>
            </a:r>
          </a:p>
          <a:p>
            <a:pPr marL="0" indent="0">
              <a:buNone/>
            </a:pPr>
            <a:endParaRPr lang="en-US" sz="1400" dirty="0"/>
          </a:p>
          <a:p>
            <a:pPr marL="0" indent="0">
              <a:buNone/>
            </a:pPr>
            <a:r>
              <a:rPr lang="en-US" sz="1400" dirty="0"/>
              <a:t>Massey, K. (2015) Policing and mental health. In: </a:t>
            </a:r>
            <a:r>
              <a:rPr lang="en-US" sz="1400" dirty="0" err="1"/>
              <a:t>Brunger</a:t>
            </a:r>
            <a:r>
              <a:rPr lang="en-US" sz="1400" dirty="0"/>
              <a:t>, M., Tong, S. and Martin, D. (ed.) Introduction to policing research. Taking lessons from practice Abingdon, Oxon Routledge.</a:t>
            </a:r>
          </a:p>
          <a:p>
            <a:pPr marL="0" indent="0">
              <a:buNone/>
            </a:pPr>
            <a:endParaRPr lang="en-US" sz="1400" dirty="0"/>
          </a:p>
          <a:p>
            <a:pPr marL="0" indent="0">
              <a:buNone/>
            </a:pPr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863469416"/>
      </p:ext>
    </p:extLst>
  </p:cSld>
  <p:clrMapOvr>
    <a:masterClrMapping/>
  </p:clrMapOvr>
</p:sld>
</file>

<file path=ppt/theme/theme1.xml><?xml version="1.0" encoding="utf-8"?>
<a:theme xmlns:a="http://schemas.openxmlformats.org/drawingml/2006/main" name="Theme1.thmx first page pp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Master front slide" id="{558DBCAC-D990-4649-AA04-0F1C7230B511}" vid="{ABBB551E-0A13-3840-B3E7-49456703B40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Theme1</Template>
  <TotalTime>4872</TotalTime>
  <Words>1317</Words>
  <Application>Microsoft Macintosh PowerPoint</Application>
  <PresentationFormat>On-screen Show (4:3)</PresentationFormat>
  <Paragraphs>113</Paragraphs>
  <Slides>13</Slides>
  <Notes>0</Notes>
  <HiddenSlides>0</HiddenSlides>
  <MMClips>12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Arial</vt:lpstr>
      <vt:lpstr>Calibri</vt:lpstr>
      <vt:lpstr>Myriad Pro</vt:lpstr>
      <vt:lpstr>Theme1.thmx first page pp</vt:lpstr>
      <vt:lpstr>Week 4 – Mental Health and Policing </vt:lpstr>
      <vt:lpstr>Mental Health and Policing </vt:lpstr>
      <vt:lpstr>Mental Health and Policing </vt:lpstr>
      <vt:lpstr>Mental Health and Policing </vt:lpstr>
      <vt:lpstr>Mental Health and Policing </vt:lpstr>
      <vt:lpstr>Mental Health and Policing </vt:lpstr>
      <vt:lpstr>Mental Health and Policing </vt:lpstr>
      <vt:lpstr>APP for Mental Health </vt:lpstr>
      <vt:lpstr>Policing and Mental Health: an academic view </vt:lpstr>
      <vt:lpstr>Policing and Mental Health: an academic view</vt:lpstr>
      <vt:lpstr>Policing and Mental Health: an academic view</vt:lpstr>
      <vt:lpstr>Policing and Mental Health: an academic view</vt:lpstr>
      <vt:lpstr>References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Week 4 – Mental Health and Policing </dc:title>
  <dc:creator>joneds@me.com</dc:creator>
  <cp:lastModifiedBy>joneds@me.com</cp:lastModifiedBy>
  <cp:revision>11</cp:revision>
  <cp:lastPrinted>2021-09-26T18:12:02Z</cp:lastPrinted>
  <dcterms:created xsi:type="dcterms:W3CDTF">2022-06-02T10:30:37Z</dcterms:created>
  <dcterms:modified xsi:type="dcterms:W3CDTF">2022-06-05T19:43:02Z</dcterms:modified>
</cp:coreProperties>
</file>