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4" d="100"/>
          <a:sy n="74" d="100"/>
        </p:scale>
        <p:origin x="57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64DF8CA-9478-4C3C-8337-EC7E37643339}"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744C3-C053-495F-B1BD-229503E726C8}" type="slidenum">
              <a:rPr lang="en-GB" smtClean="0"/>
              <a:t>‹#›</a:t>
            </a:fld>
            <a:endParaRPr lang="en-GB"/>
          </a:p>
        </p:txBody>
      </p:sp>
    </p:spTree>
    <p:extLst>
      <p:ext uri="{BB962C8B-B14F-4D97-AF65-F5344CB8AC3E}">
        <p14:creationId xmlns:p14="http://schemas.microsoft.com/office/powerpoint/2010/main" val="3893818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4DF8CA-9478-4C3C-8337-EC7E37643339}"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744C3-C053-495F-B1BD-229503E726C8}" type="slidenum">
              <a:rPr lang="en-GB" smtClean="0"/>
              <a:t>‹#›</a:t>
            </a:fld>
            <a:endParaRPr lang="en-GB"/>
          </a:p>
        </p:txBody>
      </p:sp>
    </p:spTree>
    <p:extLst>
      <p:ext uri="{BB962C8B-B14F-4D97-AF65-F5344CB8AC3E}">
        <p14:creationId xmlns:p14="http://schemas.microsoft.com/office/powerpoint/2010/main" val="3457181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4DF8CA-9478-4C3C-8337-EC7E37643339}"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744C3-C053-495F-B1BD-229503E726C8}" type="slidenum">
              <a:rPr lang="en-GB" smtClean="0"/>
              <a:t>‹#›</a:t>
            </a:fld>
            <a:endParaRPr lang="en-GB"/>
          </a:p>
        </p:txBody>
      </p:sp>
    </p:spTree>
    <p:extLst>
      <p:ext uri="{BB962C8B-B14F-4D97-AF65-F5344CB8AC3E}">
        <p14:creationId xmlns:p14="http://schemas.microsoft.com/office/powerpoint/2010/main" val="2876706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4DF8CA-9478-4C3C-8337-EC7E37643339}" type="datetimeFigureOut">
              <a:rPr lang="en-GB" smtClean="0"/>
              <a:t>03/10/2019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744C3-C053-495F-B1BD-229503E726C8}" type="slidenum">
              <a:rPr lang="en-GB" smtClean="0"/>
              <a:t>‹#›</a:t>
            </a:fld>
            <a:endParaRPr lang="en-GB"/>
          </a:p>
        </p:txBody>
      </p:sp>
    </p:spTree>
    <p:extLst>
      <p:ext uri="{BB962C8B-B14F-4D97-AF65-F5344CB8AC3E}">
        <p14:creationId xmlns:p14="http://schemas.microsoft.com/office/powerpoint/2010/main" val="229203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4DF8CA-9478-4C3C-8337-EC7E37643339}" type="datetimeFigureOut">
              <a:rPr lang="en-GB" smtClean="0"/>
              <a:t>03/10/2019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4744C3-C053-495F-B1BD-229503E726C8}" type="slidenum">
              <a:rPr lang="en-GB" smtClean="0"/>
              <a:t>‹#›</a:t>
            </a:fld>
            <a:endParaRPr lang="en-GB"/>
          </a:p>
        </p:txBody>
      </p:sp>
    </p:spTree>
    <p:extLst>
      <p:ext uri="{BB962C8B-B14F-4D97-AF65-F5344CB8AC3E}">
        <p14:creationId xmlns:p14="http://schemas.microsoft.com/office/powerpoint/2010/main" val="2026519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4DF8CA-9478-4C3C-8337-EC7E37643339}" type="datetimeFigureOut">
              <a:rPr lang="en-GB" smtClean="0"/>
              <a:t>03/10/2019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4744C3-C053-495F-B1BD-229503E726C8}" type="slidenum">
              <a:rPr lang="en-GB" smtClean="0"/>
              <a:t>‹#›</a:t>
            </a:fld>
            <a:endParaRPr lang="en-GB"/>
          </a:p>
        </p:txBody>
      </p:sp>
    </p:spTree>
    <p:extLst>
      <p:ext uri="{BB962C8B-B14F-4D97-AF65-F5344CB8AC3E}">
        <p14:creationId xmlns:p14="http://schemas.microsoft.com/office/powerpoint/2010/main" val="3294339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4DF8CA-9478-4C3C-8337-EC7E37643339}" type="datetimeFigureOut">
              <a:rPr lang="en-GB" smtClean="0"/>
              <a:t>03/10/2019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4744C3-C053-495F-B1BD-229503E726C8}" type="slidenum">
              <a:rPr lang="en-GB" smtClean="0"/>
              <a:t>‹#›</a:t>
            </a:fld>
            <a:endParaRPr lang="en-GB"/>
          </a:p>
        </p:txBody>
      </p:sp>
    </p:spTree>
    <p:extLst>
      <p:ext uri="{BB962C8B-B14F-4D97-AF65-F5344CB8AC3E}">
        <p14:creationId xmlns:p14="http://schemas.microsoft.com/office/powerpoint/2010/main" val="3254111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64DF8CA-9478-4C3C-8337-EC7E37643339}" type="datetimeFigureOut">
              <a:rPr lang="en-GB" smtClean="0"/>
              <a:t>03/10/2019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744C3-C053-495F-B1BD-229503E726C8}" type="slidenum">
              <a:rPr lang="en-GB" smtClean="0"/>
              <a:t>‹#›</a:t>
            </a:fld>
            <a:endParaRPr lang="en-GB"/>
          </a:p>
        </p:txBody>
      </p:sp>
    </p:spTree>
    <p:extLst>
      <p:ext uri="{BB962C8B-B14F-4D97-AF65-F5344CB8AC3E}">
        <p14:creationId xmlns:p14="http://schemas.microsoft.com/office/powerpoint/2010/main" val="371551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4DF8CA-9478-4C3C-8337-EC7E37643339}" type="datetimeFigureOut">
              <a:rPr lang="en-GB" smtClean="0"/>
              <a:t>03/10/2019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744C3-C053-495F-B1BD-229503E726C8}" type="slidenum">
              <a:rPr lang="en-GB" smtClean="0"/>
              <a:t>‹#›</a:t>
            </a:fld>
            <a:endParaRPr lang="en-GB"/>
          </a:p>
        </p:txBody>
      </p:sp>
    </p:spTree>
    <p:extLst>
      <p:ext uri="{BB962C8B-B14F-4D97-AF65-F5344CB8AC3E}">
        <p14:creationId xmlns:p14="http://schemas.microsoft.com/office/powerpoint/2010/main" val="1775182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4DF8CA-9478-4C3C-8337-EC7E37643339}"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744C3-C053-495F-B1BD-229503E726C8}" type="slidenum">
              <a:rPr lang="en-GB" smtClean="0"/>
              <a:t>‹#›</a:t>
            </a:fld>
            <a:endParaRPr lang="en-GB"/>
          </a:p>
        </p:txBody>
      </p:sp>
    </p:spTree>
    <p:extLst>
      <p:ext uri="{BB962C8B-B14F-4D97-AF65-F5344CB8AC3E}">
        <p14:creationId xmlns:p14="http://schemas.microsoft.com/office/powerpoint/2010/main" val="1853848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4DF8CA-9478-4C3C-8337-EC7E37643339}"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744C3-C053-495F-B1BD-229503E726C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18982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4DF8CA-9478-4C3C-8337-EC7E37643339}"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744C3-C053-495F-B1BD-229503E726C8}" type="slidenum">
              <a:rPr lang="en-GB" smtClean="0"/>
              <a:t>‹#›</a:t>
            </a:fld>
            <a:endParaRPr lang="en-GB"/>
          </a:p>
        </p:txBody>
      </p:sp>
    </p:spTree>
    <p:extLst>
      <p:ext uri="{BB962C8B-B14F-4D97-AF65-F5344CB8AC3E}">
        <p14:creationId xmlns:p14="http://schemas.microsoft.com/office/powerpoint/2010/main" val="4178961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4DF8CA-9478-4C3C-8337-EC7E37643339}"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744C3-C053-495F-B1BD-229503E726C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1525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4DF8CA-9478-4C3C-8337-EC7E37643339}"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744C3-C053-495F-B1BD-229503E726C8}" type="slidenum">
              <a:rPr lang="en-GB" smtClean="0"/>
              <a:t>‹#›</a:t>
            </a:fld>
            <a:endParaRPr lang="en-GB"/>
          </a:p>
        </p:txBody>
      </p:sp>
    </p:spTree>
    <p:extLst>
      <p:ext uri="{BB962C8B-B14F-4D97-AF65-F5344CB8AC3E}">
        <p14:creationId xmlns:p14="http://schemas.microsoft.com/office/powerpoint/2010/main" val="13019335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4DF8CA-9478-4C3C-8337-EC7E37643339}"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744C3-C053-495F-B1BD-229503E726C8}" type="slidenum">
              <a:rPr lang="en-GB" smtClean="0"/>
              <a:t>‹#›</a:t>
            </a:fld>
            <a:endParaRPr lang="en-GB"/>
          </a:p>
        </p:txBody>
      </p:sp>
    </p:spTree>
    <p:extLst>
      <p:ext uri="{BB962C8B-B14F-4D97-AF65-F5344CB8AC3E}">
        <p14:creationId xmlns:p14="http://schemas.microsoft.com/office/powerpoint/2010/main" val="9869688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4DF8CA-9478-4C3C-8337-EC7E37643339}" type="datetimeFigureOut">
              <a:rPr lang="en-GB" smtClean="0"/>
              <a:t>03/10/2019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744C3-C053-495F-B1BD-229503E726C8}" type="slidenum">
              <a:rPr lang="en-GB" smtClean="0"/>
              <a:t>‹#›</a:t>
            </a:fld>
            <a:endParaRPr lang="en-GB"/>
          </a:p>
        </p:txBody>
      </p:sp>
    </p:spTree>
    <p:extLst>
      <p:ext uri="{BB962C8B-B14F-4D97-AF65-F5344CB8AC3E}">
        <p14:creationId xmlns:p14="http://schemas.microsoft.com/office/powerpoint/2010/main" val="4075729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64DF8CA-9478-4C3C-8337-EC7E37643339}" type="datetimeFigureOut">
              <a:rPr lang="en-GB" smtClean="0"/>
              <a:t>03/10/2019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74744C3-C053-495F-B1BD-229503E726C8}" type="slidenum">
              <a:rPr lang="en-GB" smtClean="0"/>
              <a:t>‹#›</a:t>
            </a:fld>
            <a:endParaRPr lang="en-GB"/>
          </a:p>
        </p:txBody>
      </p:sp>
    </p:spTree>
    <p:extLst>
      <p:ext uri="{BB962C8B-B14F-4D97-AF65-F5344CB8AC3E}">
        <p14:creationId xmlns:p14="http://schemas.microsoft.com/office/powerpoint/2010/main" val="362737293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jpg"/><Relationship Id="rId7"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geograph.org.uk/photo/4495731" TargetMode="External"/><Relationship Id="rId5" Type="http://schemas.openxmlformats.org/officeDocument/2006/relationships/image" Target="../media/image3.jpg"/><Relationship Id="rId4" Type="http://schemas.openxmlformats.org/officeDocument/2006/relationships/hyperlink" Target="http://www.carmarthentowncouncil.gov.uk/Council_Services_1961.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2000"/>
            <a:lum/>
          </a:blip>
          <a:srcRect/>
          <a:tile tx="0" ty="0" sx="100000" sy="100000" flip="none" algn="tl"/>
        </a:blipFill>
        <a:effectLst/>
      </p:bgPr>
    </p:bg>
    <p:spTree>
      <p:nvGrpSpPr>
        <p:cNvPr id="1" name=""/>
        <p:cNvGrpSpPr/>
        <p:nvPr/>
      </p:nvGrpSpPr>
      <p:grpSpPr>
        <a:xfrm>
          <a:off x="0" y="0"/>
          <a:ext cx="0" cy="0"/>
          <a:chOff x="0" y="0"/>
          <a:chExt cx="0" cy="0"/>
        </a:xfrm>
      </p:grpSpPr>
      <p:pic>
        <p:nvPicPr>
          <p:cNvPr id="11" name="Picture 10" descr="A picture containing electronics, circuit, road&#10;&#10;Description automatically generated">
            <a:extLst>
              <a:ext uri="{FF2B5EF4-FFF2-40B4-BE49-F238E27FC236}">
                <a16:creationId xmlns:a16="http://schemas.microsoft.com/office/drawing/2014/main" id="{CC641CD3-B827-473C-8830-25D1F42317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63233" y="1586667"/>
            <a:ext cx="2764843" cy="1842333"/>
          </a:xfrm>
          <a:prstGeom prst="rect">
            <a:avLst/>
          </a:prstGeom>
        </p:spPr>
      </p:pic>
      <p:sp>
        <p:nvSpPr>
          <p:cNvPr id="5" name="TextBox 4">
            <a:extLst>
              <a:ext uri="{FF2B5EF4-FFF2-40B4-BE49-F238E27FC236}">
                <a16:creationId xmlns:a16="http://schemas.microsoft.com/office/drawing/2014/main" id="{036C28C8-7BA0-4F21-AC73-633936787314}"/>
              </a:ext>
            </a:extLst>
          </p:cNvPr>
          <p:cNvSpPr txBox="1"/>
          <p:nvPr/>
        </p:nvSpPr>
        <p:spPr>
          <a:xfrm>
            <a:off x="-1" y="0"/>
            <a:ext cx="4563233" cy="5509200"/>
          </a:xfrm>
          <a:prstGeom prst="rect">
            <a:avLst/>
          </a:prstGeom>
          <a:noFill/>
        </p:spPr>
        <p:txBody>
          <a:bodyPr wrap="square" rtlCol="0">
            <a:spAutoFit/>
          </a:bodyPr>
          <a:lstStyle/>
          <a:p>
            <a:r>
              <a:rPr lang="en-GB" sz="1400" b="1" dirty="0">
                <a:latin typeface="Book Antiqua" panose="02040602050305030304" pitchFamily="18" charset="0"/>
                <a:ea typeface="Batang" panose="02030600000101010101" pitchFamily="18" charset="-127"/>
                <a:cs typeface="AngsanaUPC" panose="020B0502040204020203" pitchFamily="18" charset="-34"/>
              </a:rPr>
              <a:t>Abstract – Space and Time</a:t>
            </a:r>
          </a:p>
          <a:p>
            <a:r>
              <a:rPr lang="en-GB" sz="1300" dirty="0">
                <a:latin typeface="Book Antiqua" panose="02040602050305030304" pitchFamily="18" charset="0"/>
                <a:ea typeface="Batang" panose="02030600000101010101" pitchFamily="18" charset="-127"/>
                <a:cs typeface="AngsanaUPC" panose="020B0502040204020203" pitchFamily="18" charset="-34"/>
              </a:rPr>
              <a:t>It may seem a somewhat peculiar project topic choice, however my intention to undertake research on the parking amenities in Carmarthen - a small town in West Wales, stems from my own experiences of using such facilities and an interest in the logistics of a small town such as Carmarthen, which has rapidly expanded in recent years. Information about the town is available on the town council website at </a:t>
            </a:r>
            <a:r>
              <a:rPr lang="en-GB" sz="1300" dirty="0">
                <a:solidFill>
                  <a:srgbClr val="0070C0"/>
                </a:solidFill>
                <a:latin typeface="Book Antiqua" panose="02040602050305030304" pitchFamily="18" charset="0"/>
                <a:hlinkClick r:id="rId4">
                  <a:extLst>
                    <a:ext uri="{A12FA001-AC4F-418D-AE19-62706E023703}">
                      <ahyp:hlinkClr xmlns:ahyp="http://schemas.microsoft.com/office/drawing/2018/hyperlinkcolor" val="tx"/>
                    </a:ext>
                  </a:extLst>
                </a:hlinkClick>
              </a:rPr>
              <a:t>http://www.carmarthentowncouncil.gov.uk/Council_Services_1961.aspx</a:t>
            </a:r>
            <a:endParaRPr lang="en-GB" sz="1300" dirty="0">
              <a:solidFill>
                <a:srgbClr val="0070C0"/>
              </a:solidFill>
              <a:latin typeface="Book Antiqua" panose="02040602050305030304" pitchFamily="18" charset="0"/>
              <a:ea typeface="Batang" panose="02030600000101010101" pitchFamily="18" charset="-127"/>
              <a:cs typeface="AngsanaUPC" panose="020B0502040204020203" pitchFamily="18" charset="-34"/>
            </a:endParaRPr>
          </a:p>
          <a:p>
            <a:endParaRPr lang="en-GB" sz="1300" dirty="0">
              <a:latin typeface="Book Antiqua" panose="02040602050305030304" pitchFamily="18" charset="0"/>
              <a:ea typeface="Batang" panose="02030600000101010101" pitchFamily="18" charset="-127"/>
              <a:cs typeface="AngsanaUPC" panose="020B0502040204020203" pitchFamily="18" charset="-34"/>
            </a:endParaRPr>
          </a:p>
          <a:p>
            <a:r>
              <a:rPr lang="en-GB" sz="1300" dirty="0">
                <a:latin typeface="Book Antiqua" panose="02040602050305030304" pitchFamily="18" charset="0"/>
                <a:ea typeface="Batang" panose="02030600000101010101" pitchFamily="18" charset="-127"/>
                <a:cs typeface="AngsanaUPC" panose="020B0502040204020203" pitchFamily="18" charset="-34"/>
              </a:rPr>
              <a:t>The aim of this research is twofold; firstly to find out how, when and why people use the carparks in the town, and what they think of them, as regards accessibility, maintenance, charges etc. Secondly, to gather my findings from the local council and some local businesses, in respect to the convenience of parking for customers, tourists and traders and how the incentives as regards charges and free periods have affected trade and use at the given times.</a:t>
            </a:r>
          </a:p>
          <a:p>
            <a:endParaRPr lang="en-GB" sz="1300" dirty="0">
              <a:latin typeface="Book Antiqua" panose="02040602050305030304" pitchFamily="18" charset="0"/>
              <a:ea typeface="Batang" panose="02030600000101010101" pitchFamily="18" charset="-127"/>
              <a:cs typeface="AngsanaUPC" panose="020B0502040204020203" pitchFamily="18" charset="-34"/>
            </a:endParaRPr>
          </a:p>
          <a:p>
            <a:r>
              <a:rPr lang="en-GB" sz="1300" dirty="0">
                <a:latin typeface="Book Antiqua" panose="02040602050305030304" pitchFamily="18" charset="0"/>
                <a:ea typeface="Batang" panose="02030600000101010101" pitchFamily="18" charset="-127"/>
                <a:cs typeface="AngsanaUPC" panose="020B0502040204020203" pitchFamily="18" charset="-34"/>
              </a:rPr>
              <a:t>Further to this, I would like to see the final report have some impact on the way parking is operated in the town. The research should flag up advantages and disadvantages, and make it possible to improve the services on offer, alleviating pressure on the council, local businesses, and the users of the town’s multitude of carparks.</a:t>
            </a:r>
          </a:p>
        </p:txBody>
      </p:sp>
      <p:sp>
        <p:nvSpPr>
          <p:cNvPr id="6" name="TextBox 5">
            <a:extLst>
              <a:ext uri="{FF2B5EF4-FFF2-40B4-BE49-F238E27FC236}">
                <a16:creationId xmlns:a16="http://schemas.microsoft.com/office/drawing/2014/main" id="{60BC5165-2FCC-4856-80F3-EC2EBB7F61B8}"/>
              </a:ext>
            </a:extLst>
          </p:cNvPr>
          <p:cNvSpPr txBox="1"/>
          <p:nvPr/>
        </p:nvSpPr>
        <p:spPr>
          <a:xfrm>
            <a:off x="7451012" y="1198559"/>
            <a:ext cx="4740987" cy="3908762"/>
          </a:xfrm>
          <a:prstGeom prst="rect">
            <a:avLst/>
          </a:prstGeom>
          <a:noFill/>
        </p:spPr>
        <p:txBody>
          <a:bodyPr wrap="square" rtlCol="0">
            <a:spAutoFit/>
          </a:bodyPr>
          <a:lstStyle/>
          <a:p>
            <a:r>
              <a:rPr lang="en-GB" sz="1400" b="1" dirty="0">
                <a:latin typeface="Book Antiqua" panose="02040602050305030304" pitchFamily="18" charset="0"/>
              </a:rPr>
              <a:t>Research Methods And Ethical considerations.</a:t>
            </a:r>
          </a:p>
          <a:p>
            <a:pPr marL="285750" indent="-285750">
              <a:buFontTx/>
              <a:buChar char="-"/>
            </a:pPr>
            <a:r>
              <a:rPr lang="en-GB" sz="1300" dirty="0">
                <a:latin typeface="Book Antiqua" panose="02040602050305030304" pitchFamily="18" charset="0"/>
              </a:rPr>
              <a:t>As a matter of course, to carry out my research, as I will be driving to Carmarthen I will need to park, giving me the opportunity to become a participant in my own research, referred to in ethnographic work as </a:t>
            </a:r>
            <a:r>
              <a:rPr lang="en-GB" sz="1300" i="1" dirty="0">
                <a:latin typeface="Book Antiqua" panose="02040602050305030304" pitchFamily="18" charset="0"/>
              </a:rPr>
              <a:t>Participant Observation</a:t>
            </a:r>
            <a:r>
              <a:rPr lang="en-GB" sz="1300" dirty="0">
                <a:latin typeface="Book Antiqua" panose="02040602050305030304" pitchFamily="18" charset="0"/>
              </a:rPr>
              <a:t> (Malinowski, 1932)</a:t>
            </a:r>
          </a:p>
          <a:p>
            <a:r>
              <a:rPr lang="en-GB" sz="1300" dirty="0">
                <a:latin typeface="Book Antiqua" panose="02040602050305030304" pitchFamily="18" charset="0"/>
              </a:rPr>
              <a:t>Beyond this I will;</a:t>
            </a:r>
          </a:p>
          <a:p>
            <a:pPr marL="285750" indent="-285750">
              <a:buFontTx/>
              <a:buChar char="-"/>
            </a:pPr>
            <a:r>
              <a:rPr lang="en-GB" sz="1300" dirty="0">
                <a:latin typeface="Book Antiqua" panose="02040602050305030304" pitchFamily="18" charset="0"/>
              </a:rPr>
              <a:t>Approach the local council, firstly for consent to ‘hang out’ in their carparks, and secondly to seek information on their policies, including charges, free periods and incentives.</a:t>
            </a:r>
          </a:p>
          <a:p>
            <a:pPr marL="285750" indent="-285750">
              <a:buFontTx/>
              <a:buChar char="-"/>
            </a:pPr>
            <a:r>
              <a:rPr lang="en-GB" sz="1300" dirty="0">
                <a:latin typeface="Book Antiqua" panose="02040602050305030304" pitchFamily="18" charset="0"/>
              </a:rPr>
              <a:t>Find other ‘gatekeepers’, such as area managers for non-council operated parking sites; again for consent but also any further information</a:t>
            </a:r>
          </a:p>
          <a:p>
            <a:pPr marL="285750" indent="-285750">
              <a:buFontTx/>
              <a:buChar char="-"/>
            </a:pPr>
            <a:r>
              <a:rPr lang="en-GB" sz="1300" dirty="0">
                <a:latin typeface="Book Antiqua" panose="02040602050305030304" pitchFamily="18" charset="0"/>
              </a:rPr>
              <a:t>Use short interviews and questionnaires, with consent from informants for the use of data gathered.</a:t>
            </a:r>
          </a:p>
          <a:p>
            <a:pPr marL="285750" indent="-285750">
              <a:buFontTx/>
              <a:buChar char="-"/>
            </a:pPr>
            <a:r>
              <a:rPr lang="en-GB" sz="1300" dirty="0">
                <a:latin typeface="Book Antiqua" panose="02040602050305030304" pitchFamily="18" charset="0"/>
              </a:rPr>
              <a:t>Make multiple visits for my fieldwork, to multiple sites across town ensuring that all the variables are covered</a:t>
            </a:r>
          </a:p>
          <a:p>
            <a:r>
              <a:rPr lang="en-GB" sz="1300" dirty="0">
                <a:latin typeface="Book Antiqua" panose="02040602050305030304" pitchFamily="18" charset="0"/>
              </a:rPr>
              <a:t>(Robben and </a:t>
            </a:r>
            <a:r>
              <a:rPr lang="en-GB" sz="1300" dirty="0" err="1">
                <a:latin typeface="Book Antiqua" panose="02040602050305030304" pitchFamily="18" charset="0"/>
              </a:rPr>
              <a:t>Sluka</a:t>
            </a:r>
            <a:r>
              <a:rPr lang="en-GB" sz="1300" dirty="0">
                <a:latin typeface="Book Antiqua" panose="02040602050305030304" pitchFamily="18" charset="0"/>
              </a:rPr>
              <a:t> 2007) </a:t>
            </a:r>
          </a:p>
        </p:txBody>
      </p:sp>
      <p:pic>
        <p:nvPicPr>
          <p:cNvPr id="8" name="Picture 7" descr="A screenshot of a cell phone&#10;&#10;Description automatically generated">
            <a:extLst>
              <a:ext uri="{FF2B5EF4-FFF2-40B4-BE49-F238E27FC236}">
                <a16:creationId xmlns:a16="http://schemas.microsoft.com/office/drawing/2014/main" id="{01CECB58-7FCF-4DB5-ADC5-B7D33645CFA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006861" y="301326"/>
            <a:ext cx="886033" cy="886033"/>
          </a:xfrm>
          <a:prstGeom prst="rect">
            <a:avLst/>
          </a:prstGeom>
        </p:spPr>
      </p:pic>
      <p:sp>
        <p:nvSpPr>
          <p:cNvPr id="9" name="TextBox 8">
            <a:extLst>
              <a:ext uri="{FF2B5EF4-FFF2-40B4-BE49-F238E27FC236}">
                <a16:creationId xmlns:a16="http://schemas.microsoft.com/office/drawing/2014/main" id="{3929DF47-927B-442D-B44E-E2A00A0DB0B4}"/>
              </a:ext>
            </a:extLst>
          </p:cNvPr>
          <p:cNvSpPr txBox="1"/>
          <p:nvPr/>
        </p:nvSpPr>
        <p:spPr>
          <a:xfrm>
            <a:off x="146014" y="5469579"/>
            <a:ext cx="7546557" cy="1538883"/>
          </a:xfrm>
          <a:prstGeom prst="rect">
            <a:avLst/>
          </a:prstGeom>
          <a:noFill/>
        </p:spPr>
        <p:txBody>
          <a:bodyPr wrap="square" rtlCol="0">
            <a:spAutoFit/>
          </a:bodyPr>
          <a:lstStyle/>
          <a:p>
            <a:r>
              <a:rPr lang="en-GB" sz="1000" dirty="0">
                <a:latin typeface="Book Antiqua" panose="02040602050305030304" pitchFamily="18" charset="0"/>
              </a:rPr>
              <a:t>References.</a:t>
            </a:r>
          </a:p>
          <a:p>
            <a:r>
              <a:rPr lang="en-GB" sz="1000" dirty="0">
                <a:latin typeface="Book Antiqua" panose="02040602050305030304" pitchFamily="18" charset="0"/>
              </a:rPr>
              <a:t>Images:</a:t>
            </a:r>
          </a:p>
          <a:p>
            <a:r>
              <a:rPr lang="en-GB" sz="900" dirty="0">
                <a:latin typeface="Book Antiqua" panose="02040602050305030304" pitchFamily="18" charset="0"/>
              </a:rPr>
              <a:t>Carmarthen aerial photo: RCAHMW colour oblique photograph of Carmarthen Roman town, view from south. Taken by Toby Driver on 23/11/2012</a:t>
            </a:r>
          </a:p>
          <a:p>
            <a:r>
              <a:rPr lang="en-GB" sz="900" dirty="0">
                <a:latin typeface="Book Antiqua" panose="02040602050305030304" pitchFamily="18" charset="0"/>
              </a:rPr>
              <a:t>King Street Car park, Carmarthen photo: Sourced at </a:t>
            </a:r>
            <a:r>
              <a:rPr lang="en-GB" sz="900" dirty="0">
                <a:latin typeface="Book Antiqua" panose="02040602050305030304" pitchFamily="18" charset="0"/>
                <a:hlinkClick r:id="rId6"/>
              </a:rPr>
              <a:t>https://www.geograph.org.uk/photo/4495731</a:t>
            </a:r>
            <a:r>
              <a:rPr lang="en-GB" sz="900" dirty="0">
                <a:latin typeface="Book Antiqua" panose="02040602050305030304" pitchFamily="18" charset="0"/>
              </a:rPr>
              <a:t>, Taken by Jeff </a:t>
            </a:r>
            <a:r>
              <a:rPr lang="en-GB" sz="900" dirty="0" err="1">
                <a:latin typeface="Book Antiqua" panose="02040602050305030304" pitchFamily="18" charset="0"/>
              </a:rPr>
              <a:t>Gogarty</a:t>
            </a:r>
            <a:r>
              <a:rPr lang="en-GB" sz="900" dirty="0">
                <a:latin typeface="Book Antiqua" panose="02040602050305030304" pitchFamily="18" charset="0"/>
              </a:rPr>
              <a:t> in 2015</a:t>
            </a:r>
          </a:p>
          <a:p>
            <a:r>
              <a:rPr lang="en-GB" sz="1000" dirty="0">
                <a:latin typeface="Book Antiqua" panose="02040602050305030304" pitchFamily="18" charset="0"/>
              </a:rPr>
              <a:t>Literature:</a:t>
            </a:r>
          </a:p>
          <a:p>
            <a:r>
              <a:rPr lang="en-GB" sz="900" dirty="0" err="1">
                <a:latin typeface="Book Antiqua" panose="02040602050305030304" pitchFamily="18" charset="0"/>
              </a:rPr>
              <a:t>Berreman</a:t>
            </a:r>
            <a:r>
              <a:rPr lang="en-GB" sz="900" dirty="0">
                <a:latin typeface="Book Antiqua" panose="02040602050305030304" pitchFamily="18" charset="0"/>
              </a:rPr>
              <a:t>, G., 1991, </a:t>
            </a:r>
            <a:r>
              <a:rPr lang="en-GB" sz="900" i="1" dirty="0">
                <a:latin typeface="Book Antiqua" panose="02040602050305030304" pitchFamily="18" charset="0"/>
              </a:rPr>
              <a:t>Ethics Versus Realism in Anthropology, </a:t>
            </a:r>
            <a:r>
              <a:rPr lang="en-GB" sz="900" dirty="0">
                <a:latin typeface="Book Antiqua" panose="02040602050305030304" pitchFamily="18" charset="0"/>
              </a:rPr>
              <a:t>University of Pennsylvania Press, Philadelphia</a:t>
            </a:r>
          </a:p>
          <a:p>
            <a:r>
              <a:rPr lang="en-GB" sz="900" dirty="0">
                <a:latin typeface="Book Antiqua" panose="02040602050305030304" pitchFamily="18" charset="0"/>
              </a:rPr>
              <a:t>Malinowski, B., 1932, </a:t>
            </a:r>
            <a:r>
              <a:rPr lang="en-GB" sz="900" i="1" dirty="0">
                <a:latin typeface="Book Antiqua" panose="02040602050305030304" pitchFamily="18" charset="0"/>
              </a:rPr>
              <a:t>The Sexual Life of Savages, 3</a:t>
            </a:r>
            <a:r>
              <a:rPr lang="en-GB" sz="900" i="1" baseline="30000" dirty="0">
                <a:latin typeface="Book Antiqua" panose="02040602050305030304" pitchFamily="18" charset="0"/>
              </a:rPr>
              <a:t>rd</a:t>
            </a:r>
            <a:r>
              <a:rPr lang="en-GB" sz="900" i="1" dirty="0">
                <a:latin typeface="Book Antiqua" panose="02040602050305030304" pitchFamily="18" charset="0"/>
              </a:rPr>
              <a:t> Edition, </a:t>
            </a:r>
            <a:r>
              <a:rPr lang="en-GB" sz="900" dirty="0">
                <a:latin typeface="Book Antiqua" panose="02040602050305030304" pitchFamily="18" charset="0"/>
              </a:rPr>
              <a:t>Routledge and Kegan Paul, London</a:t>
            </a:r>
          </a:p>
          <a:p>
            <a:r>
              <a:rPr lang="en-GB" sz="900" dirty="0">
                <a:latin typeface="Book Antiqua" panose="02040602050305030304" pitchFamily="18" charset="0"/>
              </a:rPr>
              <a:t>Robben, A., and </a:t>
            </a:r>
            <a:r>
              <a:rPr lang="en-GB" sz="900" dirty="0" err="1">
                <a:latin typeface="Book Antiqua" panose="02040602050305030304" pitchFamily="18" charset="0"/>
              </a:rPr>
              <a:t>Sluka</a:t>
            </a:r>
            <a:r>
              <a:rPr lang="en-GB" sz="900" dirty="0">
                <a:latin typeface="Book Antiqua" panose="02040602050305030304" pitchFamily="18" charset="0"/>
              </a:rPr>
              <a:t>, J., 2007, </a:t>
            </a:r>
            <a:r>
              <a:rPr lang="en-GB" sz="900" i="1" dirty="0">
                <a:latin typeface="Book Antiqua" panose="02040602050305030304" pitchFamily="18" charset="0"/>
              </a:rPr>
              <a:t>Ethnographic Fieldwork, An Anthropological Reader, </a:t>
            </a:r>
            <a:r>
              <a:rPr lang="en-GB" sz="900" dirty="0">
                <a:latin typeface="Book Antiqua" panose="02040602050305030304" pitchFamily="18" charset="0"/>
              </a:rPr>
              <a:t>Blackwell Publishing Ltd, Oxford, UK</a:t>
            </a:r>
          </a:p>
          <a:p>
            <a:r>
              <a:rPr lang="en-GB" sz="900" dirty="0">
                <a:latin typeface="Book Antiqua" panose="02040602050305030304" pitchFamily="18" charset="0"/>
              </a:rPr>
              <a:t>Carmarthen Town Council Website, accessed on 03/10/2019 @ </a:t>
            </a:r>
            <a:r>
              <a:rPr lang="en-GB" sz="900" dirty="0">
                <a:hlinkClick r:id="rId4"/>
              </a:rPr>
              <a:t>http://www.carmarthentowncouncil.gov.uk/Council_Services_1961.aspx</a:t>
            </a:r>
            <a:endParaRPr lang="en-GB" sz="900" dirty="0">
              <a:latin typeface="Book Antiqua" panose="02040602050305030304" pitchFamily="18" charset="0"/>
            </a:endParaRPr>
          </a:p>
        </p:txBody>
      </p:sp>
      <p:pic>
        <p:nvPicPr>
          <p:cNvPr id="13" name="Picture 12" descr="A car parked on the side of a road&#10;&#10;Description automatically generated">
            <a:extLst>
              <a:ext uri="{FF2B5EF4-FFF2-40B4-BE49-F238E27FC236}">
                <a16:creationId xmlns:a16="http://schemas.microsoft.com/office/drawing/2014/main" id="{EF8F295D-1A1F-458D-838F-64E30FD15DD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10805" y="5437093"/>
            <a:ext cx="1708530" cy="1281397"/>
          </a:xfrm>
          <a:prstGeom prst="rect">
            <a:avLst/>
          </a:prstGeom>
        </p:spPr>
      </p:pic>
      <p:sp>
        <p:nvSpPr>
          <p:cNvPr id="15" name="Rectangle 14">
            <a:extLst>
              <a:ext uri="{FF2B5EF4-FFF2-40B4-BE49-F238E27FC236}">
                <a16:creationId xmlns:a16="http://schemas.microsoft.com/office/drawing/2014/main" id="{DDE1B5E2-E2AE-49F8-925E-6155C6DCD5EB}"/>
              </a:ext>
            </a:extLst>
          </p:cNvPr>
          <p:cNvSpPr/>
          <p:nvPr/>
        </p:nvSpPr>
        <p:spPr>
          <a:xfrm>
            <a:off x="4482858" y="243697"/>
            <a:ext cx="6014787" cy="954107"/>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2800" b="1" dirty="0">
                <a:effectLst>
                  <a:outerShdw blurRad="38100" dist="38100" dir="2700000" algn="tl">
                    <a:srgbClr val="000000">
                      <a:alpha val="43137"/>
                    </a:srgbClr>
                  </a:outerShdw>
                </a:effectLst>
                <a:latin typeface="Book Antiqua" panose="02040602050305030304" pitchFamily="18" charset="0"/>
              </a:rPr>
              <a:t>Parked up in Carmarthen</a:t>
            </a:r>
          </a:p>
          <a:p>
            <a:pPr algn="ctr"/>
            <a:r>
              <a:rPr lang="en-GB" sz="2800" b="1" dirty="0">
                <a:effectLst>
                  <a:outerShdw blurRad="38100" dist="38100" dir="2700000" algn="tl">
                    <a:srgbClr val="000000">
                      <a:alpha val="43137"/>
                    </a:srgbClr>
                  </a:outerShdw>
                </a:effectLst>
                <a:latin typeface="Book Antiqua" panose="02040602050305030304" pitchFamily="18" charset="0"/>
              </a:rPr>
              <a:t>An Ethnography Between the Lines</a:t>
            </a:r>
          </a:p>
        </p:txBody>
      </p:sp>
      <p:pic>
        <p:nvPicPr>
          <p:cNvPr id="16" name="Picture 15">
            <a:extLst>
              <a:ext uri="{FF2B5EF4-FFF2-40B4-BE49-F238E27FC236}">
                <a16:creationId xmlns:a16="http://schemas.microsoft.com/office/drawing/2014/main" id="{B1EFF11B-781C-4126-845D-429EAECA86B9}"/>
              </a:ext>
            </a:extLst>
          </p:cNvPr>
          <p:cNvPicPr>
            <a:picLocks noChangeAspect="1"/>
          </p:cNvPicPr>
          <p:nvPr/>
        </p:nvPicPr>
        <p:blipFill>
          <a:blip r:embed="rId8"/>
          <a:stretch>
            <a:fillRect/>
          </a:stretch>
        </p:blipFill>
        <p:spPr>
          <a:xfrm>
            <a:off x="11119316" y="5730008"/>
            <a:ext cx="926670" cy="898219"/>
          </a:xfrm>
          <a:prstGeom prst="rect">
            <a:avLst/>
          </a:prstGeom>
        </p:spPr>
      </p:pic>
    </p:spTree>
    <p:extLst>
      <p:ext uri="{BB962C8B-B14F-4D97-AF65-F5344CB8AC3E}">
        <p14:creationId xmlns:p14="http://schemas.microsoft.com/office/powerpoint/2010/main" val="223621369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328</TotalTime>
  <Words>567</Words>
  <Application>Microsoft Office PowerPoint</Application>
  <PresentationFormat>Widescreen</PresentationFormat>
  <Paragraphs>25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Book Antiqua</vt:lpstr>
      <vt:lpstr>Trebuchet MS</vt:lpstr>
      <vt:lpstr>Wingdings 3</vt:lpstr>
      <vt:lpstr>Facet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 Hughes</dc:creator>
  <cp:lastModifiedBy>Alex Hughes</cp:lastModifiedBy>
  <cp:revision>30</cp:revision>
  <dcterms:created xsi:type="dcterms:W3CDTF">2019-10-03T16:42:33Z</dcterms:created>
  <dcterms:modified xsi:type="dcterms:W3CDTF">2019-10-03T22:11:30Z</dcterms:modified>
</cp:coreProperties>
</file>