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33"/>
  </p:notesMasterIdLst>
  <p:sldIdLst>
    <p:sldId id="359" r:id="rId2"/>
    <p:sldId id="272" r:id="rId3"/>
    <p:sldId id="345" r:id="rId4"/>
    <p:sldId id="348" r:id="rId5"/>
    <p:sldId id="360" r:id="rId6"/>
    <p:sldId id="350" r:id="rId7"/>
    <p:sldId id="349" r:id="rId8"/>
    <p:sldId id="429" r:id="rId9"/>
    <p:sldId id="264" r:id="rId10"/>
    <p:sldId id="265" r:id="rId11"/>
    <p:sldId id="273" r:id="rId12"/>
    <p:sldId id="274" r:id="rId13"/>
    <p:sldId id="1296" r:id="rId14"/>
    <p:sldId id="288" r:id="rId15"/>
    <p:sldId id="289" r:id="rId16"/>
    <p:sldId id="290" r:id="rId17"/>
    <p:sldId id="1295" r:id="rId18"/>
    <p:sldId id="291" r:id="rId19"/>
    <p:sldId id="1297" r:id="rId20"/>
    <p:sldId id="301" r:id="rId21"/>
    <p:sldId id="302" r:id="rId22"/>
    <p:sldId id="312" r:id="rId23"/>
    <p:sldId id="306" r:id="rId24"/>
    <p:sldId id="300" r:id="rId25"/>
    <p:sldId id="419" r:id="rId26"/>
    <p:sldId id="1299" r:id="rId27"/>
    <p:sldId id="1300" r:id="rId28"/>
    <p:sldId id="421" r:id="rId29"/>
    <p:sldId id="420" r:id="rId30"/>
    <p:sldId id="315" r:id="rId31"/>
    <p:sldId id="129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72"/>
    <p:restoredTop sz="95225"/>
  </p:normalViewPr>
  <p:slideViewPr>
    <p:cSldViewPr snapToGrid="0" snapToObjects="1">
      <p:cViewPr varScale="1">
        <p:scale>
          <a:sx n="118" d="100"/>
          <a:sy n="118" d="100"/>
        </p:scale>
        <p:origin x="320" y="192"/>
      </p:cViewPr>
      <p:guideLst/>
    </p:cSldViewPr>
  </p:slideViewPr>
  <p:notesTextViewPr>
    <p:cViewPr>
      <p:scale>
        <a:sx n="1" d="1"/>
        <a:sy n="1" d="1"/>
      </p:scale>
      <p:origin x="0" y="0"/>
    </p:cViewPr>
  </p:notesTextViewPr>
  <p:sorterViewPr>
    <p:cViewPr>
      <p:scale>
        <a:sx n="74" d="100"/>
        <a:sy n="74"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B6EA05-A1A7-7E4C-BC47-43C131C41753}" type="datetimeFigureOut">
              <a:rPr lang="en-US" smtClean="0"/>
              <a:t>9/21/23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85AC06-327C-E04F-8133-440DB55264B4}" type="slidenum">
              <a:rPr lang="en-US" smtClean="0"/>
              <a:t>‹#›</a:t>
            </a:fld>
            <a:endParaRPr lang="en-US"/>
          </a:p>
        </p:txBody>
      </p:sp>
    </p:spTree>
    <p:extLst>
      <p:ext uri="{BB962C8B-B14F-4D97-AF65-F5344CB8AC3E}">
        <p14:creationId xmlns:p14="http://schemas.microsoft.com/office/powerpoint/2010/main" val="3432996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3</a:t>
            </a:fld>
            <a:endParaRPr lang="en-US"/>
          </a:p>
        </p:txBody>
      </p:sp>
    </p:spTree>
    <p:extLst>
      <p:ext uri="{BB962C8B-B14F-4D97-AF65-F5344CB8AC3E}">
        <p14:creationId xmlns:p14="http://schemas.microsoft.com/office/powerpoint/2010/main" val="23115437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4</a:t>
            </a:fld>
            <a:endParaRPr lang="en-US"/>
          </a:p>
        </p:txBody>
      </p:sp>
    </p:spTree>
    <p:extLst>
      <p:ext uri="{BB962C8B-B14F-4D97-AF65-F5344CB8AC3E}">
        <p14:creationId xmlns:p14="http://schemas.microsoft.com/office/powerpoint/2010/main" val="420470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5</a:t>
            </a:fld>
            <a:endParaRPr lang="en-US"/>
          </a:p>
        </p:txBody>
      </p:sp>
    </p:spTree>
    <p:extLst>
      <p:ext uri="{BB962C8B-B14F-4D97-AF65-F5344CB8AC3E}">
        <p14:creationId xmlns:p14="http://schemas.microsoft.com/office/powerpoint/2010/main" val="1477354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6</a:t>
            </a:fld>
            <a:endParaRPr lang="en-US"/>
          </a:p>
        </p:txBody>
      </p:sp>
    </p:spTree>
    <p:extLst>
      <p:ext uri="{BB962C8B-B14F-4D97-AF65-F5344CB8AC3E}">
        <p14:creationId xmlns:p14="http://schemas.microsoft.com/office/powerpoint/2010/main" val="80058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7</a:t>
            </a:fld>
            <a:endParaRPr lang="en-US"/>
          </a:p>
        </p:txBody>
      </p:sp>
    </p:spTree>
    <p:extLst>
      <p:ext uri="{BB962C8B-B14F-4D97-AF65-F5344CB8AC3E}">
        <p14:creationId xmlns:p14="http://schemas.microsoft.com/office/powerpoint/2010/main" val="2033146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Are you sitting comfortably? Then I will begin… Let’s imagine that this is an image represents the world of ideas weaving around you, and where a range of aspects are vying for your attention. </a:t>
            </a:r>
          </a:p>
        </p:txBody>
      </p:sp>
      <p:sp>
        <p:nvSpPr>
          <p:cNvPr id="4" name="Slide Number Placeholder 3"/>
          <p:cNvSpPr>
            <a:spLocks noGrp="1"/>
          </p:cNvSpPr>
          <p:nvPr>
            <p:ph type="sldNum" sz="quarter" idx="10"/>
          </p:nvPr>
        </p:nvSpPr>
        <p:spPr/>
        <p:txBody>
          <a:bodyPr/>
          <a:lstStyle/>
          <a:p>
            <a:fld id="{9BD52C29-53EA-E346-B6B1-3159ED15AE4F}" type="slidenum">
              <a:rPr lang="en-US" smtClean="0"/>
              <a:t>25</a:t>
            </a:fld>
            <a:endParaRPr lang="en-US"/>
          </a:p>
        </p:txBody>
      </p:sp>
    </p:spTree>
    <p:extLst>
      <p:ext uri="{BB962C8B-B14F-4D97-AF65-F5344CB8AC3E}">
        <p14:creationId xmlns:p14="http://schemas.microsoft.com/office/powerpoint/2010/main" val="4007007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Are you sitting comfortably? Then I will begin… Let’s imagine that this is an image represents the world of ideas weaving around you, and where a range of aspects are vying for your attention. </a:t>
            </a:r>
          </a:p>
        </p:txBody>
      </p:sp>
      <p:sp>
        <p:nvSpPr>
          <p:cNvPr id="4" name="Slide Number Placeholder 3"/>
          <p:cNvSpPr>
            <a:spLocks noGrp="1"/>
          </p:cNvSpPr>
          <p:nvPr>
            <p:ph type="sldNum" sz="quarter" idx="10"/>
          </p:nvPr>
        </p:nvSpPr>
        <p:spPr/>
        <p:txBody>
          <a:bodyPr/>
          <a:lstStyle/>
          <a:p>
            <a:fld id="{9BD52C29-53EA-E346-B6B1-3159ED15AE4F}" type="slidenum">
              <a:rPr lang="en-US" smtClean="0"/>
              <a:t>26</a:t>
            </a:fld>
            <a:endParaRPr lang="en-US"/>
          </a:p>
        </p:txBody>
      </p:sp>
    </p:spTree>
    <p:extLst>
      <p:ext uri="{BB962C8B-B14F-4D97-AF65-F5344CB8AC3E}">
        <p14:creationId xmlns:p14="http://schemas.microsoft.com/office/powerpoint/2010/main" val="4131169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Are you sitting comfortably? Then I will begin… Let’s imagine that this is an image represents the world of ideas weaving around you, and where a range of aspects are vying for your attention. </a:t>
            </a:r>
          </a:p>
        </p:txBody>
      </p:sp>
      <p:sp>
        <p:nvSpPr>
          <p:cNvPr id="4" name="Slide Number Placeholder 3"/>
          <p:cNvSpPr>
            <a:spLocks noGrp="1"/>
          </p:cNvSpPr>
          <p:nvPr>
            <p:ph type="sldNum" sz="quarter" idx="10"/>
          </p:nvPr>
        </p:nvSpPr>
        <p:spPr/>
        <p:txBody>
          <a:bodyPr/>
          <a:lstStyle/>
          <a:p>
            <a:fld id="{9BD52C29-53EA-E346-B6B1-3159ED15AE4F}" type="slidenum">
              <a:rPr lang="en-US" smtClean="0"/>
              <a:t>27</a:t>
            </a:fld>
            <a:endParaRPr lang="en-US"/>
          </a:p>
        </p:txBody>
      </p:sp>
    </p:spTree>
    <p:extLst>
      <p:ext uri="{BB962C8B-B14F-4D97-AF65-F5344CB8AC3E}">
        <p14:creationId xmlns:p14="http://schemas.microsoft.com/office/powerpoint/2010/main" val="1296576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us further imagine that because you are here, at Swansea College of Art, UWTSD, this – your practice – whatever that may be - is the </a:t>
            </a:r>
            <a:r>
              <a:rPr lang="en-US" dirty="0" err="1"/>
              <a:t>centre</a:t>
            </a:r>
            <a:r>
              <a:rPr lang="en-US" dirty="0"/>
              <a:t> of your world. You have come here because you want to </a:t>
            </a:r>
            <a:r>
              <a:rPr lang="en-US" b="1" dirty="0"/>
              <a:t>develop and perfect your practice </a:t>
            </a:r>
            <a:r>
              <a:rPr lang="en-US" dirty="0"/>
              <a:t>and we will give you all the facilities time effort and attention which will help you to do that. But what we offer at SCA is not only about making, creating, designing and doing. We also want you to think and to think differently from everyone else. And that is where the contextual Component of your education comes in.   </a:t>
            </a:r>
          </a:p>
        </p:txBody>
      </p:sp>
      <p:sp>
        <p:nvSpPr>
          <p:cNvPr id="4" name="Slide Number Placeholder 3"/>
          <p:cNvSpPr>
            <a:spLocks noGrp="1"/>
          </p:cNvSpPr>
          <p:nvPr>
            <p:ph type="sldNum" sz="quarter" idx="10"/>
          </p:nvPr>
        </p:nvSpPr>
        <p:spPr/>
        <p:txBody>
          <a:bodyPr/>
          <a:lstStyle/>
          <a:p>
            <a:fld id="{9BD52C29-53EA-E346-B6B1-3159ED15AE4F}" type="slidenum">
              <a:rPr lang="en-US" smtClean="0"/>
              <a:t>28</a:t>
            </a:fld>
            <a:endParaRPr lang="en-US"/>
          </a:p>
        </p:txBody>
      </p:sp>
    </p:spTree>
    <p:extLst>
      <p:ext uri="{BB962C8B-B14F-4D97-AF65-F5344CB8AC3E}">
        <p14:creationId xmlns:p14="http://schemas.microsoft.com/office/powerpoint/2010/main" val="4196838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want to feed your practice and to help you to look at culture and society differently, and to reflect on how you do this. </a:t>
            </a:r>
          </a:p>
        </p:txBody>
      </p:sp>
      <p:sp>
        <p:nvSpPr>
          <p:cNvPr id="4" name="Slide Number Placeholder 3"/>
          <p:cNvSpPr>
            <a:spLocks noGrp="1"/>
          </p:cNvSpPr>
          <p:nvPr>
            <p:ph type="sldNum" sz="quarter" idx="10"/>
          </p:nvPr>
        </p:nvSpPr>
        <p:spPr/>
        <p:txBody>
          <a:bodyPr/>
          <a:lstStyle/>
          <a:p>
            <a:fld id="{9BD52C29-53EA-E346-B6B1-3159ED15AE4F}" type="slidenum">
              <a:rPr lang="en-US" smtClean="0"/>
              <a:t>29</a:t>
            </a:fld>
            <a:endParaRPr lang="en-US"/>
          </a:p>
        </p:txBody>
      </p:sp>
    </p:spTree>
    <p:extLst>
      <p:ext uri="{BB962C8B-B14F-4D97-AF65-F5344CB8AC3E}">
        <p14:creationId xmlns:p14="http://schemas.microsoft.com/office/powerpoint/2010/main" val="3752096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29B97-B8C2-0BDA-1B54-4142972F1B0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86CFAE3-F218-E1B4-BB88-39152FE5C9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4EBEB8A-3331-8091-D91E-D184EDC52D4C}"/>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5" name="Footer Placeholder 4">
            <a:extLst>
              <a:ext uri="{FF2B5EF4-FFF2-40B4-BE49-F238E27FC236}">
                <a16:creationId xmlns:a16="http://schemas.microsoft.com/office/drawing/2014/main" id="{99769586-AD83-8E7D-562E-05572DC167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037EF2-2429-CAB3-39A7-73C8E0A715C3}"/>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2064495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9C0E-A031-04FE-0C51-A622C4F5D3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2686226-B940-E3C4-73E0-87709BC1A1F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F7CD99-21BB-8F93-FED5-5ED622DE561B}"/>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5" name="Footer Placeholder 4">
            <a:extLst>
              <a:ext uri="{FF2B5EF4-FFF2-40B4-BE49-F238E27FC236}">
                <a16:creationId xmlns:a16="http://schemas.microsoft.com/office/drawing/2014/main" id="{46AFFBC6-9417-382D-06A6-84C5F653FB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C1F752-A7FE-5B12-F403-30B2CE9C2141}"/>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225780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EFC4B-AAB2-8A18-3D42-A97990BE21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9AAA23-5A16-05BF-22B2-919E77AE6C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CB2FDA-37D9-B384-C8A6-60CB80195CEB}"/>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5" name="Footer Placeholder 4">
            <a:extLst>
              <a:ext uri="{FF2B5EF4-FFF2-40B4-BE49-F238E27FC236}">
                <a16:creationId xmlns:a16="http://schemas.microsoft.com/office/drawing/2014/main" id="{B122B062-62D2-72E0-8F83-C8D1C78228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D34DDD-5818-3B7E-B1E0-0FA0A545B5A3}"/>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1013597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B04CF-72F5-BB84-0028-7847D95822B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8F0E426-3AFB-3A22-39ED-DBE87F245C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E1879D-9A96-D758-66F6-591A4643A7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2DC7DC3-A326-B72D-165B-3B99944573C2}"/>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6" name="Footer Placeholder 5">
            <a:extLst>
              <a:ext uri="{FF2B5EF4-FFF2-40B4-BE49-F238E27FC236}">
                <a16:creationId xmlns:a16="http://schemas.microsoft.com/office/drawing/2014/main" id="{BF474B82-15BA-CE99-EA27-F371554466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807FBC-051E-F181-77EB-F6BC1FFA6D82}"/>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1254997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F3312-947D-A7FA-E5E8-13408D947A3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BD6693E-9982-2056-3D64-B5886D4E27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B84EE0C-97F3-2771-C47F-0FA4B34D2A0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3A28528-D918-E55F-8BCF-14983F8D1F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ACF19A-5932-12AA-FDA8-D83453F21DF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3D03E0B-4849-0581-4C35-32EAD10427B3}"/>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8" name="Footer Placeholder 7">
            <a:extLst>
              <a:ext uri="{FF2B5EF4-FFF2-40B4-BE49-F238E27FC236}">
                <a16:creationId xmlns:a16="http://schemas.microsoft.com/office/drawing/2014/main" id="{74C5E259-2A4D-D400-9336-5442FE0BC0F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A70FD3-B0A0-9368-7A03-345D46EA3F3B}"/>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676338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84DFE-D5C8-593D-A41E-7C8B34B4A25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839415E-456F-95BA-C87B-C9676A9322E8}"/>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4" name="Footer Placeholder 3">
            <a:extLst>
              <a:ext uri="{FF2B5EF4-FFF2-40B4-BE49-F238E27FC236}">
                <a16:creationId xmlns:a16="http://schemas.microsoft.com/office/drawing/2014/main" id="{2962B628-E0AB-9FB7-B3F7-75E006B691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A093E6D-C6EA-719E-B595-1029A0BB1448}"/>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3246876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CA3B4A-0EED-732E-10C6-A015EB97AB8B}"/>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3" name="Footer Placeholder 2">
            <a:extLst>
              <a:ext uri="{FF2B5EF4-FFF2-40B4-BE49-F238E27FC236}">
                <a16:creationId xmlns:a16="http://schemas.microsoft.com/office/drawing/2014/main" id="{A83E8574-A4AF-6B7D-7A07-9C184DB9E8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147B4-78DD-7A3D-CB36-B2B2048C96FD}"/>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4025726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77838-B66B-51AA-4228-7F100B2EBC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4CFF99-DC41-8F07-436C-606E5D3265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2FFE36F-04DD-835E-DDDE-2D873786C4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873E4D-9FDA-4C2A-BA43-5592AB7F868E}"/>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6" name="Footer Placeholder 5">
            <a:extLst>
              <a:ext uri="{FF2B5EF4-FFF2-40B4-BE49-F238E27FC236}">
                <a16:creationId xmlns:a16="http://schemas.microsoft.com/office/drawing/2014/main" id="{E9A7FFC5-1771-478A-6AC0-039DBB6128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317068-7E92-B5F4-4B4F-BFB4CF7BE2E4}"/>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1992584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33ED1-E611-F9F0-0803-95A07BBE84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32177AA-46D4-F131-83F0-F2197FFD21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90B91F4-CB77-AD65-30DA-47330328EF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13E616-8DCB-1DE3-FDA6-0EE684A68615}"/>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6" name="Footer Placeholder 5">
            <a:extLst>
              <a:ext uri="{FF2B5EF4-FFF2-40B4-BE49-F238E27FC236}">
                <a16:creationId xmlns:a16="http://schemas.microsoft.com/office/drawing/2014/main" id="{E27E224E-E83F-910A-8D1A-0AF96E6F18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C9088C-039A-2123-EBFC-753EF44D623F}"/>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2660243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5F74A-F644-92FE-A88E-3628DEF81E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991266A-90B2-5720-C80A-F2F8CFD82FB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21C903-2E22-B56B-A686-D464B408A588}"/>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5" name="Footer Placeholder 4">
            <a:extLst>
              <a:ext uri="{FF2B5EF4-FFF2-40B4-BE49-F238E27FC236}">
                <a16:creationId xmlns:a16="http://schemas.microsoft.com/office/drawing/2014/main" id="{01977379-5804-134A-CF33-0825E507FE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6FE296-4C4F-B2F2-5DD8-9D28451BFFA8}"/>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1947225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FC30AB-5C94-A893-989B-EA3FC195686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C11E256-84E2-43BD-F356-CB11B1A17F1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4C8E1A-1F62-8A06-4216-0CE55A8C205C}"/>
              </a:ext>
            </a:extLst>
          </p:cNvPr>
          <p:cNvSpPr>
            <a:spLocks noGrp="1"/>
          </p:cNvSpPr>
          <p:nvPr>
            <p:ph type="dt" sz="half" idx="10"/>
          </p:nvPr>
        </p:nvSpPr>
        <p:spPr/>
        <p:txBody>
          <a:bodyPr/>
          <a:lstStyle/>
          <a:p>
            <a:fld id="{49EB6711-8BB8-4649-BB7C-EDF377C7FEF1}" type="datetimeFigureOut">
              <a:rPr lang="en-US" smtClean="0"/>
              <a:t>9/21/23</a:t>
            </a:fld>
            <a:endParaRPr lang="en-US"/>
          </a:p>
        </p:txBody>
      </p:sp>
      <p:sp>
        <p:nvSpPr>
          <p:cNvPr id="5" name="Footer Placeholder 4">
            <a:extLst>
              <a:ext uri="{FF2B5EF4-FFF2-40B4-BE49-F238E27FC236}">
                <a16:creationId xmlns:a16="http://schemas.microsoft.com/office/drawing/2014/main" id="{02CF890D-FEB4-1452-07B4-5E2EEF43C1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EA5405-EA6B-BB08-381C-14744DA6628C}"/>
              </a:ext>
            </a:extLst>
          </p:cNvPr>
          <p:cNvSpPr>
            <a:spLocks noGrp="1"/>
          </p:cNvSpPr>
          <p:nvPr>
            <p:ph type="sldNum" sz="quarter" idx="12"/>
          </p:nvPr>
        </p:nvSpPr>
        <p:spPr/>
        <p:txBody>
          <a:bodyPr/>
          <a:lstStyle/>
          <a:p>
            <a:fld id="{7433C300-F86B-CA46-9B97-1C9A8683FCF5}" type="slidenum">
              <a:rPr lang="en-US" smtClean="0"/>
              <a:t>‹#›</a:t>
            </a:fld>
            <a:endParaRPr lang="en-US"/>
          </a:p>
        </p:txBody>
      </p:sp>
    </p:spTree>
    <p:extLst>
      <p:ext uri="{BB962C8B-B14F-4D97-AF65-F5344CB8AC3E}">
        <p14:creationId xmlns:p14="http://schemas.microsoft.com/office/powerpoint/2010/main" val="2185057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2864050" y="207442"/>
            <a:ext cx="6463898" cy="563880"/>
          </a:xfrm>
          <a:prstGeom prst="rect">
            <a:avLst/>
          </a:prstGeom>
        </p:spPr>
        <p:txBody>
          <a:bodyPr wrap="square" lIns="0" tIns="0" rIns="0" bIns="0">
            <a:spAutoFit/>
          </a:bodyPr>
          <a:lstStyle>
            <a:lvl1pPr>
              <a:defRPr sz="3500" b="0" i="0">
                <a:solidFill>
                  <a:schemeClr val="tx1"/>
                </a:solidFill>
                <a:latin typeface="Avenir-Book"/>
                <a:cs typeface="Avenir-Book"/>
              </a:defRPr>
            </a:lvl1pPr>
          </a:lstStyle>
          <a:p>
            <a:endParaRPr/>
          </a:p>
        </p:txBody>
      </p:sp>
      <p:sp>
        <p:nvSpPr>
          <p:cNvPr id="3" name="Holder 3"/>
          <p:cNvSpPr>
            <a:spLocks noGrp="1"/>
          </p:cNvSpPr>
          <p:nvPr>
            <p:ph type="subTitle" idx="4"/>
          </p:nvPr>
        </p:nvSpPr>
        <p:spPr>
          <a:xfrm>
            <a:off x="993141" y="3628644"/>
            <a:ext cx="10205717" cy="1488439"/>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9/21/23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988828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C5A96D-9D63-CEB6-8718-E71BD613EF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E7A9C96-7180-8CA7-1FAF-42F71ECB88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931972-0E9F-7618-0348-BF3304D25C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EB6711-8BB8-4649-BB7C-EDF377C7FEF1}" type="datetimeFigureOut">
              <a:rPr lang="en-US" smtClean="0"/>
              <a:t>9/21/23</a:t>
            </a:fld>
            <a:endParaRPr lang="en-US"/>
          </a:p>
        </p:txBody>
      </p:sp>
      <p:sp>
        <p:nvSpPr>
          <p:cNvPr id="5" name="Footer Placeholder 4">
            <a:extLst>
              <a:ext uri="{FF2B5EF4-FFF2-40B4-BE49-F238E27FC236}">
                <a16:creationId xmlns:a16="http://schemas.microsoft.com/office/drawing/2014/main" id="{114F73FC-E3CD-8156-DF83-129345F85E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17B098E-AE3D-239B-BB05-14DE87E5B1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33C300-F86B-CA46-9B97-1C9A8683FCF5}" type="slidenum">
              <a:rPr lang="en-US" smtClean="0"/>
              <a:t>‹#›</a:t>
            </a:fld>
            <a:endParaRPr lang="en-US"/>
          </a:p>
        </p:txBody>
      </p:sp>
    </p:spTree>
    <p:extLst>
      <p:ext uri="{BB962C8B-B14F-4D97-AF65-F5344CB8AC3E}">
        <p14:creationId xmlns:p14="http://schemas.microsoft.com/office/powerpoint/2010/main" val="4130707901"/>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padlet.com/chrisharrendence/ways-of-thinking-adad4018-u479m29557neat11"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03947"/>
            <a:ext cx="9144000" cy="3246020"/>
          </a:xfrm>
        </p:spPr>
        <p:txBody>
          <a:bodyPr/>
          <a:lstStyle/>
          <a:p>
            <a:r>
              <a:rPr lang="en-US" dirty="0"/>
              <a:t>Ways Of Thinking</a:t>
            </a:r>
            <a:br>
              <a:rPr lang="en-US" dirty="0"/>
            </a:br>
            <a:endParaRPr lang="en-US" dirty="0"/>
          </a:p>
        </p:txBody>
      </p:sp>
      <p:sp>
        <p:nvSpPr>
          <p:cNvPr id="3" name="Subtitle 2"/>
          <p:cNvSpPr>
            <a:spLocks noGrp="1"/>
          </p:cNvSpPr>
          <p:nvPr>
            <p:ph type="subTitle" idx="1"/>
          </p:nvPr>
        </p:nvSpPr>
        <p:spPr>
          <a:xfrm>
            <a:off x="944137" y="4685145"/>
            <a:ext cx="10303726" cy="1817649"/>
          </a:xfrm>
        </p:spPr>
        <p:txBody>
          <a:bodyPr>
            <a:normAutofit/>
          </a:bodyPr>
          <a:lstStyle/>
          <a:p>
            <a:r>
              <a:rPr lang="en-US" sz="4300" dirty="0"/>
              <a:t>Introduction</a:t>
            </a:r>
            <a:endParaRPr lang="en-US" sz="4200" dirty="0"/>
          </a:p>
        </p:txBody>
      </p:sp>
      <p:sp>
        <p:nvSpPr>
          <p:cNvPr id="6" name="TextBox 5">
            <a:extLst>
              <a:ext uri="{FF2B5EF4-FFF2-40B4-BE49-F238E27FC236}">
                <a16:creationId xmlns:a16="http://schemas.microsoft.com/office/drawing/2014/main" id="{75FBE868-7751-4AB7-6120-D8FD4DD15E50}"/>
              </a:ext>
            </a:extLst>
          </p:cNvPr>
          <p:cNvSpPr txBox="1"/>
          <p:nvPr/>
        </p:nvSpPr>
        <p:spPr>
          <a:xfrm>
            <a:off x="4977745" y="3872488"/>
            <a:ext cx="2236510" cy="584775"/>
          </a:xfrm>
          <a:prstGeom prst="rect">
            <a:avLst/>
          </a:prstGeom>
          <a:noFill/>
        </p:spPr>
        <p:txBody>
          <a:bodyPr wrap="none" rtlCol="0">
            <a:spAutoFit/>
          </a:bodyPr>
          <a:lstStyle/>
          <a:p>
            <a:r>
              <a:rPr lang="en-US" sz="3200" dirty="0">
                <a:latin typeface="Arial" panose="020B0604020202020204" pitchFamily="34" charset="0"/>
                <a:cs typeface="Arial" panose="020B0604020202020204" pitchFamily="34" charset="0"/>
              </a:rPr>
              <a:t>ADAD4018</a:t>
            </a:r>
          </a:p>
        </p:txBody>
      </p:sp>
    </p:spTree>
    <p:extLst>
      <p:ext uri="{BB962C8B-B14F-4D97-AF65-F5344CB8AC3E}">
        <p14:creationId xmlns:p14="http://schemas.microsoft.com/office/powerpoint/2010/main" val="617705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916939" y="670052"/>
            <a:ext cx="1689735" cy="939800"/>
          </a:xfrm>
          <a:prstGeom prst="rect">
            <a:avLst/>
          </a:prstGeom>
        </p:spPr>
        <p:txBody>
          <a:bodyPr vert="horz" wrap="square" lIns="0" tIns="12700" rIns="0" bIns="0" rtlCol="0">
            <a:spAutoFit/>
          </a:bodyPr>
          <a:lstStyle/>
          <a:p>
            <a:pPr marL="12700">
              <a:lnSpc>
                <a:spcPct val="100000"/>
              </a:lnSpc>
              <a:spcBef>
                <a:spcPts val="100"/>
              </a:spcBef>
            </a:pPr>
            <a:r>
              <a:rPr sz="6000" spc="-380" dirty="0">
                <a:latin typeface="Arial"/>
                <a:cs typeface="Arial"/>
              </a:rPr>
              <a:t>W</a:t>
            </a:r>
            <a:r>
              <a:rPr sz="6000" spc="-229" dirty="0">
                <a:latin typeface="Arial"/>
                <a:cs typeface="Arial"/>
              </a:rPr>
              <a:t>h</a:t>
            </a:r>
            <a:r>
              <a:rPr sz="6000" spc="-155" dirty="0">
                <a:latin typeface="Arial"/>
                <a:cs typeface="Arial"/>
              </a:rPr>
              <a:t>o:</a:t>
            </a:r>
            <a:endParaRPr sz="6000">
              <a:latin typeface="Arial"/>
              <a:cs typeface="Arial"/>
            </a:endParaRPr>
          </a:p>
        </p:txBody>
      </p:sp>
      <p:sp>
        <p:nvSpPr>
          <p:cNvPr id="4" name="object 4"/>
          <p:cNvSpPr txBox="1"/>
          <p:nvPr/>
        </p:nvSpPr>
        <p:spPr>
          <a:xfrm>
            <a:off x="916938" y="2501900"/>
            <a:ext cx="10749915" cy="2324994"/>
          </a:xfrm>
          <a:prstGeom prst="rect">
            <a:avLst/>
          </a:prstGeom>
        </p:spPr>
        <p:txBody>
          <a:bodyPr vert="horz" wrap="square" lIns="0" tIns="55244" rIns="0" bIns="0" rtlCol="0">
            <a:spAutoFit/>
          </a:bodyPr>
          <a:lstStyle/>
          <a:p>
            <a:pPr marL="12700" marR="5080" algn="just">
              <a:lnSpc>
                <a:spcPct val="88300"/>
              </a:lnSpc>
              <a:spcBef>
                <a:spcPts val="434"/>
              </a:spcBef>
            </a:pPr>
            <a:r>
              <a:rPr lang="en-GB" sz="3200" spc="-170" dirty="0">
                <a:latin typeface="Arial"/>
                <a:cs typeface="Arial"/>
              </a:rPr>
              <a:t>This module is taught by </a:t>
            </a:r>
            <a:r>
              <a:rPr lang="en-GB" sz="3200" b="1" spc="-160" dirty="0">
                <a:latin typeface="Arial"/>
                <a:cs typeface="Arial"/>
              </a:rPr>
              <a:t>Chris Harrendence.</a:t>
            </a:r>
          </a:p>
          <a:p>
            <a:pPr marL="12700" marR="5080" algn="just">
              <a:lnSpc>
                <a:spcPct val="88300"/>
              </a:lnSpc>
              <a:spcBef>
                <a:spcPts val="434"/>
              </a:spcBef>
            </a:pPr>
            <a:r>
              <a:rPr lang="en-GB" sz="3200" spc="-160" dirty="0">
                <a:latin typeface="Arial"/>
                <a:cs typeface="Arial"/>
              </a:rPr>
              <a:t>Invited lecturers will also deliver short presentations. </a:t>
            </a:r>
            <a:r>
              <a:rPr sz="3200" spc="-120" dirty="0">
                <a:latin typeface="Arial"/>
                <a:cs typeface="Arial"/>
              </a:rPr>
              <a:t> </a:t>
            </a:r>
            <a:endParaRPr lang="en-GB" sz="3200" spc="-120" dirty="0">
              <a:latin typeface="Arial"/>
              <a:cs typeface="Arial"/>
            </a:endParaRPr>
          </a:p>
          <a:p>
            <a:pPr marL="12700" marR="5080" algn="just">
              <a:lnSpc>
                <a:spcPct val="88300"/>
              </a:lnSpc>
              <a:spcBef>
                <a:spcPts val="434"/>
              </a:spcBef>
            </a:pPr>
            <a:r>
              <a:rPr sz="3200" b="1" spc="-125" dirty="0">
                <a:latin typeface="Arial"/>
                <a:cs typeface="Arial"/>
              </a:rPr>
              <a:t>Emily </a:t>
            </a:r>
            <a:r>
              <a:rPr sz="3200" b="1" spc="-105" dirty="0">
                <a:latin typeface="Arial"/>
                <a:cs typeface="Arial"/>
              </a:rPr>
              <a:t>Hywel</a:t>
            </a:r>
            <a:r>
              <a:rPr sz="3200" b="1" spc="-125" dirty="0">
                <a:latin typeface="Arial"/>
                <a:cs typeface="Arial"/>
              </a:rPr>
              <a:t> </a:t>
            </a:r>
            <a:r>
              <a:rPr lang="en-GB" sz="3200" spc="-125" dirty="0">
                <a:latin typeface="Arial"/>
                <a:cs typeface="Arial"/>
              </a:rPr>
              <a:t>is the subject librarian and is based in </a:t>
            </a:r>
            <a:r>
              <a:rPr sz="3200" spc="-30" dirty="0">
                <a:latin typeface="Arial"/>
                <a:cs typeface="Arial"/>
              </a:rPr>
              <a:t>the</a:t>
            </a:r>
            <a:r>
              <a:rPr sz="3200" spc="-110" dirty="0">
                <a:latin typeface="Arial"/>
                <a:cs typeface="Arial"/>
              </a:rPr>
              <a:t> </a:t>
            </a:r>
            <a:r>
              <a:rPr sz="3200" spc="-45" dirty="0">
                <a:latin typeface="Arial"/>
                <a:cs typeface="Arial"/>
              </a:rPr>
              <a:t>library</a:t>
            </a:r>
            <a:r>
              <a:rPr sz="3200" spc="-120" dirty="0">
                <a:latin typeface="Arial"/>
                <a:cs typeface="Arial"/>
              </a:rPr>
              <a:t> </a:t>
            </a:r>
            <a:r>
              <a:rPr sz="3200" spc="5" dirty="0">
                <a:latin typeface="Arial"/>
                <a:cs typeface="Arial"/>
              </a:rPr>
              <a:t>will</a:t>
            </a:r>
            <a:r>
              <a:rPr sz="3200" spc="-125" dirty="0">
                <a:latin typeface="Arial"/>
                <a:cs typeface="Arial"/>
              </a:rPr>
              <a:t> </a:t>
            </a:r>
            <a:r>
              <a:rPr sz="3200" spc="-100" dirty="0">
                <a:latin typeface="Arial"/>
                <a:cs typeface="Arial"/>
              </a:rPr>
              <a:t>teach </a:t>
            </a:r>
            <a:r>
              <a:rPr sz="3200" spc="-190" dirty="0">
                <a:latin typeface="Arial"/>
                <a:cs typeface="Arial"/>
              </a:rPr>
              <a:t>a</a:t>
            </a:r>
            <a:r>
              <a:rPr sz="3200" spc="-130" dirty="0">
                <a:latin typeface="Arial"/>
                <a:cs typeface="Arial"/>
              </a:rPr>
              <a:t> </a:t>
            </a:r>
            <a:r>
              <a:rPr sz="3200" spc="-155" dirty="0">
                <a:latin typeface="Arial"/>
                <a:cs typeface="Arial"/>
              </a:rPr>
              <a:t>session</a:t>
            </a:r>
            <a:r>
              <a:rPr sz="3200" spc="-130" dirty="0">
                <a:latin typeface="Arial"/>
                <a:cs typeface="Arial"/>
              </a:rPr>
              <a:t> </a:t>
            </a:r>
            <a:r>
              <a:rPr sz="3200" spc="-75" dirty="0">
                <a:latin typeface="Arial"/>
                <a:cs typeface="Arial"/>
              </a:rPr>
              <a:t>on</a:t>
            </a:r>
            <a:r>
              <a:rPr sz="3200" spc="-130" dirty="0">
                <a:latin typeface="Arial"/>
                <a:cs typeface="Arial"/>
              </a:rPr>
              <a:t> </a:t>
            </a:r>
            <a:r>
              <a:rPr sz="3200" spc="-125" dirty="0">
                <a:latin typeface="Arial"/>
                <a:cs typeface="Arial"/>
              </a:rPr>
              <a:t>research </a:t>
            </a:r>
            <a:r>
              <a:rPr sz="3200" spc="-105" dirty="0">
                <a:latin typeface="Arial"/>
                <a:cs typeface="Arial"/>
              </a:rPr>
              <a:t>skills</a:t>
            </a:r>
            <a:r>
              <a:rPr sz="3200" spc="-135" dirty="0">
                <a:latin typeface="Arial"/>
                <a:cs typeface="Arial"/>
              </a:rPr>
              <a:t> </a:t>
            </a:r>
            <a:r>
              <a:rPr sz="3200" spc="-114" dirty="0">
                <a:latin typeface="Arial"/>
                <a:cs typeface="Arial"/>
              </a:rPr>
              <a:t>and</a:t>
            </a:r>
            <a:r>
              <a:rPr sz="3200" spc="-130" dirty="0">
                <a:latin typeface="Arial"/>
                <a:cs typeface="Arial"/>
              </a:rPr>
              <a:t> </a:t>
            </a:r>
            <a:r>
              <a:rPr sz="3200" spc="-125" dirty="0">
                <a:latin typeface="Arial"/>
                <a:cs typeface="Arial"/>
              </a:rPr>
              <a:t>using</a:t>
            </a:r>
            <a:r>
              <a:rPr sz="3200" spc="-130" dirty="0">
                <a:latin typeface="Arial"/>
                <a:cs typeface="Arial"/>
              </a:rPr>
              <a:t> </a:t>
            </a:r>
            <a:r>
              <a:rPr sz="3200" spc="-30" dirty="0">
                <a:latin typeface="Arial"/>
                <a:cs typeface="Arial"/>
              </a:rPr>
              <a:t>the</a:t>
            </a:r>
            <a:r>
              <a:rPr sz="3200" spc="-125" dirty="0">
                <a:latin typeface="Arial"/>
                <a:cs typeface="Arial"/>
              </a:rPr>
              <a:t> </a:t>
            </a:r>
            <a:r>
              <a:rPr sz="3200" spc="-45" dirty="0">
                <a:latin typeface="Arial"/>
                <a:cs typeface="Arial"/>
              </a:rPr>
              <a:t>library</a:t>
            </a:r>
            <a:r>
              <a:rPr sz="3200" spc="-125" dirty="0">
                <a:latin typeface="Arial"/>
                <a:cs typeface="Arial"/>
              </a:rPr>
              <a:t> </a:t>
            </a:r>
            <a:r>
              <a:rPr lang="en-GB" sz="3200" spc="-125" dirty="0">
                <a:latin typeface="Arial"/>
                <a:cs typeface="Arial"/>
              </a:rPr>
              <a:t>and online resources</a:t>
            </a:r>
            <a:r>
              <a:rPr sz="3200" spc="-100" dirty="0">
                <a:latin typeface="Arial"/>
                <a:cs typeface="Arial"/>
              </a:rPr>
              <a:t>.</a:t>
            </a:r>
            <a:endParaRPr sz="3200" dirty="0">
              <a:latin typeface="Arial"/>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2"/>
          <p:cNvSpPr>
            <a:spLocks noGrp="1"/>
          </p:cNvSpPr>
          <p:nvPr>
            <p:ph type="subTitle" idx="1"/>
          </p:nvPr>
        </p:nvSpPr>
        <p:spPr>
          <a:xfrm>
            <a:off x="838199" y="2518348"/>
            <a:ext cx="10929079" cy="3672590"/>
          </a:xfrm>
        </p:spPr>
        <p:txBody>
          <a:bodyPr>
            <a:normAutofit/>
          </a:bodyPr>
          <a:lstStyle/>
          <a:p>
            <a:pPr algn="l"/>
            <a:r>
              <a:rPr lang="en-US" sz="3200" dirty="0"/>
              <a:t>In the Ways of thinking module (ADDA4022) you will be introduced to elements of art and design through history. We will explore the visual language and culture along different themes as a foundation for your illustrative practice. You will also be introduced to study skills, in relation to contextual practices, and present your developing ideas in a 1500-word essay at the end of the module.</a:t>
            </a:r>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What: </a:t>
            </a:r>
            <a:endParaRPr lang="en-US" dirty="0"/>
          </a:p>
        </p:txBody>
      </p:sp>
    </p:spTree>
    <p:extLst>
      <p:ext uri="{BB962C8B-B14F-4D97-AF65-F5344CB8AC3E}">
        <p14:creationId xmlns:p14="http://schemas.microsoft.com/office/powerpoint/2010/main" val="3011964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How: </a:t>
            </a:r>
            <a:endParaRPr lang="en-US" dirty="0"/>
          </a:p>
        </p:txBody>
      </p:sp>
      <p:sp>
        <p:nvSpPr>
          <p:cNvPr id="9" name="Subtitle 2"/>
          <p:cNvSpPr>
            <a:spLocks noGrp="1"/>
          </p:cNvSpPr>
          <p:nvPr>
            <p:ph type="subTitle" idx="1"/>
          </p:nvPr>
        </p:nvSpPr>
        <p:spPr>
          <a:xfrm>
            <a:off x="838199" y="2518348"/>
            <a:ext cx="10929079" cy="4339652"/>
          </a:xfrm>
        </p:spPr>
        <p:txBody>
          <a:bodyPr>
            <a:normAutofit/>
          </a:bodyPr>
          <a:lstStyle/>
          <a:p>
            <a:pPr algn="l"/>
            <a:r>
              <a:rPr lang="en-US" sz="3200" dirty="0"/>
              <a:t>Your first week will introduce you to the core concepts and structure of the module. </a:t>
            </a:r>
          </a:p>
          <a:p>
            <a:pPr algn="l"/>
            <a:r>
              <a:rPr lang="en-US" sz="3200" dirty="0"/>
              <a:t>Each week will consist of a lecture and a seminar.</a:t>
            </a:r>
          </a:p>
          <a:p>
            <a:pPr algn="l"/>
            <a:r>
              <a:rPr lang="en-US" sz="3200" dirty="0"/>
              <a:t>As the module develops you will focus on the development of your own ideas for assessment.</a:t>
            </a:r>
            <a:endParaRPr lang="en-GB" sz="3200" dirty="0"/>
          </a:p>
        </p:txBody>
      </p:sp>
    </p:spTree>
    <p:extLst>
      <p:ext uri="{BB962C8B-B14F-4D97-AF65-F5344CB8AC3E}">
        <p14:creationId xmlns:p14="http://schemas.microsoft.com/office/powerpoint/2010/main" val="359508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How: </a:t>
            </a:r>
            <a:endParaRPr lang="en-US" dirty="0"/>
          </a:p>
        </p:txBody>
      </p:sp>
      <p:sp>
        <p:nvSpPr>
          <p:cNvPr id="9" name="Subtitle 2"/>
          <p:cNvSpPr>
            <a:spLocks noGrp="1"/>
          </p:cNvSpPr>
          <p:nvPr>
            <p:ph type="subTitle" idx="1"/>
          </p:nvPr>
        </p:nvSpPr>
        <p:spPr>
          <a:xfrm>
            <a:off x="394921" y="2037701"/>
            <a:ext cx="11601450" cy="3974527"/>
          </a:xfrm>
        </p:spPr>
        <p:txBody>
          <a:bodyPr>
            <a:noAutofit/>
          </a:bodyPr>
          <a:lstStyle/>
          <a:p>
            <a:pPr algn="l"/>
            <a:r>
              <a:rPr lang="en-US" sz="3200" dirty="0"/>
              <a:t>We will provide tutorials at the end of the module before you submit work this will provide an opportunity for you to talk about any concerns you have about the course requirements. </a:t>
            </a:r>
          </a:p>
          <a:p>
            <a:pPr algn="l"/>
            <a:r>
              <a:rPr lang="en-US" sz="3200" dirty="0"/>
              <a:t>We  will keep your attendance register so you should </a:t>
            </a:r>
            <a:r>
              <a:rPr lang="en-US" sz="3200" b="1" u="sng" dirty="0"/>
              <a:t>email us if you are unable to attend.  </a:t>
            </a:r>
          </a:p>
          <a:p>
            <a:pPr algn="l"/>
            <a:endParaRPr lang="en-US" sz="3200" b="1" u="sng" dirty="0"/>
          </a:p>
          <a:p>
            <a:pPr algn="l"/>
            <a:r>
              <a:rPr lang="en-US" sz="3200" b="1" u="sng" dirty="0"/>
              <a:t>All content will be available on Moodle</a:t>
            </a:r>
          </a:p>
        </p:txBody>
      </p:sp>
    </p:spTree>
    <p:extLst>
      <p:ext uri="{BB962C8B-B14F-4D97-AF65-F5344CB8AC3E}">
        <p14:creationId xmlns:p14="http://schemas.microsoft.com/office/powerpoint/2010/main" val="195325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Where: </a:t>
            </a:r>
            <a:endParaRPr lang="en-US" dirty="0"/>
          </a:p>
        </p:txBody>
      </p:sp>
      <p:sp>
        <p:nvSpPr>
          <p:cNvPr id="9" name="Subtitle 2"/>
          <p:cNvSpPr>
            <a:spLocks noGrp="1"/>
          </p:cNvSpPr>
          <p:nvPr>
            <p:ph type="subTitle" idx="1"/>
          </p:nvPr>
        </p:nvSpPr>
        <p:spPr>
          <a:xfrm>
            <a:off x="838199" y="2518348"/>
            <a:ext cx="10929079" cy="3672590"/>
          </a:xfrm>
        </p:spPr>
        <p:txBody>
          <a:bodyPr>
            <a:normAutofit/>
          </a:bodyPr>
          <a:lstStyle/>
          <a:p>
            <a:pPr algn="l"/>
            <a:endParaRPr lang="en-US" sz="3200" dirty="0"/>
          </a:p>
          <a:p>
            <a:pPr algn="l"/>
            <a:r>
              <a:rPr lang="en-US" sz="3200" dirty="0"/>
              <a:t>You will be taught at the </a:t>
            </a:r>
            <a:r>
              <a:rPr lang="en-US" sz="3200" b="1" dirty="0"/>
              <a:t>same time</a:t>
            </a:r>
            <a:r>
              <a:rPr lang="en-US" sz="3200" dirty="0"/>
              <a:t> and same place throughout your first academic year. </a:t>
            </a:r>
          </a:p>
        </p:txBody>
      </p:sp>
    </p:spTree>
    <p:extLst>
      <p:ext uri="{BB962C8B-B14F-4D97-AF65-F5344CB8AC3E}">
        <p14:creationId xmlns:p14="http://schemas.microsoft.com/office/powerpoint/2010/main" val="763999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Which: </a:t>
            </a:r>
            <a:endParaRPr lang="en-US" dirty="0"/>
          </a:p>
        </p:txBody>
      </p:sp>
      <p:sp>
        <p:nvSpPr>
          <p:cNvPr id="9" name="Subtitle 2"/>
          <p:cNvSpPr>
            <a:spLocks noGrp="1"/>
          </p:cNvSpPr>
          <p:nvPr>
            <p:ph type="subTitle" idx="1"/>
          </p:nvPr>
        </p:nvSpPr>
        <p:spPr>
          <a:xfrm>
            <a:off x="838199" y="2518347"/>
            <a:ext cx="10929079" cy="3974527"/>
          </a:xfrm>
        </p:spPr>
        <p:txBody>
          <a:bodyPr>
            <a:normAutofit/>
          </a:bodyPr>
          <a:lstStyle/>
          <a:p>
            <a:pPr algn="l"/>
            <a:r>
              <a:rPr lang="en-GB" sz="3200" dirty="0"/>
              <a:t>At Swansea College of Art, UWTSD students are welcome to submit work in English or Welsh. </a:t>
            </a:r>
            <a:r>
              <a:rPr lang="en-US" sz="3200" b="1" dirty="0"/>
              <a:t>Gwen</a:t>
            </a:r>
            <a:r>
              <a:rPr lang="en-US" sz="3200" dirty="0"/>
              <a:t> provides</a:t>
            </a:r>
            <a:r>
              <a:rPr lang="en-US" sz="3200" b="1" dirty="0"/>
              <a:t> </a:t>
            </a:r>
            <a:r>
              <a:rPr lang="en-GB" sz="3200" dirty="0"/>
              <a:t>Welsh language tutorials and seminars across all levels of study</a:t>
            </a:r>
            <a:r>
              <a:rPr lang="en-US" sz="3200" dirty="0"/>
              <a:t>.</a:t>
            </a:r>
          </a:p>
        </p:txBody>
      </p:sp>
      <p:sp>
        <p:nvSpPr>
          <p:cNvPr id="5" name="Rectangle 4">
            <a:extLst>
              <a:ext uri="{FF2B5EF4-FFF2-40B4-BE49-F238E27FC236}">
                <a16:creationId xmlns:a16="http://schemas.microsoft.com/office/drawing/2014/main" id="{AF6BADC0-A31F-4A47-8B12-4FDDF9CD3261}"/>
              </a:ext>
            </a:extLst>
          </p:cNvPr>
          <p:cNvSpPr/>
          <p:nvPr/>
        </p:nvSpPr>
        <p:spPr>
          <a:xfrm>
            <a:off x="838199" y="4400601"/>
            <a:ext cx="10929079" cy="2062103"/>
          </a:xfrm>
          <a:prstGeom prst="rect">
            <a:avLst/>
          </a:prstGeom>
        </p:spPr>
        <p:txBody>
          <a:bodyPr wrap="square">
            <a:spAutoFit/>
          </a:bodyPr>
          <a:lstStyle/>
          <a:p>
            <a:r>
              <a:rPr lang="en-US" sz="3200" i="1" dirty="0" err="1"/>
              <a:t>Yng</a:t>
            </a:r>
            <a:r>
              <a:rPr lang="en-US" sz="3200" i="1" dirty="0"/>
              <a:t> </a:t>
            </a:r>
            <a:r>
              <a:rPr lang="en-US" sz="3200" i="1" dirty="0" err="1"/>
              <a:t>Ngholeg</a:t>
            </a:r>
            <a:r>
              <a:rPr lang="en-US" sz="3200" i="1" dirty="0"/>
              <a:t> </a:t>
            </a:r>
            <a:r>
              <a:rPr lang="en-US" sz="3200" i="1" dirty="0" err="1"/>
              <a:t>Celf</a:t>
            </a:r>
            <a:r>
              <a:rPr lang="en-US" sz="3200" i="1" dirty="0"/>
              <a:t> Abertawe, </a:t>
            </a:r>
            <a:r>
              <a:rPr lang="en-US" sz="3200" i="1" dirty="0" err="1"/>
              <a:t>mae</a:t>
            </a:r>
            <a:r>
              <a:rPr lang="en-US" sz="3200" i="1" dirty="0"/>
              <a:t> </a:t>
            </a:r>
            <a:r>
              <a:rPr lang="en-US" sz="3200" i="1" dirty="0" err="1"/>
              <a:t>croeso</a:t>
            </a:r>
            <a:r>
              <a:rPr lang="en-US" sz="3200" i="1" dirty="0"/>
              <a:t> </a:t>
            </a:r>
            <a:r>
              <a:rPr lang="en-US" sz="3200" i="1" dirty="0" err="1"/>
              <a:t>i</a:t>
            </a:r>
            <a:r>
              <a:rPr lang="en-US" sz="3200" i="1" dirty="0"/>
              <a:t> </a:t>
            </a:r>
            <a:r>
              <a:rPr lang="en-US" sz="3200" i="1" dirty="0" err="1"/>
              <a:t>fyfyrwyr</a:t>
            </a:r>
            <a:r>
              <a:rPr lang="en-US" sz="3200" i="1" dirty="0"/>
              <a:t> PCYDDS </a:t>
            </a:r>
            <a:r>
              <a:rPr lang="en-US" sz="3200" i="1" dirty="0" err="1"/>
              <a:t>gyflwyno</a:t>
            </a:r>
            <a:r>
              <a:rPr lang="en-US" sz="3200" i="1" dirty="0"/>
              <a:t> </a:t>
            </a:r>
            <a:r>
              <a:rPr lang="en-US" sz="3200" i="1" dirty="0" err="1"/>
              <a:t>gwaith</a:t>
            </a:r>
            <a:r>
              <a:rPr lang="en-US" sz="3200" i="1" dirty="0"/>
              <a:t> </a:t>
            </a:r>
            <a:r>
              <a:rPr lang="en-US" sz="3200" i="1" dirty="0" err="1"/>
              <a:t>yn</a:t>
            </a:r>
            <a:r>
              <a:rPr lang="en-US" sz="3200" i="1" dirty="0"/>
              <a:t> </a:t>
            </a:r>
            <a:r>
              <a:rPr lang="en-US" sz="3200" i="1" dirty="0" err="1"/>
              <a:t>Saesneg</a:t>
            </a:r>
            <a:r>
              <a:rPr lang="en-US" sz="3200" i="1" dirty="0"/>
              <a:t> </a:t>
            </a:r>
            <a:r>
              <a:rPr lang="en-US" sz="3200" i="1" dirty="0" err="1"/>
              <a:t>neu</a:t>
            </a:r>
            <a:r>
              <a:rPr lang="en-US" sz="3200" i="1" dirty="0"/>
              <a:t> </a:t>
            </a:r>
            <a:r>
              <a:rPr lang="en-US" sz="3200" i="1" dirty="0" err="1"/>
              <a:t>Gymraeg</a:t>
            </a:r>
            <a:r>
              <a:rPr lang="en-US" sz="3200" i="1" dirty="0"/>
              <a:t>. </a:t>
            </a:r>
          </a:p>
          <a:p>
            <a:r>
              <a:rPr lang="en-US" sz="3200" i="1" dirty="0"/>
              <a:t>Mae </a:t>
            </a:r>
            <a:r>
              <a:rPr lang="en-US" sz="3200" b="1" i="1" dirty="0"/>
              <a:t>Gwen </a:t>
            </a:r>
            <a:r>
              <a:rPr lang="en-US" sz="3200" i="1" dirty="0" err="1"/>
              <a:t>yn</a:t>
            </a:r>
            <a:r>
              <a:rPr lang="en-US" sz="3200" i="1" dirty="0"/>
              <a:t> </a:t>
            </a:r>
            <a:r>
              <a:rPr lang="en-US" sz="3200" i="1" dirty="0" err="1"/>
              <a:t>darparu</a:t>
            </a:r>
            <a:r>
              <a:rPr lang="en-US" sz="3200" i="1" dirty="0"/>
              <a:t> </a:t>
            </a:r>
            <a:r>
              <a:rPr lang="en-US" sz="3200" i="1" dirty="0" err="1"/>
              <a:t>sesiynau</a:t>
            </a:r>
            <a:r>
              <a:rPr lang="en-US" sz="3200" i="1" dirty="0"/>
              <a:t> </a:t>
            </a:r>
            <a:r>
              <a:rPr lang="en-US" sz="3200" i="1" dirty="0" err="1"/>
              <a:t>tiwtorial</a:t>
            </a:r>
            <a:r>
              <a:rPr lang="en-US" sz="3200" i="1" dirty="0"/>
              <a:t> a </a:t>
            </a:r>
            <a:r>
              <a:rPr lang="en-US" sz="3200" i="1" dirty="0" err="1"/>
              <a:t>seminarau</a:t>
            </a:r>
            <a:r>
              <a:rPr lang="en-US" sz="3200" i="1" dirty="0"/>
              <a:t> </a:t>
            </a:r>
            <a:r>
              <a:rPr lang="en-US" sz="3200" i="1" dirty="0" err="1"/>
              <a:t>Cymraeg</a:t>
            </a:r>
            <a:r>
              <a:rPr lang="en-US" sz="3200" i="1" dirty="0"/>
              <a:t> </a:t>
            </a:r>
            <a:r>
              <a:rPr lang="en-US" sz="3200" i="1" dirty="0" err="1"/>
              <a:t>ar</a:t>
            </a:r>
            <a:r>
              <a:rPr lang="en-US" sz="3200" i="1" dirty="0"/>
              <a:t> draws </a:t>
            </a:r>
            <a:r>
              <a:rPr lang="en-US" sz="3200" i="1" dirty="0" err="1"/>
              <a:t>pob</a:t>
            </a:r>
            <a:r>
              <a:rPr lang="en-US" sz="3200" i="1" dirty="0"/>
              <a:t> </a:t>
            </a:r>
            <a:r>
              <a:rPr lang="en-US" sz="3200" i="1" dirty="0" err="1"/>
              <a:t>lefel</a:t>
            </a:r>
            <a:r>
              <a:rPr lang="en-US" sz="3200" i="1" dirty="0"/>
              <a:t> </a:t>
            </a:r>
            <a:r>
              <a:rPr lang="en-US" sz="3200" i="1" dirty="0" err="1"/>
              <a:t>astudio</a:t>
            </a:r>
            <a:r>
              <a:rPr lang="en-US" sz="3200" dirty="0"/>
              <a:t>.</a:t>
            </a:r>
          </a:p>
        </p:txBody>
      </p:sp>
    </p:spTree>
    <p:extLst>
      <p:ext uri="{BB962C8B-B14F-4D97-AF65-F5344CB8AC3E}">
        <p14:creationId xmlns:p14="http://schemas.microsoft.com/office/powerpoint/2010/main" val="1977764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8D82F6-5EB4-AF48-8353-C930012C1D1E}"/>
              </a:ext>
            </a:extLst>
          </p:cNvPr>
          <p:cNvSpPr>
            <a:spLocks noGrp="1"/>
          </p:cNvSpPr>
          <p:nvPr>
            <p:ph idx="1"/>
          </p:nvPr>
        </p:nvSpPr>
        <p:spPr/>
        <p:txBody>
          <a:bodyPr/>
          <a:lstStyle/>
          <a:p>
            <a:endParaRPr lang="en-US"/>
          </a:p>
        </p:txBody>
      </p:sp>
      <p:sp>
        <p:nvSpPr>
          <p:cNvPr id="5" name="Title 1">
            <a:extLst>
              <a:ext uri="{FF2B5EF4-FFF2-40B4-BE49-F238E27FC236}">
                <a16:creationId xmlns:a16="http://schemas.microsoft.com/office/drawing/2014/main" id="{AFF4973B-B3A8-A947-A7E6-F963A4C4BC3F}"/>
              </a:ext>
            </a:extLst>
          </p:cNvPr>
          <p:cNvSpPr txBox="1">
            <a:spLocks/>
          </p:cNvSpPr>
          <p:nvPr/>
        </p:nvSpPr>
        <p:spPr>
          <a:xfrm>
            <a:off x="394898" y="210244"/>
            <a:ext cx="5190067"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b="1" dirty="0"/>
              <a:t>Welsh overview</a:t>
            </a:r>
            <a:endParaRPr lang="en-GB" dirty="0"/>
          </a:p>
        </p:txBody>
      </p:sp>
      <p:sp>
        <p:nvSpPr>
          <p:cNvPr id="8" name="Title 1">
            <a:extLst>
              <a:ext uri="{FF2B5EF4-FFF2-40B4-BE49-F238E27FC236}">
                <a16:creationId xmlns:a16="http://schemas.microsoft.com/office/drawing/2014/main" id="{659A0E12-397F-F841-AE0E-A149494924EC}"/>
              </a:ext>
            </a:extLst>
          </p:cNvPr>
          <p:cNvSpPr txBox="1">
            <a:spLocks/>
          </p:cNvSpPr>
          <p:nvPr/>
        </p:nvSpPr>
        <p:spPr>
          <a:xfrm>
            <a:off x="5979863" y="186252"/>
            <a:ext cx="5981586" cy="1325563"/>
          </a:xfrm>
          <a:prstGeom prst="rect">
            <a:avLst/>
          </a:prstGeom>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b="1" dirty="0" err="1"/>
              <a:t>Trosolwg</a:t>
            </a:r>
            <a:r>
              <a:rPr lang="en-GB" b="1" dirty="0"/>
              <a:t> y </a:t>
            </a:r>
            <a:r>
              <a:rPr lang="en-GB" b="1" dirty="0" err="1"/>
              <a:t>Gymraeg</a:t>
            </a:r>
            <a:endParaRPr lang="en-GB" dirty="0"/>
          </a:p>
        </p:txBody>
      </p:sp>
      <p:sp>
        <p:nvSpPr>
          <p:cNvPr id="9" name="TextBox 8">
            <a:extLst>
              <a:ext uri="{FF2B5EF4-FFF2-40B4-BE49-F238E27FC236}">
                <a16:creationId xmlns:a16="http://schemas.microsoft.com/office/drawing/2014/main" id="{CCC031AD-8CBC-5B4B-80FF-2096C53A6D33}"/>
              </a:ext>
            </a:extLst>
          </p:cNvPr>
          <p:cNvSpPr txBox="1"/>
          <p:nvPr/>
        </p:nvSpPr>
        <p:spPr>
          <a:xfrm>
            <a:off x="394898" y="1802520"/>
            <a:ext cx="5438635" cy="3970318"/>
          </a:xfrm>
          <a:prstGeom prst="rect">
            <a:avLst/>
          </a:prstGeom>
          <a:solidFill>
            <a:schemeClr val="accent5">
              <a:lumMod val="40000"/>
              <a:lumOff val="60000"/>
            </a:schemeClr>
          </a:solidFill>
        </p:spPr>
        <p:txBody>
          <a:bodyPr wrap="square" rtlCol="0">
            <a:spAutoFit/>
          </a:bodyPr>
          <a:lstStyle/>
          <a:p>
            <a:r>
              <a:rPr lang="en-GB" sz="2800" dirty="0"/>
              <a:t> </a:t>
            </a:r>
          </a:p>
          <a:p>
            <a:r>
              <a:rPr lang="en-GB" sz="2800" dirty="0"/>
              <a:t>In addition, all Welsh speaking students will have a seminar between 12 and 1 every week, where we will discuss the relationship of practice and theory, we will also discuss the content of each lecture and explore meaning in Welsh.</a:t>
            </a:r>
          </a:p>
        </p:txBody>
      </p:sp>
      <p:sp>
        <p:nvSpPr>
          <p:cNvPr id="10" name="TextBox 9">
            <a:extLst>
              <a:ext uri="{FF2B5EF4-FFF2-40B4-BE49-F238E27FC236}">
                <a16:creationId xmlns:a16="http://schemas.microsoft.com/office/drawing/2014/main" id="{21D529C0-1029-DF47-9937-5D531A081481}"/>
              </a:ext>
            </a:extLst>
          </p:cNvPr>
          <p:cNvSpPr txBox="1"/>
          <p:nvPr/>
        </p:nvSpPr>
        <p:spPr>
          <a:xfrm>
            <a:off x="6452681" y="1922328"/>
            <a:ext cx="5508768" cy="3539430"/>
          </a:xfrm>
          <a:prstGeom prst="rect">
            <a:avLst/>
          </a:prstGeom>
          <a:solidFill>
            <a:schemeClr val="accent1">
              <a:lumMod val="60000"/>
              <a:lumOff val="40000"/>
            </a:schemeClr>
          </a:solidFill>
        </p:spPr>
        <p:txBody>
          <a:bodyPr wrap="square" rtlCol="0">
            <a:spAutoFit/>
          </a:bodyPr>
          <a:lstStyle/>
          <a:p>
            <a:r>
              <a:rPr lang="en-GB" sz="2800" dirty="0"/>
              <a:t> </a:t>
            </a:r>
          </a:p>
          <a:p>
            <a:r>
              <a:rPr lang="en-GB" sz="2800" dirty="0" err="1"/>
              <a:t>Yn</a:t>
            </a:r>
            <a:r>
              <a:rPr lang="en-GB" sz="2800" dirty="0"/>
              <a:t> </a:t>
            </a:r>
            <a:r>
              <a:rPr lang="en-GB" sz="2800" dirty="0" err="1"/>
              <a:t>ogystal</a:t>
            </a:r>
            <a:r>
              <a:rPr lang="en-GB" sz="2800" dirty="0"/>
              <a:t>, </a:t>
            </a:r>
            <a:r>
              <a:rPr lang="en-GB" sz="2800" dirty="0" err="1"/>
              <a:t>bydd</a:t>
            </a:r>
            <a:r>
              <a:rPr lang="en-GB" sz="2800" dirty="0"/>
              <a:t> </a:t>
            </a:r>
            <a:r>
              <a:rPr lang="en-GB" sz="2800" dirty="0" err="1"/>
              <a:t>pob</a:t>
            </a:r>
            <a:r>
              <a:rPr lang="en-GB" sz="2800" dirty="0"/>
              <a:t> </a:t>
            </a:r>
            <a:r>
              <a:rPr lang="en-GB" sz="2800" dirty="0" err="1"/>
              <a:t>myfyriwr</a:t>
            </a:r>
            <a:r>
              <a:rPr lang="en-GB" sz="2800" dirty="0"/>
              <a:t> </a:t>
            </a:r>
            <a:r>
              <a:rPr lang="en-GB" sz="2800" dirty="0" err="1"/>
              <a:t>sy'n</a:t>
            </a:r>
            <a:r>
              <a:rPr lang="en-GB" sz="2800" dirty="0"/>
              <a:t> </a:t>
            </a:r>
            <a:r>
              <a:rPr lang="en-GB" sz="2800" dirty="0" err="1"/>
              <a:t>siarad</a:t>
            </a:r>
            <a:r>
              <a:rPr lang="en-GB" sz="2800" dirty="0"/>
              <a:t> </a:t>
            </a:r>
            <a:r>
              <a:rPr lang="en-GB" sz="2800" dirty="0" err="1"/>
              <a:t>Cymraeg</a:t>
            </a:r>
            <a:r>
              <a:rPr lang="en-GB" sz="2800" dirty="0"/>
              <a:t> </a:t>
            </a:r>
            <a:r>
              <a:rPr lang="en-GB" sz="2800" dirty="0" err="1"/>
              <a:t>yn</a:t>
            </a:r>
            <a:r>
              <a:rPr lang="en-GB" sz="2800" dirty="0"/>
              <a:t> </a:t>
            </a:r>
            <a:r>
              <a:rPr lang="en-GB" sz="2800" dirty="0" err="1"/>
              <a:t>cael</a:t>
            </a:r>
            <a:r>
              <a:rPr lang="en-GB" sz="2800" dirty="0"/>
              <a:t> seminar </a:t>
            </a:r>
            <a:r>
              <a:rPr lang="en-GB" sz="2800" dirty="0" err="1"/>
              <a:t>rhwng</a:t>
            </a:r>
            <a:r>
              <a:rPr lang="en-GB" sz="2800" dirty="0"/>
              <a:t> 12 ac 1 bob </a:t>
            </a:r>
            <a:r>
              <a:rPr lang="en-GB" sz="2800" dirty="0" err="1"/>
              <a:t>wythnos</a:t>
            </a:r>
            <a:r>
              <a:rPr lang="en-GB" sz="2800" dirty="0"/>
              <a:t>, </a:t>
            </a:r>
            <a:r>
              <a:rPr lang="en-GB" sz="2800" dirty="0" err="1"/>
              <a:t>lle</a:t>
            </a:r>
            <a:r>
              <a:rPr lang="en-GB" sz="2800" dirty="0"/>
              <a:t> </a:t>
            </a:r>
            <a:r>
              <a:rPr lang="en-GB" sz="2800" dirty="0" err="1"/>
              <a:t>byddwn</a:t>
            </a:r>
            <a:r>
              <a:rPr lang="en-GB" sz="2800" dirty="0"/>
              <a:t> </a:t>
            </a:r>
            <a:r>
              <a:rPr lang="en-GB" sz="2800" dirty="0" err="1"/>
              <a:t>yn</a:t>
            </a:r>
            <a:r>
              <a:rPr lang="en-GB" sz="2800" dirty="0"/>
              <a:t> </a:t>
            </a:r>
            <a:r>
              <a:rPr lang="en-GB" sz="2800" dirty="0" err="1"/>
              <a:t>trafod</a:t>
            </a:r>
            <a:r>
              <a:rPr lang="en-GB" sz="2800" dirty="0"/>
              <a:t> y </a:t>
            </a:r>
            <a:r>
              <a:rPr lang="en-GB" sz="2800" dirty="0" err="1"/>
              <a:t>perthynas</a:t>
            </a:r>
            <a:r>
              <a:rPr lang="en-GB" sz="2800" dirty="0"/>
              <a:t> </a:t>
            </a:r>
            <a:r>
              <a:rPr lang="en-GB" sz="2800" dirty="0" err="1"/>
              <a:t>rhwng</a:t>
            </a:r>
            <a:r>
              <a:rPr lang="en-GB" sz="2800" dirty="0"/>
              <a:t> </a:t>
            </a:r>
            <a:r>
              <a:rPr lang="en-GB" sz="2800" dirty="0" err="1"/>
              <a:t>arfer</a:t>
            </a:r>
            <a:r>
              <a:rPr lang="en-GB" sz="2800" dirty="0"/>
              <a:t> a </a:t>
            </a:r>
            <a:r>
              <a:rPr lang="en-GB" sz="2800" dirty="0" err="1"/>
              <a:t>theori</a:t>
            </a:r>
            <a:r>
              <a:rPr lang="en-GB" sz="2800" dirty="0"/>
              <a:t>, </a:t>
            </a:r>
            <a:r>
              <a:rPr lang="en-GB" sz="2800" dirty="0" err="1"/>
              <a:t>byddwn</a:t>
            </a:r>
            <a:r>
              <a:rPr lang="en-GB" sz="2800" dirty="0"/>
              <a:t> </a:t>
            </a:r>
            <a:r>
              <a:rPr lang="en-GB" sz="2800" dirty="0" err="1"/>
              <a:t>hefyd</a:t>
            </a:r>
            <a:r>
              <a:rPr lang="en-GB" sz="2800" dirty="0"/>
              <a:t> </a:t>
            </a:r>
            <a:r>
              <a:rPr lang="en-GB" sz="2800" dirty="0" err="1"/>
              <a:t>yn</a:t>
            </a:r>
            <a:r>
              <a:rPr lang="en-GB" sz="2800" dirty="0"/>
              <a:t> </a:t>
            </a:r>
            <a:r>
              <a:rPr lang="en-GB" sz="2800" dirty="0" err="1"/>
              <a:t>trafod</a:t>
            </a:r>
            <a:r>
              <a:rPr lang="en-GB" sz="2800" dirty="0"/>
              <a:t> </a:t>
            </a:r>
            <a:r>
              <a:rPr lang="en-GB" sz="2800" dirty="0" err="1"/>
              <a:t>cynnwys</a:t>
            </a:r>
            <a:r>
              <a:rPr lang="en-GB" sz="2800" dirty="0"/>
              <a:t> </a:t>
            </a:r>
            <a:r>
              <a:rPr lang="en-GB" sz="2800" dirty="0" err="1"/>
              <a:t>pob</a:t>
            </a:r>
            <a:r>
              <a:rPr lang="en-GB" sz="2800" dirty="0"/>
              <a:t> </a:t>
            </a:r>
            <a:r>
              <a:rPr lang="en-GB" sz="2800" dirty="0" err="1"/>
              <a:t>darlith</a:t>
            </a:r>
            <a:r>
              <a:rPr lang="en-GB" sz="2800" dirty="0"/>
              <a:t> ac </a:t>
            </a:r>
            <a:r>
              <a:rPr lang="en-GB" sz="2800" dirty="0" err="1"/>
              <a:t>yn</a:t>
            </a:r>
            <a:r>
              <a:rPr lang="en-GB" sz="2800" dirty="0"/>
              <a:t> </a:t>
            </a:r>
            <a:r>
              <a:rPr lang="en-GB" sz="2800" dirty="0" err="1"/>
              <a:t>archwilio</a:t>
            </a:r>
            <a:r>
              <a:rPr lang="en-GB" sz="2800" dirty="0"/>
              <a:t> </a:t>
            </a:r>
            <a:r>
              <a:rPr lang="en-GB" sz="2800" dirty="0" err="1"/>
              <a:t>ystyr</a:t>
            </a:r>
            <a:r>
              <a:rPr lang="en-GB" sz="2800" dirty="0"/>
              <a:t> </a:t>
            </a:r>
            <a:r>
              <a:rPr lang="en-GB" sz="2800" dirty="0" err="1"/>
              <a:t>yn</a:t>
            </a:r>
            <a:r>
              <a:rPr lang="en-GB" sz="2800" dirty="0"/>
              <a:t> </a:t>
            </a:r>
            <a:r>
              <a:rPr lang="en-GB" sz="2800" dirty="0" err="1"/>
              <a:t>Gymraeg</a:t>
            </a:r>
            <a:r>
              <a:rPr lang="en-GB" sz="2800" dirty="0"/>
              <a:t>.</a:t>
            </a:r>
          </a:p>
        </p:txBody>
      </p:sp>
    </p:spTree>
    <p:extLst>
      <p:ext uri="{BB962C8B-B14F-4D97-AF65-F5344CB8AC3E}">
        <p14:creationId xmlns:p14="http://schemas.microsoft.com/office/powerpoint/2010/main" val="3671160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CE00A3F-BBF5-EE62-6EF4-6A4095FAEBBE}"/>
              </a:ext>
            </a:extLst>
          </p:cNvPr>
          <p:cNvSpPr txBox="1"/>
          <p:nvPr/>
        </p:nvSpPr>
        <p:spPr>
          <a:xfrm>
            <a:off x="490654" y="2166229"/>
            <a:ext cx="11452302" cy="2862322"/>
          </a:xfrm>
          <a:prstGeom prst="rect">
            <a:avLst/>
          </a:prstGeom>
          <a:noFill/>
        </p:spPr>
        <p:txBody>
          <a:bodyPr wrap="square">
            <a:spAutoFit/>
          </a:bodyPr>
          <a:lstStyle/>
          <a:p>
            <a:pPr marL="342900" indent="-342900">
              <a:buFont typeface="+mj-lt"/>
              <a:buAutoNum type="arabicPeriod"/>
            </a:pPr>
            <a:r>
              <a:rPr lang="en-GB" sz="3600" dirty="0">
                <a:effectLst/>
                <a:latin typeface="Arial" panose="020B0604020202020204" pitchFamily="34" charset="0"/>
                <a:ea typeface="Times New Roman" panose="02020603050405020304" pitchFamily="18" charset="0"/>
                <a:cs typeface="Arial" panose="020B0604020202020204" pitchFamily="34" charset="0"/>
              </a:rPr>
              <a:t>Engagement with Literature skills</a:t>
            </a:r>
          </a:p>
          <a:p>
            <a:pPr marL="342900" indent="-342900">
              <a:buFont typeface="+mj-lt"/>
              <a:buAutoNum type="arabicPeriod"/>
            </a:pPr>
            <a:r>
              <a:rPr lang="en-GB" sz="3600" dirty="0">
                <a:effectLst/>
                <a:latin typeface="Arial" panose="020B0604020202020204" pitchFamily="34" charset="0"/>
                <a:ea typeface="Times New Roman" panose="02020603050405020304" pitchFamily="18" charset="0"/>
                <a:cs typeface="Arial" panose="020B0604020202020204" pitchFamily="34" charset="0"/>
              </a:rPr>
              <a:t>Knowledge and Understanding Skills</a:t>
            </a:r>
          </a:p>
          <a:p>
            <a:pPr marL="342900" indent="-342900">
              <a:buFont typeface="+mj-lt"/>
              <a:buAutoNum type="arabicPeriod"/>
            </a:pPr>
            <a:r>
              <a:rPr lang="en-GB" sz="3600" dirty="0">
                <a:effectLst/>
                <a:latin typeface="Arial" panose="020B0604020202020204" pitchFamily="34" charset="0"/>
                <a:ea typeface="Times New Roman" panose="02020603050405020304" pitchFamily="18" charset="0"/>
                <a:cs typeface="Arial" panose="020B0604020202020204" pitchFamily="34" charset="0"/>
              </a:rPr>
              <a:t>Cognitive and Intellectual Skills</a:t>
            </a:r>
          </a:p>
          <a:p>
            <a:pPr marL="342900" indent="-342900">
              <a:buFont typeface="+mj-lt"/>
              <a:buAutoNum type="arabicPeriod"/>
            </a:pPr>
            <a:r>
              <a:rPr lang="en-GB" sz="3600" dirty="0">
                <a:effectLst/>
                <a:latin typeface="Arial" panose="020B0604020202020204" pitchFamily="34" charset="0"/>
                <a:ea typeface="Times New Roman" panose="02020603050405020304" pitchFamily="18" charset="0"/>
                <a:cs typeface="Arial" panose="020B0604020202020204" pitchFamily="34" charset="0"/>
              </a:rPr>
              <a:t>Practical Application Skills</a:t>
            </a:r>
          </a:p>
          <a:p>
            <a:pPr marL="342900" indent="-342900">
              <a:buFont typeface="+mj-lt"/>
              <a:buAutoNum type="arabicPeriod"/>
            </a:pPr>
            <a:r>
              <a:rPr lang="en-GB" sz="3600" dirty="0">
                <a:effectLst/>
                <a:latin typeface="Arial" panose="020B0604020202020204" pitchFamily="34" charset="0"/>
                <a:ea typeface="Times New Roman" panose="02020603050405020304" pitchFamily="18" charset="0"/>
                <a:cs typeface="Arial" panose="020B0604020202020204" pitchFamily="34" charset="0"/>
              </a:rPr>
              <a:t>Transferrable Skills for Life and Professional Practice</a:t>
            </a:r>
          </a:p>
        </p:txBody>
      </p:sp>
      <p:sp>
        <p:nvSpPr>
          <p:cNvPr id="10" name="Title 9">
            <a:extLst>
              <a:ext uri="{FF2B5EF4-FFF2-40B4-BE49-F238E27FC236}">
                <a16:creationId xmlns:a16="http://schemas.microsoft.com/office/drawing/2014/main" id="{B5417ECF-75E0-441F-F48E-5BC450D2B748}"/>
              </a:ext>
            </a:extLst>
          </p:cNvPr>
          <p:cNvSpPr>
            <a:spLocks noGrp="1"/>
          </p:cNvSpPr>
          <p:nvPr>
            <p:ph type="title"/>
          </p:nvPr>
        </p:nvSpPr>
        <p:spPr>
          <a:xfrm>
            <a:off x="696950" y="275915"/>
            <a:ext cx="10515600" cy="1325563"/>
          </a:xfrm>
        </p:spPr>
        <p:txBody>
          <a:bodyPr/>
          <a:lstStyle/>
          <a:p>
            <a:r>
              <a:rPr lang="en-US" b="1" dirty="0"/>
              <a:t>Assessment criteria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799F512-5689-E295-4C99-4452E2739CFE}"/>
              </a:ext>
            </a:extLst>
          </p:cNvPr>
          <p:cNvSpPr>
            <a:spLocks noGrp="1"/>
          </p:cNvSpPr>
          <p:nvPr>
            <p:ph type="title"/>
          </p:nvPr>
        </p:nvSpPr>
        <p:spPr/>
        <p:txBody>
          <a:bodyPr/>
          <a:lstStyle/>
          <a:p>
            <a:r>
              <a:rPr lang="en-US" b="1" dirty="0"/>
              <a:t>Weighting ADAD4018</a:t>
            </a:r>
          </a:p>
        </p:txBody>
      </p:sp>
      <p:sp>
        <p:nvSpPr>
          <p:cNvPr id="13" name="TextBox 12">
            <a:extLst>
              <a:ext uri="{FF2B5EF4-FFF2-40B4-BE49-F238E27FC236}">
                <a16:creationId xmlns:a16="http://schemas.microsoft.com/office/drawing/2014/main" id="{0D0E9061-8B72-D57D-8F2E-274C62DD84AD}"/>
              </a:ext>
            </a:extLst>
          </p:cNvPr>
          <p:cNvSpPr txBox="1"/>
          <p:nvPr/>
        </p:nvSpPr>
        <p:spPr>
          <a:xfrm>
            <a:off x="713679" y="1801191"/>
            <a:ext cx="11006254" cy="3416320"/>
          </a:xfrm>
          <a:prstGeom prst="rect">
            <a:avLst/>
          </a:prstGeom>
          <a:noFill/>
        </p:spPr>
        <p:txBody>
          <a:bodyPr wrap="square">
            <a:spAutoFit/>
          </a:bodyPr>
          <a:lstStyle/>
          <a:p>
            <a:pPr marL="342900" indent="-342900">
              <a:buFont typeface="+mj-lt"/>
              <a:buAutoNum type="arabicPeriod"/>
            </a:pPr>
            <a:r>
              <a:rPr lang="en-US" sz="3600" dirty="0"/>
              <a:t>Engagement with Literature skills 40%</a:t>
            </a:r>
          </a:p>
          <a:p>
            <a:pPr marL="342900" indent="-342900">
              <a:buFont typeface="+mj-lt"/>
              <a:buAutoNum type="arabicPeriod"/>
            </a:pPr>
            <a:r>
              <a:rPr lang="en-US" sz="3600" dirty="0"/>
              <a:t>Knowledge and Understanding Skills 10%</a:t>
            </a:r>
          </a:p>
          <a:p>
            <a:pPr marL="342900" indent="-342900">
              <a:buFont typeface="+mj-lt"/>
              <a:buAutoNum type="arabicPeriod"/>
            </a:pPr>
            <a:r>
              <a:rPr lang="en-US" sz="3600" dirty="0"/>
              <a:t>Cognitive and Intellectual Skills 10%</a:t>
            </a:r>
          </a:p>
          <a:p>
            <a:pPr marL="342900" indent="-342900">
              <a:buFont typeface="+mj-lt"/>
              <a:buAutoNum type="arabicPeriod"/>
            </a:pPr>
            <a:r>
              <a:rPr lang="en-US" sz="3600" dirty="0"/>
              <a:t>Practical Application Skills 30%</a:t>
            </a:r>
          </a:p>
          <a:p>
            <a:pPr marL="342900" indent="-342900">
              <a:buFont typeface="+mj-lt"/>
              <a:buAutoNum type="arabicPeriod"/>
            </a:pPr>
            <a:r>
              <a:rPr lang="en-US" sz="3600" dirty="0"/>
              <a:t>Transferrable Skills for Life and Professional Practice 10%</a:t>
            </a:r>
          </a:p>
          <a:p>
            <a:pPr marL="342900" indent="-342900">
              <a:buFont typeface="+mj-lt"/>
              <a:buAutoNum type="arabicPeriod"/>
            </a:pPr>
            <a:endParaRPr lang="en-US" sz="3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A0BE088-235E-8545-8AA9-9F72FA6692E8}"/>
              </a:ext>
            </a:extLst>
          </p:cNvPr>
          <p:cNvSpPr>
            <a:spLocks noGrp="1"/>
          </p:cNvSpPr>
          <p:nvPr>
            <p:ph type="title"/>
          </p:nvPr>
        </p:nvSpPr>
        <p:spPr>
          <a:xfrm>
            <a:off x="838200" y="365125"/>
            <a:ext cx="8997176" cy="1686699"/>
          </a:xfrm>
        </p:spPr>
        <p:txBody>
          <a:bodyPr>
            <a:noAutofit/>
          </a:bodyPr>
          <a:lstStyle/>
          <a:p>
            <a:r>
              <a:rPr lang="en-US" sz="6000" b="1" dirty="0"/>
              <a:t>Task- Enter Moodle</a:t>
            </a:r>
          </a:p>
        </p:txBody>
      </p:sp>
      <p:sp>
        <p:nvSpPr>
          <p:cNvPr id="3" name="TextBox 2">
            <a:extLst>
              <a:ext uri="{FF2B5EF4-FFF2-40B4-BE49-F238E27FC236}">
                <a16:creationId xmlns:a16="http://schemas.microsoft.com/office/drawing/2014/main" id="{41175869-A2B8-EECB-702C-FEC0D5FEF430}"/>
              </a:ext>
            </a:extLst>
          </p:cNvPr>
          <p:cNvSpPr txBox="1"/>
          <p:nvPr/>
        </p:nvSpPr>
        <p:spPr>
          <a:xfrm>
            <a:off x="641195" y="2347465"/>
            <a:ext cx="10366022" cy="3416320"/>
          </a:xfrm>
          <a:prstGeom prst="rect">
            <a:avLst/>
          </a:prstGeom>
          <a:noFill/>
        </p:spPr>
        <p:txBody>
          <a:bodyPr wrap="square">
            <a:spAutoFit/>
          </a:bodyPr>
          <a:lstStyle/>
          <a:p>
            <a:r>
              <a:rPr lang="en-US" sz="3600" dirty="0"/>
              <a:t>The information for this module is available on </a:t>
            </a:r>
            <a:r>
              <a:rPr lang="en-US" sz="3600" dirty="0" err="1"/>
              <a:t>moodle</a:t>
            </a:r>
            <a:r>
              <a:rPr lang="en-US" sz="3600" dirty="0"/>
              <a:t> Please enter </a:t>
            </a:r>
            <a:r>
              <a:rPr lang="en-US" sz="3600" dirty="0" err="1"/>
              <a:t>moodle</a:t>
            </a:r>
            <a:r>
              <a:rPr lang="en-US" sz="3600" dirty="0"/>
              <a:t> and  look for the information available. </a:t>
            </a:r>
          </a:p>
          <a:p>
            <a:endParaRPr lang="en-US" sz="3600" dirty="0"/>
          </a:p>
          <a:p>
            <a:r>
              <a:rPr lang="en-US" sz="3600" dirty="0"/>
              <a:t>This is a core skill for your course as your weekly </a:t>
            </a:r>
            <a:r>
              <a:rPr lang="en-US" sz="3600" dirty="0" err="1"/>
              <a:t>powerpoints</a:t>
            </a:r>
            <a:r>
              <a:rPr lang="en-US" sz="3600" dirty="0"/>
              <a:t>/notes will all be on Moodle.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3725E8-AA06-D9A3-3C4A-B1D46CD5A06A}"/>
              </a:ext>
            </a:extLst>
          </p:cNvPr>
          <p:cNvSpPr>
            <a:spLocks noGrp="1"/>
          </p:cNvSpPr>
          <p:nvPr>
            <p:ph type="title"/>
          </p:nvPr>
        </p:nvSpPr>
        <p:spPr/>
        <p:txBody>
          <a:bodyPr/>
          <a:lstStyle/>
          <a:p>
            <a:r>
              <a:rPr lang="en-US" sz="4400" b="1" dirty="0"/>
              <a:t>Enter Moodle</a:t>
            </a:r>
            <a:endParaRPr lang="en-US" dirty="0"/>
          </a:p>
        </p:txBody>
      </p:sp>
      <p:sp>
        <p:nvSpPr>
          <p:cNvPr id="9" name="TextBox 8">
            <a:extLst>
              <a:ext uri="{FF2B5EF4-FFF2-40B4-BE49-F238E27FC236}">
                <a16:creationId xmlns:a16="http://schemas.microsoft.com/office/drawing/2014/main" id="{50B92E6F-5AE8-1CFB-AFE3-D38037C2D6A4}"/>
              </a:ext>
            </a:extLst>
          </p:cNvPr>
          <p:cNvSpPr txBox="1"/>
          <p:nvPr/>
        </p:nvSpPr>
        <p:spPr>
          <a:xfrm>
            <a:off x="916938" y="1975851"/>
            <a:ext cx="8452840" cy="2062103"/>
          </a:xfrm>
          <a:prstGeom prst="rect">
            <a:avLst/>
          </a:prstGeom>
          <a:noFill/>
        </p:spPr>
        <p:txBody>
          <a:bodyPr wrap="square">
            <a:spAutoFit/>
          </a:bodyPr>
          <a:lstStyle/>
          <a:p>
            <a:r>
              <a:rPr lang="en-US" sz="3200" dirty="0"/>
              <a:t>You have 5 minutes to access the </a:t>
            </a:r>
            <a:r>
              <a:rPr lang="en-US" sz="3200" dirty="0" err="1"/>
              <a:t>moodle</a:t>
            </a:r>
            <a:r>
              <a:rPr lang="en-US" sz="3200" dirty="0"/>
              <a:t> page.</a:t>
            </a:r>
          </a:p>
          <a:p>
            <a:endParaRPr lang="en-US" sz="3200" dirty="0"/>
          </a:p>
          <a:p>
            <a:r>
              <a:rPr lang="en-US" sz="3200" dirty="0"/>
              <a:t>Go to the tile Ways of Thinking ADAD4018 on Moodle.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29D5E-2791-DF02-C83A-36D8BD441593}"/>
              </a:ext>
            </a:extLst>
          </p:cNvPr>
          <p:cNvSpPr>
            <a:spLocks noGrp="1"/>
          </p:cNvSpPr>
          <p:nvPr>
            <p:ph type="title"/>
          </p:nvPr>
        </p:nvSpPr>
        <p:spPr/>
        <p:txBody>
          <a:bodyPr/>
          <a:lstStyle/>
          <a:p>
            <a:endParaRPr lang="en-US"/>
          </a:p>
        </p:txBody>
      </p:sp>
      <p:pic>
        <p:nvPicPr>
          <p:cNvPr id="5" name="Content Placeholder 4" descr="Graphical user interface&#10;&#10;Description automatically generated">
            <a:extLst>
              <a:ext uri="{FF2B5EF4-FFF2-40B4-BE49-F238E27FC236}">
                <a16:creationId xmlns:a16="http://schemas.microsoft.com/office/drawing/2014/main" id="{13003DF6-31CE-7650-A1BD-E082C67DA097}"/>
              </a:ext>
            </a:extLst>
          </p:cNvPr>
          <p:cNvPicPr>
            <a:picLocks noGrp="1" noChangeAspect="1"/>
          </p:cNvPicPr>
          <p:nvPr>
            <p:ph idx="1"/>
          </p:nvPr>
        </p:nvPicPr>
        <p:blipFill>
          <a:blip r:embed="rId2"/>
          <a:stretch>
            <a:fillRect/>
          </a:stretch>
        </p:blipFill>
        <p:spPr>
          <a:xfrm>
            <a:off x="948266" y="818180"/>
            <a:ext cx="9471377" cy="5856650"/>
          </a:xfrm>
        </p:spPr>
      </p:pic>
    </p:spTree>
    <p:extLst>
      <p:ext uri="{BB962C8B-B14F-4D97-AF65-F5344CB8AC3E}">
        <p14:creationId xmlns:p14="http://schemas.microsoft.com/office/powerpoint/2010/main" val="713187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492306" y="1982476"/>
            <a:ext cx="11445240" cy="3675365"/>
          </a:xfrm>
          <a:prstGeom prst="rect">
            <a:avLst/>
          </a:prstGeom>
        </p:spPr>
        <p:txBody>
          <a:bodyPr vert="horz" wrap="square" lIns="0" tIns="12700" rIns="0" bIns="0" rtlCol="0">
            <a:spAutoFit/>
          </a:bodyPr>
          <a:lstStyle/>
          <a:p>
            <a:pPr marL="12700">
              <a:lnSpc>
                <a:spcPct val="100000"/>
              </a:lnSpc>
              <a:spcBef>
                <a:spcPts val="100"/>
              </a:spcBef>
            </a:pPr>
            <a:r>
              <a:rPr sz="4800" spc="-25" dirty="0">
                <a:latin typeface="Arial"/>
                <a:cs typeface="Arial"/>
              </a:rPr>
              <a:t>M</a:t>
            </a:r>
            <a:r>
              <a:rPr sz="4800" spc="-10" dirty="0">
                <a:latin typeface="Arial"/>
                <a:cs typeface="Arial"/>
              </a:rPr>
              <a:t>o</a:t>
            </a:r>
            <a:r>
              <a:rPr sz="4800" spc="-150" dirty="0">
                <a:latin typeface="Arial"/>
                <a:cs typeface="Arial"/>
              </a:rPr>
              <a:t>du</a:t>
            </a:r>
            <a:r>
              <a:rPr sz="4800" spc="30" dirty="0">
                <a:latin typeface="Arial"/>
                <a:cs typeface="Arial"/>
              </a:rPr>
              <a:t>l</a:t>
            </a:r>
            <a:r>
              <a:rPr sz="4800" spc="-285" dirty="0">
                <a:latin typeface="Arial"/>
                <a:cs typeface="Arial"/>
              </a:rPr>
              <a:t>e</a:t>
            </a:r>
            <a:r>
              <a:rPr sz="4800" spc="-250" dirty="0">
                <a:latin typeface="Arial"/>
                <a:cs typeface="Arial"/>
              </a:rPr>
              <a:t> </a:t>
            </a:r>
            <a:r>
              <a:rPr sz="4800" spc="-300" dirty="0">
                <a:latin typeface="Arial"/>
                <a:cs typeface="Arial"/>
              </a:rPr>
              <a:t>A</a:t>
            </a:r>
            <a:r>
              <a:rPr sz="4800" spc="-100" dirty="0">
                <a:latin typeface="Arial"/>
                <a:cs typeface="Arial"/>
              </a:rPr>
              <a:t>i</a:t>
            </a:r>
            <a:r>
              <a:rPr sz="4800" spc="-165" dirty="0">
                <a:latin typeface="Arial"/>
                <a:cs typeface="Arial"/>
              </a:rPr>
              <a:t>m</a:t>
            </a:r>
            <a:r>
              <a:rPr sz="4800" spc="-295" dirty="0">
                <a:latin typeface="Arial"/>
                <a:cs typeface="Arial"/>
              </a:rPr>
              <a:t>s:</a:t>
            </a:r>
            <a:endParaRPr sz="4800" dirty="0">
              <a:latin typeface="Arial"/>
              <a:cs typeface="Arial"/>
            </a:endParaRPr>
          </a:p>
          <a:p>
            <a:pPr lvl="0" algn="just" fontAlgn="auto" hangingPunct="1">
              <a:spcBef>
                <a:spcPts val="1200"/>
              </a:spcBef>
              <a:spcAft>
                <a:spcPts val="0"/>
              </a:spcAft>
            </a:pPr>
            <a:r>
              <a:rPr lang="en-GB" sz="3600" dirty="0">
                <a:effectLst/>
                <a:latin typeface="Arial" panose="020B0604020202020204" pitchFamily="34" charset="0"/>
                <a:ea typeface="Times New Roman" panose="02020603050405020304" pitchFamily="18" charset="0"/>
              </a:rPr>
              <a:t>To provide students with an introduction to the historical and contemporary contexts of cultural artefact and image production and to key ideas, artists, designers, ideologies, movements, philosophies and philosophers surrounding such production.</a:t>
            </a:r>
            <a:endParaRPr lang="en-GB" sz="3600" dirty="0">
              <a:effectLst/>
              <a:latin typeface="Times New Roman" panose="02020603050405020304" pitchFamily="18" charset="0"/>
              <a:ea typeface="Times New Roman" panose="02020603050405020304" pitchFamily="18" charset="0"/>
            </a:endParaRPr>
          </a:p>
        </p:txBody>
      </p:sp>
      <p:sp>
        <p:nvSpPr>
          <p:cNvPr id="5" name="Title 4">
            <a:extLst>
              <a:ext uri="{FF2B5EF4-FFF2-40B4-BE49-F238E27FC236}">
                <a16:creationId xmlns:a16="http://schemas.microsoft.com/office/drawing/2014/main" id="{CA74E0A0-F366-09AE-42F8-86CFE07A0F52}"/>
              </a:ext>
            </a:extLst>
          </p:cNvPr>
          <p:cNvSpPr>
            <a:spLocks noGrp="1"/>
          </p:cNvSpPr>
          <p:nvPr>
            <p:ph type="title"/>
          </p:nvPr>
        </p:nvSpPr>
        <p:spPr>
          <a:xfrm>
            <a:off x="492306" y="353401"/>
            <a:ext cx="10515600" cy="1325563"/>
          </a:xfrm>
        </p:spPr>
        <p:txBody>
          <a:bodyPr/>
          <a:lstStyle/>
          <a:p>
            <a:r>
              <a:rPr lang="en-US" b="1" dirty="0"/>
              <a:t>Ways of Thinking (ADDA4022)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4"/>
          <p:cNvSpPr txBox="1"/>
          <p:nvPr/>
        </p:nvSpPr>
        <p:spPr>
          <a:xfrm>
            <a:off x="536911" y="1426971"/>
            <a:ext cx="11286490" cy="5183470"/>
          </a:xfrm>
          <a:prstGeom prst="rect">
            <a:avLst/>
          </a:prstGeom>
        </p:spPr>
        <p:txBody>
          <a:bodyPr vert="horz" wrap="square" lIns="0" tIns="12700" rIns="0" bIns="0" rtlCol="0">
            <a:spAutoFit/>
          </a:bodyPr>
          <a:lstStyle/>
          <a:p>
            <a:pPr marL="637540" indent="-180340" algn="just" fontAlgn="auto" hangingPunct="1">
              <a:spcBef>
                <a:spcPts val="600"/>
              </a:spcBef>
              <a:spcAft>
                <a:spcPts val="0"/>
              </a:spcAft>
            </a:pPr>
            <a:r>
              <a:rPr lang="en-GB" sz="2800" b="1" dirty="0">
                <a:effectLst/>
                <a:latin typeface="Arial" panose="020B0604020202020204" pitchFamily="34" charset="0"/>
                <a:ea typeface="Times New Roman" panose="02020603050405020304" pitchFamily="18" charset="0"/>
              </a:rPr>
              <a:t>LEARNING OUTCOMES</a:t>
            </a:r>
            <a:endParaRPr lang="en-GB" sz="2800" dirty="0">
              <a:effectLst/>
              <a:latin typeface="Times New Roman" panose="02020603050405020304" pitchFamily="18" charset="0"/>
              <a:ea typeface="Times New Roman" panose="02020603050405020304" pitchFamily="18" charset="0"/>
            </a:endParaRPr>
          </a:p>
          <a:p>
            <a:pPr algn="just" hangingPunct="0"/>
            <a:r>
              <a:rPr lang="en-GB" sz="2800" b="1" dirty="0">
                <a:effectLst/>
                <a:latin typeface="Arial" panose="020B060402020202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algn="just" hangingPunct="0"/>
            <a:r>
              <a:rPr lang="en-GB" sz="2800" dirty="0">
                <a:effectLst/>
                <a:latin typeface="Arial" panose="020B0604020202020204" pitchFamily="34" charset="0"/>
                <a:ea typeface="Times New Roman" panose="02020603050405020304" pitchFamily="18" charset="0"/>
              </a:rPr>
              <a:t>Upon the successful completion of this module, the student should be able to:</a:t>
            </a:r>
            <a:endParaRPr lang="en-GB" sz="2800" dirty="0">
              <a:effectLst/>
              <a:latin typeface="Times New Roman" panose="02020603050405020304" pitchFamily="18" charset="0"/>
              <a:ea typeface="Times New Roman" panose="02020603050405020304" pitchFamily="18" charset="0"/>
            </a:endParaRPr>
          </a:p>
          <a:p>
            <a:pPr algn="just" hangingPunct="0"/>
            <a:r>
              <a:rPr lang="en-GB" sz="2800" dirty="0">
                <a:effectLst/>
                <a:latin typeface="Arial" panose="020B060402020202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2800" dirty="0">
                <a:effectLst/>
                <a:latin typeface="Arial" panose="020B0604020202020204" pitchFamily="34" charset="0"/>
                <a:ea typeface="Times New Roman" panose="02020603050405020304" pitchFamily="18" charset="0"/>
              </a:rPr>
              <a:t>identify and discuss a diversity of approaches to understanding elements of cultural endeavour and apply a range of critical theories to their analysis;</a:t>
            </a:r>
            <a:endParaRPr lang="en-GB" sz="2800" dirty="0">
              <a:effectLst/>
              <a:latin typeface="Times New Roman" panose="02020603050405020304" pitchFamily="18" charset="0"/>
              <a:ea typeface="Times New Roman" panose="02020603050405020304" pitchFamily="18" charset="0"/>
            </a:endParaRPr>
          </a:p>
          <a:p>
            <a:pPr marL="457200"/>
            <a:r>
              <a:rPr lang="en-GB" sz="2800" dirty="0">
                <a:effectLst/>
                <a:latin typeface="Arial" panose="020B0604020202020204" pitchFamily="34" charset="0"/>
                <a:ea typeface="Times New Roman" panose="02020603050405020304" pitchFamily="18" charset="0"/>
              </a:rPr>
              <a:t> </a:t>
            </a:r>
            <a:endParaRPr lang="en-GB" sz="2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2800" dirty="0">
                <a:effectLst/>
                <a:latin typeface="Arial" panose="020B0604020202020204" pitchFamily="34" charset="0"/>
                <a:ea typeface="Times New Roman" panose="02020603050405020304" pitchFamily="18" charset="0"/>
              </a:rPr>
              <a:t>articulate and communicate their ideas by making reference to academic sources and employing appropriate citation and referencing conventions.</a:t>
            </a:r>
            <a:endParaRPr lang="en-GB" sz="2800" dirty="0">
              <a:effectLst/>
              <a:latin typeface="Times New Roman" panose="02020603050405020304" pitchFamily="18" charset="0"/>
              <a:ea typeface="Times New Roman" panose="02020603050405020304" pitchFamily="18" charset="0"/>
            </a:endParaRPr>
          </a:p>
        </p:txBody>
      </p:sp>
      <p:sp>
        <p:nvSpPr>
          <p:cNvPr id="7" name="Title 6">
            <a:extLst>
              <a:ext uri="{FF2B5EF4-FFF2-40B4-BE49-F238E27FC236}">
                <a16:creationId xmlns:a16="http://schemas.microsoft.com/office/drawing/2014/main" id="{90A29535-FAB2-EE4B-AAA8-FA34D9DD579E}"/>
              </a:ext>
            </a:extLst>
          </p:cNvPr>
          <p:cNvSpPr>
            <a:spLocks noGrp="1"/>
          </p:cNvSpPr>
          <p:nvPr>
            <p:ph type="title"/>
          </p:nvPr>
        </p:nvSpPr>
        <p:spPr>
          <a:xfrm>
            <a:off x="536911" y="247559"/>
            <a:ext cx="10515600" cy="1325563"/>
          </a:xfrm>
        </p:spPr>
        <p:txBody>
          <a:bodyPr/>
          <a:lstStyle/>
          <a:p>
            <a:r>
              <a:rPr lang="en-US" b="1" dirty="0"/>
              <a:t>Ways of Thinking (ADDA4022)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773223" y="573299"/>
            <a:ext cx="9194800" cy="689932"/>
          </a:xfrm>
          <a:prstGeom prst="rect">
            <a:avLst/>
          </a:prstGeom>
        </p:spPr>
        <p:txBody>
          <a:bodyPr vert="horz" wrap="square" lIns="0" tIns="12700" rIns="0" bIns="0" rtlCol="0">
            <a:spAutoFit/>
          </a:bodyPr>
          <a:lstStyle/>
          <a:p>
            <a:pPr marL="12700">
              <a:lnSpc>
                <a:spcPct val="100000"/>
              </a:lnSpc>
              <a:spcBef>
                <a:spcPts val="100"/>
              </a:spcBef>
            </a:pPr>
            <a:r>
              <a:rPr b="0" spc="-335" dirty="0">
                <a:latin typeface="Arial"/>
                <a:cs typeface="Arial"/>
              </a:rPr>
              <a:t>W</a:t>
            </a:r>
            <a:r>
              <a:rPr b="0" spc="-330" dirty="0">
                <a:latin typeface="Arial"/>
                <a:cs typeface="Arial"/>
              </a:rPr>
              <a:t>h</a:t>
            </a:r>
            <a:r>
              <a:rPr b="0" spc="-385" dirty="0">
                <a:latin typeface="Arial"/>
                <a:cs typeface="Arial"/>
              </a:rPr>
              <a:t>a</a:t>
            </a:r>
            <a:r>
              <a:rPr b="0" spc="340" dirty="0">
                <a:latin typeface="Arial"/>
                <a:cs typeface="Arial"/>
              </a:rPr>
              <a:t>t</a:t>
            </a:r>
            <a:r>
              <a:rPr b="0" spc="-300" dirty="0">
                <a:latin typeface="Arial"/>
                <a:cs typeface="Arial"/>
              </a:rPr>
              <a:t> </a:t>
            </a:r>
            <a:r>
              <a:rPr b="0" spc="-185" dirty="0">
                <a:latin typeface="Arial"/>
                <a:cs typeface="Arial"/>
              </a:rPr>
              <a:t>d</a:t>
            </a:r>
            <a:r>
              <a:rPr b="0" spc="-180" dirty="0">
                <a:latin typeface="Arial"/>
                <a:cs typeface="Arial"/>
              </a:rPr>
              <a:t>o</a:t>
            </a:r>
            <a:r>
              <a:rPr b="0" spc="-310" dirty="0">
                <a:latin typeface="Arial"/>
                <a:cs typeface="Arial"/>
              </a:rPr>
              <a:t> </a:t>
            </a:r>
            <a:r>
              <a:rPr b="0" spc="-360" dirty="0">
                <a:latin typeface="Arial"/>
                <a:cs typeface="Arial"/>
              </a:rPr>
              <a:t>y</a:t>
            </a:r>
            <a:r>
              <a:rPr b="0" spc="-180" dirty="0">
                <a:latin typeface="Arial"/>
                <a:cs typeface="Arial"/>
              </a:rPr>
              <a:t>o</a:t>
            </a:r>
            <a:r>
              <a:rPr b="0" spc="-185" dirty="0">
                <a:latin typeface="Arial"/>
                <a:cs typeface="Arial"/>
              </a:rPr>
              <a:t>u</a:t>
            </a:r>
            <a:r>
              <a:rPr b="0" spc="-310" dirty="0">
                <a:latin typeface="Arial"/>
                <a:cs typeface="Arial"/>
              </a:rPr>
              <a:t> </a:t>
            </a:r>
            <a:r>
              <a:rPr b="0" spc="-275" dirty="0">
                <a:latin typeface="Arial"/>
                <a:cs typeface="Arial"/>
              </a:rPr>
              <a:t>ne</a:t>
            </a:r>
            <a:r>
              <a:rPr b="0" spc="-355" dirty="0">
                <a:latin typeface="Arial"/>
                <a:cs typeface="Arial"/>
              </a:rPr>
              <a:t>e</a:t>
            </a:r>
            <a:r>
              <a:rPr b="0" spc="-185" dirty="0">
                <a:latin typeface="Arial"/>
                <a:cs typeface="Arial"/>
              </a:rPr>
              <a:t>d</a:t>
            </a:r>
            <a:r>
              <a:rPr b="0" spc="-310" dirty="0">
                <a:latin typeface="Arial"/>
                <a:cs typeface="Arial"/>
              </a:rPr>
              <a:t> </a:t>
            </a:r>
            <a:r>
              <a:rPr b="0" spc="280" dirty="0">
                <a:latin typeface="Arial"/>
                <a:cs typeface="Arial"/>
              </a:rPr>
              <a:t>t</a:t>
            </a:r>
            <a:r>
              <a:rPr b="0" spc="-175" dirty="0">
                <a:latin typeface="Arial"/>
                <a:cs typeface="Arial"/>
              </a:rPr>
              <a:t>o</a:t>
            </a:r>
            <a:r>
              <a:rPr b="0" spc="-310" dirty="0">
                <a:latin typeface="Arial"/>
                <a:cs typeface="Arial"/>
              </a:rPr>
              <a:t> </a:t>
            </a:r>
            <a:r>
              <a:rPr b="0" spc="-185" dirty="0">
                <a:latin typeface="Arial"/>
                <a:cs typeface="Arial"/>
              </a:rPr>
              <a:t>do</a:t>
            </a:r>
            <a:r>
              <a:rPr b="0" spc="-560" dirty="0">
                <a:latin typeface="Arial"/>
                <a:cs typeface="Arial"/>
              </a:rPr>
              <a:t>?</a:t>
            </a:r>
          </a:p>
        </p:txBody>
      </p:sp>
      <p:sp>
        <p:nvSpPr>
          <p:cNvPr id="4" name="object 4"/>
          <p:cNvSpPr txBox="1"/>
          <p:nvPr/>
        </p:nvSpPr>
        <p:spPr>
          <a:xfrm>
            <a:off x="448945" y="2027106"/>
            <a:ext cx="11294110" cy="2967479"/>
          </a:xfrm>
          <a:prstGeom prst="rect">
            <a:avLst/>
          </a:prstGeom>
        </p:spPr>
        <p:txBody>
          <a:bodyPr vert="horz" wrap="square" lIns="0" tIns="12700" rIns="0" bIns="0" rtlCol="0">
            <a:spAutoFit/>
          </a:bodyPr>
          <a:lstStyle/>
          <a:p>
            <a:pPr marL="457200"/>
            <a:r>
              <a:rPr lang="en-GB" sz="3200" b="1" dirty="0">
                <a:effectLst/>
                <a:latin typeface="Arial" panose="020B0604020202020204" pitchFamily="34" charset="0"/>
                <a:ea typeface="Times New Roman" panose="02020603050405020304" pitchFamily="18" charset="0"/>
              </a:rPr>
              <a:t>Task</a:t>
            </a:r>
            <a:endParaRPr lang="en-GB" sz="3200" dirty="0">
              <a:effectLst/>
              <a:latin typeface="Times New Roman" panose="02020603050405020304" pitchFamily="18" charset="0"/>
              <a:ea typeface="Times New Roman" panose="02020603050405020304" pitchFamily="18" charset="0"/>
            </a:endParaRPr>
          </a:p>
          <a:p>
            <a:pPr marL="457200"/>
            <a:r>
              <a:rPr lang="en-GB" sz="3200" b="1" dirty="0">
                <a:effectLst/>
                <a:latin typeface="Arial" panose="020B0604020202020204" pitchFamily="34" charset="0"/>
                <a:ea typeface="Times New Roman" panose="02020603050405020304" pitchFamily="18" charset="0"/>
              </a:rPr>
              <a:t>Based on the lecture series and in discussion with your tutor, choose a theme, an artist or illustrator that relate to your illustration interests. Write a 1,500-word essay. Present primary themes, practitioners, key writers and theorists.</a:t>
            </a:r>
            <a:endParaRPr lang="en-GB" sz="32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773223" y="573299"/>
            <a:ext cx="9194800" cy="689932"/>
          </a:xfrm>
          <a:prstGeom prst="rect">
            <a:avLst/>
          </a:prstGeom>
        </p:spPr>
        <p:txBody>
          <a:bodyPr vert="horz" wrap="square" lIns="0" tIns="12700" rIns="0" bIns="0" rtlCol="0">
            <a:spAutoFit/>
          </a:bodyPr>
          <a:lstStyle/>
          <a:p>
            <a:pPr marL="12700">
              <a:lnSpc>
                <a:spcPct val="100000"/>
              </a:lnSpc>
              <a:spcBef>
                <a:spcPts val="100"/>
              </a:spcBef>
            </a:pPr>
            <a:r>
              <a:rPr b="0" spc="-335" dirty="0">
                <a:latin typeface="Arial"/>
                <a:cs typeface="Arial"/>
              </a:rPr>
              <a:t>W</a:t>
            </a:r>
            <a:r>
              <a:rPr b="0" spc="-330" dirty="0">
                <a:latin typeface="Arial"/>
                <a:cs typeface="Arial"/>
              </a:rPr>
              <a:t>h</a:t>
            </a:r>
            <a:r>
              <a:rPr b="0" spc="-385" dirty="0">
                <a:latin typeface="Arial"/>
                <a:cs typeface="Arial"/>
              </a:rPr>
              <a:t>a</a:t>
            </a:r>
            <a:r>
              <a:rPr b="0" spc="340" dirty="0">
                <a:latin typeface="Arial"/>
                <a:cs typeface="Arial"/>
              </a:rPr>
              <a:t>t</a:t>
            </a:r>
            <a:r>
              <a:rPr b="0" spc="-300" dirty="0">
                <a:latin typeface="Arial"/>
                <a:cs typeface="Arial"/>
              </a:rPr>
              <a:t> </a:t>
            </a:r>
            <a:r>
              <a:rPr b="0" spc="-185" dirty="0">
                <a:latin typeface="Arial"/>
                <a:cs typeface="Arial"/>
              </a:rPr>
              <a:t>d</a:t>
            </a:r>
            <a:r>
              <a:rPr b="0" spc="-180" dirty="0">
                <a:latin typeface="Arial"/>
                <a:cs typeface="Arial"/>
              </a:rPr>
              <a:t>o</a:t>
            </a:r>
            <a:r>
              <a:rPr b="0" spc="-310" dirty="0">
                <a:latin typeface="Arial"/>
                <a:cs typeface="Arial"/>
              </a:rPr>
              <a:t> </a:t>
            </a:r>
            <a:r>
              <a:rPr b="0" spc="-360" dirty="0">
                <a:latin typeface="Arial"/>
                <a:cs typeface="Arial"/>
              </a:rPr>
              <a:t>y</a:t>
            </a:r>
            <a:r>
              <a:rPr b="0" spc="-180" dirty="0">
                <a:latin typeface="Arial"/>
                <a:cs typeface="Arial"/>
              </a:rPr>
              <a:t>o</a:t>
            </a:r>
            <a:r>
              <a:rPr b="0" spc="-185" dirty="0">
                <a:latin typeface="Arial"/>
                <a:cs typeface="Arial"/>
              </a:rPr>
              <a:t>u</a:t>
            </a:r>
            <a:r>
              <a:rPr b="0" spc="-310" dirty="0">
                <a:latin typeface="Arial"/>
                <a:cs typeface="Arial"/>
              </a:rPr>
              <a:t> </a:t>
            </a:r>
            <a:r>
              <a:rPr b="0" spc="-275" dirty="0">
                <a:latin typeface="Arial"/>
                <a:cs typeface="Arial"/>
              </a:rPr>
              <a:t>ne</a:t>
            </a:r>
            <a:r>
              <a:rPr b="0" spc="-355" dirty="0">
                <a:latin typeface="Arial"/>
                <a:cs typeface="Arial"/>
              </a:rPr>
              <a:t>e</a:t>
            </a:r>
            <a:r>
              <a:rPr b="0" spc="-185" dirty="0">
                <a:latin typeface="Arial"/>
                <a:cs typeface="Arial"/>
              </a:rPr>
              <a:t>d</a:t>
            </a:r>
            <a:r>
              <a:rPr b="0" spc="-310" dirty="0">
                <a:latin typeface="Arial"/>
                <a:cs typeface="Arial"/>
              </a:rPr>
              <a:t> </a:t>
            </a:r>
            <a:r>
              <a:rPr b="0" spc="280" dirty="0">
                <a:latin typeface="Arial"/>
                <a:cs typeface="Arial"/>
              </a:rPr>
              <a:t>t</a:t>
            </a:r>
            <a:r>
              <a:rPr b="0" spc="-175" dirty="0">
                <a:latin typeface="Arial"/>
                <a:cs typeface="Arial"/>
              </a:rPr>
              <a:t>o</a:t>
            </a:r>
            <a:r>
              <a:rPr b="0" spc="-310" dirty="0">
                <a:latin typeface="Arial"/>
                <a:cs typeface="Arial"/>
              </a:rPr>
              <a:t> </a:t>
            </a:r>
            <a:r>
              <a:rPr b="0" spc="-185" dirty="0">
                <a:latin typeface="Arial"/>
                <a:cs typeface="Arial"/>
              </a:rPr>
              <a:t>do</a:t>
            </a:r>
            <a:r>
              <a:rPr b="0" spc="-560" dirty="0">
                <a:latin typeface="Arial"/>
                <a:cs typeface="Arial"/>
              </a:rPr>
              <a:t>?</a:t>
            </a:r>
          </a:p>
        </p:txBody>
      </p:sp>
      <p:sp>
        <p:nvSpPr>
          <p:cNvPr id="4" name="object 4"/>
          <p:cNvSpPr txBox="1"/>
          <p:nvPr/>
        </p:nvSpPr>
        <p:spPr>
          <a:xfrm>
            <a:off x="337432" y="1592207"/>
            <a:ext cx="11594737" cy="5286062"/>
          </a:xfrm>
          <a:prstGeom prst="rect">
            <a:avLst/>
          </a:prstGeom>
        </p:spPr>
        <p:txBody>
          <a:bodyPr vert="horz" wrap="square" lIns="0" tIns="12700" rIns="0" bIns="0" rtlCol="0">
            <a:spAutoFit/>
          </a:bodyPr>
          <a:lstStyle/>
          <a:p>
            <a:pPr>
              <a:spcBef>
                <a:spcPts val="50"/>
              </a:spcBef>
            </a:pPr>
            <a:r>
              <a:rPr lang="en-US" sz="2800" dirty="0">
                <a:effectLst/>
                <a:latin typeface="Arial" panose="020B0604020202020204" pitchFamily="34" charset="0"/>
                <a:ea typeface="Futura-Medium" panose="020B0602020204020303" pitchFamily="34" charset="-79"/>
                <a:cs typeface="Futura-Medium" panose="020B0602020204020303" pitchFamily="34" charset="-79"/>
              </a:rPr>
              <a:t>In your writing you need to include theoretical information</a:t>
            </a:r>
          </a:p>
          <a:p>
            <a:pPr marL="457200" indent="-457200">
              <a:spcBef>
                <a:spcPts val="50"/>
              </a:spcBef>
              <a:buFont typeface="Arial" panose="020B0604020202020204" pitchFamily="34" charset="0"/>
              <a:buChar char="•"/>
            </a:pPr>
            <a:r>
              <a:rPr lang="en-US" sz="2800" dirty="0">
                <a:effectLst/>
                <a:latin typeface="Arial" panose="020B0604020202020204" pitchFamily="34" charset="0"/>
                <a:ea typeface="Futura-Medium" panose="020B0602020204020303" pitchFamily="34" charset="-79"/>
                <a:cs typeface="Futura-Medium" panose="020B0602020204020303" pitchFamily="34" charset="-79"/>
              </a:rPr>
              <a:t>Research from books, include at least 3 books plus other sources </a:t>
            </a:r>
          </a:p>
          <a:p>
            <a:pPr marL="457200" indent="-457200">
              <a:spcBef>
                <a:spcPts val="50"/>
              </a:spcBef>
              <a:buFont typeface="Arial" panose="020B0604020202020204" pitchFamily="34" charset="0"/>
              <a:buChar char="•"/>
            </a:pPr>
            <a:r>
              <a:rPr lang="en-US" sz="2800" dirty="0">
                <a:effectLst/>
                <a:latin typeface="Arial" panose="020B0604020202020204" pitchFamily="34" charset="0"/>
                <a:ea typeface="Futura-Medium" panose="020B0602020204020303" pitchFamily="34" charset="-79"/>
                <a:cs typeface="Futura-Medium" panose="020B0602020204020303" pitchFamily="34" charset="-79"/>
              </a:rPr>
              <a:t>Theorists- at least 1 </a:t>
            </a:r>
          </a:p>
          <a:p>
            <a:pPr marL="457200" indent="-457200">
              <a:spcBef>
                <a:spcPts val="50"/>
              </a:spcBef>
              <a:buFont typeface="Arial" panose="020B0604020202020204" pitchFamily="34" charset="0"/>
              <a:buChar char="•"/>
            </a:pPr>
            <a:r>
              <a:rPr lang="en-US" sz="2800" dirty="0">
                <a:effectLst/>
                <a:latin typeface="Arial" panose="020B0604020202020204" pitchFamily="34" charset="0"/>
                <a:ea typeface="Futura-Medium" panose="020B0602020204020303" pitchFamily="34" charset="-79"/>
                <a:cs typeface="Futura-Medium" panose="020B0602020204020303" pitchFamily="34" charset="-79"/>
              </a:rPr>
              <a:t>In text references</a:t>
            </a:r>
          </a:p>
          <a:p>
            <a:pPr marL="457200" indent="-457200">
              <a:spcBef>
                <a:spcPts val="50"/>
              </a:spcBef>
              <a:buFont typeface="Arial" panose="020B0604020202020204" pitchFamily="34" charset="0"/>
              <a:buChar char="•"/>
            </a:pPr>
            <a:r>
              <a:rPr lang="en-US" sz="2800" dirty="0">
                <a:effectLst/>
                <a:latin typeface="Arial" panose="020B0604020202020204" pitchFamily="34" charset="0"/>
                <a:ea typeface="Futura-Medium" panose="020B0602020204020303" pitchFamily="34" charset="-79"/>
                <a:cs typeface="Futura-Medium" panose="020B0602020204020303" pitchFamily="34" charset="-79"/>
              </a:rPr>
              <a:t>A Bibliography</a:t>
            </a:r>
          </a:p>
          <a:p>
            <a:pPr marL="457200" indent="-457200">
              <a:spcBef>
                <a:spcPts val="50"/>
              </a:spcBef>
              <a:buFont typeface="Arial" panose="020B0604020202020204" pitchFamily="34" charset="0"/>
              <a:buChar char="•"/>
            </a:pPr>
            <a:r>
              <a:rPr lang="en-US" sz="2800" dirty="0">
                <a:effectLst/>
                <a:latin typeface="Arial" panose="020B0604020202020204" pitchFamily="34" charset="0"/>
                <a:ea typeface="Futura-Medium" panose="020B0602020204020303" pitchFamily="34" charset="-79"/>
                <a:cs typeface="Futura-Medium" panose="020B0602020204020303" pitchFamily="34" charset="-79"/>
              </a:rPr>
              <a:t>use a range of critical academic theories and sources</a:t>
            </a:r>
          </a:p>
          <a:p>
            <a:pPr marL="457200" indent="-457200">
              <a:spcBef>
                <a:spcPts val="50"/>
              </a:spcBef>
              <a:buFont typeface="Arial" panose="020B0604020202020204" pitchFamily="34" charset="0"/>
              <a:buChar char="•"/>
            </a:pPr>
            <a:r>
              <a:rPr lang="en-US" sz="2800" dirty="0" err="1">
                <a:effectLst/>
                <a:latin typeface="Arial" panose="020B0604020202020204" pitchFamily="34" charset="0"/>
                <a:ea typeface="Futura-Medium" panose="020B0602020204020303" pitchFamily="34" charset="-79"/>
                <a:cs typeface="Futura-Medium" panose="020B0602020204020303" pitchFamily="34" charset="-79"/>
              </a:rPr>
              <a:t>analyse</a:t>
            </a:r>
            <a:r>
              <a:rPr lang="en-US" sz="2800" dirty="0">
                <a:effectLst/>
                <a:latin typeface="Arial" panose="020B0604020202020204" pitchFamily="34" charset="0"/>
                <a:ea typeface="Futura-Medium" panose="020B0602020204020303" pitchFamily="34" charset="-79"/>
                <a:cs typeface="Futura-Medium" panose="020B0602020204020303" pitchFamily="34" charset="-79"/>
              </a:rPr>
              <a:t> cultural products or practices and elements of cultural </a:t>
            </a:r>
            <a:r>
              <a:rPr lang="en-US" sz="2800" dirty="0" err="1">
                <a:effectLst/>
                <a:latin typeface="Arial" panose="020B0604020202020204" pitchFamily="34" charset="0"/>
                <a:ea typeface="Futura-Medium" panose="020B0602020204020303" pitchFamily="34" charset="-79"/>
                <a:cs typeface="Futura-Medium" panose="020B0602020204020303" pitchFamily="34" charset="-79"/>
              </a:rPr>
              <a:t>endeavour</a:t>
            </a:r>
            <a:r>
              <a:rPr lang="en-US" sz="2800" dirty="0">
                <a:effectLst/>
                <a:latin typeface="Arial" panose="020B0604020202020204" pitchFamily="34" charset="0"/>
                <a:ea typeface="Futura-Medium" panose="020B0602020204020303" pitchFamily="34" charset="-79"/>
                <a:cs typeface="Futura-Medium" panose="020B0602020204020303" pitchFamily="34" charset="-79"/>
              </a:rPr>
              <a:t> </a:t>
            </a:r>
          </a:p>
          <a:p>
            <a:pPr marL="457200" indent="-457200">
              <a:spcBef>
                <a:spcPts val="50"/>
              </a:spcBef>
              <a:buFont typeface="Arial" panose="020B0604020202020204" pitchFamily="34" charset="0"/>
              <a:buChar char="•"/>
            </a:pPr>
            <a:r>
              <a:rPr lang="en-US" sz="2800" dirty="0">
                <a:effectLst/>
                <a:latin typeface="Arial" panose="020B0604020202020204" pitchFamily="34" charset="0"/>
                <a:ea typeface="Futura-Medium" panose="020B0602020204020303" pitchFamily="34" charset="-79"/>
                <a:cs typeface="Futura-Medium" panose="020B0602020204020303" pitchFamily="34" charset="-79"/>
              </a:rPr>
              <a:t>respond to different methods - this could be a range of knowledge from history</a:t>
            </a:r>
          </a:p>
          <a:p>
            <a:pPr marL="457200" indent="-457200">
              <a:spcBef>
                <a:spcPts val="50"/>
              </a:spcBef>
              <a:buFont typeface="Arial" panose="020B0604020202020204" pitchFamily="34" charset="0"/>
              <a:buChar char="•"/>
            </a:pPr>
            <a:r>
              <a:rPr lang="en-US" sz="2800" dirty="0">
                <a:effectLst/>
                <a:latin typeface="Arial" panose="020B0604020202020204" pitchFamily="34" charset="0"/>
                <a:ea typeface="Futura-Medium" panose="020B0602020204020303" pitchFamily="34" charset="-79"/>
                <a:cs typeface="Futura-Medium" panose="020B0602020204020303" pitchFamily="34" charset="-79"/>
              </a:rPr>
              <a:t>remember to use appropriate citation and referencing conventions.</a:t>
            </a:r>
          </a:p>
          <a:p>
            <a:pPr marL="457200"/>
            <a:endParaRPr lang="en-GB" sz="2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49036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693028" y="581437"/>
            <a:ext cx="10641965" cy="1043876"/>
          </a:xfrm>
          <a:prstGeom prst="rect">
            <a:avLst/>
          </a:prstGeom>
        </p:spPr>
        <p:txBody>
          <a:bodyPr vert="horz" wrap="square" lIns="0" tIns="363220" rIns="0" bIns="0" rtlCol="0">
            <a:spAutoFit/>
          </a:bodyPr>
          <a:lstStyle/>
          <a:p>
            <a:pPr marL="237490">
              <a:lnSpc>
                <a:spcPct val="100000"/>
              </a:lnSpc>
              <a:spcBef>
                <a:spcPts val="2860"/>
              </a:spcBef>
            </a:pPr>
            <a:r>
              <a:rPr b="0" spc="-335" dirty="0">
                <a:latin typeface="Arial"/>
                <a:cs typeface="Arial"/>
              </a:rPr>
              <a:t>W</a:t>
            </a:r>
            <a:r>
              <a:rPr b="0" spc="-330" dirty="0">
                <a:latin typeface="Arial"/>
                <a:cs typeface="Arial"/>
              </a:rPr>
              <a:t>h</a:t>
            </a:r>
            <a:r>
              <a:rPr b="0" spc="-385" dirty="0">
                <a:latin typeface="Arial"/>
                <a:cs typeface="Arial"/>
              </a:rPr>
              <a:t>a</a:t>
            </a:r>
            <a:r>
              <a:rPr b="0" spc="340" dirty="0">
                <a:latin typeface="Arial"/>
                <a:cs typeface="Arial"/>
              </a:rPr>
              <a:t>t</a:t>
            </a:r>
            <a:r>
              <a:rPr b="0" spc="-300" dirty="0">
                <a:latin typeface="Arial"/>
                <a:cs typeface="Arial"/>
              </a:rPr>
              <a:t> </a:t>
            </a:r>
            <a:r>
              <a:rPr b="0" spc="-185" dirty="0">
                <a:latin typeface="Arial"/>
                <a:cs typeface="Arial"/>
              </a:rPr>
              <a:t>d</a:t>
            </a:r>
            <a:r>
              <a:rPr b="0" spc="-180" dirty="0">
                <a:latin typeface="Arial"/>
                <a:cs typeface="Arial"/>
              </a:rPr>
              <a:t>o</a:t>
            </a:r>
            <a:r>
              <a:rPr b="0" spc="-310" dirty="0">
                <a:latin typeface="Arial"/>
                <a:cs typeface="Arial"/>
              </a:rPr>
              <a:t> </a:t>
            </a:r>
            <a:r>
              <a:rPr b="0" spc="-360" dirty="0">
                <a:latin typeface="Arial"/>
                <a:cs typeface="Arial"/>
              </a:rPr>
              <a:t>y</a:t>
            </a:r>
            <a:r>
              <a:rPr b="0" spc="-180" dirty="0">
                <a:latin typeface="Arial"/>
                <a:cs typeface="Arial"/>
              </a:rPr>
              <a:t>o</a:t>
            </a:r>
            <a:r>
              <a:rPr b="0" spc="-185" dirty="0">
                <a:latin typeface="Arial"/>
                <a:cs typeface="Arial"/>
              </a:rPr>
              <a:t>u</a:t>
            </a:r>
            <a:r>
              <a:rPr b="0" spc="-310" dirty="0">
                <a:latin typeface="Arial"/>
                <a:cs typeface="Arial"/>
              </a:rPr>
              <a:t> </a:t>
            </a:r>
            <a:r>
              <a:rPr b="0" spc="-275" dirty="0">
                <a:latin typeface="Arial"/>
                <a:cs typeface="Arial"/>
              </a:rPr>
              <a:t>ne</a:t>
            </a:r>
            <a:r>
              <a:rPr b="0" spc="-355" dirty="0">
                <a:latin typeface="Arial"/>
                <a:cs typeface="Arial"/>
              </a:rPr>
              <a:t>e</a:t>
            </a:r>
            <a:r>
              <a:rPr b="0" spc="-185" dirty="0">
                <a:latin typeface="Arial"/>
                <a:cs typeface="Arial"/>
              </a:rPr>
              <a:t>d</a:t>
            </a:r>
            <a:r>
              <a:rPr b="0" spc="-300" dirty="0">
                <a:latin typeface="Arial"/>
                <a:cs typeface="Arial"/>
              </a:rPr>
              <a:t> </a:t>
            </a:r>
            <a:r>
              <a:rPr b="0" spc="280" dirty="0">
                <a:latin typeface="Arial"/>
                <a:cs typeface="Arial"/>
              </a:rPr>
              <a:t>t</a:t>
            </a:r>
            <a:r>
              <a:rPr b="0" spc="-175" dirty="0">
                <a:latin typeface="Arial"/>
                <a:cs typeface="Arial"/>
              </a:rPr>
              <a:t>o</a:t>
            </a:r>
            <a:r>
              <a:rPr b="0" spc="-310" dirty="0">
                <a:latin typeface="Arial"/>
                <a:cs typeface="Arial"/>
              </a:rPr>
              <a:t> </a:t>
            </a:r>
            <a:r>
              <a:rPr b="0" spc="-185" dirty="0">
                <a:latin typeface="Arial"/>
                <a:cs typeface="Arial"/>
              </a:rPr>
              <a:t>do</a:t>
            </a:r>
            <a:r>
              <a:rPr b="0" spc="-560" dirty="0">
                <a:latin typeface="Arial"/>
                <a:cs typeface="Arial"/>
              </a:rPr>
              <a:t>?</a:t>
            </a:r>
          </a:p>
        </p:txBody>
      </p:sp>
      <p:sp>
        <p:nvSpPr>
          <p:cNvPr id="4" name="object 4"/>
          <p:cNvSpPr txBox="1"/>
          <p:nvPr/>
        </p:nvSpPr>
        <p:spPr>
          <a:xfrm>
            <a:off x="604837" y="3169734"/>
            <a:ext cx="10982325" cy="1490152"/>
          </a:xfrm>
          <a:prstGeom prst="rect">
            <a:avLst/>
          </a:prstGeom>
        </p:spPr>
        <p:txBody>
          <a:bodyPr vert="horz" wrap="square" lIns="0" tIns="12700" rIns="0" bIns="0" rtlCol="0">
            <a:spAutoFit/>
          </a:bodyPr>
          <a:lstStyle/>
          <a:p>
            <a:r>
              <a:rPr lang="en-GB" sz="3200" b="1" dirty="0">
                <a:solidFill>
                  <a:srgbClr val="000000"/>
                </a:solidFill>
                <a:effectLst/>
                <a:latin typeface="Arial" panose="020B0604020202020204" pitchFamily="34" charset="0"/>
                <a:ea typeface="Times New Roman" panose="02020603050405020304" pitchFamily="18" charset="0"/>
              </a:rPr>
              <a:t>HAND IN (12th December)</a:t>
            </a:r>
            <a:endParaRPr lang="en-GB" sz="3200" dirty="0">
              <a:effectLst/>
              <a:latin typeface="Times New Roman" panose="02020603050405020304" pitchFamily="18" charset="0"/>
              <a:ea typeface="Times New Roman" panose="02020603050405020304" pitchFamily="18" charset="0"/>
            </a:endParaRPr>
          </a:p>
          <a:p>
            <a:r>
              <a:rPr lang="en-GB" sz="3200" b="1" dirty="0">
                <a:solidFill>
                  <a:srgbClr val="000000"/>
                </a:solidFill>
                <a:effectLst/>
                <a:latin typeface="Arial" panose="020B0604020202020204" pitchFamily="34" charset="0"/>
                <a:ea typeface="Times New Roman" panose="02020603050405020304" pitchFamily="18" charset="0"/>
              </a:rPr>
              <a:t>Submit your </a:t>
            </a:r>
            <a:r>
              <a:rPr lang="en-GB" sz="3200" b="1" dirty="0">
                <a:solidFill>
                  <a:srgbClr val="000000"/>
                </a:solidFill>
                <a:latin typeface="Arial" panose="020B0604020202020204" pitchFamily="34" charset="0"/>
                <a:ea typeface="Times New Roman" panose="02020603050405020304" pitchFamily="18" charset="0"/>
              </a:rPr>
              <a:t>essay</a:t>
            </a:r>
            <a:r>
              <a:rPr lang="en-GB" sz="3200" b="1" dirty="0">
                <a:solidFill>
                  <a:srgbClr val="000000"/>
                </a:solidFill>
                <a:effectLst/>
                <a:latin typeface="Arial" panose="020B0604020202020204" pitchFamily="34" charset="0"/>
                <a:ea typeface="Times New Roman" panose="02020603050405020304" pitchFamily="18" charset="0"/>
              </a:rPr>
              <a:t> of 1500 words as a PDF to </a:t>
            </a:r>
            <a:r>
              <a:rPr lang="en-GB" sz="3200" b="1" dirty="0">
                <a:solidFill>
                  <a:srgbClr val="000000"/>
                </a:solidFill>
                <a:latin typeface="Arial" panose="020B0604020202020204" pitchFamily="34" charset="0"/>
                <a:ea typeface="Times New Roman" panose="02020603050405020304" pitchFamily="18" charset="0"/>
              </a:rPr>
              <a:t>T</a:t>
            </a:r>
            <a:r>
              <a:rPr lang="en-GB" sz="3200" b="1" dirty="0">
                <a:solidFill>
                  <a:srgbClr val="000000"/>
                </a:solidFill>
                <a:effectLst/>
                <a:latin typeface="Arial" panose="020B0604020202020204" pitchFamily="34" charset="0"/>
                <a:ea typeface="Times New Roman" panose="02020603050405020304" pitchFamily="18" charset="0"/>
              </a:rPr>
              <a:t>urnitin on Moodle.</a:t>
            </a:r>
            <a:endParaRPr sz="3200" dirty="0">
              <a:latin typeface="Arial"/>
              <a:cs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D788D-111F-A9AC-0839-BCC53613810F}"/>
              </a:ext>
            </a:extLst>
          </p:cNvPr>
          <p:cNvSpPr>
            <a:spLocks noGrp="1"/>
          </p:cNvSpPr>
          <p:nvPr>
            <p:ph type="title"/>
          </p:nvPr>
        </p:nvSpPr>
        <p:spPr/>
        <p:txBody>
          <a:bodyPr/>
          <a:lstStyle/>
          <a:p>
            <a:r>
              <a:rPr lang="en-US" dirty="0"/>
              <a:t>Feedback</a:t>
            </a:r>
          </a:p>
        </p:txBody>
      </p:sp>
      <p:sp>
        <p:nvSpPr>
          <p:cNvPr id="3" name="Content Placeholder 2">
            <a:extLst>
              <a:ext uri="{FF2B5EF4-FFF2-40B4-BE49-F238E27FC236}">
                <a16:creationId xmlns:a16="http://schemas.microsoft.com/office/drawing/2014/main" id="{0E7D5719-573B-95EC-D768-ED1644DA9E87}"/>
              </a:ext>
            </a:extLst>
          </p:cNvPr>
          <p:cNvSpPr>
            <a:spLocks noGrp="1"/>
          </p:cNvSpPr>
          <p:nvPr>
            <p:ph idx="1"/>
          </p:nvPr>
        </p:nvSpPr>
        <p:spPr/>
        <p:txBody>
          <a:bodyPr/>
          <a:lstStyle/>
          <a:p>
            <a:r>
              <a:rPr lang="en-US" dirty="0"/>
              <a:t>Feedback will be provided 20 days after submission</a:t>
            </a:r>
          </a:p>
          <a:p>
            <a:r>
              <a:rPr lang="en-US" dirty="0"/>
              <a:t>24th January 2023 By 12:00pm (noon) on Turnitin via Moodle</a:t>
            </a:r>
          </a:p>
          <a:p>
            <a:r>
              <a:rPr lang="en-US" dirty="0"/>
              <a:t>Feedback is really important - remember to read it as this will show what you are doing well and what you need to improve.</a:t>
            </a:r>
          </a:p>
          <a:p>
            <a:r>
              <a:rPr lang="en-US" dirty="0"/>
              <a:t>The mark will also be here- this mark will be provisional and your final mark will be available on My TSD following the exam boards.</a:t>
            </a:r>
          </a:p>
        </p:txBody>
      </p:sp>
    </p:spTree>
    <p:extLst>
      <p:ext uri="{BB962C8B-B14F-4D97-AF65-F5344CB8AC3E}">
        <p14:creationId xmlns:p14="http://schemas.microsoft.com/office/powerpoint/2010/main" val="1467677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918189" y="941288"/>
            <a:ext cx="7205903" cy="689932"/>
          </a:xfrm>
          <a:prstGeom prst="rect">
            <a:avLst/>
          </a:prstGeom>
        </p:spPr>
        <p:txBody>
          <a:bodyPr vert="horz" wrap="square" lIns="0" tIns="12700" rIns="0" bIns="0" rtlCol="0">
            <a:spAutoFit/>
          </a:bodyPr>
          <a:lstStyle/>
          <a:p>
            <a:pPr marL="12700" marR="5080">
              <a:lnSpc>
                <a:spcPct val="100000"/>
              </a:lnSpc>
              <a:spcBef>
                <a:spcPts val="100"/>
              </a:spcBef>
            </a:pPr>
            <a:r>
              <a:rPr b="0" spc="-335" dirty="0">
                <a:latin typeface="Arial"/>
                <a:cs typeface="Arial"/>
              </a:rPr>
              <a:t>W</a:t>
            </a:r>
            <a:r>
              <a:rPr b="0" spc="-330" dirty="0">
                <a:latin typeface="Arial"/>
                <a:cs typeface="Arial"/>
              </a:rPr>
              <a:t>h</a:t>
            </a:r>
            <a:r>
              <a:rPr b="0" spc="-385" dirty="0">
                <a:latin typeface="Arial"/>
                <a:cs typeface="Arial"/>
              </a:rPr>
              <a:t>a</a:t>
            </a:r>
            <a:r>
              <a:rPr b="0" spc="340" dirty="0">
                <a:latin typeface="Arial"/>
                <a:cs typeface="Arial"/>
              </a:rPr>
              <a:t>t</a:t>
            </a:r>
            <a:r>
              <a:rPr b="0" spc="-305" dirty="0">
                <a:latin typeface="Arial"/>
                <a:cs typeface="Arial"/>
              </a:rPr>
              <a:t> </a:t>
            </a:r>
            <a:r>
              <a:rPr b="0" spc="-185" dirty="0">
                <a:latin typeface="Arial"/>
                <a:cs typeface="Arial"/>
              </a:rPr>
              <a:t>d</a:t>
            </a:r>
            <a:r>
              <a:rPr b="0" spc="-180" dirty="0">
                <a:latin typeface="Arial"/>
                <a:cs typeface="Arial"/>
              </a:rPr>
              <a:t>o</a:t>
            </a:r>
            <a:r>
              <a:rPr b="0" spc="-310" dirty="0">
                <a:latin typeface="Arial"/>
                <a:cs typeface="Arial"/>
              </a:rPr>
              <a:t> </a:t>
            </a:r>
            <a:r>
              <a:rPr b="0" spc="-100" dirty="0">
                <a:latin typeface="Arial"/>
                <a:cs typeface="Arial"/>
              </a:rPr>
              <a:t>w</a:t>
            </a:r>
            <a:r>
              <a:rPr b="0" spc="-355" dirty="0">
                <a:latin typeface="Arial"/>
                <a:cs typeface="Arial"/>
              </a:rPr>
              <a:t>e</a:t>
            </a:r>
            <a:r>
              <a:rPr b="0" spc="-305" dirty="0">
                <a:latin typeface="Arial"/>
                <a:cs typeface="Arial"/>
              </a:rPr>
              <a:t> </a:t>
            </a:r>
            <a:r>
              <a:rPr b="0" spc="-275" dirty="0">
                <a:latin typeface="Arial"/>
                <a:cs typeface="Arial"/>
              </a:rPr>
              <a:t>ne</a:t>
            </a:r>
            <a:r>
              <a:rPr b="0" spc="-355" dirty="0">
                <a:latin typeface="Arial"/>
                <a:cs typeface="Arial"/>
              </a:rPr>
              <a:t>e</a:t>
            </a:r>
            <a:r>
              <a:rPr b="0" spc="-125" dirty="0">
                <a:latin typeface="Arial"/>
                <a:cs typeface="Arial"/>
              </a:rPr>
              <a:t>d</a:t>
            </a:r>
            <a:r>
              <a:rPr lang="en-GB" b="0" spc="-125" dirty="0">
                <a:latin typeface="Arial"/>
                <a:cs typeface="Arial"/>
              </a:rPr>
              <a:t> </a:t>
            </a:r>
            <a:r>
              <a:rPr b="0" spc="280" dirty="0">
                <a:latin typeface="Arial"/>
                <a:cs typeface="Arial"/>
              </a:rPr>
              <a:t>t</a:t>
            </a:r>
            <a:r>
              <a:rPr b="0" spc="-175" dirty="0">
                <a:latin typeface="Arial"/>
                <a:cs typeface="Arial"/>
              </a:rPr>
              <a:t>o</a:t>
            </a:r>
            <a:r>
              <a:rPr b="0" spc="-310" dirty="0">
                <a:latin typeface="Arial"/>
                <a:cs typeface="Arial"/>
              </a:rPr>
              <a:t> </a:t>
            </a:r>
            <a:r>
              <a:rPr b="0" spc="-185" dirty="0">
                <a:latin typeface="Arial"/>
                <a:cs typeface="Arial"/>
              </a:rPr>
              <a:t>do</a:t>
            </a:r>
            <a:r>
              <a:rPr b="0" spc="-560" dirty="0">
                <a:latin typeface="Arial"/>
                <a:cs typeface="Arial"/>
              </a:rPr>
              <a:t>?</a:t>
            </a:r>
          </a:p>
        </p:txBody>
      </p:sp>
      <p:sp>
        <p:nvSpPr>
          <p:cNvPr id="5" name="object 5"/>
          <p:cNvSpPr txBox="1"/>
          <p:nvPr/>
        </p:nvSpPr>
        <p:spPr>
          <a:xfrm>
            <a:off x="1820866" y="2913926"/>
            <a:ext cx="6080488" cy="1885131"/>
          </a:xfrm>
          <a:prstGeom prst="rect">
            <a:avLst/>
          </a:prstGeom>
        </p:spPr>
        <p:txBody>
          <a:bodyPr vert="horz" wrap="square" lIns="0" tIns="12700" rIns="0" bIns="0" rtlCol="0">
            <a:spAutoFit/>
          </a:bodyPr>
          <a:lstStyle/>
          <a:p>
            <a:pPr marL="584200" indent="-571500">
              <a:lnSpc>
                <a:spcPct val="100000"/>
              </a:lnSpc>
              <a:spcBef>
                <a:spcPts val="100"/>
              </a:spcBef>
              <a:buChar char="-"/>
              <a:tabLst>
                <a:tab pos="583565" algn="l"/>
                <a:tab pos="584200" algn="l"/>
              </a:tabLst>
            </a:pPr>
            <a:r>
              <a:rPr lang="en-GB" sz="4000" spc="-160" dirty="0">
                <a:latin typeface="Arial"/>
                <a:cs typeface="Arial"/>
              </a:rPr>
              <a:t>Studentship</a:t>
            </a:r>
          </a:p>
          <a:p>
            <a:pPr marL="584200" indent="-571500">
              <a:lnSpc>
                <a:spcPct val="100000"/>
              </a:lnSpc>
              <a:spcBef>
                <a:spcPts val="100"/>
              </a:spcBef>
              <a:buChar char="-"/>
              <a:tabLst>
                <a:tab pos="583565" algn="l"/>
                <a:tab pos="584200" algn="l"/>
              </a:tabLst>
            </a:pPr>
            <a:r>
              <a:rPr lang="en-GB" sz="4000" spc="-160" dirty="0">
                <a:latin typeface="Arial"/>
                <a:cs typeface="Arial"/>
              </a:rPr>
              <a:t>Tolerance of Ambiguity</a:t>
            </a:r>
          </a:p>
          <a:p>
            <a:pPr marL="584200" indent="-571500">
              <a:lnSpc>
                <a:spcPct val="100000"/>
              </a:lnSpc>
              <a:spcBef>
                <a:spcPts val="100"/>
              </a:spcBef>
              <a:buChar char="-"/>
              <a:tabLst>
                <a:tab pos="583565" algn="l"/>
                <a:tab pos="584200" algn="l"/>
              </a:tabLst>
            </a:pPr>
            <a:r>
              <a:rPr lang="en-GB" sz="4000" spc="-160" dirty="0">
                <a:latin typeface="Arial"/>
                <a:cs typeface="Arial"/>
              </a:rPr>
              <a:t>Independent Learning</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EDE06BA-0C0D-CDF9-CEDA-98F1EC20FA29}"/>
              </a:ext>
            </a:extLst>
          </p:cNvPr>
          <p:cNvSpPr>
            <a:spLocks noGrp="1"/>
          </p:cNvSpPr>
          <p:nvPr>
            <p:ph type="title"/>
          </p:nvPr>
        </p:nvSpPr>
        <p:spPr/>
        <p:txBody>
          <a:bodyPr/>
          <a:lstStyle/>
          <a:p>
            <a:r>
              <a:rPr lang="en-US" dirty="0"/>
              <a:t>Studentship</a:t>
            </a:r>
          </a:p>
        </p:txBody>
      </p:sp>
      <p:sp>
        <p:nvSpPr>
          <p:cNvPr id="8" name="TextBox 7">
            <a:extLst>
              <a:ext uri="{FF2B5EF4-FFF2-40B4-BE49-F238E27FC236}">
                <a16:creationId xmlns:a16="http://schemas.microsoft.com/office/drawing/2014/main" id="{0A241FB3-F639-80C0-D070-A509781D93E5}"/>
              </a:ext>
            </a:extLst>
          </p:cNvPr>
          <p:cNvSpPr txBox="1"/>
          <p:nvPr/>
        </p:nvSpPr>
        <p:spPr>
          <a:xfrm>
            <a:off x="465992" y="1987568"/>
            <a:ext cx="11260015" cy="4031873"/>
          </a:xfrm>
          <a:prstGeom prst="rect">
            <a:avLst/>
          </a:prstGeom>
          <a:noFill/>
        </p:spPr>
        <p:txBody>
          <a:bodyPr wrap="square">
            <a:spAutoFit/>
          </a:bodyPr>
          <a:lstStyle/>
          <a:p>
            <a:r>
              <a:rPr lang="en-US" sz="3200" b="1" dirty="0">
                <a:latin typeface="Arial" panose="020B0604020202020204" pitchFamily="34" charset="0"/>
                <a:cs typeface="Arial" panose="020B0604020202020204" pitchFamily="34" charset="0"/>
              </a:rPr>
              <a:t>Attend</a:t>
            </a:r>
            <a:r>
              <a:rPr lang="en-US" sz="3200" dirty="0">
                <a:latin typeface="Arial" panose="020B0604020202020204" pitchFamily="34" charset="0"/>
                <a:cs typeface="Arial" panose="020B0604020202020204" pitchFamily="34" charset="0"/>
              </a:rPr>
              <a:t> = Come every week</a:t>
            </a:r>
          </a:p>
          <a:p>
            <a:r>
              <a:rPr lang="en-US" sz="3200" b="1" dirty="0">
                <a:latin typeface="Arial" panose="020B0604020202020204" pitchFamily="34" charset="0"/>
                <a:cs typeface="Arial" panose="020B0604020202020204" pitchFamily="34" charset="0"/>
              </a:rPr>
              <a:t>Be on time </a:t>
            </a:r>
            <a:r>
              <a:rPr lang="en-US" sz="3200" dirty="0">
                <a:latin typeface="Arial" panose="020B0604020202020204" pitchFamily="34" charset="0"/>
                <a:cs typeface="Arial" panose="020B0604020202020204" pitchFamily="34" charset="0"/>
              </a:rPr>
              <a:t>= Lectures start at 9:30am</a:t>
            </a:r>
          </a:p>
          <a:p>
            <a:r>
              <a:rPr lang="en-US" sz="3200" b="1" dirty="0">
                <a:latin typeface="Arial" panose="020B0604020202020204" pitchFamily="34" charset="0"/>
                <a:cs typeface="Arial" panose="020B0604020202020204" pitchFamily="34" charset="0"/>
              </a:rPr>
              <a:t>Be prepared =</a:t>
            </a:r>
            <a:r>
              <a:rPr lang="en-US" sz="3200" dirty="0">
                <a:latin typeface="Arial" panose="020B0604020202020204" pitchFamily="34" charset="0"/>
                <a:cs typeface="Arial" panose="020B0604020202020204" pitchFamily="34" charset="0"/>
              </a:rPr>
              <a:t>  bring note books, sketch books, pens, </a:t>
            </a:r>
            <a:r>
              <a:rPr lang="en-US" sz="3200" dirty="0" err="1">
                <a:latin typeface="Arial" panose="020B0604020202020204" pitchFamily="34" charset="0"/>
                <a:cs typeface="Arial" panose="020B0604020202020204" pitchFamily="34" charset="0"/>
              </a:rPr>
              <a:t>etc</a:t>
            </a:r>
            <a:endParaRPr lang="en-US" sz="3200" dirty="0">
              <a:latin typeface="Arial" panose="020B0604020202020204" pitchFamily="34" charset="0"/>
              <a:cs typeface="Arial" panose="020B0604020202020204" pitchFamily="34" charset="0"/>
            </a:endParaRPr>
          </a:p>
          <a:p>
            <a:r>
              <a:rPr lang="en-US" sz="3200" b="1" dirty="0">
                <a:latin typeface="Arial" panose="020B0604020202020204" pitchFamily="34" charset="0"/>
                <a:cs typeface="Arial" panose="020B0604020202020204" pitchFamily="34" charset="0"/>
              </a:rPr>
              <a:t>Be enthused =</a:t>
            </a:r>
            <a:r>
              <a:rPr lang="en-US" sz="3200" dirty="0">
                <a:latin typeface="Arial" panose="020B0604020202020204" pitchFamily="34" charset="0"/>
                <a:cs typeface="Arial" panose="020B0604020202020204" pitchFamily="34" charset="0"/>
              </a:rPr>
              <a:t> pay attention and think about the ideas we all share</a:t>
            </a:r>
          </a:p>
          <a:p>
            <a:r>
              <a:rPr lang="en-US" sz="3200" b="1" dirty="0">
                <a:latin typeface="Arial" panose="020B0604020202020204" pitchFamily="34" charset="0"/>
                <a:cs typeface="Arial" panose="020B0604020202020204" pitchFamily="34" charset="0"/>
              </a:rPr>
              <a:t>Contribute = </a:t>
            </a:r>
            <a:r>
              <a:rPr lang="en-US" sz="3200" dirty="0">
                <a:latin typeface="Arial" panose="020B0604020202020204" pitchFamily="34" charset="0"/>
                <a:cs typeface="Arial" panose="020B0604020202020204" pitchFamily="34" charset="0"/>
              </a:rPr>
              <a:t>Ask questions, do the tasks, discuss in the seminars</a:t>
            </a:r>
          </a:p>
          <a:p>
            <a:r>
              <a:rPr lang="en-US" sz="3200" b="1" dirty="0">
                <a:latin typeface="Arial" panose="020B0604020202020204" pitchFamily="34" charset="0"/>
                <a:cs typeface="Arial" panose="020B0604020202020204" pitchFamily="34" charset="0"/>
              </a:rPr>
              <a:t>Assessment</a:t>
            </a:r>
            <a:r>
              <a:rPr lang="en-US" sz="3200" dirty="0">
                <a:latin typeface="Arial" panose="020B0604020202020204" pitchFamily="34" charset="0"/>
                <a:cs typeface="Arial" panose="020B0604020202020204" pitchFamily="34" charset="0"/>
              </a:rPr>
              <a:t>= Do the research, do the task, submit on time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151069-D3DC-E233-377F-0F6A9496E785}"/>
              </a:ext>
            </a:extLst>
          </p:cNvPr>
          <p:cNvSpPr>
            <a:spLocks noGrp="1"/>
          </p:cNvSpPr>
          <p:nvPr>
            <p:ph type="title"/>
          </p:nvPr>
        </p:nvSpPr>
        <p:spPr/>
        <p:txBody>
          <a:bodyPr/>
          <a:lstStyle/>
          <a:p>
            <a:r>
              <a:rPr lang="en-US" b="1" dirty="0"/>
              <a:t>Tolerance of Ambiguity</a:t>
            </a:r>
          </a:p>
        </p:txBody>
      </p:sp>
      <p:sp>
        <p:nvSpPr>
          <p:cNvPr id="9" name="TextBox 8">
            <a:extLst>
              <a:ext uri="{FF2B5EF4-FFF2-40B4-BE49-F238E27FC236}">
                <a16:creationId xmlns:a16="http://schemas.microsoft.com/office/drawing/2014/main" id="{28127EF2-6ECE-E256-34C3-DA3CF917D718}"/>
              </a:ext>
            </a:extLst>
          </p:cNvPr>
          <p:cNvSpPr txBox="1"/>
          <p:nvPr/>
        </p:nvSpPr>
        <p:spPr>
          <a:xfrm>
            <a:off x="949568" y="1690688"/>
            <a:ext cx="10199077" cy="5016758"/>
          </a:xfrm>
          <a:prstGeom prst="rect">
            <a:avLst/>
          </a:prstGeom>
          <a:noFill/>
        </p:spPr>
        <p:txBody>
          <a:bodyPr wrap="square">
            <a:spAutoFit/>
          </a:bodyPr>
          <a:lstStyle/>
          <a:p>
            <a:r>
              <a:rPr lang="en-US" sz="3200" dirty="0"/>
              <a:t>To think about something from a range of  perspectives.</a:t>
            </a:r>
          </a:p>
          <a:p>
            <a:endParaRPr lang="en-US" sz="3200" dirty="0"/>
          </a:p>
          <a:p>
            <a:r>
              <a:rPr lang="en-US" sz="3200" dirty="0"/>
              <a:t>Start writing things down even if you don’t know  where you are going or what you are doing!</a:t>
            </a:r>
          </a:p>
          <a:p>
            <a:endParaRPr lang="en-US" sz="3200" dirty="0"/>
          </a:p>
          <a:p>
            <a:r>
              <a:rPr lang="en-US" sz="3200" dirty="0"/>
              <a:t>To research unfamiliar topics.</a:t>
            </a:r>
          </a:p>
          <a:p>
            <a:endParaRPr lang="en-US" sz="3200" dirty="0"/>
          </a:p>
          <a:p>
            <a:r>
              <a:rPr lang="en-US" sz="3200" dirty="0"/>
              <a:t>To trust in the process</a:t>
            </a:r>
          </a:p>
          <a:p>
            <a:endParaRPr lang="en-US" sz="3200" dirty="0"/>
          </a:p>
          <a:p>
            <a:r>
              <a:rPr lang="en-US" sz="3200" b="1" dirty="0"/>
              <a:t>One way is not the only way!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83078" y="491709"/>
            <a:ext cx="7128210" cy="705321"/>
          </a:xfrm>
          <a:prstGeom prst="rect">
            <a:avLst/>
          </a:prstGeom>
        </p:spPr>
        <p:txBody>
          <a:bodyPr vert="horz" wrap="square" lIns="0" tIns="12700" rIns="0" bIns="0" rtlCol="0">
            <a:spAutoFit/>
          </a:bodyPr>
          <a:lstStyle/>
          <a:p>
            <a:pPr marL="12700">
              <a:lnSpc>
                <a:spcPct val="100000"/>
              </a:lnSpc>
              <a:spcBef>
                <a:spcPts val="100"/>
              </a:spcBef>
            </a:pPr>
            <a:r>
              <a:rPr sz="4500" b="1" spc="-5" dirty="0">
                <a:solidFill>
                  <a:srgbClr val="000000"/>
                </a:solidFill>
              </a:rPr>
              <a:t>Independent</a:t>
            </a:r>
            <a:r>
              <a:rPr sz="4500" b="1" spc="-55" dirty="0">
                <a:solidFill>
                  <a:srgbClr val="000000"/>
                </a:solidFill>
              </a:rPr>
              <a:t> </a:t>
            </a:r>
            <a:r>
              <a:rPr lang="en-GB" sz="4500" b="1" spc="-5" dirty="0">
                <a:solidFill>
                  <a:srgbClr val="000000"/>
                </a:solidFill>
              </a:rPr>
              <a:t>learning</a:t>
            </a:r>
            <a:endParaRPr sz="4500" b="1" dirty="0"/>
          </a:p>
        </p:txBody>
      </p:sp>
      <p:sp>
        <p:nvSpPr>
          <p:cNvPr id="3" name="object 3"/>
          <p:cNvSpPr txBox="1"/>
          <p:nvPr/>
        </p:nvSpPr>
        <p:spPr>
          <a:xfrm>
            <a:off x="646667" y="2031181"/>
            <a:ext cx="10290965" cy="1397819"/>
          </a:xfrm>
          <a:prstGeom prst="rect">
            <a:avLst/>
          </a:prstGeom>
        </p:spPr>
        <p:txBody>
          <a:bodyPr vert="horz" wrap="square" lIns="0" tIns="12700" rIns="0" bIns="0" rtlCol="0">
            <a:spAutoFit/>
          </a:bodyPr>
          <a:lstStyle/>
          <a:p>
            <a:pPr marL="318135" marR="310515" lvl="0" indent="-1270" defTabSz="914400" rtl="0" eaLnBrk="1" fontAlgn="auto" latinLnBrk="0" hangingPunct="1">
              <a:lnSpc>
                <a:spcPct val="100000"/>
              </a:lnSpc>
              <a:spcBef>
                <a:spcPts val="100"/>
              </a:spcBef>
              <a:spcAft>
                <a:spcPts val="0"/>
              </a:spcAft>
              <a:buClrTx/>
              <a:buSzTx/>
              <a:buFontTx/>
              <a:buNone/>
              <a:tabLst/>
              <a:defRPr/>
            </a:pPr>
            <a:r>
              <a:rPr kumimoji="0" sz="3000" b="0" i="0" u="none" strike="noStrike" kern="1200" cap="none" spc="-70" normalizeH="0" baseline="0" noProof="0" dirty="0">
                <a:ln>
                  <a:noFill/>
                </a:ln>
                <a:solidFill>
                  <a:prstClr val="black"/>
                </a:solidFill>
                <a:effectLst/>
                <a:uLnTx/>
                <a:uFillTx/>
                <a:latin typeface="+mj-lt"/>
                <a:ea typeface="+mn-ea"/>
                <a:cs typeface="Futura-Medium"/>
              </a:rPr>
              <a:t>You</a:t>
            </a:r>
            <a:r>
              <a:rPr kumimoji="0" sz="3000" b="0" i="0" u="none" strike="noStrike" kern="1200" cap="none" spc="-10" normalizeH="0" baseline="0" noProof="0" dirty="0">
                <a:ln>
                  <a:noFill/>
                </a:ln>
                <a:solidFill>
                  <a:prstClr val="black"/>
                </a:solidFill>
                <a:effectLst/>
                <a:uLnTx/>
                <a:uFillTx/>
                <a:latin typeface="+mj-lt"/>
                <a:ea typeface="+mn-ea"/>
                <a:cs typeface="Futura-Medium"/>
              </a:rPr>
              <a:t> </a:t>
            </a:r>
            <a:r>
              <a:rPr kumimoji="0" sz="3000" b="0" i="0" u="none" strike="noStrike" kern="1200" cap="none" spc="0" normalizeH="0" baseline="0" noProof="0" dirty="0">
                <a:ln>
                  <a:noFill/>
                </a:ln>
                <a:solidFill>
                  <a:prstClr val="black"/>
                </a:solidFill>
                <a:effectLst/>
                <a:uLnTx/>
                <a:uFillTx/>
                <a:latin typeface="+mj-lt"/>
                <a:ea typeface="+mn-ea"/>
                <a:cs typeface="Futura-Medium"/>
              </a:rPr>
              <a:t>will</a:t>
            </a:r>
            <a:r>
              <a:rPr kumimoji="0" sz="3000" b="0" i="0" u="none" strike="noStrike" kern="1200" cap="none" spc="-10" normalizeH="0" baseline="0" noProof="0" dirty="0">
                <a:ln>
                  <a:noFill/>
                </a:ln>
                <a:solidFill>
                  <a:prstClr val="black"/>
                </a:solidFill>
                <a:effectLst/>
                <a:uLnTx/>
                <a:uFillTx/>
                <a:latin typeface="+mj-lt"/>
                <a:ea typeface="+mn-ea"/>
                <a:cs typeface="Futura-Medium"/>
              </a:rPr>
              <a:t> </a:t>
            </a:r>
            <a:r>
              <a:rPr kumimoji="0" sz="3000" b="0" i="0" u="none" strike="noStrike" kern="1200" cap="none" spc="0" normalizeH="0" baseline="0" noProof="0" dirty="0">
                <a:ln>
                  <a:noFill/>
                </a:ln>
                <a:solidFill>
                  <a:prstClr val="black"/>
                </a:solidFill>
                <a:effectLst/>
                <a:uLnTx/>
                <a:uFillTx/>
                <a:latin typeface="+mj-lt"/>
                <a:ea typeface="+mn-ea"/>
                <a:cs typeface="Futura-Medium"/>
              </a:rPr>
              <a:t>be</a:t>
            </a:r>
            <a:r>
              <a:rPr kumimoji="0" sz="3000" b="0" i="0" u="none" strike="noStrike" kern="1200" cap="none" spc="-5" normalizeH="0" baseline="0" noProof="0" dirty="0">
                <a:ln>
                  <a:noFill/>
                </a:ln>
                <a:solidFill>
                  <a:prstClr val="black"/>
                </a:solidFill>
                <a:effectLst/>
                <a:uLnTx/>
                <a:uFillTx/>
                <a:latin typeface="+mj-lt"/>
                <a:ea typeface="+mn-ea"/>
                <a:cs typeface="Futura-Medium"/>
              </a:rPr>
              <a:t> </a:t>
            </a:r>
            <a:r>
              <a:rPr kumimoji="0" sz="3000" b="0" i="0" u="none" strike="noStrike" kern="1200" cap="none" spc="-10" normalizeH="0" baseline="0" noProof="0" dirty="0">
                <a:ln>
                  <a:noFill/>
                </a:ln>
                <a:solidFill>
                  <a:prstClr val="black"/>
                </a:solidFill>
                <a:effectLst/>
                <a:uLnTx/>
                <a:uFillTx/>
                <a:latin typeface="+mj-lt"/>
                <a:ea typeface="+mn-ea"/>
                <a:cs typeface="Futura-Medium"/>
              </a:rPr>
              <a:t>given </a:t>
            </a:r>
            <a:r>
              <a:rPr kumimoji="0" sz="3000" b="0" i="0" u="none" strike="noStrike" kern="1200" cap="none" spc="0" normalizeH="0" baseline="0" noProof="0" dirty="0">
                <a:ln>
                  <a:noFill/>
                </a:ln>
                <a:solidFill>
                  <a:prstClr val="black"/>
                </a:solidFill>
                <a:effectLst/>
                <a:uLnTx/>
                <a:uFillTx/>
                <a:latin typeface="+mj-lt"/>
                <a:ea typeface="+mn-ea"/>
                <a:cs typeface="Futura-Medium"/>
              </a:rPr>
              <a:t>a</a:t>
            </a:r>
            <a:r>
              <a:rPr kumimoji="0" sz="3000" b="0" i="0" u="none" strike="noStrike" kern="1200" cap="none" spc="-5" normalizeH="0" baseline="0" noProof="0" dirty="0">
                <a:ln>
                  <a:noFill/>
                </a:ln>
                <a:solidFill>
                  <a:prstClr val="black"/>
                </a:solidFill>
                <a:effectLst/>
                <a:uLnTx/>
                <a:uFillTx/>
                <a:latin typeface="+mj-lt"/>
                <a:ea typeface="+mn-ea"/>
                <a:cs typeface="Futura-Medium"/>
              </a:rPr>
              <a:t> </a:t>
            </a:r>
            <a:r>
              <a:rPr kumimoji="0" sz="3000" b="0" i="0" u="none" strike="noStrike" kern="1200" cap="none" spc="0" normalizeH="0" baseline="0" noProof="0" dirty="0">
                <a:ln>
                  <a:noFill/>
                </a:ln>
                <a:solidFill>
                  <a:prstClr val="black"/>
                </a:solidFill>
                <a:effectLst/>
                <a:uLnTx/>
                <a:uFillTx/>
                <a:latin typeface="+mj-lt"/>
                <a:ea typeface="+mn-ea"/>
                <a:cs typeface="Futura-Medium"/>
              </a:rPr>
              <a:t>lot</a:t>
            </a:r>
            <a:r>
              <a:rPr kumimoji="0" sz="3000" b="0" i="0" u="none" strike="noStrike" kern="1200" cap="none" spc="-10" normalizeH="0" baseline="0" noProof="0" dirty="0">
                <a:ln>
                  <a:noFill/>
                </a:ln>
                <a:solidFill>
                  <a:prstClr val="black"/>
                </a:solidFill>
                <a:effectLst/>
                <a:uLnTx/>
                <a:uFillTx/>
                <a:latin typeface="+mj-lt"/>
                <a:ea typeface="+mn-ea"/>
                <a:cs typeface="Futura-Medium"/>
              </a:rPr>
              <a:t> </a:t>
            </a:r>
            <a:r>
              <a:rPr kumimoji="0" sz="3000" b="0" i="0" u="none" strike="noStrike" kern="1200" cap="none" spc="-5" normalizeH="0" baseline="0" noProof="0" dirty="0">
                <a:ln>
                  <a:noFill/>
                </a:ln>
                <a:solidFill>
                  <a:prstClr val="black"/>
                </a:solidFill>
                <a:effectLst/>
                <a:uLnTx/>
                <a:uFillTx/>
                <a:latin typeface="+mj-lt"/>
                <a:ea typeface="+mn-ea"/>
                <a:cs typeface="Futura-Medium"/>
              </a:rPr>
              <a:t>of</a:t>
            </a:r>
            <a:r>
              <a:rPr kumimoji="0" sz="3000" b="0" i="0" u="none" strike="noStrike" kern="1200" cap="none" spc="-10" normalizeH="0" baseline="0" noProof="0" dirty="0">
                <a:ln>
                  <a:noFill/>
                </a:ln>
                <a:solidFill>
                  <a:prstClr val="black"/>
                </a:solidFill>
                <a:effectLst/>
                <a:uLnTx/>
                <a:uFillTx/>
                <a:latin typeface="+mj-lt"/>
                <a:ea typeface="+mn-ea"/>
                <a:cs typeface="Futura-Medium"/>
              </a:rPr>
              <a:t> </a:t>
            </a:r>
            <a:r>
              <a:rPr kumimoji="0" sz="3000" b="0" i="0" u="none" strike="noStrike" kern="1200" cap="none" spc="5" normalizeH="0" baseline="0" noProof="0" dirty="0">
                <a:ln>
                  <a:noFill/>
                </a:ln>
                <a:solidFill>
                  <a:prstClr val="black"/>
                </a:solidFill>
                <a:effectLst/>
                <a:uLnTx/>
                <a:uFillTx/>
                <a:latin typeface="+mj-lt"/>
                <a:ea typeface="+mn-ea"/>
                <a:cs typeface="Futura-Medium"/>
              </a:rPr>
              <a:t>information</a:t>
            </a:r>
            <a:r>
              <a:rPr kumimoji="0" sz="3000" b="0" i="0" u="none" strike="noStrike" kern="1200" cap="none" spc="-10" normalizeH="0" baseline="0" noProof="0" dirty="0">
                <a:ln>
                  <a:noFill/>
                </a:ln>
                <a:solidFill>
                  <a:prstClr val="black"/>
                </a:solidFill>
                <a:effectLst/>
                <a:uLnTx/>
                <a:uFillTx/>
                <a:latin typeface="+mj-lt"/>
                <a:ea typeface="+mn-ea"/>
                <a:cs typeface="Futura-Medium"/>
              </a:rPr>
              <a:t> </a:t>
            </a:r>
            <a:r>
              <a:rPr kumimoji="0" sz="3000" b="0" i="0" u="none" strike="noStrike" kern="1200" cap="none" spc="0" normalizeH="0" baseline="0" noProof="0" dirty="0">
                <a:ln>
                  <a:noFill/>
                </a:ln>
                <a:solidFill>
                  <a:prstClr val="black"/>
                </a:solidFill>
                <a:effectLst/>
                <a:uLnTx/>
                <a:uFillTx/>
                <a:latin typeface="+mj-lt"/>
                <a:ea typeface="+mn-ea"/>
                <a:cs typeface="Futura-Medium"/>
              </a:rPr>
              <a:t>in </a:t>
            </a:r>
            <a:r>
              <a:rPr kumimoji="0" sz="3000" b="0" i="0" u="none" strike="noStrike" kern="1200" cap="none" spc="-910" normalizeH="0" baseline="0" noProof="0" dirty="0">
                <a:ln>
                  <a:noFill/>
                </a:ln>
                <a:solidFill>
                  <a:prstClr val="black"/>
                </a:solidFill>
                <a:effectLst/>
                <a:uLnTx/>
                <a:uFillTx/>
                <a:latin typeface="+mj-lt"/>
                <a:ea typeface="+mn-ea"/>
                <a:cs typeface="Futura-Medium"/>
              </a:rPr>
              <a:t> </a:t>
            </a:r>
            <a:r>
              <a:rPr kumimoji="0" sz="3000" b="0" i="0" u="none" strike="noStrike" kern="1200" cap="none" spc="15" normalizeH="0" baseline="0" noProof="0" dirty="0">
                <a:ln>
                  <a:noFill/>
                </a:ln>
                <a:solidFill>
                  <a:prstClr val="black"/>
                </a:solidFill>
                <a:effectLst/>
                <a:uLnTx/>
                <a:uFillTx/>
                <a:latin typeface="+mj-lt"/>
                <a:ea typeface="+mn-ea"/>
                <a:cs typeface="Futura-Medium"/>
              </a:rPr>
              <a:t>each </a:t>
            </a:r>
            <a:r>
              <a:rPr kumimoji="0" sz="3000" b="0" i="0" u="none" strike="noStrike" kern="1200" cap="none" spc="-5" normalizeH="0" baseline="0" noProof="0" dirty="0">
                <a:ln>
                  <a:noFill/>
                </a:ln>
                <a:solidFill>
                  <a:prstClr val="black"/>
                </a:solidFill>
                <a:effectLst/>
                <a:uLnTx/>
                <a:uFillTx/>
                <a:latin typeface="+mj-lt"/>
                <a:ea typeface="+mn-ea"/>
                <a:cs typeface="Futura-Medium"/>
              </a:rPr>
              <a:t>lecture, </a:t>
            </a:r>
            <a:r>
              <a:rPr kumimoji="0" sz="3000" b="0" i="0" u="none" strike="noStrike" kern="1200" cap="none" spc="0" normalizeH="0" baseline="0" noProof="0" dirty="0">
                <a:ln>
                  <a:noFill/>
                </a:ln>
                <a:solidFill>
                  <a:prstClr val="black"/>
                </a:solidFill>
                <a:effectLst/>
                <a:uLnTx/>
                <a:uFillTx/>
                <a:latin typeface="+mj-lt"/>
                <a:ea typeface="+mn-ea"/>
                <a:cs typeface="Futura-Medium"/>
              </a:rPr>
              <a:t>but it is </a:t>
            </a:r>
            <a:r>
              <a:rPr kumimoji="0" sz="3000" b="0" i="0" u="none" strike="noStrike" kern="1200" cap="none" spc="5" normalizeH="0" baseline="0" noProof="0" dirty="0">
                <a:ln>
                  <a:noFill/>
                </a:ln>
                <a:solidFill>
                  <a:prstClr val="black"/>
                </a:solidFill>
                <a:effectLst/>
                <a:uLnTx/>
                <a:uFillTx/>
                <a:latin typeface="+mj-lt"/>
                <a:ea typeface="+mn-ea"/>
                <a:cs typeface="Futura-Medium"/>
              </a:rPr>
              <a:t>vital </a:t>
            </a:r>
            <a:r>
              <a:rPr kumimoji="0" sz="3000" b="0" i="0" u="none" strike="noStrike" kern="1200" cap="none" spc="15" normalizeH="0" baseline="0" noProof="0" dirty="0">
                <a:ln>
                  <a:noFill/>
                </a:ln>
                <a:solidFill>
                  <a:prstClr val="black"/>
                </a:solidFill>
                <a:effectLst/>
                <a:uLnTx/>
                <a:uFillTx/>
                <a:latin typeface="+mj-lt"/>
                <a:ea typeface="+mn-ea"/>
                <a:cs typeface="Futura-Medium"/>
              </a:rPr>
              <a:t>that </a:t>
            </a:r>
            <a:r>
              <a:rPr kumimoji="0" sz="3000" b="0" i="0" u="none" strike="noStrike" kern="1200" cap="none" spc="-25" normalizeH="0" baseline="0" noProof="0" dirty="0">
                <a:ln>
                  <a:noFill/>
                </a:ln>
                <a:solidFill>
                  <a:prstClr val="black"/>
                </a:solidFill>
                <a:effectLst/>
                <a:uLnTx/>
                <a:uFillTx/>
                <a:latin typeface="+mj-lt"/>
                <a:ea typeface="+mn-ea"/>
                <a:cs typeface="Futura-Medium"/>
              </a:rPr>
              <a:t>you </a:t>
            </a:r>
            <a:r>
              <a:rPr kumimoji="0" lang="en-GB" sz="3000" b="0" i="0" u="none" strike="noStrike" kern="1200" cap="none" spc="-25" normalizeH="0" baseline="0" noProof="0" dirty="0">
                <a:ln>
                  <a:noFill/>
                </a:ln>
                <a:solidFill>
                  <a:prstClr val="black"/>
                </a:solidFill>
                <a:effectLst/>
                <a:uLnTx/>
                <a:uFillTx/>
                <a:latin typeface="+mj-lt"/>
                <a:ea typeface="+mn-ea"/>
                <a:cs typeface="Futura-Medium"/>
              </a:rPr>
              <a:t>undertake</a:t>
            </a:r>
            <a:r>
              <a:rPr kumimoji="0" sz="3000" b="0" i="0" u="none" strike="noStrike" kern="1200" cap="none" spc="-20" normalizeH="0" baseline="0" noProof="0" dirty="0">
                <a:ln>
                  <a:noFill/>
                </a:ln>
                <a:solidFill>
                  <a:prstClr val="black"/>
                </a:solidFill>
                <a:effectLst/>
                <a:uLnTx/>
                <a:uFillTx/>
                <a:latin typeface="+mj-lt"/>
                <a:ea typeface="+mn-ea"/>
                <a:cs typeface="Futura-Medium"/>
              </a:rPr>
              <a:t> </a:t>
            </a:r>
            <a:r>
              <a:rPr kumimoji="0" sz="3000" b="0" i="0" u="none" strike="noStrike" kern="1200" cap="none" spc="0" normalizeH="0" baseline="0" noProof="0" dirty="0">
                <a:ln>
                  <a:noFill/>
                </a:ln>
                <a:solidFill>
                  <a:prstClr val="black"/>
                </a:solidFill>
                <a:effectLst/>
                <a:uLnTx/>
                <a:uFillTx/>
                <a:latin typeface="+mj-lt"/>
                <a:ea typeface="+mn-ea"/>
                <a:cs typeface="Futura-Medium"/>
              </a:rPr>
              <a:t>independently </a:t>
            </a:r>
            <a:r>
              <a:rPr kumimoji="0" lang="en-GB" sz="3000" b="0" i="0" u="none" strike="noStrike" kern="1200" cap="none" spc="0" normalizeH="0" baseline="0" noProof="0" dirty="0">
                <a:ln>
                  <a:noFill/>
                </a:ln>
                <a:solidFill>
                  <a:prstClr val="black"/>
                </a:solidFill>
                <a:effectLst/>
                <a:uLnTx/>
                <a:uFillTx/>
                <a:latin typeface="+mj-lt"/>
                <a:ea typeface="+mn-ea"/>
                <a:cs typeface="Futura-Medium"/>
              </a:rPr>
              <a:t>reading and </a:t>
            </a:r>
            <a:r>
              <a:rPr kumimoji="0" sz="3000" b="0" i="0" u="none" strike="noStrike" kern="1200" cap="none" spc="0" normalizeH="0" baseline="0" noProof="0" dirty="0">
                <a:ln>
                  <a:noFill/>
                </a:ln>
                <a:solidFill>
                  <a:prstClr val="black"/>
                </a:solidFill>
                <a:effectLst/>
                <a:uLnTx/>
                <a:uFillTx/>
                <a:latin typeface="+mj-lt"/>
                <a:ea typeface="+mn-ea"/>
                <a:cs typeface="Futura-Medium"/>
              </a:rPr>
              <a:t>research </a:t>
            </a:r>
            <a:r>
              <a:rPr kumimoji="0" sz="3000" b="0" i="0" u="none" strike="noStrike" kern="1200" cap="none" spc="10" normalizeH="0" baseline="0" noProof="0" dirty="0">
                <a:ln>
                  <a:noFill/>
                </a:ln>
                <a:solidFill>
                  <a:prstClr val="black"/>
                </a:solidFill>
                <a:effectLst/>
                <a:uLnTx/>
                <a:uFillTx/>
                <a:latin typeface="+mj-lt"/>
                <a:ea typeface="+mn-ea"/>
                <a:cs typeface="Futura-Medium"/>
              </a:rPr>
              <a:t>to support </a:t>
            </a:r>
            <a:r>
              <a:rPr kumimoji="0" sz="3000" b="0" i="0" u="none" strike="noStrike" kern="1200" cap="none" spc="-20" normalizeH="0" baseline="0" noProof="0" dirty="0">
                <a:ln>
                  <a:noFill/>
                </a:ln>
                <a:solidFill>
                  <a:prstClr val="black"/>
                </a:solidFill>
                <a:effectLst/>
                <a:uLnTx/>
                <a:uFillTx/>
                <a:latin typeface="+mj-lt"/>
                <a:ea typeface="+mn-ea"/>
                <a:cs typeface="Futura-Medium"/>
              </a:rPr>
              <a:t>your </a:t>
            </a:r>
            <a:r>
              <a:rPr kumimoji="0" sz="3000" b="0" i="0" u="none" strike="noStrike" kern="1200" cap="none" spc="-915" normalizeH="0" baseline="0" noProof="0" dirty="0">
                <a:ln>
                  <a:noFill/>
                </a:ln>
                <a:solidFill>
                  <a:prstClr val="black"/>
                </a:solidFill>
                <a:effectLst/>
                <a:uLnTx/>
                <a:uFillTx/>
                <a:latin typeface="+mj-lt"/>
                <a:ea typeface="+mn-ea"/>
                <a:cs typeface="Futura-Medium"/>
              </a:rPr>
              <a:t> </a:t>
            </a:r>
            <a:r>
              <a:rPr kumimoji="0" sz="3000" b="0" i="0" u="none" strike="noStrike" kern="1200" cap="none" spc="-5" normalizeH="0" baseline="0" noProof="0" dirty="0">
                <a:ln>
                  <a:noFill/>
                </a:ln>
                <a:solidFill>
                  <a:prstClr val="black"/>
                </a:solidFill>
                <a:effectLst/>
                <a:uLnTx/>
                <a:uFillTx/>
                <a:latin typeface="+mj-lt"/>
                <a:ea typeface="+mn-ea"/>
                <a:cs typeface="Futura-Medium"/>
              </a:rPr>
              <a:t>studies.</a:t>
            </a:r>
            <a:endParaRPr kumimoji="0" sz="3000" b="0" i="0" u="none" strike="noStrike" kern="1200" cap="none" spc="0" normalizeH="0" baseline="0" noProof="0" dirty="0">
              <a:ln>
                <a:noFill/>
              </a:ln>
              <a:solidFill>
                <a:prstClr val="black"/>
              </a:solidFill>
              <a:effectLst/>
              <a:uLnTx/>
              <a:uFillTx/>
              <a:latin typeface="+mj-lt"/>
              <a:ea typeface="+mn-ea"/>
              <a:cs typeface="Futura-Medium"/>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918189" y="359155"/>
            <a:ext cx="9194800" cy="939800"/>
          </a:xfrm>
          <a:prstGeom prst="rect">
            <a:avLst/>
          </a:prstGeom>
        </p:spPr>
        <p:txBody>
          <a:bodyPr vert="horz" wrap="square" lIns="0" tIns="12700" rIns="0" bIns="0" rtlCol="0">
            <a:spAutoFit/>
          </a:bodyPr>
          <a:lstStyle/>
          <a:p>
            <a:pPr marL="12700">
              <a:lnSpc>
                <a:spcPct val="100000"/>
              </a:lnSpc>
              <a:spcBef>
                <a:spcPts val="100"/>
              </a:spcBef>
            </a:pPr>
            <a:r>
              <a:rPr b="0" spc="-335" dirty="0">
                <a:latin typeface="Arial"/>
                <a:cs typeface="Arial"/>
              </a:rPr>
              <a:t>W</a:t>
            </a:r>
            <a:r>
              <a:rPr b="0" spc="-330" dirty="0">
                <a:latin typeface="Arial"/>
                <a:cs typeface="Arial"/>
              </a:rPr>
              <a:t>h</a:t>
            </a:r>
            <a:r>
              <a:rPr b="0" spc="-385" dirty="0">
                <a:latin typeface="Arial"/>
                <a:cs typeface="Arial"/>
              </a:rPr>
              <a:t>a</a:t>
            </a:r>
            <a:r>
              <a:rPr b="0" spc="340" dirty="0">
                <a:latin typeface="Arial"/>
                <a:cs typeface="Arial"/>
              </a:rPr>
              <a:t>t</a:t>
            </a:r>
            <a:r>
              <a:rPr b="0" spc="-300" dirty="0">
                <a:latin typeface="Arial"/>
                <a:cs typeface="Arial"/>
              </a:rPr>
              <a:t> </a:t>
            </a:r>
            <a:r>
              <a:rPr b="0" spc="-185" dirty="0">
                <a:latin typeface="Arial"/>
                <a:cs typeface="Arial"/>
              </a:rPr>
              <a:t>d</a:t>
            </a:r>
            <a:r>
              <a:rPr b="0" spc="-180" dirty="0">
                <a:latin typeface="Arial"/>
                <a:cs typeface="Arial"/>
              </a:rPr>
              <a:t>o</a:t>
            </a:r>
            <a:r>
              <a:rPr b="0" spc="-310" dirty="0">
                <a:latin typeface="Arial"/>
                <a:cs typeface="Arial"/>
              </a:rPr>
              <a:t> </a:t>
            </a:r>
            <a:r>
              <a:rPr b="0" spc="-360" dirty="0">
                <a:latin typeface="Arial"/>
                <a:cs typeface="Arial"/>
              </a:rPr>
              <a:t>y</a:t>
            </a:r>
            <a:r>
              <a:rPr b="0" spc="-180" dirty="0">
                <a:latin typeface="Arial"/>
                <a:cs typeface="Arial"/>
              </a:rPr>
              <a:t>o</a:t>
            </a:r>
            <a:r>
              <a:rPr b="0" spc="-185" dirty="0">
                <a:latin typeface="Arial"/>
                <a:cs typeface="Arial"/>
              </a:rPr>
              <a:t>u</a:t>
            </a:r>
            <a:r>
              <a:rPr b="0" spc="-310" dirty="0">
                <a:latin typeface="Arial"/>
                <a:cs typeface="Arial"/>
              </a:rPr>
              <a:t> </a:t>
            </a:r>
            <a:r>
              <a:rPr b="0" spc="-275" dirty="0">
                <a:latin typeface="Arial"/>
                <a:cs typeface="Arial"/>
              </a:rPr>
              <a:t>ne</a:t>
            </a:r>
            <a:r>
              <a:rPr b="0" spc="-355" dirty="0">
                <a:latin typeface="Arial"/>
                <a:cs typeface="Arial"/>
              </a:rPr>
              <a:t>e</a:t>
            </a:r>
            <a:r>
              <a:rPr b="0" spc="-185" dirty="0">
                <a:latin typeface="Arial"/>
                <a:cs typeface="Arial"/>
              </a:rPr>
              <a:t>d</a:t>
            </a:r>
            <a:r>
              <a:rPr b="0" spc="-300" dirty="0">
                <a:latin typeface="Arial"/>
                <a:cs typeface="Arial"/>
              </a:rPr>
              <a:t> </a:t>
            </a:r>
            <a:r>
              <a:rPr b="0" spc="-360" dirty="0">
                <a:latin typeface="Arial"/>
                <a:cs typeface="Arial"/>
              </a:rPr>
              <a:t>y</a:t>
            </a:r>
            <a:r>
              <a:rPr b="0" spc="-180" dirty="0">
                <a:latin typeface="Arial"/>
                <a:cs typeface="Arial"/>
              </a:rPr>
              <a:t>o</a:t>
            </a:r>
            <a:r>
              <a:rPr b="0" spc="-185" dirty="0">
                <a:latin typeface="Arial"/>
                <a:cs typeface="Arial"/>
              </a:rPr>
              <a:t>u</a:t>
            </a:r>
            <a:r>
              <a:rPr b="0" spc="-310" dirty="0">
                <a:latin typeface="Arial"/>
                <a:cs typeface="Arial"/>
              </a:rPr>
              <a:t> </a:t>
            </a:r>
            <a:r>
              <a:rPr b="0" spc="280" dirty="0">
                <a:latin typeface="Arial"/>
                <a:cs typeface="Arial"/>
              </a:rPr>
              <a:t>t</a:t>
            </a:r>
            <a:r>
              <a:rPr b="0" spc="-175" dirty="0">
                <a:latin typeface="Arial"/>
                <a:cs typeface="Arial"/>
              </a:rPr>
              <a:t>o</a:t>
            </a:r>
            <a:r>
              <a:rPr b="0" spc="-310" dirty="0">
                <a:latin typeface="Arial"/>
                <a:cs typeface="Arial"/>
              </a:rPr>
              <a:t> </a:t>
            </a:r>
            <a:r>
              <a:rPr b="0" spc="-185" dirty="0">
                <a:latin typeface="Arial"/>
                <a:cs typeface="Arial"/>
              </a:rPr>
              <a:t>do</a:t>
            </a:r>
            <a:r>
              <a:rPr b="0" spc="-560" dirty="0">
                <a:latin typeface="Arial"/>
                <a:cs typeface="Arial"/>
              </a:rPr>
              <a:t>?</a:t>
            </a:r>
          </a:p>
        </p:txBody>
      </p:sp>
      <p:sp>
        <p:nvSpPr>
          <p:cNvPr id="4" name="object 4"/>
          <p:cNvSpPr txBox="1"/>
          <p:nvPr/>
        </p:nvSpPr>
        <p:spPr>
          <a:xfrm>
            <a:off x="924128" y="1666747"/>
            <a:ext cx="1960245" cy="391160"/>
          </a:xfrm>
          <a:prstGeom prst="rect">
            <a:avLst/>
          </a:prstGeom>
        </p:spPr>
        <p:txBody>
          <a:bodyPr vert="horz" wrap="square" lIns="0" tIns="12700" rIns="0" bIns="0" rtlCol="0">
            <a:spAutoFit/>
          </a:bodyPr>
          <a:lstStyle/>
          <a:p>
            <a:pPr marL="12700">
              <a:lnSpc>
                <a:spcPct val="100000"/>
              </a:lnSpc>
              <a:spcBef>
                <a:spcPts val="100"/>
              </a:spcBef>
            </a:pPr>
            <a:r>
              <a:rPr sz="2400" spc="-245" dirty="0">
                <a:latin typeface="Arial"/>
                <a:cs typeface="Arial"/>
              </a:rPr>
              <a:t>P</a:t>
            </a:r>
            <a:r>
              <a:rPr sz="2400" spc="-200" dirty="0">
                <a:latin typeface="Arial"/>
                <a:cs typeface="Arial"/>
              </a:rPr>
              <a:t>u</a:t>
            </a:r>
            <a:r>
              <a:rPr sz="2400" spc="135" dirty="0">
                <a:latin typeface="Arial"/>
                <a:cs typeface="Arial"/>
              </a:rPr>
              <a:t>t</a:t>
            </a:r>
            <a:r>
              <a:rPr sz="2400" spc="-135" dirty="0">
                <a:latin typeface="Arial"/>
                <a:cs typeface="Arial"/>
              </a:rPr>
              <a:t> </a:t>
            </a:r>
            <a:r>
              <a:rPr sz="2400" spc="15" dirty="0">
                <a:latin typeface="Arial"/>
                <a:cs typeface="Arial"/>
              </a:rPr>
              <a:t>t</a:t>
            </a:r>
            <a:r>
              <a:rPr sz="2400" spc="40" dirty="0">
                <a:latin typeface="Arial"/>
                <a:cs typeface="Arial"/>
              </a:rPr>
              <a:t>h</a:t>
            </a:r>
            <a:r>
              <a:rPr sz="2400" spc="-145" dirty="0">
                <a:latin typeface="Arial"/>
                <a:cs typeface="Arial"/>
              </a:rPr>
              <a:t>e</a:t>
            </a:r>
            <a:r>
              <a:rPr sz="2400" spc="-130" dirty="0">
                <a:latin typeface="Arial"/>
                <a:cs typeface="Arial"/>
              </a:rPr>
              <a:t> </a:t>
            </a:r>
            <a:r>
              <a:rPr sz="2400" spc="80" dirty="0">
                <a:latin typeface="Arial"/>
                <a:cs typeface="Arial"/>
              </a:rPr>
              <a:t>t</a:t>
            </a:r>
            <a:r>
              <a:rPr sz="2400" spc="65" dirty="0">
                <a:latin typeface="Arial"/>
                <a:cs typeface="Arial"/>
              </a:rPr>
              <a:t>i</a:t>
            </a:r>
            <a:r>
              <a:rPr sz="2400" spc="-95" dirty="0">
                <a:latin typeface="Arial"/>
                <a:cs typeface="Arial"/>
              </a:rPr>
              <a:t>m</a:t>
            </a:r>
            <a:r>
              <a:rPr sz="2400" spc="-145" dirty="0">
                <a:latin typeface="Arial"/>
                <a:cs typeface="Arial"/>
              </a:rPr>
              <a:t>e</a:t>
            </a:r>
            <a:r>
              <a:rPr sz="2400" spc="-130" dirty="0">
                <a:latin typeface="Arial"/>
                <a:cs typeface="Arial"/>
              </a:rPr>
              <a:t> </a:t>
            </a:r>
            <a:r>
              <a:rPr sz="2400" spc="15" dirty="0">
                <a:latin typeface="Arial"/>
                <a:cs typeface="Arial"/>
              </a:rPr>
              <a:t>i</a:t>
            </a:r>
            <a:r>
              <a:rPr sz="2400" spc="-75" dirty="0">
                <a:latin typeface="Arial"/>
                <a:cs typeface="Arial"/>
              </a:rPr>
              <a:t>n</a:t>
            </a:r>
            <a:r>
              <a:rPr sz="2400" spc="110" dirty="0">
                <a:latin typeface="Arial"/>
                <a:cs typeface="Arial"/>
              </a:rPr>
              <a:t>!</a:t>
            </a:r>
            <a:endParaRPr sz="2400">
              <a:latin typeface="Arial"/>
              <a:cs typeface="Arial"/>
            </a:endParaRPr>
          </a:p>
        </p:txBody>
      </p:sp>
      <p:graphicFrame>
        <p:nvGraphicFramePr>
          <p:cNvPr id="5" name="object 5"/>
          <p:cNvGraphicFramePr>
            <a:graphicFrameLocks noGrp="1"/>
          </p:cNvGraphicFramePr>
          <p:nvPr>
            <p:extLst>
              <p:ext uri="{D42A27DB-BD31-4B8C-83A1-F6EECF244321}">
                <p14:modId xmlns:p14="http://schemas.microsoft.com/office/powerpoint/2010/main" val="670108016"/>
              </p:ext>
            </p:extLst>
          </p:nvPr>
        </p:nvGraphicFramePr>
        <p:xfrm>
          <a:off x="833099" y="2752266"/>
          <a:ext cx="10654030" cy="2339340"/>
        </p:xfrm>
        <a:graphic>
          <a:graphicData uri="http://schemas.openxmlformats.org/drawingml/2006/table">
            <a:tbl>
              <a:tblPr firstRow="1" bandRow="1">
                <a:tableStyleId>{2D5ABB26-0587-4C30-8999-92F81FD0307C}</a:tableStyleId>
              </a:tblPr>
              <a:tblGrid>
                <a:gridCol w="5636895">
                  <a:extLst>
                    <a:ext uri="{9D8B030D-6E8A-4147-A177-3AD203B41FA5}">
                      <a16:colId xmlns:a16="http://schemas.microsoft.com/office/drawing/2014/main" val="20000"/>
                    </a:ext>
                  </a:extLst>
                </a:gridCol>
                <a:gridCol w="2403475">
                  <a:extLst>
                    <a:ext uri="{9D8B030D-6E8A-4147-A177-3AD203B41FA5}">
                      <a16:colId xmlns:a16="http://schemas.microsoft.com/office/drawing/2014/main" val="20001"/>
                    </a:ext>
                  </a:extLst>
                </a:gridCol>
                <a:gridCol w="2613660">
                  <a:extLst>
                    <a:ext uri="{9D8B030D-6E8A-4147-A177-3AD203B41FA5}">
                      <a16:colId xmlns:a16="http://schemas.microsoft.com/office/drawing/2014/main" val="20002"/>
                    </a:ext>
                  </a:extLst>
                </a:gridCol>
              </a:tblGrid>
              <a:tr h="584835">
                <a:tc>
                  <a:txBody>
                    <a:bodyPr/>
                    <a:lstStyle/>
                    <a:p>
                      <a:pPr marL="68580">
                        <a:lnSpc>
                          <a:spcPts val="1225"/>
                        </a:lnSpc>
                      </a:pPr>
                      <a:r>
                        <a:rPr sz="1100" b="1" spc="-5" dirty="0">
                          <a:solidFill>
                            <a:srgbClr val="FFFFFF"/>
                          </a:solidFill>
                          <a:latin typeface="Arial"/>
                          <a:cs typeface="Arial"/>
                        </a:rPr>
                        <a:t>A</a:t>
                      </a:r>
                      <a:r>
                        <a:rPr sz="1100" b="1" dirty="0">
                          <a:solidFill>
                            <a:srgbClr val="FFFFFF"/>
                          </a:solidFill>
                          <a:latin typeface="Arial"/>
                          <a:cs typeface="Arial"/>
                        </a:rPr>
                        <a:t>c</a:t>
                      </a:r>
                      <a:r>
                        <a:rPr sz="1100" b="1" spc="5" dirty="0">
                          <a:solidFill>
                            <a:srgbClr val="FFFFFF"/>
                          </a:solidFill>
                          <a:latin typeface="Arial"/>
                          <a:cs typeface="Arial"/>
                        </a:rPr>
                        <a:t>ti</a:t>
                      </a:r>
                      <a:r>
                        <a:rPr sz="1100" b="1" dirty="0">
                          <a:solidFill>
                            <a:srgbClr val="FFFFFF"/>
                          </a:solidFill>
                          <a:latin typeface="Arial"/>
                          <a:cs typeface="Arial"/>
                        </a:rPr>
                        <a:t>v</a:t>
                      </a:r>
                      <a:r>
                        <a:rPr sz="1100" b="1" spc="5" dirty="0">
                          <a:solidFill>
                            <a:srgbClr val="FFFFFF"/>
                          </a:solidFill>
                          <a:latin typeface="Arial"/>
                          <a:cs typeface="Arial"/>
                        </a:rPr>
                        <a:t>it</a:t>
                      </a:r>
                      <a:r>
                        <a:rPr sz="1100" b="1" dirty="0">
                          <a:solidFill>
                            <a:srgbClr val="FFFFFF"/>
                          </a:solidFill>
                          <a:latin typeface="Arial"/>
                          <a:cs typeface="Arial"/>
                        </a:rPr>
                        <a:t>y</a:t>
                      </a:r>
                      <a:r>
                        <a:rPr sz="1100" b="1" spc="-55" dirty="0">
                          <a:solidFill>
                            <a:srgbClr val="FFFFFF"/>
                          </a:solidFill>
                          <a:latin typeface="Arial"/>
                          <a:cs typeface="Arial"/>
                        </a:rPr>
                        <a:t> </a:t>
                      </a:r>
                      <a:r>
                        <a:rPr sz="1100" b="1" spc="5" dirty="0">
                          <a:solidFill>
                            <a:srgbClr val="FFFFFF"/>
                          </a:solidFill>
                          <a:latin typeface="Arial"/>
                          <a:cs typeface="Arial"/>
                        </a:rPr>
                        <a:t>t</a:t>
                      </a:r>
                      <a:r>
                        <a:rPr sz="1100" b="1" dirty="0">
                          <a:solidFill>
                            <a:srgbClr val="FFFFFF"/>
                          </a:solidFill>
                          <a:latin typeface="Arial"/>
                          <a:cs typeface="Arial"/>
                        </a:rPr>
                        <a:t>y</a:t>
                      </a:r>
                      <a:r>
                        <a:rPr sz="1100" b="1" spc="-5" dirty="0">
                          <a:solidFill>
                            <a:srgbClr val="FFFFFF"/>
                          </a:solidFill>
                          <a:latin typeface="Arial"/>
                          <a:cs typeface="Arial"/>
                        </a:rPr>
                        <a:t>p</a:t>
                      </a:r>
                      <a:r>
                        <a:rPr sz="1100" b="1" dirty="0">
                          <a:solidFill>
                            <a:srgbClr val="FFFFFF"/>
                          </a:solidFill>
                          <a:latin typeface="Arial"/>
                          <a:cs typeface="Arial"/>
                        </a:rPr>
                        <a:t>e</a:t>
                      </a:r>
                      <a:endParaRPr sz="1100">
                        <a:latin typeface="Arial"/>
                        <a:cs typeface="Arial"/>
                      </a:endParaRPr>
                    </a:p>
                  </a:txBody>
                  <a:tcPr marL="0" marR="0" marT="0" marB="0">
                    <a:lnL w="19050">
                      <a:solidFill>
                        <a:srgbClr val="FFFFFF"/>
                      </a:solidFill>
                      <a:prstDash val="solid"/>
                    </a:lnL>
                    <a:lnR w="19050">
                      <a:solidFill>
                        <a:srgbClr val="FFFFFF"/>
                      </a:solidFill>
                      <a:prstDash val="solid"/>
                    </a:lnR>
                    <a:lnT w="19050">
                      <a:solidFill>
                        <a:srgbClr val="FFFFFF"/>
                      </a:solidFill>
                      <a:prstDash val="solid"/>
                    </a:lnT>
                    <a:lnB w="57150">
                      <a:solidFill>
                        <a:srgbClr val="FFFFFF"/>
                      </a:solidFill>
                      <a:prstDash val="solid"/>
                    </a:lnB>
                    <a:solidFill>
                      <a:srgbClr val="4472C4"/>
                    </a:solidFill>
                  </a:tcPr>
                </a:tc>
                <a:tc>
                  <a:txBody>
                    <a:bodyPr/>
                    <a:lstStyle/>
                    <a:p>
                      <a:pPr algn="ctr">
                        <a:lnSpc>
                          <a:spcPts val="1225"/>
                        </a:lnSpc>
                      </a:pPr>
                      <a:r>
                        <a:rPr sz="1100" b="1" spc="-100" dirty="0">
                          <a:solidFill>
                            <a:srgbClr val="FFFFFF"/>
                          </a:solidFill>
                          <a:latin typeface="Arial"/>
                          <a:cs typeface="Arial"/>
                        </a:rPr>
                        <a:t>Hours</a:t>
                      </a:r>
                      <a:endParaRPr sz="1100">
                        <a:latin typeface="Arial"/>
                        <a:cs typeface="Arial"/>
                      </a:endParaRPr>
                    </a:p>
                  </a:txBody>
                  <a:tcPr marL="0" marR="0" marT="0" marB="0">
                    <a:lnL w="19050">
                      <a:solidFill>
                        <a:srgbClr val="FFFFFF"/>
                      </a:solidFill>
                      <a:prstDash val="solid"/>
                    </a:lnL>
                    <a:lnR w="19050">
                      <a:solidFill>
                        <a:srgbClr val="FFFFFF"/>
                      </a:solidFill>
                      <a:prstDash val="solid"/>
                    </a:lnR>
                    <a:lnT w="19050">
                      <a:solidFill>
                        <a:srgbClr val="FFFFFF"/>
                      </a:solidFill>
                      <a:prstDash val="solid"/>
                    </a:lnT>
                    <a:lnB w="57150">
                      <a:solidFill>
                        <a:srgbClr val="FFFFFF"/>
                      </a:solidFill>
                      <a:prstDash val="solid"/>
                    </a:lnB>
                    <a:solidFill>
                      <a:srgbClr val="4472C4"/>
                    </a:solidFill>
                  </a:tcPr>
                </a:tc>
                <a:tc>
                  <a:txBody>
                    <a:bodyPr/>
                    <a:lstStyle/>
                    <a:p>
                      <a:pPr algn="ctr">
                        <a:lnSpc>
                          <a:spcPts val="1225"/>
                        </a:lnSpc>
                      </a:pPr>
                      <a:r>
                        <a:rPr sz="1100" b="1" spc="-85" dirty="0">
                          <a:solidFill>
                            <a:srgbClr val="FFFFFF"/>
                          </a:solidFill>
                          <a:latin typeface="Arial"/>
                          <a:cs typeface="Arial"/>
                        </a:rPr>
                        <a:t>Percentage</a:t>
                      </a:r>
                      <a:endParaRPr sz="1100">
                        <a:latin typeface="Arial"/>
                        <a:cs typeface="Arial"/>
                      </a:endParaRPr>
                    </a:p>
                  </a:txBody>
                  <a:tcPr marL="0" marR="0" marT="0" marB="0">
                    <a:lnL w="19050">
                      <a:solidFill>
                        <a:srgbClr val="FFFFFF"/>
                      </a:solidFill>
                      <a:prstDash val="solid"/>
                    </a:lnL>
                    <a:lnR w="19050">
                      <a:solidFill>
                        <a:srgbClr val="FFFFFF"/>
                      </a:solidFill>
                      <a:prstDash val="solid"/>
                    </a:lnR>
                    <a:lnT w="19050">
                      <a:solidFill>
                        <a:srgbClr val="FFFFFF"/>
                      </a:solidFill>
                      <a:prstDash val="solid"/>
                    </a:lnT>
                    <a:lnB w="57150">
                      <a:solidFill>
                        <a:srgbClr val="FFFFFF"/>
                      </a:solidFill>
                      <a:prstDash val="solid"/>
                    </a:lnB>
                    <a:solidFill>
                      <a:srgbClr val="4472C4"/>
                    </a:solidFill>
                  </a:tcPr>
                </a:tc>
                <a:extLst>
                  <a:ext uri="{0D108BD9-81ED-4DB2-BD59-A6C34878D82A}">
                    <a16:rowId xmlns:a16="http://schemas.microsoft.com/office/drawing/2014/main" val="10000"/>
                  </a:ext>
                </a:extLst>
              </a:tr>
              <a:tr h="584835">
                <a:tc>
                  <a:txBody>
                    <a:bodyPr/>
                    <a:lstStyle/>
                    <a:p>
                      <a:pPr marL="68580">
                        <a:lnSpc>
                          <a:spcPts val="1225"/>
                        </a:lnSpc>
                      </a:pPr>
                      <a:r>
                        <a:rPr sz="1100" b="1" spc="5" dirty="0">
                          <a:solidFill>
                            <a:srgbClr val="FFFFFF"/>
                          </a:solidFill>
                          <a:latin typeface="Arial"/>
                          <a:cs typeface="Arial"/>
                        </a:rPr>
                        <a:t>S</a:t>
                      </a:r>
                      <a:r>
                        <a:rPr sz="1100" b="1" dirty="0">
                          <a:solidFill>
                            <a:srgbClr val="FFFFFF"/>
                          </a:solidFill>
                          <a:latin typeface="Arial"/>
                          <a:cs typeface="Arial"/>
                        </a:rPr>
                        <a:t>c</a:t>
                      </a:r>
                      <a:r>
                        <a:rPr sz="1100" b="1" spc="-5" dirty="0">
                          <a:solidFill>
                            <a:srgbClr val="FFFFFF"/>
                          </a:solidFill>
                          <a:latin typeface="Arial"/>
                          <a:cs typeface="Arial"/>
                        </a:rPr>
                        <a:t>hedu</a:t>
                      </a:r>
                      <a:r>
                        <a:rPr sz="1100" b="1" spc="5" dirty="0">
                          <a:solidFill>
                            <a:srgbClr val="FFFFFF"/>
                          </a:solidFill>
                          <a:latin typeface="Arial"/>
                          <a:cs typeface="Arial"/>
                        </a:rPr>
                        <a:t>l</a:t>
                      </a:r>
                      <a:r>
                        <a:rPr sz="1100" b="1" spc="-5" dirty="0">
                          <a:solidFill>
                            <a:srgbClr val="FFFFFF"/>
                          </a:solidFill>
                          <a:latin typeface="Arial"/>
                          <a:cs typeface="Arial"/>
                        </a:rPr>
                        <a:t>e</a:t>
                      </a:r>
                      <a:r>
                        <a:rPr sz="1100" b="1" dirty="0">
                          <a:solidFill>
                            <a:srgbClr val="FFFFFF"/>
                          </a:solidFill>
                          <a:latin typeface="Arial"/>
                          <a:cs typeface="Arial"/>
                        </a:rPr>
                        <a:t>d</a:t>
                      </a:r>
                      <a:r>
                        <a:rPr sz="1100" b="1" spc="-65" dirty="0">
                          <a:solidFill>
                            <a:srgbClr val="FFFFFF"/>
                          </a:solidFill>
                          <a:latin typeface="Arial"/>
                          <a:cs typeface="Arial"/>
                        </a:rPr>
                        <a:t> </a:t>
                      </a:r>
                      <a:r>
                        <a:rPr sz="1100" b="1" dirty="0">
                          <a:solidFill>
                            <a:srgbClr val="FFFFFF"/>
                          </a:solidFill>
                          <a:latin typeface="Arial"/>
                          <a:cs typeface="Arial"/>
                        </a:rPr>
                        <a:t>l</a:t>
                      </a:r>
                      <a:r>
                        <a:rPr sz="1100" b="1" spc="-5" dirty="0">
                          <a:solidFill>
                            <a:srgbClr val="FFFFFF"/>
                          </a:solidFill>
                          <a:latin typeface="Arial"/>
                          <a:cs typeface="Arial"/>
                        </a:rPr>
                        <a:t>e</a:t>
                      </a:r>
                      <a:r>
                        <a:rPr sz="1100" b="1" spc="-10" dirty="0">
                          <a:solidFill>
                            <a:srgbClr val="FFFFFF"/>
                          </a:solidFill>
                          <a:latin typeface="Arial"/>
                          <a:cs typeface="Arial"/>
                        </a:rPr>
                        <a:t>a</a:t>
                      </a:r>
                      <a:r>
                        <a:rPr sz="1100" b="1" spc="-5" dirty="0">
                          <a:solidFill>
                            <a:srgbClr val="FFFFFF"/>
                          </a:solidFill>
                          <a:latin typeface="Arial"/>
                          <a:cs typeface="Arial"/>
                        </a:rPr>
                        <a:t>rn</a:t>
                      </a:r>
                      <a:r>
                        <a:rPr sz="1100" b="1" dirty="0">
                          <a:solidFill>
                            <a:srgbClr val="FFFFFF"/>
                          </a:solidFill>
                          <a:latin typeface="Arial"/>
                          <a:cs typeface="Arial"/>
                        </a:rPr>
                        <a:t>i</a:t>
                      </a:r>
                      <a:r>
                        <a:rPr sz="1100" b="1" spc="-5" dirty="0">
                          <a:solidFill>
                            <a:srgbClr val="FFFFFF"/>
                          </a:solidFill>
                          <a:latin typeface="Arial"/>
                          <a:cs typeface="Arial"/>
                        </a:rPr>
                        <a:t>n</a:t>
                      </a:r>
                      <a:r>
                        <a:rPr sz="1100" b="1" dirty="0">
                          <a:solidFill>
                            <a:srgbClr val="FFFFFF"/>
                          </a:solidFill>
                          <a:latin typeface="Arial"/>
                          <a:cs typeface="Arial"/>
                        </a:rPr>
                        <a:t>g</a:t>
                      </a:r>
                      <a:endParaRPr sz="1100" dirty="0">
                        <a:latin typeface="Arial"/>
                        <a:cs typeface="Arial"/>
                      </a:endParaRPr>
                    </a:p>
                  </a:txBody>
                  <a:tcPr marL="0" marR="0" marT="0" marB="0">
                    <a:lnL w="19050">
                      <a:solidFill>
                        <a:srgbClr val="FFFFFF"/>
                      </a:solidFill>
                      <a:prstDash val="solid"/>
                    </a:lnL>
                    <a:lnR w="19050">
                      <a:solidFill>
                        <a:srgbClr val="FFFFFF"/>
                      </a:solidFill>
                      <a:prstDash val="solid"/>
                    </a:lnR>
                    <a:lnT w="57150">
                      <a:solidFill>
                        <a:srgbClr val="FFFFFF"/>
                      </a:solidFill>
                      <a:prstDash val="solid"/>
                    </a:lnT>
                    <a:lnB w="19050">
                      <a:solidFill>
                        <a:srgbClr val="FFFFFF"/>
                      </a:solidFill>
                      <a:prstDash val="solid"/>
                    </a:lnB>
                    <a:solidFill>
                      <a:srgbClr val="4472C4"/>
                    </a:solidFill>
                  </a:tcPr>
                </a:tc>
                <a:tc>
                  <a:txBody>
                    <a:bodyPr/>
                    <a:lstStyle/>
                    <a:p>
                      <a:pPr algn="ctr">
                        <a:lnSpc>
                          <a:spcPts val="1225"/>
                        </a:lnSpc>
                      </a:pPr>
                      <a:r>
                        <a:rPr sz="1100" spc="-50" dirty="0">
                          <a:latin typeface="Arial"/>
                          <a:cs typeface="Arial"/>
                        </a:rPr>
                        <a:t>24</a:t>
                      </a:r>
                      <a:endParaRPr sz="1100">
                        <a:latin typeface="Arial"/>
                        <a:cs typeface="Arial"/>
                      </a:endParaRPr>
                    </a:p>
                  </a:txBody>
                  <a:tcPr marL="0" marR="0" marT="0" marB="0">
                    <a:lnL w="19050">
                      <a:solidFill>
                        <a:srgbClr val="FFFFFF"/>
                      </a:solidFill>
                      <a:prstDash val="solid"/>
                    </a:lnL>
                    <a:lnR w="19050">
                      <a:solidFill>
                        <a:srgbClr val="FFFFFF"/>
                      </a:solidFill>
                      <a:prstDash val="solid"/>
                    </a:lnR>
                    <a:lnT w="57150">
                      <a:solidFill>
                        <a:srgbClr val="FFFFFF"/>
                      </a:solidFill>
                      <a:prstDash val="solid"/>
                    </a:lnT>
                    <a:lnB w="19050">
                      <a:solidFill>
                        <a:srgbClr val="FFFFFF"/>
                      </a:solidFill>
                      <a:prstDash val="solid"/>
                    </a:lnB>
                    <a:solidFill>
                      <a:srgbClr val="CFD5EA"/>
                    </a:solidFill>
                  </a:tcPr>
                </a:tc>
                <a:tc>
                  <a:txBody>
                    <a:bodyPr/>
                    <a:lstStyle/>
                    <a:p>
                      <a:pPr algn="ctr">
                        <a:lnSpc>
                          <a:spcPts val="1225"/>
                        </a:lnSpc>
                      </a:pPr>
                      <a:r>
                        <a:rPr sz="1100" spc="-50" dirty="0">
                          <a:latin typeface="Arial"/>
                          <a:cs typeface="Arial"/>
                        </a:rPr>
                        <a:t>24</a:t>
                      </a:r>
                      <a:endParaRPr sz="1100">
                        <a:latin typeface="Arial"/>
                        <a:cs typeface="Arial"/>
                      </a:endParaRPr>
                    </a:p>
                  </a:txBody>
                  <a:tcPr marL="0" marR="0" marT="0" marB="0">
                    <a:lnL w="19050">
                      <a:solidFill>
                        <a:srgbClr val="FFFFFF"/>
                      </a:solidFill>
                      <a:prstDash val="solid"/>
                    </a:lnL>
                    <a:lnR w="19050">
                      <a:solidFill>
                        <a:srgbClr val="FFFFFF"/>
                      </a:solidFill>
                      <a:prstDash val="solid"/>
                    </a:lnR>
                    <a:lnT w="57150">
                      <a:solidFill>
                        <a:srgbClr val="FFFFFF"/>
                      </a:solidFill>
                      <a:prstDash val="solid"/>
                    </a:lnT>
                    <a:lnB w="19050">
                      <a:solidFill>
                        <a:srgbClr val="FFFFFF"/>
                      </a:solidFill>
                      <a:prstDash val="solid"/>
                    </a:lnB>
                    <a:solidFill>
                      <a:srgbClr val="CFD5EA"/>
                    </a:solidFill>
                  </a:tcPr>
                </a:tc>
                <a:extLst>
                  <a:ext uri="{0D108BD9-81ED-4DB2-BD59-A6C34878D82A}">
                    <a16:rowId xmlns:a16="http://schemas.microsoft.com/office/drawing/2014/main" val="10001"/>
                  </a:ext>
                </a:extLst>
              </a:tr>
              <a:tr h="584835">
                <a:tc>
                  <a:txBody>
                    <a:bodyPr/>
                    <a:lstStyle/>
                    <a:p>
                      <a:pPr marL="68580">
                        <a:lnSpc>
                          <a:spcPts val="1225"/>
                        </a:lnSpc>
                      </a:pPr>
                      <a:r>
                        <a:rPr sz="1100" b="1" spc="-10" dirty="0">
                          <a:solidFill>
                            <a:srgbClr val="FFFFFF"/>
                          </a:solidFill>
                          <a:latin typeface="Arial"/>
                          <a:cs typeface="Arial"/>
                        </a:rPr>
                        <a:t>I</a:t>
                      </a:r>
                      <a:r>
                        <a:rPr sz="1100" b="1" spc="-5" dirty="0">
                          <a:solidFill>
                            <a:srgbClr val="FFFFFF"/>
                          </a:solidFill>
                          <a:latin typeface="Arial"/>
                          <a:cs typeface="Arial"/>
                        </a:rPr>
                        <a:t>ndependen</a:t>
                      </a:r>
                      <a:r>
                        <a:rPr sz="1100" b="1" dirty="0">
                          <a:solidFill>
                            <a:srgbClr val="FFFFFF"/>
                          </a:solidFill>
                          <a:latin typeface="Arial"/>
                          <a:cs typeface="Arial"/>
                        </a:rPr>
                        <a:t>t</a:t>
                      </a:r>
                      <a:r>
                        <a:rPr sz="1100" b="1" spc="-55" dirty="0">
                          <a:solidFill>
                            <a:srgbClr val="FFFFFF"/>
                          </a:solidFill>
                          <a:latin typeface="Arial"/>
                          <a:cs typeface="Arial"/>
                        </a:rPr>
                        <a:t> </a:t>
                      </a:r>
                      <a:r>
                        <a:rPr sz="1100" b="1" dirty="0">
                          <a:solidFill>
                            <a:srgbClr val="FFFFFF"/>
                          </a:solidFill>
                          <a:latin typeface="Arial"/>
                          <a:cs typeface="Arial"/>
                        </a:rPr>
                        <a:t>l</a:t>
                      </a:r>
                      <a:r>
                        <a:rPr sz="1100" b="1" spc="-5" dirty="0">
                          <a:solidFill>
                            <a:srgbClr val="FFFFFF"/>
                          </a:solidFill>
                          <a:latin typeface="Arial"/>
                          <a:cs typeface="Arial"/>
                        </a:rPr>
                        <a:t>e</a:t>
                      </a:r>
                      <a:r>
                        <a:rPr sz="1100" b="1" spc="-10" dirty="0">
                          <a:solidFill>
                            <a:srgbClr val="FFFFFF"/>
                          </a:solidFill>
                          <a:latin typeface="Arial"/>
                          <a:cs typeface="Arial"/>
                        </a:rPr>
                        <a:t>a</a:t>
                      </a:r>
                      <a:r>
                        <a:rPr sz="1100" b="1" spc="-5" dirty="0">
                          <a:solidFill>
                            <a:srgbClr val="FFFFFF"/>
                          </a:solidFill>
                          <a:latin typeface="Arial"/>
                          <a:cs typeface="Arial"/>
                        </a:rPr>
                        <a:t>rn</a:t>
                      </a:r>
                      <a:r>
                        <a:rPr sz="1100" b="1" dirty="0">
                          <a:solidFill>
                            <a:srgbClr val="FFFFFF"/>
                          </a:solidFill>
                          <a:latin typeface="Arial"/>
                          <a:cs typeface="Arial"/>
                        </a:rPr>
                        <a:t>i</a:t>
                      </a:r>
                      <a:r>
                        <a:rPr sz="1100" b="1" spc="-5" dirty="0">
                          <a:solidFill>
                            <a:srgbClr val="FFFFFF"/>
                          </a:solidFill>
                          <a:latin typeface="Arial"/>
                          <a:cs typeface="Arial"/>
                        </a:rPr>
                        <a:t>n</a:t>
                      </a:r>
                      <a:r>
                        <a:rPr sz="1100" b="1" dirty="0">
                          <a:solidFill>
                            <a:srgbClr val="FFFFFF"/>
                          </a:solidFill>
                          <a:latin typeface="Arial"/>
                          <a:cs typeface="Arial"/>
                        </a:rPr>
                        <a:t>g</a:t>
                      </a:r>
                      <a:endParaRPr sz="1100">
                        <a:latin typeface="Arial"/>
                        <a:cs typeface="Arial"/>
                      </a:endParaRPr>
                    </a:p>
                  </a:txBody>
                  <a:tcPr marL="0" marR="0" marT="0"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solidFill>
                      <a:srgbClr val="4472C4"/>
                    </a:solidFill>
                  </a:tcPr>
                </a:tc>
                <a:tc>
                  <a:txBody>
                    <a:bodyPr/>
                    <a:lstStyle/>
                    <a:p>
                      <a:pPr algn="ctr">
                        <a:lnSpc>
                          <a:spcPts val="1225"/>
                        </a:lnSpc>
                      </a:pPr>
                      <a:r>
                        <a:rPr sz="1100" spc="-50" dirty="0">
                          <a:latin typeface="Arial"/>
                          <a:cs typeface="Arial"/>
                        </a:rPr>
                        <a:t>76</a:t>
                      </a:r>
                      <a:endParaRPr sz="1100">
                        <a:latin typeface="Arial"/>
                        <a:cs typeface="Arial"/>
                      </a:endParaRPr>
                    </a:p>
                  </a:txBody>
                  <a:tcPr marL="0" marR="0" marT="0"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solidFill>
                      <a:srgbClr val="E9EBF5"/>
                    </a:solidFill>
                  </a:tcPr>
                </a:tc>
                <a:tc>
                  <a:txBody>
                    <a:bodyPr/>
                    <a:lstStyle/>
                    <a:p>
                      <a:pPr algn="ctr">
                        <a:lnSpc>
                          <a:spcPts val="1225"/>
                        </a:lnSpc>
                      </a:pPr>
                      <a:r>
                        <a:rPr sz="1100" spc="-50" dirty="0">
                          <a:latin typeface="Arial"/>
                          <a:cs typeface="Arial"/>
                        </a:rPr>
                        <a:t>76</a:t>
                      </a:r>
                      <a:endParaRPr sz="1100">
                        <a:latin typeface="Arial"/>
                        <a:cs typeface="Arial"/>
                      </a:endParaRPr>
                    </a:p>
                  </a:txBody>
                  <a:tcPr marL="0" marR="0" marT="0" marB="0">
                    <a:lnL w="19050">
                      <a:solidFill>
                        <a:srgbClr val="FFFFFF"/>
                      </a:solidFill>
                      <a:prstDash val="solid"/>
                    </a:lnL>
                    <a:lnR w="19050">
                      <a:solidFill>
                        <a:srgbClr val="FFFFFF"/>
                      </a:solidFill>
                      <a:prstDash val="solid"/>
                    </a:lnR>
                    <a:lnT w="19050">
                      <a:solidFill>
                        <a:srgbClr val="FFFFFF"/>
                      </a:solidFill>
                      <a:prstDash val="solid"/>
                    </a:lnT>
                    <a:lnB w="19050">
                      <a:solidFill>
                        <a:srgbClr val="FFFFFF"/>
                      </a:solidFill>
                      <a:prstDash val="solid"/>
                    </a:lnB>
                    <a:solidFill>
                      <a:srgbClr val="E9EBF5"/>
                    </a:solidFill>
                  </a:tcPr>
                </a:tc>
                <a:extLst>
                  <a:ext uri="{0D108BD9-81ED-4DB2-BD59-A6C34878D82A}">
                    <a16:rowId xmlns:a16="http://schemas.microsoft.com/office/drawing/2014/main" val="10002"/>
                  </a:ext>
                </a:extLst>
              </a:tr>
              <a:tr h="584835">
                <a:tc>
                  <a:txBody>
                    <a:bodyPr/>
                    <a:lstStyle/>
                    <a:p>
                      <a:pPr marL="68580">
                        <a:lnSpc>
                          <a:spcPts val="1225"/>
                        </a:lnSpc>
                      </a:pPr>
                      <a:r>
                        <a:rPr sz="1100" b="1" spc="-140" dirty="0">
                          <a:solidFill>
                            <a:srgbClr val="FFFFFF"/>
                          </a:solidFill>
                          <a:latin typeface="Arial"/>
                          <a:cs typeface="Arial"/>
                        </a:rPr>
                        <a:t>TOTAL</a:t>
                      </a:r>
                      <a:endParaRPr sz="1100">
                        <a:latin typeface="Arial"/>
                        <a:cs typeface="Arial"/>
                      </a:endParaRPr>
                    </a:p>
                  </a:txBody>
                  <a:tcPr marL="0" marR="0" marT="0" marB="0">
                    <a:lnL w="19050">
                      <a:solidFill>
                        <a:srgbClr val="FFFFFF"/>
                      </a:solidFill>
                      <a:prstDash val="soli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a:solidFill>
                        <a:srgbClr val="FFFFFF"/>
                      </a:solidFill>
                      <a:prstDash val="solid"/>
                    </a:lnB>
                    <a:solidFill>
                      <a:srgbClr val="4472C4"/>
                    </a:solidFill>
                  </a:tcPr>
                </a:tc>
                <a:tc>
                  <a:txBody>
                    <a:bodyPr/>
                    <a:lstStyle/>
                    <a:p>
                      <a:pPr algn="ctr">
                        <a:lnSpc>
                          <a:spcPts val="1225"/>
                        </a:lnSpc>
                      </a:pPr>
                      <a:r>
                        <a:rPr sz="1100" spc="-50" dirty="0">
                          <a:latin typeface="Arial"/>
                          <a:cs typeface="Arial"/>
                        </a:rPr>
                        <a:t>100</a:t>
                      </a:r>
                      <a:endParaRPr sz="1100">
                        <a:latin typeface="Arial"/>
                        <a:cs typeface="Arial"/>
                      </a:endParaRPr>
                    </a:p>
                  </a:txBody>
                  <a:tcPr marL="0" marR="0"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a:solidFill>
                        <a:srgbClr val="FFFFFF"/>
                      </a:solidFill>
                      <a:prstDash val="solid"/>
                    </a:lnB>
                    <a:solidFill>
                      <a:srgbClr val="E9EBF5"/>
                    </a:solidFill>
                  </a:tcPr>
                </a:tc>
                <a:tc>
                  <a:txBody>
                    <a:bodyPr/>
                    <a:lstStyle/>
                    <a:p>
                      <a:pPr algn="ctr">
                        <a:lnSpc>
                          <a:spcPts val="1225"/>
                        </a:lnSpc>
                      </a:pPr>
                      <a:r>
                        <a:rPr sz="1100" spc="-85" dirty="0">
                          <a:latin typeface="Arial"/>
                          <a:cs typeface="Arial"/>
                        </a:rPr>
                        <a:t>100%</a:t>
                      </a:r>
                      <a:endParaRPr sz="1100" dirty="0">
                        <a:latin typeface="Arial"/>
                        <a:cs typeface="Arial"/>
                      </a:endParaRPr>
                    </a:p>
                  </a:txBody>
                  <a:tcPr marL="0" marR="0" marT="0" marB="0">
                    <a:lnL w="19050" cap="flat" cmpd="sng" algn="ctr">
                      <a:solidFill>
                        <a:srgbClr val="FFFFFF"/>
                      </a:solidFill>
                      <a:prstDash val="solid"/>
                      <a:round/>
                      <a:headEnd type="none" w="med" len="med"/>
                      <a:tailEnd type="none" w="med" len="med"/>
                    </a:lnL>
                    <a:lnR w="19050">
                      <a:solidFill>
                        <a:srgbClr val="FFFFFF"/>
                      </a:solidFill>
                      <a:prstDash val="solid"/>
                    </a:lnR>
                    <a:lnT w="19050" cap="flat" cmpd="sng" algn="ctr">
                      <a:solidFill>
                        <a:srgbClr val="FFFFFF"/>
                      </a:solidFill>
                      <a:prstDash val="solid"/>
                      <a:round/>
                      <a:headEnd type="none" w="med" len="med"/>
                      <a:tailEnd type="none" w="med" len="med"/>
                    </a:lnT>
                    <a:lnB w="19050">
                      <a:solidFill>
                        <a:srgbClr val="FFFFFF"/>
                      </a:solidFill>
                      <a:prstDash val="solid"/>
                    </a:lnB>
                    <a:solidFill>
                      <a:srgbClr val="E9EBF5"/>
                    </a:solidFill>
                  </a:tcPr>
                </a:tc>
                <a:extLst>
                  <a:ext uri="{0D108BD9-81ED-4DB2-BD59-A6C34878D82A}">
                    <a16:rowId xmlns:a16="http://schemas.microsoft.com/office/drawing/2014/main" val="10004"/>
                  </a:ext>
                </a:extLst>
              </a:tr>
            </a:tbl>
          </a:graphicData>
        </a:graphic>
      </p:graphicFrame>
      <p:sp>
        <p:nvSpPr>
          <p:cNvPr id="6" name="object 6"/>
          <p:cNvSpPr/>
          <p:nvPr/>
        </p:nvSpPr>
        <p:spPr>
          <a:xfrm>
            <a:off x="278293" y="3702206"/>
            <a:ext cx="11756703" cy="869794"/>
          </a:xfrm>
          <a:custGeom>
            <a:avLst/>
            <a:gdLst/>
            <a:ahLst/>
            <a:cxnLst/>
            <a:rect l="l" t="t" r="r" b="b"/>
            <a:pathLst>
              <a:path w="11007090" h="497204">
                <a:moveTo>
                  <a:pt x="5503272" y="0"/>
                </a:moveTo>
                <a:lnTo>
                  <a:pt x="5585275" y="27"/>
                </a:lnTo>
                <a:lnTo>
                  <a:pt x="5666990" y="107"/>
                </a:lnTo>
                <a:lnTo>
                  <a:pt x="5748409" y="242"/>
                </a:lnTo>
                <a:lnTo>
                  <a:pt x="5829522" y="429"/>
                </a:lnTo>
                <a:lnTo>
                  <a:pt x="5910322" y="669"/>
                </a:lnTo>
                <a:lnTo>
                  <a:pt x="5990800" y="961"/>
                </a:lnTo>
                <a:lnTo>
                  <a:pt x="6070949" y="1305"/>
                </a:lnTo>
                <a:lnTo>
                  <a:pt x="6150759" y="1701"/>
                </a:lnTo>
                <a:lnTo>
                  <a:pt x="6230222" y="2148"/>
                </a:lnTo>
                <a:lnTo>
                  <a:pt x="6309331" y="2646"/>
                </a:lnTo>
                <a:lnTo>
                  <a:pt x="6388077" y="3194"/>
                </a:lnTo>
                <a:lnTo>
                  <a:pt x="6466451" y="3792"/>
                </a:lnTo>
                <a:lnTo>
                  <a:pt x="6544445" y="4440"/>
                </a:lnTo>
                <a:lnTo>
                  <a:pt x="6622052" y="5138"/>
                </a:lnTo>
                <a:lnTo>
                  <a:pt x="6699263" y="5884"/>
                </a:lnTo>
                <a:lnTo>
                  <a:pt x="6776069" y="6678"/>
                </a:lnTo>
                <a:lnTo>
                  <a:pt x="6852462" y="7521"/>
                </a:lnTo>
                <a:lnTo>
                  <a:pt x="6928434" y="8412"/>
                </a:lnTo>
                <a:lnTo>
                  <a:pt x="7003976" y="9350"/>
                </a:lnTo>
                <a:lnTo>
                  <a:pt x="7079081" y="10336"/>
                </a:lnTo>
                <a:lnTo>
                  <a:pt x="7153741" y="11368"/>
                </a:lnTo>
                <a:lnTo>
                  <a:pt x="7227945" y="12446"/>
                </a:lnTo>
                <a:lnTo>
                  <a:pt x="7301688" y="13570"/>
                </a:lnTo>
                <a:lnTo>
                  <a:pt x="7374959" y="14740"/>
                </a:lnTo>
                <a:lnTo>
                  <a:pt x="7447752" y="15955"/>
                </a:lnTo>
                <a:lnTo>
                  <a:pt x="7520057" y="17215"/>
                </a:lnTo>
                <a:lnTo>
                  <a:pt x="7591866" y="18519"/>
                </a:lnTo>
                <a:lnTo>
                  <a:pt x="7663172" y="19867"/>
                </a:lnTo>
                <a:lnTo>
                  <a:pt x="7733965" y="21259"/>
                </a:lnTo>
                <a:lnTo>
                  <a:pt x="7804238" y="22695"/>
                </a:lnTo>
                <a:lnTo>
                  <a:pt x="7873982" y="24173"/>
                </a:lnTo>
                <a:lnTo>
                  <a:pt x="7943189" y="25694"/>
                </a:lnTo>
                <a:lnTo>
                  <a:pt x="8011851" y="27257"/>
                </a:lnTo>
                <a:lnTo>
                  <a:pt x="8079959" y="28862"/>
                </a:lnTo>
                <a:lnTo>
                  <a:pt x="8147505" y="30508"/>
                </a:lnTo>
                <a:lnTo>
                  <a:pt x="8214481" y="32196"/>
                </a:lnTo>
                <a:lnTo>
                  <a:pt x="8280878" y="33924"/>
                </a:lnTo>
                <a:lnTo>
                  <a:pt x="8346689" y="35692"/>
                </a:lnTo>
                <a:lnTo>
                  <a:pt x="8411904" y="37501"/>
                </a:lnTo>
                <a:lnTo>
                  <a:pt x="8476517" y="39349"/>
                </a:lnTo>
                <a:lnTo>
                  <a:pt x="8540517" y="41236"/>
                </a:lnTo>
                <a:lnTo>
                  <a:pt x="8603898" y="43162"/>
                </a:lnTo>
                <a:lnTo>
                  <a:pt x="8666650" y="45127"/>
                </a:lnTo>
                <a:lnTo>
                  <a:pt x="8728766" y="47130"/>
                </a:lnTo>
                <a:lnTo>
                  <a:pt x="8790237" y="49170"/>
                </a:lnTo>
                <a:lnTo>
                  <a:pt x="8851056" y="51248"/>
                </a:lnTo>
                <a:lnTo>
                  <a:pt x="8911212" y="53362"/>
                </a:lnTo>
                <a:lnTo>
                  <a:pt x="8970699" y="55514"/>
                </a:lnTo>
                <a:lnTo>
                  <a:pt x="9029509" y="57701"/>
                </a:lnTo>
                <a:lnTo>
                  <a:pt x="9087632" y="59924"/>
                </a:lnTo>
                <a:lnTo>
                  <a:pt x="9145060" y="62183"/>
                </a:lnTo>
                <a:lnTo>
                  <a:pt x="9201786" y="64477"/>
                </a:lnTo>
                <a:lnTo>
                  <a:pt x="9257801" y="66806"/>
                </a:lnTo>
                <a:lnTo>
                  <a:pt x="9313096" y="69169"/>
                </a:lnTo>
                <a:lnTo>
                  <a:pt x="9367664" y="71566"/>
                </a:lnTo>
                <a:lnTo>
                  <a:pt x="9421496" y="73996"/>
                </a:lnTo>
                <a:lnTo>
                  <a:pt x="9474584" y="76460"/>
                </a:lnTo>
                <a:lnTo>
                  <a:pt x="9526919" y="78957"/>
                </a:lnTo>
                <a:lnTo>
                  <a:pt x="9578493" y="81486"/>
                </a:lnTo>
                <a:lnTo>
                  <a:pt x="9629299" y="84047"/>
                </a:lnTo>
                <a:lnTo>
                  <a:pt x="9679327" y="86640"/>
                </a:lnTo>
                <a:lnTo>
                  <a:pt x="9728569" y="89264"/>
                </a:lnTo>
                <a:lnTo>
                  <a:pt x="9777018" y="91920"/>
                </a:lnTo>
                <a:lnTo>
                  <a:pt x="9824664" y="94606"/>
                </a:lnTo>
                <a:lnTo>
                  <a:pt x="9871500" y="97322"/>
                </a:lnTo>
                <a:lnTo>
                  <a:pt x="9917517" y="100068"/>
                </a:lnTo>
                <a:lnTo>
                  <a:pt x="9962708" y="102843"/>
                </a:lnTo>
                <a:lnTo>
                  <a:pt x="10007062" y="105648"/>
                </a:lnTo>
                <a:lnTo>
                  <a:pt x="10050574" y="108481"/>
                </a:lnTo>
                <a:lnTo>
                  <a:pt x="10093233" y="111343"/>
                </a:lnTo>
                <a:lnTo>
                  <a:pt x="10135032" y="114232"/>
                </a:lnTo>
                <a:lnTo>
                  <a:pt x="10175963" y="117150"/>
                </a:lnTo>
                <a:lnTo>
                  <a:pt x="10216017" y="120094"/>
                </a:lnTo>
                <a:lnTo>
                  <a:pt x="10255186" y="123066"/>
                </a:lnTo>
                <a:lnTo>
                  <a:pt x="10293461" y="126064"/>
                </a:lnTo>
                <a:lnTo>
                  <a:pt x="10367299" y="132137"/>
                </a:lnTo>
                <a:lnTo>
                  <a:pt x="10437465" y="138313"/>
                </a:lnTo>
                <a:lnTo>
                  <a:pt x="10503891" y="144586"/>
                </a:lnTo>
                <a:lnTo>
                  <a:pt x="10566512" y="150956"/>
                </a:lnTo>
                <a:lnTo>
                  <a:pt x="10625262" y="157417"/>
                </a:lnTo>
                <a:lnTo>
                  <a:pt x="10680074" y="163969"/>
                </a:lnTo>
                <a:lnTo>
                  <a:pt x="10730882" y="170606"/>
                </a:lnTo>
                <a:lnTo>
                  <a:pt x="10777619" y="177328"/>
                </a:lnTo>
                <a:lnTo>
                  <a:pt x="10820220" y="184130"/>
                </a:lnTo>
                <a:lnTo>
                  <a:pt x="10858618" y="191009"/>
                </a:lnTo>
                <a:lnTo>
                  <a:pt x="10908190" y="201467"/>
                </a:lnTo>
                <a:lnTo>
                  <a:pt x="10947932" y="212083"/>
                </a:lnTo>
                <a:lnTo>
                  <a:pt x="10985245" y="226465"/>
                </a:lnTo>
                <a:lnTo>
                  <a:pt x="11006544" y="248477"/>
                </a:lnTo>
                <a:lnTo>
                  <a:pt x="11005945" y="252180"/>
                </a:lnTo>
                <a:lnTo>
                  <a:pt x="10968855" y="277712"/>
                </a:lnTo>
                <a:lnTo>
                  <a:pt x="10922540" y="291965"/>
                </a:lnTo>
                <a:lnTo>
                  <a:pt x="10876220" y="302477"/>
                </a:lnTo>
                <a:lnTo>
                  <a:pt x="10820220" y="312824"/>
                </a:lnTo>
                <a:lnTo>
                  <a:pt x="10777619" y="319626"/>
                </a:lnTo>
                <a:lnTo>
                  <a:pt x="10730882" y="326348"/>
                </a:lnTo>
                <a:lnTo>
                  <a:pt x="10680074" y="332985"/>
                </a:lnTo>
                <a:lnTo>
                  <a:pt x="10625262" y="339537"/>
                </a:lnTo>
                <a:lnTo>
                  <a:pt x="10566512" y="345998"/>
                </a:lnTo>
                <a:lnTo>
                  <a:pt x="10503891" y="352368"/>
                </a:lnTo>
                <a:lnTo>
                  <a:pt x="10437465" y="358641"/>
                </a:lnTo>
                <a:lnTo>
                  <a:pt x="10367299" y="364817"/>
                </a:lnTo>
                <a:lnTo>
                  <a:pt x="10293461" y="370890"/>
                </a:lnTo>
                <a:lnTo>
                  <a:pt x="10255186" y="373888"/>
                </a:lnTo>
                <a:lnTo>
                  <a:pt x="10216017" y="376860"/>
                </a:lnTo>
                <a:lnTo>
                  <a:pt x="10175963" y="379804"/>
                </a:lnTo>
                <a:lnTo>
                  <a:pt x="10135032" y="382722"/>
                </a:lnTo>
                <a:lnTo>
                  <a:pt x="10093233" y="385611"/>
                </a:lnTo>
                <a:lnTo>
                  <a:pt x="10050574" y="388473"/>
                </a:lnTo>
                <a:lnTo>
                  <a:pt x="10007062" y="391306"/>
                </a:lnTo>
                <a:lnTo>
                  <a:pt x="9962708" y="394111"/>
                </a:lnTo>
                <a:lnTo>
                  <a:pt x="9917517" y="396886"/>
                </a:lnTo>
                <a:lnTo>
                  <a:pt x="9871500" y="399632"/>
                </a:lnTo>
                <a:lnTo>
                  <a:pt x="9824664" y="402348"/>
                </a:lnTo>
                <a:lnTo>
                  <a:pt x="9777018" y="405034"/>
                </a:lnTo>
                <a:lnTo>
                  <a:pt x="9728569" y="407690"/>
                </a:lnTo>
                <a:lnTo>
                  <a:pt x="9679327" y="410314"/>
                </a:lnTo>
                <a:lnTo>
                  <a:pt x="9629299" y="412907"/>
                </a:lnTo>
                <a:lnTo>
                  <a:pt x="9578493" y="415468"/>
                </a:lnTo>
                <a:lnTo>
                  <a:pt x="9526919" y="417997"/>
                </a:lnTo>
                <a:lnTo>
                  <a:pt x="9474584" y="420494"/>
                </a:lnTo>
                <a:lnTo>
                  <a:pt x="9421496" y="422958"/>
                </a:lnTo>
                <a:lnTo>
                  <a:pt x="9367664" y="425388"/>
                </a:lnTo>
                <a:lnTo>
                  <a:pt x="9313096" y="427785"/>
                </a:lnTo>
                <a:lnTo>
                  <a:pt x="9257801" y="430148"/>
                </a:lnTo>
                <a:lnTo>
                  <a:pt x="9201786" y="432477"/>
                </a:lnTo>
                <a:lnTo>
                  <a:pt x="9145060" y="434771"/>
                </a:lnTo>
                <a:lnTo>
                  <a:pt x="9087632" y="437030"/>
                </a:lnTo>
                <a:lnTo>
                  <a:pt x="9029509" y="439253"/>
                </a:lnTo>
                <a:lnTo>
                  <a:pt x="8970699" y="441440"/>
                </a:lnTo>
                <a:lnTo>
                  <a:pt x="8911212" y="443592"/>
                </a:lnTo>
                <a:lnTo>
                  <a:pt x="8851056" y="445706"/>
                </a:lnTo>
                <a:lnTo>
                  <a:pt x="8790237" y="447784"/>
                </a:lnTo>
                <a:lnTo>
                  <a:pt x="8728766" y="449824"/>
                </a:lnTo>
                <a:lnTo>
                  <a:pt x="8666650" y="451827"/>
                </a:lnTo>
                <a:lnTo>
                  <a:pt x="8603898" y="453792"/>
                </a:lnTo>
                <a:lnTo>
                  <a:pt x="8540517" y="455718"/>
                </a:lnTo>
                <a:lnTo>
                  <a:pt x="8476517" y="457605"/>
                </a:lnTo>
                <a:lnTo>
                  <a:pt x="8411904" y="459453"/>
                </a:lnTo>
                <a:lnTo>
                  <a:pt x="8346689" y="461262"/>
                </a:lnTo>
                <a:lnTo>
                  <a:pt x="8280878" y="463030"/>
                </a:lnTo>
                <a:lnTo>
                  <a:pt x="8214481" y="464758"/>
                </a:lnTo>
                <a:lnTo>
                  <a:pt x="8147505" y="466446"/>
                </a:lnTo>
                <a:lnTo>
                  <a:pt x="8079959" y="468092"/>
                </a:lnTo>
                <a:lnTo>
                  <a:pt x="8011851" y="469697"/>
                </a:lnTo>
                <a:lnTo>
                  <a:pt x="7943189" y="471260"/>
                </a:lnTo>
                <a:lnTo>
                  <a:pt x="7873982" y="472781"/>
                </a:lnTo>
                <a:lnTo>
                  <a:pt x="7804238" y="474259"/>
                </a:lnTo>
                <a:lnTo>
                  <a:pt x="7733965" y="475695"/>
                </a:lnTo>
                <a:lnTo>
                  <a:pt x="7663172" y="477087"/>
                </a:lnTo>
                <a:lnTo>
                  <a:pt x="7591866" y="478435"/>
                </a:lnTo>
                <a:lnTo>
                  <a:pt x="7520057" y="479739"/>
                </a:lnTo>
                <a:lnTo>
                  <a:pt x="7447752" y="480999"/>
                </a:lnTo>
                <a:lnTo>
                  <a:pt x="7374959" y="482214"/>
                </a:lnTo>
                <a:lnTo>
                  <a:pt x="7301688" y="483384"/>
                </a:lnTo>
                <a:lnTo>
                  <a:pt x="7227945" y="484508"/>
                </a:lnTo>
                <a:lnTo>
                  <a:pt x="7153741" y="485586"/>
                </a:lnTo>
                <a:lnTo>
                  <a:pt x="7079081" y="486618"/>
                </a:lnTo>
                <a:lnTo>
                  <a:pt x="7003976" y="487604"/>
                </a:lnTo>
                <a:lnTo>
                  <a:pt x="6928434" y="488542"/>
                </a:lnTo>
                <a:lnTo>
                  <a:pt x="6852462" y="489433"/>
                </a:lnTo>
                <a:lnTo>
                  <a:pt x="6776069" y="490276"/>
                </a:lnTo>
                <a:lnTo>
                  <a:pt x="6699263" y="491070"/>
                </a:lnTo>
                <a:lnTo>
                  <a:pt x="6622052" y="491816"/>
                </a:lnTo>
                <a:lnTo>
                  <a:pt x="6544445" y="492514"/>
                </a:lnTo>
                <a:lnTo>
                  <a:pt x="6466451" y="493162"/>
                </a:lnTo>
                <a:lnTo>
                  <a:pt x="6388077" y="493760"/>
                </a:lnTo>
                <a:lnTo>
                  <a:pt x="6309331" y="494308"/>
                </a:lnTo>
                <a:lnTo>
                  <a:pt x="6230222" y="494806"/>
                </a:lnTo>
                <a:lnTo>
                  <a:pt x="6150759" y="495253"/>
                </a:lnTo>
                <a:lnTo>
                  <a:pt x="6070949" y="495649"/>
                </a:lnTo>
                <a:lnTo>
                  <a:pt x="5990800" y="495993"/>
                </a:lnTo>
                <a:lnTo>
                  <a:pt x="5910322" y="496285"/>
                </a:lnTo>
                <a:lnTo>
                  <a:pt x="5829522" y="496525"/>
                </a:lnTo>
                <a:lnTo>
                  <a:pt x="5748409" y="496712"/>
                </a:lnTo>
                <a:lnTo>
                  <a:pt x="5666990" y="496847"/>
                </a:lnTo>
                <a:lnTo>
                  <a:pt x="5585275" y="496927"/>
                </a:lnTo>
                <a:lnTo>
                  <a:pt x="5503272" y="496955"/>
                </a:lnTo>
                <a:lnTo>
                  <a:pt x="5421268" y="496927"/>
                </a:lnTo>
                <a:lnTo>
                  <a:pt x="5339553" y="496847"/>
                </a:lnTo>
                <a:lnTo>
                  <a:pt x="5258134" y="496712"/>
                </a:lnTo>
                <a:lnTo>
                  <a:pt x="5177021" y="496525"/>
                </a:lnTo>
                <a:lnTo>
                  <a:pt x="5096221" y="496285"/>
                </a:lnTo>
                <a:lnTo>
                  <a:pt x="5015743" y="495993"/>
                </a:lnTo>
                <a:lnTo>
                  <a:pt x="4935595" y="495649"/>
                </a:lnTo>
                <a:lnTo>
                  <a:pt x="4855785" y="495253"/>
                </a:lnTo>
                <a:lnTo>
                  <a:pt x="4776321" y="494806"/>
                </a:lnTo>
                <a:lnTo>
                  <a:pt x="4697212" y="494308"/>
                </a:lnTo>
                <a:lnTo>
                  <a:pt x="4618467" y="493760"/>
                </a:lnTo>
                <a:lnTo>
                  <a:pt x="4540092" y="493162"/>
                </a:lnTo>
                <a:lnTo>
                  <a:pt x="4462098" y="492514"/>
                </a:lnTo>
                <a:lnTo>
                  <a:pt x="4384491" y="491816"/>
                </a:lnTo>
                <a:lnTo>
                  <a:pt x="4307281" y="491070"/>
                </a:lnTo>
                <a:lnTo>
                  <a:pt x="4230475" y="490276"/>
                </a:lnTo>
                <a:lnTo>
                  <a:pt x="4154082" y="489433"/>
                </a:lnTo>
                <a:lnTo>
                  <a:pt x="4078109" y="488542"/>
                </a:lnTo>
                <a:lnTo>
                  <a:pt x="4002567" y="487604"/>
                </a:lnTo>
                <a:lnTo>
                  <a:pt x="3927462" y="486618"/>
                </a:lnTo>
                <a:lnTo>
                  <a:pt x="3852803" y="485586"/>
                </a:lnTo>
                <a:lnTo>
                  <a:pt x="3778598" y="484508"/>
                </a:lnTo>
                <a:lnTo>
                  <a:pt x="3704855" y="483384"/>
                </a:lnTo>
                <a:lnTo>
                  <a:pt x="3631584" y="482214"/>
                </a:lnTo>
                <a:lnTo>
                  <a:pt x="3558791" y="480999"/>
                </a:lnTo>
                <a:lnTo>
                  <a:pt x="3486486" y="479739"/>
                </a:lnTo>
                <a:lnTo>
                  <a:pt x="3414677" y="478435"/>
                </a:lnTo>
                <a:lnTo>
                  <a:pt x="3343371" y="477087"/>
                </a:lnTo>
                <a:lnTo>
                  <a:pt x="3272578" y="475695"/>
                </a:lnTo>
                <a:lnTo>
                  <a:pt x="3202305" y="474259"/>
                </a:lnTo>
                <a:lnTo>
                  <a:pt x="3132561" y="472781"/>
                </a:lnTo>
                <a:lnTo>
                  <a:pt x="3063354" y="471260"/>
                </a:lnTo>
                <a:lnTo>
                  <a:pt x="2994692" y="469697"/>
                </a:lnTo>
                <a:lnTo>
                  <a:pt x="2926584" y="468092"/>
                </a:lnTo>
                <a:lnTo>
                  <a:pt x="2859038" y="466446"/>
                </a:lnTo>
                <a:lnTo>
                  <a:pt x="2792062" y="464758"/>
                </a:lnTo>
                <a:lnTo>
                  <a:pt x="2725665" y="463030"/>
                </a:lnTo>
                <a:lnTo>
                  <a:pt x="2659854" y="461262"/>
                </a:lnTo>
                <a:lnTo>
                  <a:pt x="2594639" y="459453"/>
                </a:lnTo>
                <a:lnTo>
                  <a:pt x="2530027" y="457605"/>
                </a:lnTo>
                <a:lnTo>
                  <a:pt x="2466026" y="455718"/>
                </a:lnTo>
                <a:lnTo>
                  <a:pt x="2402645" y="453792"/>
                </a:lnTo>
                <a:lnTo>
                  <a:pt x="2339893" y="451827"/>
                </a:lnTo>
                <a:lnTo>
                  <a:pt x="2277777" y="449824"/>
                </a:lnTo>
                <a:lnTo>
                  <a:pt x="2216306" y="447784"/>
                </a:lnTo>
                <a:lnTo>
                  <a:pt x="2155488" y="445706"/>
                </a:lnTo>
                <a:lnTo>
                  <a:pt x="2095331" y="443592"/>
                </a:lnTo>
                <a:lnTo>
                  <a:pt x="2035844" y="441440"/>
                </a:lnTo>
                <a:lnTo>
                  <a:pt x="1977034" y="439253"/>
                </a:lnTo>
                <a:lnTo>
                  <a:pt x="1918911" y="437030"/>
                </a:lnTo>
                <a:lnTo>
                  <a:pt x="1861483" y="434771"/>
                </a:lnTo>
                <a:lnTo>
                  <a:pt x="1804757" y="432477"/>
                </a:lnTo>
                <a:lnTo>
                  <a:pt x="1748742" y="430148"/>
                </a:lnTo>
                <a:lnTo>
                  <a:pt x="1693447" y="427785"/>
                </a:lnTo>
                <a:lnTo>
                  <a:pt x="1638879" y="425388"/>
                </a:lnTo>
                <a:lnTo>
                  <a:pt x="1585047" y="422958"/>
                </a:lnTo>
                <a:lnTo>
                  <a:pt x="1531960" y="420494"/>
                </a:lnTo>
                <a:lnTo>
                  <a:pt x="1479624" y="417997"/>
                </a:lnTo>
                <a:lnTo>
                  <a:pt x="1428050" y="415468"/>
                </a:lnTo>
                <a:lnTo>
                  <a:pt x="1377244" y="412907"/>
                </a:lnTo>
                <a:lnTo>
                  <a:pt x="1327216" y="410314"/>
                </a:lnTo>
                <a:lnTo>
                  <a:pt x="1277974" y="407690"/>
                </a:lnTo>
                <a:lnTo>
                  <a:pt x="1229525" y="405034"/>
                </a:lnTo>
                <a:lnTo>
                  <a:pt x="1181879" y="402348"/>
                </a:lnTo>
                <a:lnTo>
                  <a:pt x="1135043" y="399632"/>
                </a:lnTo>
                <a:lnTo>
                  <a:pt x="1089026" y="396886"/>
                </a:lnTo>
                <a:lnTo>
                  <a:pt x="1043836" y="394111"/>
                </a:lnTo>
                <a:lnTo>
                  <a:pt x="999481" y="391306"/>
                </a:lnTo>
                <a:lnTo>
                  <a:pt x="955970" y="388473"/>
                </a:lnTo>
                <a:lnTo>
                  <a:pt x="913310" y="385611"/>
                </a:lnTo>
                <a:lnTo>
                  <a:pt x="871511" y="382722"/>
                </a:lnTo>
                <a:lnTo>
                  <a:pt x="830580" y="379804"/>
                </a:lnTo>
                <a:lnTo>
                  <a:pt x="790526" y="376860"/>
                </a:lnTo>
                <a:lnTo>
                  <a:pt x="751358" y="373888"/>
                </a:lnTo>
                <a:lnTo>
                  <a:pt x="713082" y="370890"/>
                </a:lnTo>
                <a:lnTo>
                  <a:pt x="639244" y="364817"/>
                </a:lnTo>
                <a:lnTo>
                  <a:pt x="569078" y="358641"/>
                </a:lnTo>
                <a:lnTo>
                  <a:pt x="502652" y="352368"/>
                </a:lnTo>
                <a:lnTo>
                  <a:pt x="440031" y="345998"/>
                </a:lnTo>
                <a:lnTo>
                  <a:pt x="381281" y="339537"/>
                </a:lnTo>
                <a:lnTo>
                  <a:pt x="326469" y="332985"/>
                </a:lnTo>
                <a:lnTo>
                  <a:pt x="275661" y="326348"/>
                </a:lnTo>
                <a:lnTo>
                  <a:pt x="228924" y="319626"/>
                </a:lnTo>
                <a:lnTo>
                  <a:pt x="186323" y="312824"/>
                </a:lnTo>
                <a:lnTo>
                  <a:pt x="147925" y="305945"/>
                </a:lnTo>
                <a:lnTo>
                  <a:pt x="98353" y="295487"/>
                </a:lnTo>
                <a:lnTo>
                  <a:pt x="58611" y="284871"/>
                </a:lnTo>
                <a:lnTo>
                  <a:pt x="21299" y="270489"/>
                </a:lnTo>
                <a:lnTo>
                  <a:pt x="0" y="248477"/>
                </a:lnTo>
                <a:lnTo>
                  <a:pt x="598" y="244774"/>
                </a:lnTo>
                <a:lnTo>
                  <a:pt x="37688" y="219242"/>
                </a:lnTo>
                <a:lnTo>
                  <a:pt x="84003" y="204989"/>
                </a:lnTo>
                <a:lnTo>
                  <a:pt x="130323" y="194477"/>
                </a:lnTo>
                <a:lnTo>
                  <a:pt x="186323" y="184130"/>
                </a:lnTo>
                <a:lnTo>
                  <a:pt x="228924" y="177328"/>
                </a:lnTo>
                <a:lnTo>
                  <a:pt x="275661" y="170606"/>
                </a:lnTo>
                <a:lnTo>
                  <a:pt x="326469" y="163969"/>
                </a:lnTo>
                <a:lnTo>
                  <a:pt x="381281" y="157417"/>
                </a:lnTo>
                <a:lnTo>
                  <a:pt x="440031" y="150956"/>
                </a:lnTo>
                <a:lnTo>
                  <a:pt x="502652" y="144586"/>
                </a:lnTo>
                <a:lnTo>
                  <a:pt x="569078" y="138313"/>
                </a:lnTo>
                <a:lnTo>
                  <a:pt x="639244" y="132137"/>
                </a:lnTo>
                <a:lnTo>
                  <a:pt x="713082" y="126064"/>
                </a:lnTo>
                <a:lnTo>
                  <a:pt x="751358" y="123066"/>
                </a:lnTo>
                <a:lnTo>
                  <a:pt x="790526" y="120094"/>
                </a:lnTo>
                <a:lnTo>
                  <a:pt x="830580" y="117150"/>
                </a:lnTo>
                <a:lnTo>
                  <a:pt x="871511" y="114232"/>
                </a:lnTo>
                <a:lnTo>
                  <a:pt x="913310" y="111343"/>
                </a:lnTo>
                <a:lnTo>
                  <a:pt x="955970" y="108481"/>
                </a:lnTo>
                <a:lnTo>
                  <a:pt x="999481" y="105648"/>
                </a:lnTo>
                <a:lnTo>
                  <a:pt x="1043836" y="102843"/>
                </a:lnTo>
                <a:lnTo>
                  <a:pt x="1089026" y="100068"/>
                </a:lnTo>
                <a:lnTo>
                  <a:pt x="1135043" y="97322"/>
                </a:lnTo>
                <a:lnTo>
                  <a:pt x="1181879" y="94606"/>
                </a:lnTo>
                <a:lnTo>
                  <a:pt x="1229525" y="91920"/>
                </a:lnTo>
                <a:lnTo>
                  <a:pt x="1277974" y="89264"/>
                </a:lnTo>
                <a:lnTo>
                  <a:pt x="1327216" y="86640"/>
                </a:lnTo>
                <a:lnTo>
                  <a:pt x="1377244" y="84047"/>
                </a:lnTo>
                <a:lnTo>
                  <a:pt x="1428050" y="81486"/>
                </a:lnTo>
                <a:lnTo>
                  <a:pt x="1479624" y="78957"/>
                </a:lnTo>
                <a:lnTo>
                  <a:pt x="1531960" y="76460"/>
                </a:lnTo>
                <a:lnTo>
                  <a:pt x="1585047" y="73996"/>
                </a:lnTo>
                <a:lnTo>
                  <a:pt x="1638879" y="71566"/>
                </a:lnTo>
                <a:lnTo>
                  <a:pt x="1693447" y="69169"/>
                </a:lnTo>
                <a:lnTo>
                  <a:pt x="1748742" y="66806"/>
                </a:lnTo>
                <a:lnTo>
                  <a:pt x="1804757" y="64477"/>
                </a:lnTo>
                <a:lnTo>
                  <a:pt x="1861483" y="62183"/>
                </a:lnTo>
                <a:lnTo>
                  <a:pt x="1918911" y="59924"/>
                </a:lnTo>
                <a:lnTo>
                  <a:pt x="1977034" y="57701"/>
                </a:lnTo>
                <a:lnTo>
                  <a:pt x="2035844" y="55514"/>
                </a:lnTo>
                <a:lnTo>
                  <a:pt x="2095331" y="53362"/>
                </a:lnTo>
                <a:lnTo>
                  <a:pt x="2155488" y="51248"/>
                </a:lnTo>
                <a:lnTo>
                  <a:pt x="2216306" y="49170"/>
                </a:lnTo>
                <a:lnTo>
                  <a:pt x="2277777" y="47130"/>
                </a:lnTo>
                <a:lnTo>
                  <a:pt x="2339893" y="45127"/>
                </a:lnTo>
                <a:lnTo>
                  <a:pt x="2402645" y="43162"/>
                </a:lnTo>
                <a:lnTo>
                  <a:pt x="2466026" y="41236"/>
                </a:lnTo>
                <a:lnTo>
                  <a:pt x="2530027" y="39349"/>
                </a:lnTo>
                <a:lnTo>
                  <a:pt x="2594639" y="37501"/>
                </a:lnTo>
                <a:lnTo>
                  <a:pt x="2659854" y="35692"/>
                </a:lnTo>
                <a:lnTo>
                  <a:pt x="2725665" y="33924"/>
                </a:lnTo>
                <a:lnTo>
                  <a:pt x="2792062" y="32196"/>
                </a:lnTo>
                <a:lnTo>
                  <a:pt x="2859038" y="30508"/>
                </a:lnTo>
                <a:lnTo>
                  <a:pt x="2926584" y="28862"/>
                </a:lnTo>
                <a:lnTo>
                  <a:pt x="2994692" y="27257"/>
                </a:lnTo>
                <a:lnTo>
                  <a:pt x="3063354" y="25694"/>
                </a:lnTo>
                <a:lnTo>
                  <a:pt x="3132561" y="24173"/>
                </a:lnTo>
                <a:lnTo>
                  <a:pt x="3202305" y="22695"/>
                </a:lnTo>
                <a:lnTo>
                  <a:pt x="3272578" y="21259"/>
                </a:lnTo>
                <a:lnTo>
                  <a:pt x="3343371" y="19867"/>
                </a:lnTo>
                <a:lnTo>
                  <a:pt x="3414677" y="18519"/>
                </a:lnTo>
                <a:lnTo>
                  <a:pt x="3486486" y="17215"/>
                </a:lnTo>
                <a:lnTo>
                  <a:pt x="3558791" y="15955"/>
                </a:lnTo>
                <a:lnTo>
                  <a:pt x="3631584" y="14740"/>
                </a:lnTo>
                <a:lnTo>
                  <a:pt x="3704855" y="13570"/>
                </a:lnTo>
                <a:lnTo>
                  <a:pt x="3778598" y="12446"/>
                </a:lnTo>
                <a:lnTo>
                  <a:pt x="3852803" y="11368"/>
                </a:lnTo>
                <a:lnTo>
                  <a:pt x="3927462" y="10336"/>
                </a:lnTo>
                <a:lnTo>
                  <a:pt x="4002567" y="9350"/>
                </a:lnTo>
                <a:lnTo>
                  <a:pt x="4078109" y="8412"/>
                </a:lnTo>
                <a:lnTo>
                  <a:pt x="4154082" y="7521"/>
                </a:lnTo>
                <a:lnTo>
                  <a:pt x="4230475" y="6678"/>
                </a:lnTo>
                <a:lnTo>
                  <a:pt x="4307281" y="5884"/>
                </a:lnTo>
                <a:lnTo>
                  <a:pt x="4384491" y="5138"/>
                </a:lnTo>
                <a:lnTo>
                  <a:pt x="4462098" y="4440"/>
                </a:lnTo>
                <a:lnTo>
                  <a:pt x="4540092" y="3792"/>
                </a:lnTo>
                <a:lnTo>
                  <a:pt x="4618467" y="3194"/>
                </a:lnTo>
                <a:lnTo>
                  <a:pt x="4697212" y="2646"/>
                </a:lnTo>
                <a:lnTo>
                  <a:pt x="4776321" y="2148"/>
                </a:lnTo>
                <a:lnTo>
                  <a:pt x="4855785" y="1701"/>
                </a:lnTo>
                <a:lnTo>
                  <a:pt x="4935595" y="1305"/>
                </a:lnTo>
                <a:lnTo>
                  <a:pt x="5015743" y="961"/>
                </a:lnTo>
                <a:lnTo>
                  <a:pt x="5096221" y="669"/>
                </a:lnTo>
                <a:lnTo>
                  <a:pt x="5177021" y="429"/>
                </a:lnTo>
                <a:lnTo>
                  <a:pt x="5258134" y="242"/>
                </a:lnTo>
                <a:lnTo>
                  <a:pt x="5339553" y="107"/>
                </a:lnTo>
                <a:lnTo>
                  <a:pt x="5421268" y="27"/>
                </a:lnTo>
                <a:lnTo>
                  <a:pt x="5503272" y="0"/>
                </a:lnTo>
                <a:close/>
              </a:path>
            </a:pathLst>
          </a:custGeom>
          <a:ln w="57150">
            <a:solidFill>
              <a:srgbClr val="FF0000"/>
            </a:solidFill>
          </a:ln>
        </p:spPr>
        <p:txBody>
          <a:bodyPr wrap="square" lIns="0" tIns="0" rIns="0" bIns="0" rtlCol="0"/>
          <a:lstStyle/>
          <a:p>
            <a:endParaRPr/>
          </a:p>
        </p:txBody>
      </p:sp>
      <p:sp>
        <p:nvSpPr>
          <p:cNvPr id="7" name="object 6">
            <a:extLst>
              <a:ext uri="{FF2B5EF4-FFF2-40B4-BE49-F238E27FC236}">
                <a16:creationId xmlns:a16="http://schemas.microsoft.com/office/drawing/2014/main" id="{2B91C108-D990-4AE2-018E-4ED8F92F8F18}"/>
              </a:ext>
            </a:extLst>
          </p:cNvPr>
          <p:cNvSpPr/>
          <p:nvPr/>
        </p:nvSpPr>
        <p:spPr>
          <a:xfrm>
            <a:off x="535259" y="2981829"/>
            <a:ext cx="11499738" cy="869794"/>
          </a:xfrm>
          <a:custGeom>
            <a:avLst/>
            <a:gdLst/>
            <a:ahLst/>
            <a:cxnLst/>
            <a:rect l="l" t="t" r="r" b="b"/>
            <a:pathLst>
              <a:path w="11007090" h="497204">
                <a:moveTo>
                  <a:pt x="5503272" y="0"/>
                </a:moveTo>
                <a:lnTo>
                  <a:pt x="5585275" y="27"/>
                </a:lnTo>
                <a:lnTo>
                  <a:pt x="5666990" y="107"/>
                </a:lnTo>
                <a:lnTo>
                  <a:pt x="5748409" y="242"/>
                </a:lnTo>
                <a:lnTo>
                  <a:pt x="5829522" y="429"/>
                </a:lnTo>
                <a:lnTo>
                  <a:pt x="5910322" y="669"/>
                </a:lnTo>
                <a:lnTo>
                  <a:pt x="5990800" y="961"/>
                </a:lnTo>
                <a:lnTo>
                  <a:pt x="6070949" y="1305"/>
                </a:lnTo>
                <a:lnTo>
                  <a:pt x="6150759" y="1701"/>
                </a:lnTo>
                <a:lnTo>
                  <a:pt x="6230222" y="2148"/>
                </a:lnTo>
                <a:lnTo>
                  <a:pt x="6309331" y="2646"/>
                </a:lnTo>
                <a:lnTo>
                  <a:pt x="6388077" y="3194"/>
                </a:lnTo>
                <a:lnTo>
                  <a:pt x="6466451" y="3792"/>
                </a:lnTo>
                <a:lnTo>
                  <a:pt x="6544445" y="4440"/>
                </a:lnTo>
                <a:lnTo>
                  <a:pt x="6622052" y="5138"/>
                </a:lnTo>
                <a:lnTo>
                  <a:pt x="6699263" y="5884"/>
                </a:lnTo>
                <a:lnTo>
                  <a:pt x="6776069" y="6678"/>
                </a:lnTo>
                <a:lnTo>
                  <a:pt x="6852462" y="7521"/>
                </a:lnTo>
                <a:lnTo>
                  <a:pt x="6928434" y="8412"/>
                </a:lnTo>
                <a:lnTo>
                  <a:pt x="7003976" y="9350"/>
                </a:lnTo>
                <a:lnTo>
                  <a:pt x="7079081" y="10336"/>
                </a:lnTo>
                <a:lnTo>
                  <a:pt x="7153741" y="11368"/>
                </a:lnTo>
                <a:lnTo>
                  <a:pt x="7227945" y="12446"/>
                </a:lnTo>
                <a:lnTo>
                  <a:pt x="7301688" y="13570"/>
                </a:lnTo>
                <a:lnTo>
                  <a:pt x="7374959" y="14740"/>
                </a:lnTo>
                <a:lnTo>
                  <a:pt x="7447752" y="15955"/>
                </a:lnTo>
                <a:lnTo>
                  <a:pt x="7520057" y="17215"/>
                </a:lnTo>
                <a:lnTo>
                  <a:pt x="7591866" y="18519"/>
                </a:lnTo>
                <a:lnTo>
                  <a:pt x="7663172" y="19867"/>
                </a:lnTo>
                <a:lnTo>
                  <a:pt x="7733965" y="21259"/>
                </a:lnTo>
                <a:lnTo>
                  <a:pt x="7804238" y="22695"/>
                </a:lnTo>
                <a:lnTo>
                  <a:pt x="7873982" y="24173"/>
                </a:lnTo>
                <a:lnTo>
                  <a:pt x="7943189" y="25694"/>
                </a:lnTo>
                <a:lnTo>
                  <a:pt x="8011851" y="27257"/>
                </a:lnTo>
                <a:lnTo>
                  <a:pt x="8079959" y="28862"/>
                </a:lnTo>
                <a:lnTo>
                  <a:pt x="8147505" y="30508"/>
                </a:lnTo>
                <a:lnTo>
                  <a:pt x="8214481" y="32196"/>
                </a:lnTo>
                <a:lnTo>
                  <a:pt x="8280878" y="33924"/>
                </a:lnTo>
                <a:lnTo>
                  <a:pt x="8346689" y="35692"/>
                </a:lnTo>
                <a:lnTo>
                  <a:pt x="8411904" y="37501"/>
                </a:lnTo>
                <a:lnTo>
                  <a:pt x="8476517" y="39349"/>
                </a:lnTo>
                <a:lnTo>
                  <a:pt x="8540517" y="41236"/>
                </a:lnTo>
                <a:lnTo>
                  <a:pt x="8603898" y="43162"/>
                </a:lnTo>
                <a:lnTo>
                  <a:pt x="8666650" y="45127"/>
                </a:lnTo>
                <a:lnTo>
                  <a:pt x="8728766" y="47130"/>
                </a:lnTo>
                <a:lnTo>
                  <a:pt x="8790237" y="49170"/>
                </a:lnTo>
                <a:lnTo>
                  <a:pt x="8851056" y="51248"/>
                </a:lnTo>
                <a:lnTo>
                  <a:pt x="8911212" y="53362"/>
                </a:lnTo>
                <a:lnTo>
                  <a:pt x="8970699" y="55514"/>
                </a:lnTo>
                <a:lnTo>
                  <a:pt x="9029509" y="57701"/>
                </a:lnTo>
                <a:lnTo>
                  <a:pt x="9087632" y="59924"/>
                </a:lnTo>
                <a:lnTo>
                  <a:pt x="9145060" y="62183"/>
                </a:lnTo>
                <a:lnTo>
                  <a:pt x="9201786" y="64477"/>
                </a:lnTo>
                <a:lnTo>
                  <a:pt x="9257801" y="66806"/>
                </a:lnTo>
                <a:lnTo>
                  <a:pt x="9313096" y="69169"/>
                </a:lnTo>
                <a:lnTo>
                  <a:pt x="9367664" y="71566"/>
                </a:lnTo>
                <a:lnTo>
                  <a:pt x="9421496" y="73996"/>
                </a:lnTo>
                <a:lnTo>
                  <a:pt x="9474584" y="76460"/>
                </a:lnTo>
                <a:lnTo>
                  <a:pt x="9526919" y="78957"/>
                </a:lnTo>
                <a:lnTo>
                  <a:pt x="9578493" y="81486"/>
                </a:lnTo>
                <a:lnTo>
                  <a:pt x="9629299" y="84047"/>
                </a:lnTo>
                <a:lnTo>
                  <a:pt x="9679327" y="86640"/>
                </a:lnTo>
                <a:lnTo>
                  <a:pt x="9728569" y="89264"/>
                </a:lnTo>
                <a:lnTo>
                  <a:pt x="9777018" y="91920"/>
                </a:lnTo>
                <a:lnTo>
                  <a:pt x="9824664" y="94606"/>
                </a:lnTo>
                <a:lnTo>
                  <a:pt x="9871500" y="97322"/>
                </a:lnTo>
                <a:lnTo>
                  <a:pt x="9917517" y="100068"/>
                </a:lnTo>
                <a:lnTo>
                  <a:pt x="9962708" y="102843"/>
                </a:lnTo>
                <a:lnTo>
                  <a:pt x="10007062" y="105648"/>
                </a:lnTo>
                <a:lnTo>
                  <a:pt x="10050574" y="108481"/>
                </a:lnTo>
                <a:lnTo>
                  <a:pt x="10093233" y="111343"/>
                </a:lnTo>
                <a:lnTo>
                  <a:pt x="10135032" y="114232"/>
                </a:lnTo>
                <a:lnTo>
                  <a:pt x="10175963" y="117150"/>
                </a:lnTo>
                <a:lnTo>
                  <a:pt x="10216017" y="120094"/>
                </a:lnTo>
                <a:lnTo>
                  <a:pt x="10255186" y="123066"/>
                </a:lnTo>
                <a:lnTo>
                  <a:pt x="10293461" y="126064"/>
                </a:lnTo>
                <a:lnTo>
                  <a:pt x="10367299" y="132137"/>
                </a:lnTo>
                <a:lnTo>
                  <a:pt x="10437465" y="138313"/>
                </a:lnTo>
                <a:lnTo>
                  <a:pt x="10503891" y="144586"/>
                </a:lnTo>
                <a:lnTo>
                  <a:pt x="10566512" y="150956"/>
                </a:lnTo>
                <a:lnTo>
                  <a:pt x="10625262" y="157417"/>
                </a:lnTo>
                <a:lnTo>
                  <a:pt x="10680074" y="163969"/>
                </a:lnTo>
                <a:lnTo>
                  <a:pt x="10730882" y="170606"/>
                </a:lnTo>
                <a:lnTo>
                  <a:pt x="10777619" y="177328"/>
                </a:lnTo>
                <a:lnTo>
                  <a:pt x="10820220" y="184130"/>
                </a:lnTo>
                <a:lnTo>
                  <a:pt x="10858618" y="191009"/>
                </a:lnTo>
                <a:lnTo>
                  <a:pt x="10908190" y="201467"/>
                </a:lnTo>
                <a:lnTo>
                  <a:pt x="10947932" y="212083"/>
                </a:lnTo>
                <a:lnTo>
                  <a:pt x="10985245" y="226465"/>
                </a:lnTo>
                <a:lnTo>
                  <a:pt x="11006544" y="248477"/>
                </a:lnTo>
                <a:lnTo>
                  <a:pt x="11005945" y="252180"/>
                </a:lnTo>
                <a:lnTo>
                  <a:pt x="10968855" y="277712"/>
                </a:lnTo>
                <a:lnTo>
                  <a:pt x="10922540" y="291965"/>
                </a:lnTo>
                <a:lnTo>
                  <a:pt x="10876220" y="302477"/>
                </a:lnTo>
                <a:lnTo>
                  <a:pt x="10820220" y="312824"/>
                </a:lnTo>
                <a:lnTo>
                  <a:pt x="10777619" y="319626"/>
                </a:lnTo>
                <a:lnTo>
                  <a:pt x="10730882" y="326348"/>
                </a:lnTo>
                <a:lnTo>
                  <a:pt x="10680074" y="332985"/>
                </a:lnTo>
                <a:lnTo>
                  <a:pt x="10625262" y="339537"/>
                </a:lnTo>
                <a:lnTo>
                  <a:pt x="10566512" y="345998"/>
                </a:lnTo>
                <a:lnTo>
                  <a:pt x="10503891" y="352368"/>
                </a:lnTo>
                <a:lnTo>
                  <a:pt x="10437465" y="358641"/>
                </a:lnTo>
                <a:lnTo>
                  <a:pt x="10367299" y="364817"/>
                </a:lnTo>
                <a:lnTo>
                  <a:pt x="10293461" y="370890"/>
                </a:lnTo>
                <a:lnTo>
                  <a:pt x="10255186" y="373888"/>
                </a:lnTo>
                <a:lnTo>
                  <a:pt x="10216017" y="376860"/>
                </a:lnTo>
                <a:lnTo>
                  <a:pt x="10175963" y="379804"/>
                </a:lnTo>
                <a:lnTo>
                  <a:pt x="10135032" y="382722"/>
                </a:lnTo>
                <a:lnTo>
                  <a:pt x="10093233" y="385611"/>
                </a:lnTo>
                <a:lnTo>
                  <a:pt x="10050574" y="388473"/>
                </a:lnTo>
                <a:lnTo>
                  <a:pt x="10007062" y="391306"/>
                </a:lnTo>
                <a:lnTo>
                  <a:pt x="9962708" y="394111"/>
                </a:lnTo>
                <a:lnTo>
                  <a:pt x="9917517" y="396886"/>
                </a:lnTo>
                <a:lnTo>
                  <a:pt x="9871500" y="399632"/>
                </a:lnTo>
                <a:lnTo>
                  <a:pt x="9824664" y="402348"/>
                </a:lnTo>
                <a:lnTo>
                  <a:pt x="9777018" y="405034"/>
                </a:lnTo>
                <a:lnTo>
                  <a:pt x="9728569" y="407690"/>
                </a:lnTo>
                <a:lnTo>
                  <a:pt x="9679327" y="410314"/>
                </a:lnTo>
                <a:lnTo>
                  <a:pt x="9629299" y="412907"/>
                </a:lnTo>
                <a:lnTo>
                  <a:pt x="9578493" y="415468"/>
                </a:lnTo>
                <a:lnTo>
                  <a:pt x="9526919" y="417997"/>
                </a:lnTo>
                <a:lnTo>
                  <a:pt x="9474584" y="420494"/>
                </a:lnTo>
                <a:lnTo>
                  <a:pt x="9421496" y="422958"/>
                </a:lnTo>
                <a:lnTo>
                  <a:pt x="9367664" y="425388"/>
                </a:lnTo>
                <a:lnTo>
                  <a:pt x="9313096" y="427785"/>
                </a:lnTo>
                <a:lnTo>
                  <a:pt x="9257801" y="430148"/>
                </a:lnTo>
                <a:lnTo>
                  <a:pt x="9201786" y="432477"/>
                </a:lnTo>
                <a:lnTo>
                  <a:pt x="9145060" y="434771"/>
                </a:lnTo>
                <a:lnTo>
                  <a:pt x="9087632" y="437030"/>
                </a:lnTo>
                <a:lnTo>
                  <a:pt x="9029509" y="439253"/>
                </a:lnTo>
                <a:lnTo>
                  <a:pt x="8970699" y="441440"/>
                </a:lnTo>
                <a:lnTo>
                  <a:pt x="8911212" y="443592"/>
                </a:lnTo>
                <a:lnTo>
                  <a:pt x="8851056" y="445706"/>
                </a:lnTo>
                <a:lnTo>
                  <a:pt x="8790237" y="447784"/>
                </a:lnTo>
                <a:lnTo>
                  <a:pt x="8728766" y="449824"/>
                </a:lnTo>
                <a:lnTo>
                  <a:pt x="8666650" y="451827"/>
                </a:lnTo>
                <a:lnTo>
                  <a:pt x="8603898" y="453792"/>
                </a:lnTo>
                <a:lnTo>
                  <a:pt x="8540517" y="455718"/>
                </a:lnTo>
                <a:lnTo>
                  <a:pt x="8476517" y="457605"/>
                </a:lnTo>
                <a:lnTo>
                  <a:pt x="8411904" y="459453"/>
                </a:lnTo>
                <a:lnTo>
                  <a:pt x="8346689" y="461262"/>
                </a:lnTo>
                <a:lnTo>
                  <a:pt x="8280878" y="463030"/>
                </a:lnTo>
                <a:lnTo>
                  <a:pt x="8214481" y="464758"/>
                </a:lnTo>
                <a:lnTo>
                  <a:pt x="8147505" y="466446"/>
                </a:lnTo>
                <a:lnTo>
                  <a:pt x="8079959" y="468092"/>
                </a:lnTo>
                <a:lnTo>
                  <a:pt x="8011851" y="469697"/>
                </a:lnTo>
                <a:lnTo>
                  <a:pt x="7943189" y="471260"/>
                </a:lnTo>
                <a:lnTo>
                  <a:pt x="7873982" y="472781"/>
                </a:lnTo>
                <a:lnTo>
                  <a:pt x="7804238" y="474259"/>
                </a:lnTo>
                <a:lnTo>
                  <a:pt x="7733965" y="475695"/>
                </a:lnTo>
                <a:lnTo>
                  <a:pt x="7663172" y="477087"/>
                </a:lnTo>
                <a:lnTo>
                  <a:pt x="7591866" y="478435"/>
                </a:lnTo>
                <a:lnTo>
                  <a:pt x="7520057" y="479739"/>
                </a:lnTo>
                <a:lnTo>
                  <a:pt x="7447752" y="480999"/>
                </a:lnTo>
                <a:lnTo>
                  <a:pt x="7374959" y="482214"/>
                </a:lnTo>
                <a:lnTo>
                  <a:pt x="7301688" y="483384"/>
                </a:lnTo>
                <a:lnTo>
                  <a:pt x="7227945" y="484508"/>
                </a:lnTo>
                <a:lnTo>
                  <a:pt x="7153741" y="485586"/>
                </a:lnTo>
                <a:lnTo>
                  <a:pt x="7079081" y="486618"/>
                </a:lnTo>
                <a:lnTo>
                  <a:pt x="7003976" y="487604"/>
                </a:lnTo>
                <a:lnTo>
                  <a:pt x="6928434" y="488542"/>
                </a:lnTo>
                <a:lnTo>
                  <a:pt x="6852462" y="489433"/>
                </a:lnTo>
                <a:lnTo>
                  <a:pt x="6776069" y="490276"/>
                </a:lnTo>
                <a:lnTo>
                  <a:pt x="6699263" y="491070"/>
                </a:lnTo>
                <a:lnTo>
                  <a:pt x="6622052" y="491816"/>
                </a:lnTo>
                <a:lnTo>
                  <a:pt x="6544445" y="492514"/>
                </a:lnTo>
                <a:lnTo>
                  <a:pt x="6466451" y="493162"/>
                </a:lnTo>
                <a:lnTo>
                  <a:pt x="6388077" y="493760"/>
                </a:lnTo>
                <a:lnTo>
                  <a:pt x="6309331" y="494308"/>
                </a:lnTo>
                <a:lnTo>
                  <a:pt x="6230222" y="494806"/>
                </a:lnTo>
                <a:lnTo>
                  <a:pt x="6150759" y="495253"/>
                </a:lnTo>
                <a:lnTo>
                  <a:pt x="6070949" y="495649"/>
                </a:lnTo>
                <a:lnTo>
                  <a:pt x="5990800" y="495993"/>
                </a:lnTo>
                <a:lnTo>
                  <a:pt x="5910322" y="496285"/>
                </a:lnTo>
                <a:lnTo>
                  <a:pt x="5829522" y="496525"/>
                </a:lnTo>
                <a:lnTo>
                  <a:pt x="5748409" y="496712"/>
                </a:lnTo>
                <a:lnTo>
                  <a:pt x="5666990" y="496847"/>
                </a:lnTo>
                <a:lnTo>
                  <a:pt x="5585275" y="496927"/>
                </a:lnTo>
                <a:lnTo>
                  <a:pt x="5503272" y="496955"/>
                </a:lnTo>
                <a:lnTo>
                  <a:pt x="5421268" y="496927"/>
                </a:lnTo>
                <a:lnTo>
                  <a:pt x="5339553" y="496847"/>
                </a:lnTo>
                <a:lnTo>
                  <a:pt x="5258134" y="496712"/>
                </a:lnTo>
                <a:lnTo>
                  <a:pt x="5177021" y="496525"/>
                </a:lnTo>
                <a:lnTo>
                  <a:pt x="5096221" y="496285"/>
                </a:lnTo>
                <a:lnTo>
                  <a:pt x="5015743" y="495993"/>
                </a:lnTo>
                <a:lnTo>
                  <a:pt x="4935595" y="495649"/>
                </a:lnTo>
                <a:lnTo>
                  <a:pt x="4855785" y="495253"/>
                </a:lnTo>
                <a:lnTo>
                  <a:pt x="4776321" y="494806"/>
                </a:lnTo>
                <a:lnTo>
                  <a:pt x="4697212" y="494308"/>
                </a:lnTo>
                <a:lnTo>
                  <a:pt x="4618467" y="493760"/>
                </a:lnTo>
                <a:lnTo>
                  <a:pt x="4540092" y="493162"/>
                </a:lnTo>
                <a:lnTo>
                  <a:pt x="4462098" y="492514"/>
                </a:lnTo>
                <a:lnTo>
                  <a:pt x="4384491" y="491816"/>
                </a:lnTo>
                <a:lnTo>
                  <a:pt x="4307281" y="491070"/>
                </a:lnTo>
                <a:lnTo>
                  <a:pt x="4230475" y="490276"/>
                </a:lnTo>
                <a:lnTo>
                  <a:pt x="4154082" y="489433"/>
                </a:lnTo>
                <a:lnTo>
                  <a:pt x="4078109" y="488542"/>
                </a:lnTo>
                <a:lnTo>
                  <a:pt x="4002567" y="487604"/>
                </a:lnTo>
                <a:lnTo>
                  <a:pt x="3927462" y="486618"/>
                </a:lnTo>
                <a:lnTo>
                  <a:pt x="3852803" y="485586"/>
                </a:lnTo>
                <a:lnTo>
                  <a:pt x="3778598" y="484508"/>
                </a:lnTo>
                <a:lnTo>
                  <a:pt x="3704855" y="483384"/>
                </a:lnTo>
                <a:lnTo>
                  <a:pt x="3631584" y="482214"/>
                </a:lnTo>
                <a:lnTo>
                  <a:pt x="3558791" y="480999"/>
                </a:lnTo>
                <a:lnTo>
                  <a:pt x="3486486" y="479739"/>
                </a:lnTo>
                <a:lnTo>
                  <a:pt x="3414677" y="478435"/>
                </a:lnTo>
                <a:lnTo>
                  <a:pt x="3343371" y="477087"/>
                </a:lnTo>
                <a:lnTo>
                  <a:pt x="3272578" y="475695"/>
                </a:lnTo>
                <a:lnTo>
                  <a:pt x="3202305" y="474259"/>
                </a:lnTo>
                <a:lnTo>
                  <a:pt x="3132561" y="472781"/>
                </a:lnTo>
                <a:lnTo>
                  <a:pt x="3063354" y="471260"/>
                </a:lnTo>
                <a:lnTo>
                  <a:pt x="2994692" y="469697"/>
                </a:lnTo>
                <a:lnTo>
                  <a:pt x="2926584" y="468092"/>
                </a:lnTo>
                <a:lnTo>
                  <a:pt x="2859038" y="466446"/>
                </a:lnTo>
                <a:lnTo>
                  <a:pt x="2792062" y="464758"/>
                </a:lnTo>
                <a:lnTo>
                  <a:pt x="2725665" y="463030"/>
                </a:lnTo>
                <a:lnTo>
                  <a:pt x="2659854" y="461262"/>
                </a:lnTo>
                <a:lnTo>
                  <a:pt x="2594639" y="459453"/>
                </a:lnTo>
                <a:lnTo>
                  <a:pt x="2530027" y="457605"/>
                </a:lnTo>
                <a:lnTo>
                  <a:pt x="2466026" y="455718"/>
                </a:lnTo>
                <a:lnTo>
                  <a:pt x="2402645" y="453792"/>
                </a:lnTo>
                <a:lnTo>
                  <a:pt x="2339893" y="451827"/>
                </a:lnTo>
                <a:lnTo>
                  <a:pt x="2277777" y="449824"/>
                </a:lnTo>
                <a:lnTo>
                  <a:pt x="2216306" y="447784"/>
                </a:lnTo>
                <a:lnTo>
                  <a:pt x="2155488" y="445706"/>
                </a:lnTo>
                <a:lnTo>
                  <a:pt x="2095331" y="443592"/>
                </a:lnTo>
                <a:lnTo>
                  <a:pt x="2035844" y="441440"/>
                </a:lnTo>
                <a:lnTo>
                  <a:pt x="1977034" y="439253"/>
                </a:lnTo>
                <a:lnTo>
                  <a:pt x="1918911" y="437030"/>
                </a:lnTo>
                <a:lnTo>
                  <a:pt x="1861483" y="434771"/>
                </a:lnTo>
                <a:lnTo>
                  <a:pt x="1804757" y="432477"/>
                </a:lnTo>
                <a:lnTo>
                  <a:pt x="1748742" y="430148"/>
                </a:lnTo>
                <a:lnTo>
                  <a:pt x="1693447" y="427785"/>
                </a:lnTo>
                <a:lnTo>
                  <a:pt x="1638879" y="425388"/>
                </a:lnTo>
                <a:lnTo>
                  <a:pt x="1585047" y="422958"/>
                </a:lnTo>
                <a:lnTo>
                  <a:pt x="1531960" y="420494"/>
                </a:lnTo>
                <a:lnTo>
                  <a:pt x="1479624" y="417997"/>
                </a:lnTo>
                <a:lnTo>
                  <a:pt x="1428050" y="415468"/>
                </a:lnTo>
                <a:lnTo>
                  <a:pt x="1377244" y="412907"/>
                </a:lnTo>
                <a:lnTo>
                  <a:pt x="1327216" y="410314"/>
                </a:lnTo>
                <a:lnTo>
                  <a:pt x="1277974" y="407690"/>
                </a:lnTo>
                <a:lnTo>
                  <a:pt x="1229525" y="405034"/>
                </a:lnTo>
                <a:lnTo>
                  <a:pt x="1181879" y="402348"/>
                </a:lnTo>
                <a:lnTo>
                  <a:pt x="1135043" y="399632"/>
                </a:lnTo>
                <a:lnTo>
                  <a:pt x="1089026" y="396886"/>
                </a:lnTo>
                <a:lnTo>
                  <a:pt x="1043836" y="394111"/>
                </a:lnTo>
                <a:lnTo>
                  <a:pt x="999481" y="391306"/>
                </a:lnTo>
                <a:lnTo>
                  <a:pt x="955970" y="388473"/>
                </a:lnTo>
                <a:lnTo>
                  <a:pt x="913310" y="385611"/>
                </a:lnTo>
                <a:lnTo>
                  <a:pt x="871511" y="382722"/>
                </a:lnTo>
                <a:lnTo>
                  <a:pt x="830580" y="379804"/>
                </a:lnTo>
                <a:lnTo>
                  <a:pt x="790526" y="376860"/>
                </a:lnTo>
                <a:lnTo>
                  <a:pt x="751358" y="373888"/>
                </a:lnTo>
                <a:lnTo>
                  <a:pt x="713082" y="370890"/>
                </a:lnTo>
                <a:lnTo>
                  <a:pt x="639244" y="364817"/>
                </a:lnTo>
                <a:lnTo>
                  <a:pt x="569078" y="358641"/>
                </a:lnTo>
                <a:lnTo>
                  <a:pt x="502652" y="352368"/>
                </a:lnTo>
                <a:lnTo>
                  <a:pt x="440031" y="345998"/>
                </a:lnTo>
                <a:lnTo>
                  <a:pt x="381281" y="339537"/>
                </a:lnTo>
                <a:lnTo>
                  <a:pt x="326469" y="332985"/>
                </a:lnTo>
                <a:lnTo>
                  <a:pt x="275661" y="326348"/>
                </a:lnTo>
                <a:lnTo>
                  <a:pt x="228924" y="319626"/>
                </a:lnTo>
                <a:lnTo>
                  <a:pt x="186323" y="312824"/>
                </a:lnTo>
                <a:lnTo>
                  <a:pt x="147925" y="305945"/>
                </a:lnTo>
                <a:lnTo>
                  <a:pt x="98353" y="295487"/>
                </a:lnTo>
                <a:lnTo>
                  <a:pt x="58611" y="284871"/>
                </a:lnTo>
                <a:lnTo>
                  <a:pt x="21299" y="270489"/>
                </a:lnTo>
                <a:lnTo>
                  <a:pt x="0" y="248477"/>
                </a:lnTo>
                <a:lnTo>
                  <a:pt x="598" y="244774"/>
                </a:lnTo>
                <a:lnTo>
                  <a:pt x="37688" y="219242"/>
                </a:lnTo>
                <a:lnTo>
                  <a:pt x="84003" y="204989"/>
                </a:lnTo>
                <a:lnTo>
                  <a:pt x="130323" y="194477"/>
                </a:lnTo>
                <a:lnTo>
                  <a:pt x="186323" y="184130"/>
                </a:lnTo>
                <a:lnTo>
                  <a:pt x="228924" y="177328"/>
                </a:lnTo>
                <a:lnTo>
                  <a:pt x="275661" y="170606"/>
                </a:lnTo>
                <a:lnTo>
                  <a:pt x="326469" y="163969"/>
                </a:lnTo>
                <a:lnTo>
                  <a:pt x="381281" y="157417"/>
                </a:lnTo>
                <a:lnTo>
                  <a:pt x="440031" y="150956"/>
                </a:lnTo>
                <a:lnTo>
                  <a:pt x="502652" y="144586"/>
                </a:lnTo>
                <a:lnTo>
                  <a:pt x="569078" y="138313"/>
                </a:lnTo>
                <a:lnTo>
                  <a:pt x="639244" y="132137"/>
                </a:lnTo>
                <a:lnTo>
                  <a:pt x="713082" y="126064"/>
                </a:lnTo>
                <a:lnTo>
                  <a:pt x="751358" y="123066"/>
                </a:lnTo>
                <a:lnTo>
                  <a:pt x="790526" y="120094"/>
                </a:lnTo>
                <a:lnTo>
                  <a:pt x="830580" y="117150"/>
                </a:lnTo>
                <a:lnTo>
                  <a:pt x="871511" y="114232"/>
                </a:lnTo>
                <a:lnTo>
                  <a:pt x="913310" y="111343"/>
                </a:lnTo>
                <a:lnTo>
                  <a:pt x="955970" y="108481"/>
                </a:lnTo>
                <a:lnTo>
                  <a:pt x="999481" y="105648"/>
                </a:lnTo>
                <a:lnTo>
                  <a:pt x="1043836" y="102843"/>
                </a:lnTo>
                <a:lnTo>
                  <a:pt x="1089026" y="100068"/>
                </a:lnTo>
                <a:lnTo>
                  <a:pt x="1135043" y="97322"/>
                </a:lnTo>
                <a:lnTo>
                  <a:pt x="1181879" y="94606"/>
                </a:lnTo>
                <a:lnTo>
                  <a:pt x="1229525" y="91920"/>
                </a:lnTo>
                <a:lnTo>
                  <a:pt x="1277974" y="89264"/>
                </a:lnTo>
                <a:lnTo>
                  <a:pt x="1327216" y="86640"/>
                </a:lnTo>
                <a:lnTo>
                  <a:pt x="1377244" y="84047"/>
                </a:lnTo>
                <a:lnTo>
                  <a:pt x="1428050" y="81486"/>
                </a:lnTo>
                <a:lnTo>
                  <a:pt x="1479624" y="78957"/>
                </a:lnTo>
                <a:lnTo>
                  <a:pt x="1531960" y="76460"/>
                </a:lnTo>
                <a:lnTo>
                  <a:pt x="1585047" y="73996"/>
                </a:lnTo>
                <a:lnTo>
                  <a:pt x="1638879" y="71566"/>
                </a:lnTo>
                <a:lnTo>
                  <a:pt x="1693447" y="69169"/>
                </a:lnTo>
                <a:lnTo>
                  <a:pt x="1748742" y="66806"/>
                </a:lnTo>
                <a:lnTo>
                  <a:pt x="1804757" y="64477"/>
                </a:lnTo>
                <a:lnTo>
                  <a:pt x="1861483" y="62183"/>
                </a:lnTo>
                <a:lnTo>
                  <a:pt x="1918911" y="59924"/>
                </a:lnTo>
                <a:lnTo>
                  <a:pt x="1977034" y="57701"/>
                </a:lnTo>
                <a:lnTo>
                  <a:pt x="2035844" y="55514"/>
                </a:lnTo>
                <a:lnTo>
                  <a:pt x="2095331" y="53362"/>
                </a:lnTo>
                <a:lnTo>
                  <a:pt x="2155488" y="51248"/>
                </a:lnTo>
                <a:lnTo>
                  <a:pt x="2216306" y="49170"/>
                </a:lnTo>
                <a:lnTo>
                  <a:pt x="2277777" y="47130"/>
                </a:lnTo>
                <a:lnTo>
                  <a:pt x="2339893" y="45127"/>
                </a:lnTo>
                <a:lnTo>
                  <a:pt x="2402645" y="43162"/>
                </a:lnTo>
                <a:lnTo>
                  <a:pt x="2466026" y="41236"/>
                </a:lnTo>
                <a:lnTo>
                  <a:pt x="2530027" y="39349"/>
                </a:lnTo>
                <a:lnTo>
                  <a:pt x="2594639" y="37501"/>
                </a:lnTo>
                <a:lnTo>
                  <a:pt x="2659854" y="35692"/>
                </a:lnTo>
                <a:lnTo>
                  <a:pt x="2725665" y="33924"/>
                </a:lnTo>
                <a:lnTo>
                  <a:pt x="2792062" y="32196"/>
                </a:lnTo>
                <a:lnTo>
                  <a:pt x="2859038" y="30508"/>
                </a:lnTo>
                <a:lnTo>
                  <a:pt x="2926584" y="28862"/>
                </a:lnTo>
                <a:lnTo>
                  <a:pt x="2994692" y="27257"/>
                </a:lnTo>
                <a:lnTo>
                  <a:pt x="3063354" y="25694"/>
                </a:lnTo>
                <a:lnTo>
                  <a:pt x="3132561" y="24173"/>
                </a:lnTo>
                <a:lnTo>
                  <a:pt x="3202305" y="22695"/>
                </a:lnTo>
                <a:lnTo>
                  <a:pt x="3272578" y="21259"/>
                </a:lnTo>
                <a:lnTo>
                  <a:pt x="3343371" y="19867"/>
                </a:lnTo>
                <a:lnTo>
                  <a:pt x="3414677" y="18519"/>
                </a:lnTo>
                <a:lnTo>
                  <a:pt x="3486486" y="17215"/>
                </a:lnTo>
                <a:lnTo>
                  <a:pt x="3558791" y="15955"/>
                </a:lnTo>
                <a:lnTo>
                  <a:pt x="3631584" y="14740"/>
                </a:lnTo>
                <a:lnTo>
                  <a:pt x="3704855" y="13570"/>
                </a:lnTo>
                <a:lnTo>
                  <a:pt x="3778598" y="12446"/>
                </a:lnTo>
                <a:lnTo>
                  <a:pt x="3852803" y="11368"/>
                </a:lnTo>
                <a:lnTo>
                  <a:pt x="3927462" y="10336"/>
                </a:lnTo>
                <a:lnTo>
                  <a:pt x="4002567" y="9350"/>
                </a:lnTo>
                <a:lnTo>
                  <a:pt x="4078109" y="8412"/>
                </a:lnTo>
                <a:lnTo>
                  <a:pt x="4154082" y="7521"/>
                </a:lnTo>
                <a:lnTo>
                  <a:pt x="4230475" y="6678"/>
                </a:lnTo>
                <a:lnTo>
                  <a:pt x="4307281" y="5884"/>
                </a:lnTo>
                <a:lnTo>
                  <a:pt x="4384491" y="5138"/>
                </a:lnTo>
                <a:lnTo>
                  <a:pt x="4462098" y="4440"/>
                </a:lnTo>
                <a:lnTo>
                  <a:pt x="4540092" y="3792"/>
                </a:lnTo>
                <a:lnTo>
                  <a:pt x="4618467" y="3194"/>
                </a:lnTo>
                <a:lnTo>
                  <a:pt x="4697212" y="2646"/>
                </a:lnTo>
                <a:lnTo>
                  <a:pt x="4776321" y="2148"/>
                </a:lnTo>
                <a:lnTo>
                  <a:pt x="4855785" y="1701"/>
                </a:lnTo>
                <a:lnTo>
                  <a:pt x="4935595" y="1305"/>
                </a:lnTo>
                <a:lnTo>
                  <a:pt x="5015743" y="961"/>
                </a:lnTo>
                <a:lnTo>
                  <a:pt x="5096221" y="669"/>
                </a:lnTo>
                <a:lnTo>
                  <a:pt x="5177021" y="429"/>
                </a:lnTo>
                <a:lnTo>
                  <a:pt x="5258134" y="242"/>
                </a:lnTo>
                <a:lnTo>
                  <a:pt x="5339553" y="107"/>
                </a:lnTo>
                <a:lnTo>
                  <a:pt x="5421268" y="27"/>
                </a:lnTo>
                <a:lnTo>
                  <a:pt x="5503272" y="0"/>
                </a:lnTo>
                <a:close/>
              </a:path>
            </a:pathLst>
          </a:custGeom>
          <a:ln w="57150">
            <a:solidFill>
              <a:srgbClr val="FFC000"/>
            </a:solidFill>
          </a:ln>
        </p:spPr>
        <p:txBody>
          <a:bodyPr wrap="square" lIns="0" tIns="0" rIns="0" bIns="0" rtlCol="0"/>
          <a:lstStyle/>
          <a:p>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CC4BAC55-648C-2F46-B993-1427142C2936}"/>
              </a:ext>
            </a:extLst>
          </p:cNvPr>
          <p:cNvSpPr/>
          <p:nvPr/>
        </p:nvSpPr>
        <p:spPr>
          <a:xfrm>
            <a:off x="1897384" y="-180345"/>
            <a:ext cx="9223513" cy="1927712"/>
          </a:xfrm>
          <a:prstGeom prst="cloud">
            <a:avLst/>
          </a:prstGeom>
          <a:solidFill>
            <a:srgbClr val="ACFB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FCB72-1F88-9141-B1A6-A29E3BB0E8E2}"/>
              </a:ext>
            </a:extLst>
          </p:cNvPr>
          <p:cNvSpPr txBox="1"/>
          <p:nvPr/>
        </p:nvSpPr>
        <p:spPr>
          <a:xfrm>
            <a:off x="318719" y="273979"/>
            <a:ext cx="12380842" cy="6510671"/>
          </a:xfrm>
          <a:prstGeom prst="rect">
            <a:avLst/>
          </a:prstGeom>
          <a:noFill/>
        </p:spPr>
        <p:txBody>
          <a:bodyPr wrap="square" rtlCol="0">
            <a:spAutoFit/>
          </a:bodyPr>
          <a:lstStyle/>
          <a:p>
            <a:pPr algn="ctr"/>
            <a:r>
              <a:rPr lang="en-US" sz="6000" dirty="0"/>
              <a:t>Some key ideas</a:t>
            </a:r>
          </a:p>
          <a:p>
            <a:pPr algn="ctr"/>
            <a:endParaRPr lang="en-US" sz="6000" dirty="0"/>
          </a:p>
          <a:p>
            <a:r>
              <a:rPr lang="en-US" sz="6000" dirty="0"/>
              <a:t>Society	Culture	Religion	Ideology</a:t>
            </a:r>
          </a:p>
          <a:p>
            <a:endParaRPr lang="en-US" sz="6000" dirty="0"/>
          </a:p>
          <a:p>
            <a:r>
              <a:rPr lang="en-US" sz="6000" dirty="0"/>
              <a:t>	Politics	Art	Design	Making</a:t>
            </a:r>
          </a:p>
          <a:p>
            <a:endParaRPr lang="en-US" sz="6000" dirty="0"/>
          </a:p>
          <a:p>
            <a:r>
              <a:rPr lang="en-US" sz="6000" dirty="0"/>
              <a:t>Craft	Psychology	Geography	Ecology</a:t>
            </a:r>
          </a:p>
        </p:txBody>
      </p:sp>
      <p:cxnSp>
        <p:nvCxnSpPr>
          <p:cNvPr id="5" name="Straight Arrow Connector 4">
            <a:extLst>
              <a:ext uri="{FF2B5EF4-FFF2-40B4-BE49-F238E27FC236}">
                <a16:creationId xmlns:a16="http://schemas.microsoft.com/office/drawing/2014/main" id="{192F3DAE-41FD-FE48-B7BD-F81F6D65FFFC}"/>
              </a:ext>
            </a:extLst>
          </p:cNvPr>
          <p:cNvCxnSpPr>
            <a:cxnSpLocks/>
          </p:cNvCxnSpPr>
          <p:nvPr/>
        </p:nvCxnSpPr>
        <p:spPr>
          <a:xfrm>
            <a:off x="10603301" y="1014761"/>
            <a:ext cx="1092142" cy="4723442"/>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A896EE9-835F-4040-BE58-66620494A951}"/>
              </a:ext>
            </a:extLst>
          </p:cNvPr>
          <p:cNvCxnSpPr>
            <a:cxnSpLocks/>
          </p:cNvCxnSpPr>
          <p:nvPr/>
        </p:nvCxnSpPr>
        <p:spPr>
          <a:xfrm flipH="1">
            <a:off x="2481753" y="1684467"/>
            <a:ext cx="691462" cy="2277738"/>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0667468-EC5C-9B43-9C34-B44A62DE5AEF}"/>
              </a:ext>
            </a:extLst>
          </p:cNvPr>
          <p:cNvCxnSpPr>
            <a:cxnSpLocks/>
          </p:cNvCxnSpPr>
          <p:nvPr/>
        </p:nvCxnSpPr>
        <p:spPr>
          <a:xfrm flipH="1">
            <a:off x="5246895" y="1874425"/>
            <a:ext cx="133304" cy="2193040"/>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C892341-7234-B046-A6F1-8ED9815AC123}"/>
              </a:ext>
            </a:extLst>
          </p:cNvPr>
          <p:cNvCxnSpPr>
            <a:cxnSpLocks/>
          </p:cNvCxnSpPr>
          <p:nvPr/>
        </p:nvCxnSpPr>
        <p:spPr>
          <a:xfrm>
            <a:off x="5688995" y="1901672"/>
            <a:ext cx="263155" cy="2165793"/>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82D7C99-31B3-B44F-B3F4-68C11338F049}"/>
              </a:ext>
            </a:extLst>
          </p:cNvPr>
          <p:cNvCxnSpPr>
            <a:cxnSpLocks/>
          </p:cNvCxnSpPr>
          <p:nvPr/>
        </p:nvCxnSpPr>
        <p:spPr>
          <a:xfrm>
            <a:off x="6751881" y="1517255"/>
            <a:ext cx="0" cy="84462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C6ECA600-5C5D-A24F-9871-C0F22292DF10}"/>
              </a:ext>
            </a:extLst>
          </p:cNvPr>
          <p:cNvCxnSpPr>
            <a:cxnSpLocks/>
          </p:cNvCxnSpPr>
          <p:nvPr/>
        </p:nvCxnSpPr>
        <p:spPr>
          <a:xfrm flipH="1">
            <a:off x="1004047" y="1300689"/>
            <a:ext cx="848951" cy="854749"/>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3507066-8536-F649-8EF5-A373E2E9CCD6}"/>
              </a:ext>
            </a:extLst>
          </p:cNvPr>
          <p:cNvCxnSpPr>
            <a:cxnSpLocks/>
          </p:cNvCxnSpPr>
          <p:nvPr/>
        </p:nvCxnSpPr>
        <p:spPr>
          <a:xfrm flipH="1">
            <a:off x="4303194" y="1684467"/>
            <a:ext cx="194527" cy="677409"/>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F9DC615-3F3A-3B4C-97EE-186805F7F222}"/>
              </a:ext>
            </a:extLst>
          </p:cNvPr>
          <p:cNvCxnSpPr>
            <a:cxnSpLocks/>
          </p:cNvCxnSpPr>
          <p:nvPr/>
        </p:nvCxnSpPr>
        <p:spPr>
          <a:xfrm>
            <a:off x="9094950" y="1357078"/>
            <a:ext cx="773660" cy="94194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43925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CC4BAC55-648C-2F46-B993-1427142C2936}"/>
              </a:ext>
            </a:extLst>
          </p:cNvPr>
          <p:cNvSpPr/>
          <p:nvPr/>
        </p:nvSpPr>
        <p:spPr>
          <a:xfrm>
            <a:off x="1897384" y="-180345"/>
            <a:ext cx="9223513" cy="1927712"/>
          </a:xfrm>
          <a:prstGeom prst="cloud">
            <a:avLst/>
          </a:prstGeom>
          <a:solidFill>
            <a:srgbClr val="ACFB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FCB72-1F88-9141-B1A6-A29E3BB0E8E2}"/>
              </a:ext>
            </a:extLst>
          </p:cNvPr>
          <p:cNvSpPr txBox="1"/>
          <p:nvPr/>
        </p:nvSpPr>
        <p:spPr>
          <a:xfrm>
            <a:off x="0" y="210928"/>
            <a:ext cx="12380842" cy="6555641"/>
          </a:xfrm>
          <a:prstGeom prst="rect">
            <a:avLst/>
          </a:prstGeom>
          <a:noFill/>
        </p:spPr>
        <p:txBody>
          <a:bodyPr wrap="square" rtlCol="0">
            <a:spAutoFit/>
          </a:bodyPr>
          <a:lstStyle/>
          <a:p>
            <a:pPr algn="ctr"/>
            <a:r>
              <a:rPr lang="en-US" sz="6000" dirty="0"/>
              <a:t>Keywords for Lecture Series</a:t>
            </a:r>
          </a:p>
          <a:p>
            <a:pPr algn="ctr"/>
            <a:endParaRPr lang="en-US" sz="6000" dirty="0"/>
          </a:p>
          <a:p>
            <a:pPr algn="ctr"/>
            <a:endParaRPr lang="en-US" sz="6000" dirty="0"/>
          </a:p>
          <a:p>
            <a:pPr algn="ctr"/>
            <a:endParaRPr lang="en-US" sz="6000" dirty="0"/>
          </a:p>
          <a:p>
            <a:pPr algn="ctr"/>
            <a:r>
              <a:rPr lang="en-US" sz="6000" dirty="0"/>
              <a:t>Art    Illustration   Knowledge   Narrative   Myth  Historical Contemporary   Makers   Movements</a:t>
            </a:r>
          </a:p>
        </p:txBody>
      </p:sp>
      <p:cxnSp>
        <p:nvCxnSpPr>
          <p:cNvPr id="5" name="Straight Arrow Connector 4">
            <a:extLst>
              <a:ext uri="{FF2B5EF4-FFF2-40B4-BE49-F238E27FC236}">
                <a16:creationId xmlns:a16="http://schemas.microsoft.com/office/drawing/2014/main" id="{192F3DAE-41FD-FE48-B7BD-F81F6D65FFFC}"/>
              </a:ext>
            </a:extLst>
          </p:cNvPr>
          <p:cNvCxnSpPr>
            <a:cxnSpLocks/>
          </p:cNvCxnSpPr>
          <p:nvPr/>
        </p:nvCxnSpPr>
        <p:spPr>
          <a:xfrm>
            <a:off x="10603301" y="1014761"/>
            <a:ext cx="1092142" cy="4723442"/>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A896EE9-835F-4040-BE58-66620494A951}"/>
              </a:ext>
            </a:extLst>
          </p:cNvPr>
          <p:cNvCxnSpPr>
            <a:cxnSpLocks/>
          </p:cNvCxnSpPr>
          <p:nvPr/>
        </p:nvCxnSpPr>
        <p:spPr>
          <a:xfrm flipH="1">
            <a:off x="2481753" y="1684467"/>
            <a:ext cx="691462" cy="2277738"/>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0667468-EC5C-9B43-9C34-B44A62DE5AEF}"/>
              </a:ext>
            </a:extLst>
          </p:cNvPr>
          <p:cNvCxnSpPr>
            <a:cxnSpLocks/>
          </p:cNvCxnSpPr>
          <p:nvPr/>
        </p:nvCxnSpPr>
        <p:spPr>
          <a:xfrm flipH="1">
            <a:off x="5246895" y="1874425"/>
            <a:ext cx="133304" cy="2193040"/>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C892341-7234-B046-A6F1-8ED9815AC123}"/>
              </a:ext>
            </a:extLst>
          </p:cNvPr>
          <p:cNvCxnSpPr>
            <a:cxnSpLocks/>
          </p:cNvCxnSpPr>
          <p:nvPr/>
        </p:nvCxnSpPr>
        <p:spPr>
          <a:xfrm>
            <a:off x="5688995" y="1901672"/>
            <a:ext cx="263155" cy="2165793"/>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82D7C99-31B3-B44F-B3F4-68C11338F049}"/>
              </a:ext>
            </a:extLst>
          </p:cNvPr>
          <p:cNvCxnSpPr>
            <a:cxnSpLocks/>
          </p:cNvCxnSpPr>
          <p:nvPr/>
        </p:nvCxnSpPr>
        <p:spPr>
          <a:xfrm>
            <a:off x="6751881" y="1517255"/>
            <a:ext cx="0" cy="84462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C6ECA600-5C5D-A24F-9871-C0F22292DF10}"/>
              </a:ext>
            </a:extLst>
          </p:cNvPr>
          <p:cNvCxnSpPr>
            <a:cxnSpLocks/>
          </p:cNvCxnSpPr>
          <p:nvPr/>
        </p:nvCxnSpPr>
        <p:spPr>
          <a:xfrm flipH="1">
            <a:off x="1004047" y="1300689"/>
            <a:ext cx="848951" cy="854749"/>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3507066-8536-F649-8EF5-A373E2E9CCD6}"/>
              </a:ext>
            </a:extLst>
          </p:cNvPr>
          <p:cNvCxnSpPr>
            <a:cxnSpLocks/>
          </p:cNvCxnSpPr>
          <p:nvPr/>
        </p:nvCxnSpPr>
        <p:spPr>
          <a:xfrm flipH="1">
            <a:off x="4303194" y="1684467"/>
            <a:ext cx="194527" cy="677409"/>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F9DC615-3F3A-3B4C-97EE-186805F7F222}"/>
              </a:ext>
            </a:extLst>
          </p:cNvPr>
          <p:cNvCxnSpPr>
            <a:cxnSpLocks/>
          </p:cNvCxnSpPr>
          <p:nvPr/>
        </p:nvCxnSpPr>
        <p:spPr>
          <a:xfrm>
            <a:off x="9094950" y="1357078"/>
            <a:ext cx="773660" cy="94194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29948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1">
            <a:extLst>
              <a:ext uri="{FF2B5EF4-FFF2-40B4-BE49-F238E27FC236}">
                <a16:creationId xmlns:a16="http://schemas.microsoft.com/office/drawing/2014/main" id="{CC4BAC55-648C-2F46-B993-1427142C2936}"/>
              </a:ext>
            </a:extLst>
          </p:cNvPr>
          <p:cNvSpPr/>
          <p:nvPr/>
        </p:nvSpPr>
        <p:spPr>
          <a:xfrm>
            <a:off x="1897384" y="-180345"/>
            <a:ext cx="9223513" cy="1927712"/>
          </a:xfrm>
          <a:prstGeom prst="cloud">
            <a:avLst/>
          </a:prstGeom>
          <a:solidFill>
            <a:srgbClr val="ACFB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FCB72-1F88-9141-B1A6-A29E3BB0E8E2}"/>
              </a:ext>
            </a:extLst>
          </p:cNvPr>
          <p:cNvSpPr txBox="1"/>
          <p:nvPr/>
        </p:nvSpPr>
        <p:spPr>
          <a:xfrm>
            <a:off x="0" y="210928"/>
            <a:ext cx="12380842" cy="6555641"/>
          </a:xfrm>
          <a:prstGeom prst="rect">
            <a:avLst/>
          </a:prstGeom>
          <a:noFill/>
        </p:spPr>
        <p:txBody>
          <a:bodyPr wrap="square" rtlCol="0">
            <a:spAutoFit/>
          </a:bodyPr>
          <a:lstStyle/>
          <a:p>
            <a:pPr algn="ctr"/>
            <a:r>
              <a:rPr lang="en-US" sz="6000" dirty="0"/>
              <a:t>Key Thinkers/ Theorists</a:t>
            </a:r>
          </a:p>
          <a:p>
            <a:pPr algn="ctr"/>
            <a:endParaRPr lang="en-US" sz="6000" dirty="0"/>
          </a:p>
          <a:p>
            <a:pPr algn="ctr"/>
            <a:endParaRPr lang="en-US" sz="6000" dirty="0"/>
          </a:p>
          <a:p>
            <a:pPr algn="ctr"/>
            <a:r>
              <a:rPr lang="en-US" sz="6000" dirty="0"/>
              <a:t>Michel Foucault, Jacques Derrida, Jean-François Lyotard, Berger, Bachelard, Charles Sanders Peirce, Roland Barthes, Ferdinand de Saussure</a:t>
            </a:r>
          </a:p>
        </p:txBody>
      </p:sp>
      <p:cxnSp>
        <p:nvCxnSpPr>
          <p:cNvPr id="5" name="Straight Arrow Connector 4">
            <a:extLst>
              <a:ext uri="{FF2B5EF4-FFF2-40B4-BE49-F238E27FC236}">
                <a16:creationId xmlns:a16="http://schemas.microsoft.com/office/drawing/2014/main" id="{192F3DAE-41FD-FE48-B7BD-F81F6D65FFFC}"/>
              </a:ext>
            </a:extLst>
          </p:cNvPr>
          <p:cNvCxnSpPr>
            <a:cxnSpLocks/>
          </p:cNvCxnSpPr>
          <p:nvPr/>
        </p:nvCxnSpPr>
        <p:spPr>
          <a:xfrm>
            <a:off x="10603301" y="1014761"/>
            <a:ext cx="1092142" cy="4723442"/>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A896EE9-835F-4040-BE58-66620494A951}"/>
              </a:ext>
            </a:extLst>
          </p:cNvPr>
          <p:cNvCxnSpPr>
            <a:cxnSpLocks/>
          </p:cNvCxnSpPr>
          <p:nvPr/>
        </p:nvCxnSpPr>
        <p:spPr>
          <a:xfrm flipH="1">
            <a:off x="2481753" y="1684467"/>
            <a:ext cx="691462" cy="2277738"/>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0667468-EC5C-9B43-9C34-B44A62DE5AEF}"/>
              </a:ext>
            </a:extLst>
          </p:cNvPr>
          <p:cNvCxnSpPr>
            <a:cxnSpLocks/>
          </p:cNvCxnSpPr>
          <p:nvPr/>
        </p:nvCxnSpPr>
        <p:spPr>
          <a:xfrm flipH="1">
            <a:off x="5246895" y="1874425"/>
            <a:ext cx="133304" cy="2193040"/>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AC892341-7234-B046-A6F1-8ED9815AC123}"/>
              </a:ext>
            </a:extLst>
          </p:cNvPr>
          <p:cNvCxnSpPr>
            <a:cxnSpLocks/>
          </p:cNvCxnSpPr>
          <p:nvPr/>
        </p:nvCxnSpPr>
        <p:spPr>
          <a:xfrm>
            <a:off x="5688995" y="1901672"/>
            <a:ext cx="263155" cy="2165793"/>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982D7C99-31B3-B44F-B3F4-68C11338F049}"/>
              </a:ext>
            </a:extLst>
          </p:cNvPr>
          <p:cNvCxnSpPr>
            <a:cxnSpLocks/>
          </p:cNvCxnSpPr>
          <p:nvPr/>
        </p:nvCxnSpPr>
        <p:spPr>
          <a:xfrm>
            <a:off x="6751881" y="1517255"/>
            <a:ext cx="0" cy="84462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C6ECA600-5C5D-A24F-9871-C0F22292DF10}"/>
              </a:ext>
            </a:extLst>
          </p:cNvPr>
          <p:cNvCxnSpPr>
            <a:cxnSpLocks/>
          </p:cNvCxnSpPr>
          <p:nvPr/>
        </p:nvCxnSpPr>
        <p:spPr>
          <a:xfrm flipH="1">
            <a:off x="1004047" y="1300689"/>
            <a:ext cx="848951" cy="854749"/>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3507066-8536-F649-8EF5-A373E2E9CCD6}"/>
              </a:ext>
            </a:extLst>
          </p:cNvPr>
          <p:cNvCxnSpPr>
            <a:cxnSpLocks/>
          </p:cNvCxnSpPr>
          <p:nvPr/>
        </p:nvCxnSpPr>
        <p:spPr>
          <a:xfrm flipH="1">
            <a:off x="4303194" y="1684467"/>
            <a:ext cx="194527" cy="677409"/>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4F9DC615-3F3A-3B4C-97EE-186805F7F222}"/>
              </a:ext>
            </a:extLst>
          </p:cNvPr>
          <p:cNvCxnSpPr>
            <a:cxnSpLocks/>
          </p:cNvCxnSpPr>
          <p:nvPr/>
        </p:nvCxnSpPr>
        <p:spPr>
          <a:xfrm>
            <a:off x="9094950" y="1357078"/>
            <a:ext cx="773660" cy="94194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18539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601E9384-EE8B-0841-A883-2A8EF4E07E0A}"/>
              </a:ext>
            </a:extLst>
          </p:cNvPr>
          <p:cNvSpPr/>
          <p:nvPr/>
        </p:nvSpPr>
        <p:spPr>
          <a:xfrm>
            <a:off x="4446104" y="1654372"/>
            <a:ext cx="3299792" cy="3140765"/>
          </a:xfrm>
          <a:prstGeom prst="ellipse">
            <a:avLst/>
          </a:prstGeom>
          <a:solidFill>
            <a:srgbClr val="ACFB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A0B24F-C282-974B-8991-1CF6700939C6}"/>
              </a:ext>
            </a:extLst>
          </p:cNvPr>
          <p:cNvSpPr txBox="1"/>
          <p:nvPr/>
        </p:nvSpPr>
        <p:spPr>
          <a:xfrm>
            <a:off x="4718248" y="2271389"/>
            <a:ext cx="2842592" cy="1754326"/>
          </a:xfrm>
          <a:prstGeom prst="rect">
            <a:avLst/>
          </a:prstGeom>
          <a:noFill/>
        </p:spPr>
        <p:txBody>
          <a:bodyPr wrap="square" rtlCol="0">
            <a:spAutoFit/>
          </a:bodyPr>
          <a:lstStyle/>
          <a:p>
            <a:pPr algn="ctr"/>
            <a:r>
              <a:rPr lang="en-US" sz="5400" dirty="0"/>
              <a:t>Your Practice </a:t>
            </a:r>
          </a:p>
        </p:txBody>
      </p:sp>
    </p:spTree>
    <p:extLst>
      <p:ext uri="{BB962C8B-B14F-4D97-AF65-F5344CB8AC3E}">
        <p14:creationId xmlns:p14="http://schemas.microsoft.com/office/powerpoint/2010/main" val="2602390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A34E9722-CABA-E347-A656-F21D6A8BA74E}"/>
              </a:ext>
            </a:extLst>
          </p:cNvPr>
          <p:cNvSpPr/>
          <p:nvPr/>
        </p:nvSpPr>
        <p:spPr>
          <a:xfrm>
            <a:off x="3019989" y="286315"/>
            <a:ext cx="6152022" cy="6152101"/>
          </a:xfrm>
          <a:prstGeom prst="ellipse">
            <a:avLst/>
          </a:prstGeom>
          <a:solidFill>
            <a:srgbClr val="F7DA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 name="Oval 3">
            <a:extLst>
              <a:ext uri="{FF2B5EF4-FFF2-40B4-BE49-F238E27FC236}">
                <a16:creationId xmlns:a16="http://schemas.microsoft.com/office/drawing/2014/main" id="{601E9384-EE8B-0841-A883-2A8EF4E07E0A}"/>
              </a:ext>
            </a:extLst>
          </p:cNvPr>
          <p:cNvSpPr/>
          <p:nvPr/>
        </p:nvSpPr>
        <p:spPr>
          <a:xfrm>
            <a:off x="4496707" y="1791984"/>
            <a:ext cx="3299792" cy="3140765"/>
          </a:xfrm>
          <a:prstGeom prst="ellipse">
            <a:avLst/>
          </a:prstGeom>
          <a:solidFill>
            <a:srgbClr val="ACFBF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548FB38-0A32-3448-8161-BCF9CB187B19}"/>
              </a:ext>
            </a:extLst>
          </p:cNvPr>
          <p:cNvSpPr txBox="1"/>
          <p:nvPr/>
        </p:nvSpPr>
        <p:spPr>
          <a:xfrm>
            <a:off x="4322251" y="855150"/>
            <a:ext cx="3647663" cy="1015663"/>
          </a:xfrm>
          <a:prstGeom prst="rect">
            <a:avLst/>
          </a:prstGeom>
          <a:noFill/>
        </p:spPr>
        <p:txBody>
          <a:bodyPr wrap="square" rtlCol="0">
            <a:spAutoFit/>
          </a:bodyPr>
          <a:lstStyle/>
          <a:p>
            <a:pPr algn="ctr"/>
            <a:r>
              <a:rPr lang="en-US" sz="6000" dirty="0"/>
              <a:t>Contextual</a:t>
            </a:r>
          </a:p>
        </p:txBody>
      </p:sp>
      <p:sp>
        <p:nvSpPr>
          <p:cNvPr id="5" name="TextBox 4">
            <a:extLst>
              <a:ext uri="{FF2B5EF4-FFF2-40B4-BE49-F238E27FC236}">
                <a16:creationId xmlns:a16="http://schemas.microsoft.com/office/drawing/2014/main" id="{9FA0B24F-C282-974B-8991-1CF6700939C6}"/>
              </a:ext>
            </a:extLst>
          </p:cNvPr>
          <p:cNvSpPr txBox="1"/>
          <p:nvPr/>
        </p:nvSpPr>
        <p:spPr>
          <a:xfrm>
            <a:off x="4725307" y="2274357"/>
            <a:ext cx="2842592" cy="1754326"/>
          </a:xfrm>
          <a:prstGeom prst="rect">
            <a:avLst/>
          </a:prstGeom>
          <a:noFill/>
        </p:spPr>
        <p:txBody>
          <a:bodyPr wrap="square" rtlCol="0">
            <a:spAutoFit/>
          </a:bodyPr>
          <a:lstStyle/>
          <a:p>
            <a:pPr algn="ctr"/>
            <a:r>
              <a:rPr lang="en-US" sz="5400" dirty="0"/>
              <a:t>Your Practice </a:t>
            </a:r>
          </a:p>
        </p:txBody>
      </p:sp>
      <p:sp>
        <p:nvSpPr>
          <p:cNvPr id="7" name="TextBox 6">
            <a:extLst>
              <a:ext uri="{FF2B5EF4-FFF2-40B4-BE49-F238E27FC236}">
                <a16:creationId xmlns:a16="http://schemas.microsoft.com/office/drawing/2014/main" id="{DC86E547-F94A-C142-8D64-E813957B63C9}"/>
              </a:ext>
            </a:extLst>
          </p:cNvPr>
          <p:cNvSpPr txBox="1"/>
          <p:nvPr/>
        </p:nvSpPr>
        <p:spPr>
          <a:xfrm>
            <a:off x="4652726" y="5026385"/>
            <a:ext cx="2986712" cy="1015663"/>
          </a:xfrm>
          <a:prstGeom prst="rect">
            <a:avLst/>
          </a:prstGeom>
          <a:noFill/>
        </p:spPr>
        <p:txBody>
          <a:bodyPr wrap="square" rtlCol="0">
            <a:spAutoFit/>
          </a:bodyPr>
          <a:lstStyle/>
          <a:p>
            <a:pPr algn="ctr"/>
            <a:r>
              <a:rPr lang="en-US" sz="6000" dirty="0"/>
              <a:t>Practice</a:t>
            </a:r>
          </a:p>
        </p:txBody>
      </p:sp>
      <p:cxnSp>
        <p:nvCxnSpPr>
          <p:cNvPr id="9" name="Straight Arrow Connector 8">
            <a:extLst>
              <a:ext uri="{FF2B5EF4-FFF2-40B4-BE49-F238E27FC236}">
                <a16:creationId xmlns:a16="http://schemas.microsoft.com/office/drawing/2014/main" id="{1C3D3858-A4BE-E64A-81A6-5D1BF6AB4478}"/>
              </a:ext>
            </a:extLst>
          </p:cNvPr>
          <p:cNvCxnSpPr>
            <a:cxnSpLocks/>
          </p:cNvCxnSpPr>
          <p:nvPr/>
        </p:nvCxnSpPr>
        <p:spPr>
          <a:xfrm>
            <a:off x="7026398" y="1713107"/>
            <a:ext cx="0" cy="96948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4147F00-4B7E-D74A-92B4-0A22606F811E}"/>
              </a:ext>
            </a:extLst>
          </p:cNvPr>
          <p:cNvCxnSpPr>
            <a:cxnSpLocks/>
          </p:cNvCxnSpPr>
          <p:nvPr/>
        </p:nvCxnSpPr>
        <p:spPr>
          <a:xfrm>
            <a:off x="5024356" y="4028683"/>
            <a:ext cx="0" cy="888142"/>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1AEEE71-38E0-6942-9A88-54C7EB48EC4E}"/>
              </a:ext>
            </a:extLst>
          </p:cNvPr>
          <p:cNvCxnSpPr>
            <a:cxnSpLocks/>
          </p:cNvCxnSpPr>
          <p:nvPr/>
        </p:nvCxnSpPr>
        <p:spPr>
          <a:xfrm flipV="1">
            <a:off x="5115680" y="1780206"/>
            <a:ext cx="0" cy="902382"/>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1CDF221-D8DD-9D45-B654-D9D9F4755007}"/>
              </a:ext>
            </a:extLst>
          </p:cNvPr>
          <p:cNvCxnSpPr>
            <a:cxnSpLocks/>
          </p:cNvCxnSpPr>
          <p:nvPr/>
        </p:nvCxnSpPr>
        <p:spPr>
          <a:xfrm flipV="1">
            <a:off x="6860453" y="4283165"/>
            <a:ext cx="0" cy="822506"/>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4799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32133C6-68DE-B76A-0412-7922464F4B0F}"/>
              </a:ext>
            </a:extLst>
          </p:cNvPr>
          <p:cNvSpPr>
            <a:spLocks noGrp="1"/>
          </p:cNvSpPr>
          <p:nvPr>
            <p:ph type="title"/>
          </p:nvPr>
        </p:nvSpPr>
        <p:spPr>
          <a:xfrm>
            <a:off x="838200" y="1486353"/>
            <a:ext cx="10515600" cy="1325563"/>
          </a:xfrm>
        </p:spPr>
        <p:txBody>
          <a:bodyPr/>
          <a:lstStyle/>
          <a:p>
            <a:pPr algn="ctr"/>
            <a:r>
              <a:rPr lang="en-US" b="1" dirty="0">
                <a:latin typeface="Arial" panose="020B0604020202020204" pitchFamily="34" charset="0"/>
                <a:cs typeface="Arial" panose="020B0604020202020204" pitchFamily="34" charset="0"/>
              </a:rPr>
              <a:t>Questions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C1241-2ADA-88C5-0952-672EE34CD7CA}"/>
              </a:ext>
            </a:extLst>
          </p:cNvPr>
          <p:cNvSpPr>
            <a:spLocks noGrp="1"/>
          </p:cNvSpPr>
          <p:nvPr>
            <p:ph type="title"/>
          </p:nvPr>
        </p:nvSpPr>
        <p:spPr>
          <a:xfrm>
            <a:off x="392153" y="424712"/>
            <a:ext cx="4090638" cy="2386361"/>
          </a:xfrm>
        </p:spPr>
        <p:txBody>
          <a:bodyPr>
            <a:normAutofit/>
          </a:bodyPr>
          <a:lstStyle/>
          <a:p>
            <a:r>
              <a:rPr lang="en-US" b="1" dirty="0">
                <a:latin typeface="Arial" panose="020B0604020202020204" pitchFamily="34" charset="0"/>
                <a:cs typeface="Arial" panose="020B0604020202020204" pitchFamily="34" charset="0"/>
              </a:rPr>
              <a:t>TASK FOR NEXT WEEK- </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PADLET</a:t>
            </a:r>
          </a:p>
        </p:txBody>
      </p:sp>
      <p:sp>
        <p:nvSpPr>
          <p:cNvPr id="6" name="TextBox 5">
            <a:extLst>
              <a:ext uri="{FF2B5EF4-FFF2-40B4-BE49-F238E27FC236}">
                <a16:creationId xmlns:a16="http://schemas.microsoft.com/office/drawing/2014/main" id="{B3F688F5-636A-20EF-22DE-641D6B1B5DA5}"/>
              </a:ext>
            </a:extLst>
          </p:cNvPr>
          <p:cNvSpPr txBox="1"/>
          <p:nvPr/>
        </p:nvSpPr>
        <p:spPr>
          <a:xfrm>
            <a:off x="392153" y="3055451"/>
            <a:ext cx="3345366" cy="1569660"/>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Upload an image on the theme of story telling</a:t>
            </a:r>
          </a:p>
        </p:txBody>
      </p:sp>
      <p:sp>
        <p:nvSpPr>
          <p:cNvPr id="4" name="TextBox 3">
            <a:extLst>
              <a:ext uri="{FF2B5EF4-FFF2-40B4-BE49-F238E27FC236}">
                <a16:creationId xmlns:a16="http://schemas.microsoft.com/office/drawing/2014/main" id="{292F6372-4671-A962-9527-EBABE045192D}"/>
              </a:ext>
            </a:extLst>
          </p:cNvPr>
          <p:cNvSpPr txBox="1"/>
          <p:nvPr/>
        </p:nvSpPr>
        <p:spPr>
          <a:xfrm>
            <a:off x="1943517" y="5930569"/>
            <a:ext cx="8304966" cy="369332"/>
          </a:xfrm>
          <a:prstGeom prst="rect">
            <a:avLst/>
          </a:prstGeom>
          <a:noFill/>
        </p:spPr>
        <p:txBody>
          <a:bodyPr wrap="none" rtlCol="0">
            <a:spAutoFit/>
          </a:bodyPr>
          <a:lstStyle/>
          <a:p>
            <a:r>
              <a:rPr lang="en-US" dirty="0">
                <a:hlinkClick r:id="rId2"/>
              </a:rPr>
              <a:t>https://</a:t>
            </a:r>
            <a:r>
              <a:rPr lang="en-US" dirty="0" err="1">
                <a:hlinkClick r:id="rId2"/>
              </a:rPr>
              <a:t>padlet.com</a:t>
            </a:r>
            <a:r>
              <a:rPr lang="en-US" dirty="0">
                <a:hlinkClick r:id="rId2"/>
              </a:rPr>
              <a:t>/</a:t>
            </a:r>
            <a:r>
              <a:rPr lang="en-US" dirty="0" err="1">
                <a:hlinkClick r:id="rId2"/>
              </a:rPr>
              <a:t>chrisharrendence</a:t>
            </a:r>
            <a:r>
              <a:rPr lang="en-US" dirty="0">
                <a:hlinkClick r:id="rId2"/>
              </a:rPr>
              <a:t>/ways-of-thinking-adad4018-u479m29557neat11</a:t>
            </a:r>
            <a:endParaRPr lang="en-US" dirty="0"/>
          </a:p>
        </p:txBody>
      </p:sp>
      <p:pic>
        <p:nvPicPr>
          <p:cNvPr id="8" name="Picture 7" descr="A qr code with a white background&#10;&#10;Description automatically generated">
            <a:extLst>
              <a:ext uri="{FF2B5EF4-FFF2-40B4-BE49-F238E27FC236}">
                <a16:creationId xmlns:a16="http://schemas.microsoft.com/office/drawing/2014/main" id="{CDBE1F96-E501-7CF6-E6E1-DFAF3F6A042A}"/>
              </a:ext>
            </a:extLst>
          </p:cNvPr>
          <p:cNvPicPr>
            <a:picLocks noChangeAspect="1"/>
          </p:cNvPicPr>
          <p:nvPr/>
        </p:nvPicPr>
        <p:blipFill>
          <a:blip r:embed="rId3"/>
          <a:stretch>
            <a:fillRect/>
          </a:stretch>
        </p:blipFill>
        <p:spPr>
          <a:xfrm>
            <a:off x="7053944" y="424712"/>
            <a:ext cx="4637314" cy="4637314"/>
          </a:xfrm>
          <a:prstGeom prst="rect">
            <a:avLst/>
          </a:prstGeom>
        </p:spPr>
      </p:pic>
    </p:spTree>
    <p:extLst>
      <p:ext uri="{BB962C8B-B14F-4D97-AF65-F5344CB8AC3E}">
        <p14:creationId xmlns:p14="http://schemas.microsoft.com/office/powerpoint/2010/main" val="3156573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1385</TotalTime>
  <Words>1427</Words>
  <Application>Microsoft Macintosh PowerPoint</Application>
  <PresentationFormat>Widescreen</PresentationFormat>
  <Paragraphs>160</Paragraphs>
  <Slides>31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Avenir-Book</vt:lpstr>
      <vt:lpstr>Calibri</vt:lpstr>
      <vt:lpstr>Calibri Light</vt:lpstr>
      <vt:lpstr>Symbol</vt:lpstr>
      <vt:lpstr>Times New Roman</vt:lpstr>
      <vt:lpstr>Office Theme</vt:lpstr>
      <vt:lpstr>Ways Of Thinking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Assessment criteria</vt:lpstr>
      <vt:lpstr>Weighting ADAD4018</vt:lpstr>
      <vt:lpstr>Task- Enter Moodle</vt:lpstr>
      <vt:lpstr>Enter Moodle</vt:lpstr>
      <vt:lpstr>PowerPoint Presentation</vt:lpstr>
      <vt:lpstr>Ways of Thinking (ADDA4022)</vt:lpstr>
      <vt:lpstr>Ways of Thinking (ADDA4022)</vt:lpstr>
      <vt:lpstr>What do you need to do?</vt:lpstr>
      <vt:lpstr>What do you need to do?</vt:lpstr>
      <vt:lpstr>What do you need to do?</vt:lpstr>
      <vt:lpstr>Feedback</vt:lpstr>
      <vt:lpstr>What do we need to do?</vt:lpstr>
      <vt:lpstr>Studentship</vt:lpstr>
      <vt:lpstr>Tolerance of Ambiguity</vt:lpstr>
      <vt:lpstr>Independent learning</vt:lpstr>
      <vt:lpstr>What do you need you to do?</vt:lpstr>
      <vt:lpstr>PowerPoint Presentation</vt:lpstr>
      <vt:lpstr>PowerPoint Presentation</vt:lpstr>
      <vt:lpstr>PowerPoint Presentation</vt:lpstr>
      <vt:lpstr>PowerPoint Presentation</vt:lpstr>
      <vt:lpstr>PowerPoint Presentation</vt:lpstr>
      <vt:lpstr>Questions</vt:lpstr>
      <vt:lpstr>TASK FOR NEXT WEEK-  PADLET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Contextual Practices</dc:title>
  <dc:creator>Gwenllian Beynon</dc:creator>
  <cp:lastModifiedBy>Chris Harrendence</cp:lastModifiedBy>
  <cp:revision>11</cp:revision>
  <dcterms:created xsi:type="dcterms:W3CDTF">2021-09-28T00:19:46Z</dcterms:created>
  <dcterms:modified xsi:type="dcterms:W3CDTF">2023-09-21T12:49:43Z</dcterms:modified>
</cp:coreProperties>
</file>