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365" r:id="rId3"/>
    <p:sldId id="387" r:id="rId4"/>
    <p:sldId id="388" r:id="rId5"/>
    <p:sldId id="393" r:id="rId6"/>
    <p:sldId id="401" r:id="rId7"/>
    <p:sldId id="392" r:id="rId8"/>
    <p:sldId id="395" r:id="rId9"/>
    <p:sldId id="403" r:id="rId10"/>
    <p:sldId id="391" r:id="rId11"/>
    <p:sldId id="390" r:id="rId12"/>
    <p:sldId id="400" r:id="rId13"/>
    <p:sldId id="402" r:id="rId14"/>
    <p:sldId id="389" r:id="rId15"/>
    <p:sldId id="371" r:id="rId16"/>
    <p:sldId id="397" r:id="rId17"/>
    <p:sldId id="396" r:id="rId18"/>
    <p:sldId id="3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613" autoAdjust="0"/>
  </p:normalViewPr>
  <p:slideViewPr>
    <p:cSldViewPr snapToGrid="0">
      <p:cViewPr varScale="1">
        <p:scale>
          <a:sx n="64" d="100"/>
          <a:sy n="64" d="100"/>
        </p:scale>
        <p:origin x="77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0FF621-32F2-4457-8AE5-0D69575A34BF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7186301-C63D-4FEA-B8E3-68B2C6986EA9}">
      <dgm:prSet custT="1"/>
      <dgm:spPr/>
      <dgm:t>
        <a:bodyPr/>
        <a:lstStyle/>
        <a:p>
          <a:pPr algn="ctr"/>
          <a:r>
            <a:rPr lang="en-US" sz="2000" b="1" dirty="0"/>
            <a:t>Overall Aim</a:t>
          </a:r>
          <a:endParaRPr lang="en-US" sz="2000" dirty="0"/>
        </a:p>
        <a:p>
          <a:pPr algn="l">
            <a:buNone/>
          </a:pPr>
          <a:r>
            <a:rPr lang="en-US" sz="2000" dirty="0"/>
            <a:t>To examine the relationship between NHS cancer waiting times and treatment outcomes for cancer patients in England.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5E7358-5B4D-4789-99AF-079EAAA56D90}" type="parTrans" cxnId="{A14B378B-645A-4D28-B516-BAE65BCEBB57}">
      <dgm:prSet/>
      <dgm:spPr/>
      <dgm:t>
        <a:bodyPr/>
        <a:lstStyle/>
        <a:p>
          <a:endParaRPr lang="en-US"/>
        </a:p>
      </dgm:t>
    </dgm:pt>
    <dgm:pt modelId="{9F886624-C953-41C7-B672-002DFE94FBE9}" type="sibTrans" cxnId="{A14B378B-645A-4D28-B516-BAE65BCEBB57}">
      <dgm:prSet/>
      <dgm:spPr/>
      <dgm:t>
        <a:bodyPr/>
        <a:lstStyle/>
        <a:p>
          <a:endParaRPr lang="en-US"/>
        </a:p>
      </dgm:t>
    </dgm:pt>
    <dgm:pt modelId="{81C9994E-2057-43CA-80A0-A7CAD1F26BBD}">
      <dgm:prSet custT="1"/>
      <dgm:spPr/>
      <dgm:t>
        <a:bodyPr/>
        <a:lstStyle/>
        <a:p>
          <a:pPr algn="ctr">
            <a:buNone/>
          </a:pP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Objectives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003724-E5DC-4216-A2E5-886E4B0CA38F}" type="parTrans" cxnId="{2253CAB5-6180-4FBB-8BBC-DC73E43393FC}">
      <dgm:prSet/>
      <dgm:spPr/>
      <dgm:t>
        <a:bodyPr/>
        <a:lstStyle/>
        <a:p>
          <a:endParaRPr lang="en-US"/>
        </a:p>
      </dgm:t>
    </dgm:pt>
    <dgm:pt modelId="{3C08C0DE-6404-4A12-87DA-5FF8E6A638D1}" type="sibTrans" cxnId="{2253CAB5-6180-4FBB-8BBC-DC73E43393FC}">
      <dgm:prSet/>
      <dgm:spPr/>
      <dgm:t>
        <a:bodyPr/>
        <a:lstStyle/>
        <a:p>
          <a:endParaRPr lang="en-US"/>
        </a:p>
      </dgm:t>
    </dgm:pt>
    <dgm:pt modelId="{667C390B-0CFB-4636-BC56-8438C70289DD}">
      <dgm:prSet custT="1"/>
      <dgm:spPr/>
      <dgm:t>
        <a:bodyPr/>
        <a:lstStyle/>
        <a:p>
          <a:pPr>
            <a:buNone/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To assess whether longer waiting times are associated with poorer overall survival.</a:t>
          </a:r>
        </a:p>
      </dgm:t>
    </dgm:pt>
    <dgm:pt modelId="{DEAC2180-3CA8-4BB9-A170-4BD6F396BABE}" type="parTrans" cxnId="{B0A4810B-C921-4653-95A9-264F41F3205C}">
      <dgm:prSet/>
      <dgm:spPr/>
      <dgm:t>
        <a:bodyPr/>
        <a:lstStyle/>
        <a:p>
          <a:endParaRPr lang="en-US"/>
        </a:p>
      </dgm:t>
    </dgm:pt>
    <dgm:pt modelId="{B679286E-17B5-47EB-AE7A-77CFADD84A78}" type="sibTrans" cxnId="{B0A4810B-C921-4653-95A9-264F41F3205C}">
      <dgm:prSet/>
      <dgm:spPr/>
      <dgm:t>
        <a:bodyPr/>
        <a:lstStyle/>
        <a:p>
          <a:endParaRPr lang="en-US"/>
        </a:p>
      </dgm:t>
    </dgm:pt>
    <dgm:pt modelId="{9A3C1C90-6FF5-4659-AAE9-9B3E6E0605E3}">
      <dgm:prSet custT="1"/>
      <dgm:spPr/>
      <dgm:t>
        <a:bodyPr/>
        <a:lstStyle/>
        <a:p>
          <a:pPr>
            <a:buNone/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To examine the relationship between waiting times and disease progression (e.g., stage migration).</a:t>
          </a:r>
        </a:p>
      </dgm:t>
    </dgm:pt>
    <dgm:pt modelId="{F95C7A4A-1D00-4216-975B-C5D45480BB22}" type="parTrans" cxnId="{D32418E8-3750-4BD4-B621-8A42194F9AD1}">
      <dgm:prSet/>
      <dgm:spPr/>
      <dgm:t>
        <a:bodyPr/>
        <a:lstStyle/>
        <a:p>
          <a:endParaRPr lang="en-US"/>
        </a:p>
      </dgm:t>
    </dgm:pt>
    <dgm:pt modelId="{41E76CF1-F077-46E8-8513-58A2F47A1655}" type="sibTrans" cxnId="{D32418E8-3750-4BD4-B621-8A42194F9AD1}">
      <dgm:prSet/>
      <dgm:spPr/>
      <dgm:t>
        <a:bodyPr/>
        <a:lstStyle/>
        <a:p>
          <a:endParaRPr lang="en-US"/>
        </a:p>
      </dgm:t>
    </dgm:pt>
    <dgm:pt modelId="{EE3FF967-B752-4001-80A4-567550E69F1F}">
      <dgm:prSet custT="1"/>
      <dgm:spPr/>
      <dgm:t>
        <a:bodyPr/>
        <a:lstStyle/>
        <a:p>
          <a:pPr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To evaluate the impact of waiting time delays on patient-reported outcomes such as psychological distress and quality of life.</a:t>
          </a:r>
        </a:p>
      </dgm:t>
    </dgm:pt>
    <dgm:pt modelId="{DA154771-6EFF-40FA-ACF4-4F21D684C385}" type="parTrans" cxnId="{E3A2AED5-4EA1-486A-9075-61372D7B4CDD}">
      <dgm:prSet/>
      <dgm:spPr/>
      <dgm:t>
        <a:bodyPr/>
        <a:lstStyle/>
        <a:p>
          <a:endParaRPr lang="en-US"/>
        </a:p>
      </dgm:t>
    </dgm:pt>
    <dgm:pt modelId="{B4A611C5-E50C-4C1E-82C4-B19E0DA8D6EA}" type="sibTrans" cxnId="{E3A2AED5-4EA1-486A-9075-61372D7B4CDD}">
      <dgm:prSet/>
      <dgm:spPr/>
      <dgm:t>
        <a:bodyPr/>
        <a:lstStyle/>
        <a:p>
          <a:endParaRPr lang="en-US"/>
        </a:p>
      </dgm:t>
    </dgm:pt>
    <dgm:pt modelId="{1A68AD1B-2977-4684-A26D-96EFF7C85B7B}" type="pres">
      <dgm:prSet presAssocID="{F90FF621-32F2-4457-8AE5-0D69575A34BF}" presName="linear" presStyleCnt="0">
        <dgm:presLayoutVars>
          <dgm:animLvl val="lvl"/>
          <dgm:resizeHandles val="exact"/>
        </dgm:presLayoutVars>
      </dgm:prSet>
      <dgm:spPr/>
    </dgm:pt>
    <dgm:pt modelId="{FAC732F8-9199-40D3-856E-00EDB39FD3D4}" type="pres">
      <dgm:prSet presAssocID="{87186301-C63D-4FEA-B8E3-68B2C6986EA9}" presName="parentText" presStyleLbl="node1" presStyleIdx="0" presStyleCnt="5" custScaleY="144830">
        <dgm:presLayoutVars>
          <dgm:chMax val="0"/>
          <dgm:bulletEnabled val="1"/>
        </dgm:presLayoutVars>
      </dgm:prSet>
      <dgm:spPr/>
    </dgm:pt>
    <dgm:pt modelId="{FD891E8B-7EA3-4852-848E-5D7C7767967C}" type="pres">
      <dgm:prSet presAssocID="{9F886624-C953-41C7-B672-002DFE94FBE9}" presName="spacer" presStyleCnt="0"/>
      <dgm:spPr/>
    </dgm:pt>
    <dgm:pt modelId="{8EE7DC10-5B36-4F30-A3F8-4B7DD34FCB40}" type="pres">
      <dgm:prSet presAssocID="{81C9994E-2057-43CA-80A0-A7CAD1F26BB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705AE5-6D23-4E10-8B1A-BAE8219B1102}" type="pres">
      <dgm:prSet presAssocID="{3C08C0DE-6404-4A12-87DA-5FF8E6A638D1}" presName="spacer" presStyleCnt="0"/>
      <dgm:spPr/>
    </dgm:pt>
    <dgm:pt modelId="{D4591FAE-52F3-407B-943C-9B16810BC41E}" type="pres">
      <dgm:prSet presAssocID="{667C390B-0CFB-4636-BC56-8438C70289D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13063C7-A043-47A3-BC50-2B6230A9B97E}" type="pres">
      <dgm:prSet presAssocID="{B679286E-17B5-47EB-AE7A-77CFADD84A78}" presName="spacer" presStyleCnt="0"/>
      <dgm:spPr/>
    </dgm:pt>
    <dgm:pt modelId="{3ACCB1B4-A650-41AB-B620-300583A74E4D}" type="pres">
      <dgm:prSet presAssocID="{9A3C1C90-6FF5-4659-AAE9-9B3E6E0605E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5562041-8BD7-43F1-8329-B245DC3A8599}" type="pres">
      <dgm:prSet presAssocID="{41E76CF1-F077-46E8-8513-58A2F47A1655}" presName="spacer" presStyleCnt="0"/>
      <dgm:spPr/>
    </dgm:pt>
    <dgm:pt modelId="{FE6B2BA2-2F58-48A3-B64F-2B891E2410DC}" type="pres">
      <dgm:prSet presAssocID="{EE3FF967-B752-4001-80A4-567550E69F1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0A4810B-C921-4653-95A9-264F41F3205C}" srcId="{F90FF621-32F2-4457-8AE5-0D69575A34BF}" destId="{667C390B-0CFB-4636-BC56-8438C70289DD}" srcOrd="2" destOrd="0" parTransId="{DEAC2180-3CA8-4BB9-A170-4BD6F396BABE}" sibTransId="{B679286E-17B5-47EB-AE7A-77CFADD84A78}"/>
    <dgm:cxn modelId="{F8770030-579E-4DEF-9ED5-5648E08C5EF1}" type="presOf" srcId="{81C9994E-2057-43CA-80A0-A7CAD1F26BBD}" destId="{8EE7DC10-5B36-4F30-A3F8-4B7DD34FCB40}" srcOrd="0" destOrd="0" presId="urn:microsoft.com/office/officeart/2005/8/layout/vList2"/>
    <dgm:cxn modelId="{B9F0F060-8A22-43F3-96E1-6310D6C1D147}" type="presOf" srcId="{9A3C1C90-6FF5-4659-AAE9-9B3E6E0605E3}" destId="{3ACCB1B4-A650-41AB-B620-300583A74E4D}" srcOrd="0" destOrd="0" presId="urn:microsoft.com/office/officeart/2005/8/layout/vList2"/>
    <dgm:cxn modelId="{40BF6865-757D-46F0-B461-B2DBC75E4785}" type="presOf" srcId="{EE3FF967-B752-4001-80A4-567550E69F1F}" destId="{FE6B2BA2-2F58-48A3-B64F-2B891E2410DC}" srcOrd="0" destOrd="0" presId="urn:microsoft.com/office/officeart/2005/8/layout/vList2"/>
    <dgm:cxn modelId="{A14B378B-645A-4D28-B516-BAE65BCEBB57}" srcId="{F90FF621-32F2-4457-8AE5-0D69575A34BF}" destId="{87186301-C63D-4FEA-B8E3-68B2C6986EA9}" srcOrd="0" destOrd="0" parTransId="{435E7358-5B4D-4789-99AF-079EAAA56D90}" sibTransId="{9F886624-C953-41C7-B672-002DFE94FBE9}"/>
    <dgm:cxn modelId="{2253CAB5-6180-4FBB-8BBC-DC73E43393FC}" srcId="{F90FF621-32F2-4457-8AE5-0D69575A34BF}" destId="{81C9994E-2057-43CA-80A0-A7CAD1F26BBD}" srcOrd="1" destOrd="0" parTransId="{98003724-E5DC-4216-A2E5-886E4B0CA38F}" sibTransId="{3C08C0DE-6404-4A12-87DA-5FF8E6A638D1}"/>
    <dgm:cxn modelId="{6B505EC4-00E5-40E8-92CF-11BBAA8FD0BD}" type="presOf" srcId="{667C390B-0CFB-4636-BC56-8438C70289DD}" destId="{D4591FAE-52F3-407B-943C-9B16810BC41E}" srcOrd="0" destOrd="0" presId="urn:microsoft.com/office/officeart/2005/8/layout/vList2"/>
    <dgm:cxn modelId="{E3A2AED5-4EA1-486A-9075-61372D7B4CDD}" srcId="{F90FF621-32F2-4457-8AE5-0D69575A34BF}" destId="{EE3FF967-B752-4001-80A4-567550E69F1F}" srcOrd="4" destOrd="0" parTransId="{DA154771-6EFF-40FA-ACF4-4F21D684C385}" sibTransId="{B4A611C5-E50C-4C1E-82C4-B19E0DA8D6EA}"/>
    <dgm:cxn modelId="{D32418E8-3750-4BD4-B621-8A42194F9AD1}" srcId="{F90FF621-32F2-4457-8AE5-0D69575A34BF}" destId="{9A3C1C90-6FF5-4659-AAE9-9B3E6E0605E3}" srcOrd="3" destOrd="0" parTransId="{F95C7A4A-1D00-4216-975B-C5D45480BB22}" sibTransId="{41E76CF1-F077-46E8-8513-58A2F47A1655}"/>
    <dgm:cxn modelId="{95BB3CF8-C815-43C0-908D-4653AC449CF0}" type="presOf" srcId="{87186301-C63D-4FEA-B8E3-68B2C6986EA9}" destId="{FAC732F8-9199-40D3-856E-00EDB39FD3D4}" srcOrd="0" destOrd="0" presId="urn:microsoft.com/office/officeart/2005/8/layout/vList2"/>
    <dgm:cxn modelId="{AAB579FE-7F3B-409D-BCB5-F391E17C13A7}" type="presOf" srcId="{F90FF621-32F2-4457-8AE5-0D69575A34BF}" destId="{1A68AD1B-2977-4684-A26D-96EFF7C85B7B}" srcOrd="0" destOrd="0" presId="urn:microsoft.com/office/officeart/2005/8/layout/vList2"/>
    <dgm:cxn modelId="{6B74C1C0-A604-44D3-89E3-4C1A0CBE30CC}" type="presParOf" srcId="{1A68AD1B-2977-4684-A26D-96EFF7C85B7B}" destId="{FAC732F8-9199-40D3-856E-00EDB39FD3D4}" srcOrd="0" destOrd="0" presId="urn:microsoft.com/office/officeart/2005/8/layout/vList2"/>
    <dgm:cxn modelId="{AD0D25EF-B75C-4CDD-88D0-6AFBB3A6B733}" type="presParOf" srcId="{1A68AD1B-2977-4684-A26D-96EFF7C85B7B}" destId="{FD891E8B-7EA3-4852-848E-5D7C7767967C}" srcOrd="1" destOrd="0" presId="urn:microsoft.com/office/officeart/2005/8/layout/vList2"/>
    <dgm:cxn modelId="{BFF0852B-84E2-4A70-AA32-FB21D11862A8}" type="presParOf" srcId="{1A68AD1B-2977-4684-A26D-96EFF7C85B7B}" destId="{8EE7DC10-5B36-4F30-A3F8-4B7DD34FCB40}" srcOrd="2" destOrd="0" presId="urn:microsoft.com/office/officeart/2005/8/layout/vList2"/>
    <dgm:cxn modelId="{CFF841F5-2063-437F-8F0A-31B0CC19721A}" type="presParOf" srcId="{1A68AD1B-2977-4684-A26D-96EFF7C85B7B}" destId="{54705AE5-6D23-4E10-8B1A-BAE8219B1102}" srcOrd="3" destOrd="0" presId="urn:microsoft.com/office/officeart/2005/8/layout/vList2"/>
    <dgm:cxn modelId="{E44920C0-DB35-4247-AA36-BC1E7997E046}" type="presParOf" srcId="{1A68AD1B-2977-4684-A26D-96EFF7C85B7B}" destId="{D4591FAE-52F3-407B-943C-9B16810BC41E}" srcOrd="4" destOrd="0" presId="urn:microsoft.com/office/officeart/2005/8/layout/vList2"/>
    <dgm:cxn modelId="{DFED249E-92AD-4DA5-9899-D8796BB66641}" type="presParOf" srcId="{1A68AD1B-2977-4684-A26D-96EFF7C85B7B}" destId="{913063C7-A043-47A3-BC50-2B6230A9B97E}" srcOrd="5" destOrd="0" presId="urn:microsoft.com/office/officeart/2005/8/layout/vList2"/>
    <dgm:cxn modelId="{0CFB3A87-D04B-4D18-85AD-5F1CDB6E7B1D}" type="presParOf" srcId="{1A68AD1B-2977-4684-A26D-96EFF7C85B7B}" destId="{3ACCB1B4-A650-41AB-B620-300583A74E4D}" srcOrd="6" destOrd="0" presId="urn:microsoft.com/office/officeart/2005/8/layout/vList2"/>
    <dgm:cxn modelId="{A3AD2094-5D5D-429B-A633-6B0A52F847F1}" type="presParOf" srcId="{1A68AD1B-2977-4684-A26D-96EFF7C85B7B}" destId="{B5562041-8BD7-43F1-8329-B245DC3A8599}" srcOrd="7" destOrd="0" presId="urn:microsoft.com/office/officeart/2005/8/layout/vList2"/>
    <dgm:cxn modelId="{34E4F1DF-AF5B-4F72-A76D-1B6ED5741D3E}" type="presParOf" srcId="{1A68AD1B-2977-4684-A26D-96EFF7C85B7B}" destId="{FE6B2BA2-2F58-48A3-B64F-2B891E2410D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732F8-9199-40D3-856E-00EDB39FD3D4}">
      <dsp:nvSpPr>
        <dsp:cNvPr id="0" name=""/>
        <dsp:cNvSpPr/>
      </dsp:nvSpPr>
      <dsp:spPr>
        <a:xfrm>
          <a:off x="0" y="876"/>
          <a:ext cx="6666833" cy="143947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Overall Aim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To examine the relationship between NHS cancer waiting times and treatment outcomes for cancer patients in England.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269" y="71145"/>
        <a:ext cx="6526295" cy="1298935"/>
      </dsp:txXfrm>
    </dsp:sp>
    <dsp:sp modelId="{8EE7DC10-5B36-4F30-A3F8-4B7DD34FCB40}">
      <dsp:nvSpPr>
        <dsp:cNvPr id="0" name=""/>
        <dsp:cNvSpPr/>
      </dsp:nvSpPr>
      <dsp:spPr>
        <a:xfrm>
          <a:off x="0" y="1449618"/>
          <a:ext cx="6666833" cy="993905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Objectives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8" y="1498136"/>
        <a:ext cx="6569797" cy="896869"/>
      </dsp:txXfrm>
    </dsp:sp>
    <dsp:sp modelId="{D4591FAE-52F3-407B-943C-9B16810BC41E}">
      <dsp:nvSpPr>
        <dsp:cNvPr id="0" name=""/>
        <dsp:cNvSpPr/>
      </dsp:nvSpPr>
      <dsp:spPr>
        <a:xfrm>
          <a:off x="0" y="2452791"/>
          <a:ext cx="6666833" cy="993905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To assess whether longer waiting times are associated with poorer overall survival.</a:t>
          </a:r>
        </a:p>
      </dsp:txBody>
      <dsp:txXfrm>
        <a:off x="48518" y="2501309"/>
        <a:ext cx="6569797" cy="896869"/>
      </dsp:txXfrm>
    </dsp:sp>
    <dsp:sp modelId="{3ACCB1B4-A650-41AB-B620-300583A74E4D}">
      <dsp:nvSpPr>
        <dsp:cNvPr id="0" name=""/>
        <dsp:cNvSpPr/>
      </dsp:nvSpPr>
      <dsp:spPr>
        <a:xfrm>
          <a:off x="0" y="3455964"/>
          <a:ext cx="6666833" cy="993905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To examine the relationship between waiting times and disease progression (e.g., stage migration).</a:t>
          </a:r>
        </a:p>
      </dsp:txBody>
      <dsp:txXfrm>
        <a:off x="48518" y="3504482"/>
        <a:ext cx="6569797" cy="896869"/>
      </dsp:txXfrm>
    </dsp:sp>
    <dsp:sp modelId="{FE6B2BA2-2F58-48A3-B64F-2B891E2410DC}">
      <dsp:nvSpPr>
        <dsp:cNvPr id="0" name=""/>
        <dsp:cNvSpPr/>
      </dsp:nvSpPr>
      <dsp:spPr>
        <a:xfrm>
          <a:off x="0" y="4459137"/>
          <a:ext cx="6666833" cy="993905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To evaluate the impact of waiting time delays on patient-reported outcomes such as psychological distress and quality of life.</a:t>
          </a:r>
        </a:p>
      </dsp:txBody>
      <dsp:txXfrm>
        <a:off x="48518" y="4507655"/>
        <a:ext cx="6569797" cy="896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1565D-54B8-4CCA-AC25-03E4DF575F4E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6FDD96-23BC-4570-9338-8C51463E03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078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6FDD96-23BC-4570-9338-8C51463E03A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57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2E37B-5E11-8946-3983-03435FCE0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3474EC-2C25-E135-07B9-68AC20EC7F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F0EAD0-8883-522F-4E49-602CBF004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>
              <a:solidFill>
                <a:srgbClr val="0E101A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4470EC-C927-FEAC-C5E2-F9ED031FB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5999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1D9EB-4D39-374D-B3AC-4DBB5B913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9C004F-8486-782F-4404-8A55FDCEEE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CB89AB-433C-C59F-71D1-F591916A8D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US" sz="1800" dirty="0">
              <a:solidFill>
                <a:srgbClr val="0E101A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B2AB31-A4B7-946D-5DBC-F5301A3BBF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74095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DE6D52-08AA-458B-9410-7765D017C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EF3749-A5A3-1CE2-FD6A-8ABDBD5A46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50B368-B1A5-8F40-B762-3067BC6B8D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FF5588-CF07-DA3F-2462-5B0119267D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32791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4E13A-D3F5-5CE3-2C74-47383D3EE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F91FBE-43EB-C50D-E1A9-75B9109D28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0535DC-4642-B550-BE76-65EB5FC217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551FE6-C9DD-14FC-967A-5E78785B94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24656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9F4B5-3B21-CD4A-E614-D0D32888D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BA96CE-91CD-68DE-81C0-63E18401B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781864-B810-C052-4957-538200DB08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US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7CB38D-B7DA-D880-9388-91DAFF6427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3361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C6D3C-46F0-A237-E001-E719E226F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999AC-BB94-7CDB-2EF7-5FB368A04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957BE5-C049-5390-63E4-5D71C25698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FA51A0-36B0-0457-EB54-4F916360CE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32214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63D81-2ED4-19BE-7E32-A524A27C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BAA536-1DFC-2FD8-C4DC-8B5A2BD47C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432AA7-D4AB-FC6C-7F1A-BCEC2BB4BF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1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488E50-F052-6969-DB5A-DE3A99F8A8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5195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F81CE-5E85-3845-487B-B0BCCB176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B83846-8957-877C-ADF1-3FD9941D88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4CCE76-9927-0328-2E1C-E6663C7DD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US" sz="1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C85AA0-AD5C-47E6-992E-AD477E1D93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40383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05D8C-FBFA-DFBB-7FB8-DA87741A6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4A2397-EEB1-37D4-0960-ED703287ED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E68BE-0EB9-BCCD-AA5C-66D007A57B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F400A-90F6-2D8C-78F2-F0A6DB68FD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90655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AAC94-B8F5-F216-C7CA-222B10A07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DE65C-FDAB-6200-B922-B6795AFD3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A4766A-E2D6-AFCD-E7E0-758A4C18F9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4A25B1-B7C8-46EC-4361-42B94F29A5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770509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AD71A-03C4-DE3E-8285-4E59B3D36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9450A-36B8-BBAE-F9E5-EB7AFE104D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70947-5E81-21D8-C43E-FA5845599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5675CA-7453-648A-2F3C-81114EB04E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803011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D54EC-C396-05DE-61FD-805C8A7F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9A2B65-CBC3-50D9-A152-4CD795358B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F72A89-C0E9-FEB3-B652-3263B44E13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DAC25-CD19-255A-228F-0876CAB7F0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60376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56442-5F6D-5587-887D-ABE09010C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0596B6-1655-C6A1-D946-66911ED063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37D2A8-2D85-BC91-6ACB-B4D770090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4D7F0-4F5F-08F2-07DF-B78BD36267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419514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0FC6C-A659-817D-D403-7D3A9C6DF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10F97D-C7D2-0D78-1B44-DA8C9BE7EF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DB7F53-8DAC-876C-486A-D7AC7161D9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l">
              <a:lnSpc>
                <a:spcPct val="107000"/>
              </a:lnSpc>
              <a:spcAft>
                <a:spcPts val="800"/>
              </a:spcAft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A4F2B9-93A5-E12D-56D8-3E96F31EB7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8689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30087-E816-D2B2-AB0F-054664840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7A571E-4675-8FCF-6EC6-7ECBFEBAA4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BABF08-5A57-88FC-7304-83FF200C2F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l">
              <a:lnSpc>
                <a:spcPct val="107000"/>
              </a:lnSpc>
              <a:spcAft>
                <a:spcPts val="800"/>
              </a:spcAft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796877-5524-C967-370F-B7C0174888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71396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9D97B-FFF2-AEF2-71E7-8671A934D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FD9A69-38F2-53F5-DE37-797C365D27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7EAC69-ECBC-82DD-27EF-794437132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l">
              <a:lnSpc>
                <a:spcPct val="107000"/>
              </a:lnSpc>
              <a:spcAft>
                <a:spcPts val="800"/>
              </a:spcAft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9593A9-5018-0F18-3ABE-293F2CC55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127864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4D747-9380-41EE-9946-EC9EC0CA5D1E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27360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4DF0D-804D-0FF3-7932-DDA9CE6DA7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73EC86-5C03-1238-A96B-0160792DD8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8E29E-27B8-BDB2-0289-45DF610D9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CCD18-EA67-69D6-202C-125E5F99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CC9D3-5CC1-1508-0B6F-3A2EFC2B9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45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89D63-03E9-37A9-D9A5-4DDBE238C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ACF76-894D-EB48-C240-C3935474A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025A5-42F6-C9AA-E39A-2926BEBE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83638-22B2-AE2B-94B4-F869B5848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FE406-FA9F-8D31-34B3-BAFE3D379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93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6EFA5-5807-4AFD-B111-6AA697DD4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1F63EE-A53E-D703-5D3F-3B86A6967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44537-9F80-D112-28DE-BC5BA15D0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E71A-C474-97BD-08EE-A11E398D8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A579-E018-396B-63D0-CD3A2CEF9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40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91A5B-C492-1A4B-F975-EC11D894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A043C-1CEE-E862-3B08-9CB0EE8C0C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4E34F4-6A6A-2E91-285D-AE26A23E0C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61420A-8395-C366-4FBE-F0246764C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8EB638-8D4A-115B-511A-16997AEDE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98D8B-5402-F899-14CE-BED421503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207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AFB8C-AC36-B6B5-4FC2-44D67294A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E81327-7B7C-1A0F-27D3-CCCFB5547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C7A99C-F7A4-46C6-3523-7F16328F0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61FB02-D89B-CB6F-4305-BF9C91DD29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554F24-846B-F29B-8C1A-6E8F740369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3808F9-D8CF-918A-65E9-5FE228A65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00C22D-337D-5FDE-348A-A44AF5B7E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F58F78-2112-F7DD-2805-980EAA24B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125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3668A-D327-F905-6432-F0A4F2947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F92E13-4E2C-FC32-A4FF-31A3D1C1C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B912F-14B1-0194-C4EA-6F39B6488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45B2ED-789A-724E-2B1B-B326F0744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24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AEDBFF-3715-6C39-2CDB-074F4CADA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4E9687-7875-F17A-5849-A9C45B462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5C96F2-43D4-2BAB-1304-E23470D63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608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F0AB8-A8E1-CEFC-B997-78CCAB55B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4F564-F626-842D-F827-6D6531879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1F0BD5-8EFA-9FA7-6FF4-2E811F97E8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9C8FE8-B41A-0A8D-AC5A-48911EF8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0FDE6F-CEBB-29CA-C3B8-C2F02485E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2BA5D3-6792-0D07-D6C2-303DB455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772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94500-62D6-61F1-687E-433C9B421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F5DE2F-D202-7C4B-BF8A-6B4DA5CA78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2C6734-3074-261F-750C-366B96323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362DB8-EF04-F643-D443-5E7DCA916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21F960-707E-64E0-8659-634D901E4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BB30ED-4D53-5201-A3C6-76D961817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811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912FD-6CBB-1A5B-EC6F-0B52D411D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F10E80-498B-4F45-7406-41DAF4FEB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254FB-F5C6-C2D5-3BDA-46A178FF5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B74B6-0F04-49E8-082A-9AA14DDA5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49603-0C3E-6013-1D2F-24E57F792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75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624BD9-EC5F-9B8C-A9D0-467757D722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74397E-03B4-4C4F-FBDA-D50F27C07C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E8397-5ABC-AE46-8962-6E4889FC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E8C61-6C5D-51D1-DF2D-92F9025CE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493FC-E475-5A66-EEE9-32B8FEFA4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965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103A49C-32FF-49E6-86F3-FC2E19517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65" y="1825625"/>
            <a:ext cx="11215235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5376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A9D82E-8AE8-D99C-C2A0-52B31D354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492CB-90F8-8365-03E3-9492050E8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DE2C3-39A9-8694-7625-2B03ED12EE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A8577D-7237-40F3-B2FA-33DB2D31D993}" type="datetimeFigureOut">
              <a:rPr lang="en-US" smtClean="0"/>
              <a:t>2/15/2026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0E531-225C-80D5-E9E1-1705E7E050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1C572-C724-1231-4F88-5CA38D9A8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FD8241-365B-46D0-87E1-A0127E6D2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275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8092430" TargetMode="External"/><Relationship Id="rId7" Type="http://schemas.openxmlformats.org/officeDocument/2006/relationships/hyperlink" Target="https://www.sciencedirect.com/science/article/abs/pii/S030121152030004X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ews.cancerresearchuk.org/2026/01/27/cancer-waiting-times-latest-updates-and-analysis/" TargetMode="External"/><Relationship Id="rId5" Type="http://schemas.openxmlformats.org/officeDocument/2006/relationships/hyperlink" Target="https://www.sciencedirect.com/science/article/abs/pii/S096074042200150" TargetMode="External"/><Relationship Id="rId4" Type="http://schemas.openxmlformats.org/officeDocument/2006/relationships/hyperlink" Target="https://journals.plos.org/plosone/article?id=10.1371/journal.pone.025742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mc.ncbi.nlm.nih.gov/articles/PMC11323589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ngland.nhs.uk/statistics/statistical-work-areas/cancer-waiting-times/" TargetMode="External"/><Relationship Id="rId5" Type="http://schemas.openxmlformats.org/officeDocument/2006/relationships/hyperlink" Target="https://www.england.nhs.uk/statistics/statistical-work-areas/cancer-waiting-times/monthly-data-and-summaries/2023-24-monthly-cancer-waiting-times-statistics/cancer-waiting-times-for-december-2023-24-final/" TargetMode="External"/><Relationship Id="rId4" Type="http://schemas.openxmlformats.org/officeDocument/2006/relationships/hyperlink" Target="https://ascopubs.org/doi/full/10.1200/GO.20.00639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statistics/statistical-work-areas/cancer-waiting-times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dpi.com/2072-6694/17/13/2076" TargetMode="External"/><Relationship Id="rId5" Type="http://schemas.openxmlformats.org/officeDocument/2006/relationships/hyperlink" Target="https://www.sciencedirect.com/science/article/abs/pii/S0012369221036898" TargetMode="External"/><Relationship Id="rId4" Type="http://schemas.openxmlformats.org/officeDocument/2006/relationships/hyperlink" Target="https://link.springer.com/article/10.1007/s11357-025-01719-1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0"/>
            <a:ext cx="12191999" cy="231168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effect of NHS waiting times on treatment outcomes for cancer patients in England </a:t>
            </a:r>
            <a:endParaRPr lang="en-US" sz="1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38C590-2B59-5BC8-6FF1-D65817E97EBA}"/>
              </a:ext>
            </a:extLst>
          </p:cNvPr>
          <p:cNvSpPr txBox="1"/>
          <p:nvPr/>
        </p:nvSpPr>
        <p:spPr>
          <a:xfrm>
            <a:off x="1576137" y="2864682"/>
            <a:ext cx="8795084" cy="2932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/>
              <a:t>Student Name:</a:t>
            </a:r>
            <a:r>
              <a:rPr lang="en-IN" sz="2400" dirty="0"/>
              <a:t> Mahamadfaraz Hanifbhai Belim</a:t>
            </a:r>
          </a:p>
          <a:p>
            <a:r>
              <a:rPr lang="en-IN" sz="2400" b="1" dirty="0"/>
              <a:t>Student ID:</a:t>
            </a:r>
            <a:r>
              <a:rPr lang="en-IN" sz="2400" dirty="0"/>
              <a:t> 2504518</a:t>
            </a:r>
          </a:p>
          <a:p>
            <a:r>
              <a:rPr lang="en-IN" sz="2400" b="1" dirty="0"/>
              <a:t>Supervisor:</a:t>
            </a:r>
            <a:r>
              <a:rPr lang="en-IN" sz="2400" dirty="0"/>
              <a:t> Dr Zeno Leung</a:t>
            </a:r>
          </a:p>
          <a:p>
            <a:r>
              <a:rPr lang="en-IN" sz="2400" b="1" dirty="0"/>
              <a:t>Programme:</a:t>
            </a:r>
            <a:r>
              <a:rPr lang="en-IN" sz="2400" dirty="0"/>
              <a:t> MSc Public Health and Social Care in Practice</a:t>
            </a:r>
          </a:p>
          <a:p>
            <a:r>
              <a:rPr lang="en-IN" sz="2400" b="1" dirty="0"/>
              <a:t>Module:</a:t>
            </a:r>
            <a:r>
              <a:rPr lang="en-IN" sz="2400" dirty="0"/>
              <a:t> LCHS7008 - Practice-Based Research</a:t>
            </a:r>
          </a:p>
          <a:p>
            <a:r>
              <a:rPr lang="en-IN" sz="2400" b="1" dirty="0"/>
              <a:t>Date:</a:t>
            </a:r>
            <a:r>
              <a:rPr lang="en-IN" sz="2400" dirty="0"/>
              <a:t> February 2026</a:t>
            </a:r>
          </a:p>
          <a:p>
            <a:pPr algn="ctr">
              <a:lnSpc>
                <a:spcPct val="20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93459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C2837C-3D7B-A113-911A-82C25DF25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F07872-79BC-2CCC-9306-79D8A18E3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857796" cy="145983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Research Title &amp; Research Question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2332C06-380D-FBCB-B481-A0117184EB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459832"/>
            <a:ext cx="6857796" cy="53981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None/>
            </a:pPr>
            <a:r>
              <a:rPr lang="en-US" b="1" dirty="0"/>
              <a:t>Research Title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Effect of NHS Waiting Times on Treatment Outcomes for Cancer Patients in England.</a:t>
            </a:r>
          </a:p>
          <a:p>
            <a:pPr marL="0" indent="0">
              <a:buNone/>
            </a:pPr>
            <a:r>
              <a:rPr lang="en-US" b="1" dirty="0"/>
              <a:t>Research Question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what extent do NHS cancer waiting time targets influence treatment outcomes for cancer patients in England?</a:t>
            </a: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"/>
            </a:pPr>
            <a:endParaRPr lang="en-KE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29B0E8-5F53-0C59-1CB3-ADEFFBC51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67869" y="6356350"/>
            <a:ext cx="176842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</a:t>
            </a:fld>
            <a:endParaRPr lang="en-US" noProof="0" dirty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29CD21-072A-507A-5ECA-C9D4E1B518A7}"/>
              </a:ext>
            </a:extLst>
          </p:cNvPr>
          <p:cNvSpPr txBox="1"/>
          <p:nvPr/>
        </p:nvSpPr>
        <p:spPr>
          <a:xfrm>
            <a:off x="6857796" y="6488669"/>
            <a:ext cx="5334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BioVox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2016)</a:t>
            </a:r>
            <a:endParaRPr lang="en-KE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09CD52-604D-19A3-52CD-773B8A7AA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797" y="0"/>
            <a:ext cx="5334204" cy="648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51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84444-C36B-8172-785A-FFF4C4936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EB99A-870F-6F6C-F615-04DDC38E6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67"/>
            <a:ext cx="12188952" cy="1328718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1E0FA6B-F92D-4BDF-C6AE-17932A3838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683715"/>
            <a:ext cx="12188952" cy="46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Cancer remains a leading cause of morbidity and mortality in England, placing sustained demand on NHS oncology services</a:t>
            </a:r>
            <a:r>
              <a:rPr lang="en-US" sz="2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(Cheo et al., 2023)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NHS has implemented national cancer waiting time standards, the 2-week referral, 31-day decision-to-treatment, and 62-day referral-to-treatment targets to promote timely access to care (</a:t>
            </a:r>
            <a:r>
              <a:rPr lang="en-US" sz="2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Frountzas</a:t>
            </a:r>
            <a:r>
              <a:rPr lang="en-US" sz="2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2022)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Performance against these standards has progressively declined since 2015, with further deterioration following the COVID-19 pandemic</a:t>
            </a:r>
            <a:r>
              <a:rPr lang="en-US" sz="2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US" sz="2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Pergialiotis</a:t>
            </a:r>
            <a:r>
              <a:rPr lang="en-US" sz="2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2020)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Prolonged waiting intervals may facilitate tumor progression and stage migration, thereby potentially compromising prognosis (Pergialiotis et al., 2020; Frountzas et al., 2022).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Evidence from systematic reviews indicates that treatment delay can adversely influence survival outcomes in certain cancer populations (Cheo et al., 2023).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Beyond clinical implications, extended waiting times contribute to heightened psychological distress, uncertainty, and anxiety among cancer patients (Edge et al., 2021).</a:t>
            </a:r>
          </a:p>
          <a:p>
            <a:pPr lvl="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endParaRPr lang="en-KE" sz="1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DBB79A1-F4A6-18E4-3BA9-22A3D2F3B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9360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0BFF5B-968A-A842-B5D3-842571420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90B7F5-8DF7-6354-3644-C587A2079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828" y="-1"/>
            <a:ext cx="6089173" cy="1556085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effectLst/>
              </a:rPr>
              <a:t> Literature Review</a:t>
            </a:r>
            <a:endParaRPr lang="en-US" sz="4000" b="1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2EFB301-F864-D815-97DE-D91F27EF6E12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0" y="1556084"/>
            <a:ext cx="6089173" cy="5301916"/>
          </a:xfrm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NHS waiting time targets may generate threshold effects, potentially influencing institutional behavior rather than uniformly improving care quality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US" sz="16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Pergialiotis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2020)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Prolonged surgical delays have been associated with poorer survival in resectable pancreatic cancer (Frountzas et al., 2022).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Extended waiting intervals may contribute to disease progression and reduced survival in endometrial cancer (Pergialiotis et al., 2020).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Meta-analytic evidence in hepatocellular carcinoma suggests the impact of delay on survival may vary depending on tumor biology and patient selection (Cheo et al., 2023).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Service disruption and delayed treatment pathways have been linked to increased patient anxiety, uncertainty, and psychological burden (Edge et al.,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There remains limited UK-specific quantitative evidence directly linking NHS waiting times to survival, stage progression, and patient-reported outcomes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US" sz="16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Zouzoulas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2025)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lvl="0" indent="-171450">
              <a:spcAft>
                <a:spcPts val="800"/>
              </a:spcAft>
              <a:buFont typeface="Wingdings" panose="05000000000000000000" pitchFamily="2" charset="2"/>
              <a:buChar char="q"/>
            </a:pPr>
            <a:endParaRPr lang="en-US" sz="9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CF5921D0-FF1D-762F-B505-379C7FD7A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4</a:t>
            </a:fld>
            <a:endParaRPr lang="en-US" noProof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5BA249-9D62-7E9E-839A-FCBE8EA27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346" y="0"/>
            <a:ext cx="6109652" cy="61293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5EB22A-1102-61A7-A6AE-5F23196D9559}"/>
              </a:ext>
            </a:extLst>
          </p:cNvPr>
          <p:cNvSpPr txBox="1"/>
          <p:nvPr/>
        </p:nvSpPr>
        <p:spPr>
          <a:xfrm>
            <a:off x="5929992" y="6488668"/>
            <a:ext cx="6262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el"/>
              </a:rPr>
              <a:t>(Warren-Jones 2023)</a:t>
            </a:r>
            <a:endParaRPr lang="en-KE" dirty="0">
              <a:latin typeface="Ariel"/>
            </a:endParaRPr>
          </a:p>
        </p:txBody>
      </p:sp>
    </p:spTree>
    <p:extLst>
      <p:ext uri="{BB962C8B-B14F-4D97-AF65-F5344CB8AC3E}">
        <p14:creationId xmlns:p14="http://schemas.microsoft.com/office/powerpoint/2010/main" val="2765661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88569-70AA-3961-5DA1-710433931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E9C3D8-52BF-EB03-40BB-20357ECD4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8287"/>
            <a:ext cx="12188951" cy="1708976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/>
              <a:t>Prevalence</a:t>
            </a:r>
            <a:endParaRPr lang="en-US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267D0E7-61DC-DAF1-5DA0-66941C79067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0" y="1690688"/>
            <a:ext cx="12188952" cy="5149024"/>
          </a:xfrm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Cancer accounts for approximately 1 in 4 deaths in England, with over 3 million people currently living with cancer in the UK</a:t>
            </a:r>
            <a:r>
              <a:rPr lang="en-US" sz="2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(Valeria &amp; Ost, 2021)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Incidence continues to rise due to population ageing and improved detection, increasing pressure on NHS diagnostic and treatment capacity (Riera et al.,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December 2023, only 65.2% of patients began treatment within the 62-day referral-to-treatment target, substantially below the 85% standard (NHS England, 2023a).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Performance against the 31-day decision-to-treatment target was 91.7%, below the 96% standard (NHS England, 2023a).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2-week urgent referral standard achieved 91.5%, below the 93% target (NHS England, 2023a).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62-day standard has not been consistently achieved nationally since 2015, with post-COVID backlogs exacerbating prolonged diagnostic and treatment delays (NHS England, 2023b; Riera et al., 2021).</a:t>
            </a:r>
          </a:p>
          <a:p>
            <a:pPr marL="114300" lvl="0" indent="0">
              <a:spcAft>
                <a:spcPts val="800"/>
              </a:spcAft>
              <a:buNone/>
            </a:pP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3D310CD6-3BE3-8504-98C4-D1EFE149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14917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F31BDC-7FD1-C935-49EF-3928A44E7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E041B3-52B3-E8A7-7037-6204CBC25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3F5806-8F13-2B25-BA0B-3BC01EEFE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8697"/>
            <a:ext cx="12188951" cy="1507880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/>
              <a:t>Prevalence</a:t>
            </a:r>
            <a:endParaRPr lang="en-US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FAF56019-4545-D0BD-4832-FDBCFC567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ADA043B-D6D8-220B-BD11-D7F266A446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14359"/>
            <a:ext cx="5943600" cy="4759593"/>
          </a:xfrm>
        </p:spPr>
      </p:pic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D9BFBCFE-3B22-FF11-6CF2-80F5B7DB2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6</a:t>
            </a:fld>
            <a:endParaRPr lang="en-US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95A1B7-267F-C9A9-AA33-CB47D96A1E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5662"/>
            <a:ext cx="6092952" cy="47782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F03AD4-B131-333C-B2B4-044BA1D66AB4}"/>
              </a:ext>
            </a:extLst>
          </p:cNvPr>
          <p:cNvSpPr txBox="1"/>
          <p:nvPr/>
        </p:nvSpPr>
        <p:spPr>
          <a:xfrm>
            <a:off x="2042160" y="6479157"/>
            <a:ext cx="47548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(Source: Author)</a:t>
            </a:r>
          </a:p>
          <a:p>
            <a:pPr algn="ctr"/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716159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976114-40FF-ABED-65A7-D0520FA90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09E1D-50B2-5CE4-7781-1A11BF266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90600"/>
            <a:ext cx="4495801" cy="1499937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b="1" dirty="0">
                <a:latin typeface="Ariel"/>
              </a:rPr>
              <a:t>Rationale of the Study</a:t>
            </a:r>
            <a:endParaRPr lang="en-US" dirty="0">
              <a:latin typeface="Ariel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23F1A8F-6E6D-B793-1F8A-732A1D326C0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5181604" y="990600"/>
            <a:ext cx="6553196" cy="4876800"/>
          </a:xfrm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cancer waiting time standards are policy-driven performance mechanisms embedded within national accountability frameworks (Quinn et al., 2024).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Evidence indicates that threshold-based targets may influence institutional behavior, potentially prioritising compliance over continuous quality improvement (Quinn et al., 2024).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International meta-analyses demonstrate that treatment delays are associated with poorer survival in breast, lung, endometrial, and ovarian cancers (Ungvari et al., 2025; Valeria &amp; Ost, 2021; Zouzoulas et al., 2025).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Despite global evidence, robust UK-specific causal analyses directly linking NHS waiting times to survival and stage progression remain limited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US" sz="28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Ungvari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2025)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Post-COVID backlogs have intensified waiting time breaches, with persistent underperformance against the 62-day standard (Lowes, 2026).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Evaluating the outcome impact of waiting times is essential to inform NHS cancer strategy, guide potential reform of performance targets, and strengthen patient-centered care delivery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US" sz="28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Zouzoulas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2025)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Aft>
                <a:spcPts val="800"/>
              </a:spcAft>
              <a:buFont typeface="Wingdings" panose="05000000000000000000" pitchFamily="2" charset="2"/>
              <a:buChar char="q"/>
            </a:pPr>
            <a:endParaRPr lang="en-US" sz="2400" dirty="0">
              <a:solidFill>
                <a:schemeClr val="tx1">
                  <a:alpha val="5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E9744560-B069-884D-B185-4197C5875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9959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B848B8-3DF1-8FD0-5B89-83F43DA6F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B0BA9E-6919-8B88-BDE2-282212853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0146"/>
            <a:ext cx="4037824" cy="1305026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Aim and Objectives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481B10AA-77F6-631D-5513-9347E1A17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8</a:t>
            </a:fld>
            <a:endParaRPr lang="en-US" noProof="0" dirty="0"/>
          </a:p>
        </p:txBody>
      </p:sp>
      <p:graphicFrame>
        <p:nvGraphicFramePr>
          <p:cNvPr id="7" name="Rectangle 1">
            <a:extLst>
              <a:ext uri="{FF2B5EF4-FFF2-40B4-BE49-F238E27FC236}">
                <a16:creationId xmlns:a16="http://schemas.microsoft.com/office/drawing/2014/main" id="{BC355F6A-A081-400F-89D6-2C20EF9FAD4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1936640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12321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734E3D-0032-0DF3-4AA6-9DD804C99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4DA1392-29D9-85ED-44EB-001115626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78876A-7281-96FB-60B3-D28FDABEB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12ECA3-54F8-A468-6546-31BADF196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2D9E31-4DA4-190D-0A73-9ADB3194B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DFE6478-9968-B44D-0BF5-C2C360461F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E2B0FD9-F923-D341-C8E7-880746245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E6E725-4059-5276-B962-6339FDE2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133"/>
            <a:ext cx="4037823" cy="1562364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Aim and Objectives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F214CA7B-889F-6021-37E9-C5B0B329F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9</a:t>
            </a:fld>
            <a:endParaRPr lang="en-US" noProof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74030C-9E89-B6C0-E48D-7850A69E9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7823" y="10133"/>
            <a:ext cx="8154177" cy="57865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CB48F4-9D3B-5D5F-F45D-A8322D93EA91}"/>
              </a:ext>
            </a:extLst>
          </p:cNvPr>
          <p:cNvSpPr txBox="1"/>
          <p:nvPr/>
        </p:nvSpPr>
        <p:spPr>
          <a:xfrm>
            <a:off x="5421086" y="6004153"/>
            <a:ext cx="6172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000000"/>
                </a:solidFill>
                <a:effectLst/>
                <a:latin typeface="Ariel"/>
              </a:rPr>
              <a:t>(Learning Goals, Objectives, and Outcomes - The Peak Performance Center 2018)</a:t>
            </a:r>
            <a:endParaRPr lang="en-KE" dirty="0">
              <a:latin typeface="Ariel"/>
            </a:endParaRPr>
          </a:p>
        </p:txBody>
      </p:sp>
    </p:spTree>
    <p:extLst>
      <p:ext uri="{BB962C8B-B14F-4D97-AF65-F5344CB8AC3E}">
        <p14:creationId xmlns:p14="http://schemas.microsoft.com/office/powerpoint/2010/main" val="2730227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FFBA08-8FB7-7BCF-8DC8-93BE05822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096EB1D-8B44-CDFB-3BDC-E7D4343ABEF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188" b="543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673ABF-FA6A-3421-6DBB-DAA920C40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80" cy="1690688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Research Impact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ED374828-29B8-7758-DED6-98AE39374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63A3B4-2A8A-119C-5668-B09DE7F828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690690"/>
            <a:ext cx="12191980" cy="516731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Clinical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Strengthen triage and prioritization strategies to minimize harmful treatment delays in high-risk cancers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(Riera et al., 2021)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Clinical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Support earlier treatment initiation where survival outcomes are sensitive to delay (Frountzas et al., 2022; Pergialiotis et al., 2020).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Policy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Evaluate whether current NHS waiting time targets (2WW, 31-day, 62-day) improve survival outcomes or primarily influence institutional behavior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(Edge et al., 2021)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Policy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Inform evidence-based reform of threshold-driven performance mechanisms within NHS cancer pathways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(Riera et al., 2021)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System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Address structural vulnerabilities exposed by COVID-related service disruption and backlog pressures (Riera et al.,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Patient Impact: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Improve patient-centered care by reducing anxiety, uncertainty, and psychological burden associated with prolonged waiting times (Edge et al., 2021).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36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B854F8-4C85-AA45-FB99-B783AA702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809339-E4EC-2A85-E284-26532AF81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8012"/>
            <a:ext cx="6396689" cy="1325563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Aft>
                <a:spcPts val="800"/>
              </a:spcAft>
            </a:pPr>
            <a:r>
              <a:rPr lang="en-US" b="1" dirty="0"/>
              <a:t>Research Methodology</a:t>
            </a:r>
            <a:endParaRPr lang="en-US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3CFC73B-2A47-61F1-923E-931FFF4D805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0" y="1613575"/>
            <a:ext cx="6821309" cy="5244426"/>
          </a:xfrm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Study Design: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Retrospective population-based cohort study using secondary NHS England cancer waiting time and outcome datasets.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Scope: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Adult cancer patients in England diagnosed between 2015–2023, focusing on high-incidence cancers (breast, colorectal, lung, prostate)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Frountzas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et al., 2022).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Independent Variable: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Time from urgent referral to treatment initiation, analyzed both continuously and categorically (≤62 days vs &gt;62 days)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lang="en-US" sz="28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Pergialiotis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2020).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Dependent Variables (Clinical Outcomes):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Overall survival, disease-free survival, stage at treatment initiation, and 30-day mortality (</a:t>
            </a:r>
            <a:r>
              <a:rPr lang="en-US" sz="28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Pergialiotis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et al., 2020).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Dependent Variables (Patient-Centered Outcomes):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Psychological distress and anxiety indicators where linked survey data are available (Edge et al.,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Statistical Analysis: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Kaplan–Meier survival estimation; Cox proportional hazards modelling; multivariable regression adjusted for age, stage, socioeconomic deprivation, and comorbidities (Frountzas et al., 2022; Pergialiotis et al., 2020).</a:t>
            </a:r>
          </a:p>
          <a:p>
            <a:pPr marL="400050" lvl="0" indent="-285750">
              <a:spcAft>
                <a:spcPts val="800"/>
              </a:spcAft>
              <a:buFont typeface="Wingdings" panose="05000000000000000000" pitchFamily="2" charset="2"/>
              <a:buChar char="q"/>
            </a:pPr>
            <a:endParaRPr lang="en-US" sz="1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06D45DBF-FDF5-0B6C-E33B-FB686DCB7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94464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AE046A-7BD5-9A81-3372-5BBB69F65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5DA4A18-8DBC-2BC6-1B24-4434A3F9AAF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188" b="543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EC6F8BD-257C-F3AB-B31C-82A2A2996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8F24B9-893A-1149-2CF7-4377C116A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80" cy="1690688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Key Barriers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4FDD2CC9-41E7-A101-7F86-1C37C3442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12</a:t>
            </a:fld>
            <a:endParaRPr lang="en-US" noProof="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104B83-0083-8223-34E6-DA88A1E662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690690"/>
            <a:ext cx="12191980" cy="51673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Data Limitations: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Challenges in linking NHS waiting time datasets to survival and stage-specific outcomes at patient level (Lowes, 2026)).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Data Completeness: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Potential gaps in recording comorbidities, tumor biology, and follow-up data, limiting causal precision (Quinn et al., 2024).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Confounding Factors: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Variability in tumor aggressiveness, comorbidity burden, and socioeconomic deprivation may independently influence survival (Ungvari et al., 2025; Valeria &amp; Ost,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Disease Heterogeneity: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Evidence suggests delay sensitivity differs across cancer types, complicating generalization of findings (Zouzoulas et al., 2025).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System Complexity: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Post-COVID backlogs and threshold-based performance behaviors may distort waiting time patterns (Quinn et al., 2024; Lowes, 2026).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Ethical &amp; Governance Constraints: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GDPR compliance and NHS Digital data access permissions may limit dataset linkage and analytical scope (</a:t>
            </a:r>
            <a:r>
              <a:rPr lang="en-US" sz="2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Valeria &amp; Ost, 2021)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11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E0B29-59EE-9DC4-3C39-2E5931B12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FCFDA33-2A9C-E1F7-C81C-CCDC948810F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188" b="543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BAC6A4F-0DBD-5704-85ED-AD45CD2D5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BB072-86C0-4A12-83CA-212230D2D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80" cy="1690688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Key Barriers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3EA5ED28-52FC-DC64-01CC-3D366ABD7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13</a:t>
            </a:fld>
            <a:endParaRPr lang="en-US" noProof="0" dirty="0"/>
          </a:p>
        </p:txBody>
      </p:sp>
      <p:pic>
        <p:nvPicPr>
          <p:cNvPr id="12" name="Content Placeholder 5">
            <a:extLst>
              <a:ext uri="{FF2B5EF4-FFF2-40B4-BE49-F238E27FC236}">
                <a16:creationId xmlns:a16="http://schemas.microsoft.com/office/drawing/2014/main" id="{7AA507AC-01F2-2E93-77BB-A3C59894C3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0689"/>
            <a:ext cx="12191980" cy="47107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DD0D0DB-3B17-16A4-5215-692E944B009C}"/>
              </a:ext>
            </a:extLst>
          </p:cNvPr>
          <p:cNvSpPr txBox="1"/>
          <p:nvPr/>
        </p:nvSpPr>
        <p:spPr>
          <a:xfrm>
            <a:off x="2902404" y="6401455"/>
            <a:ext cx="6098720" cy="456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Source: Author</a:t>
            </a:r>
          </a:p>
        </p:txBody>
      </p:sp>
    </p:spTree>
    <p:extLst>
      <p:ext uri="{BB962C8B-B14F-4D97-AF65-F5344CB8AC3E}">
        <p14:creationId xmlns:p14="http://schemas.microsoft.com/office/powerpoint/2010/main" val="2089828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7858DF-F2DD-185B-8D57-ECA54FC26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B9F68-5B15-F212-7113-F43F2F370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600201"/>
          </a:xfr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4E1043C-02DF-E51E-DD58-B19FA205FCE0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0" y="1600200"/>
            <a:ext cx="12191998" cy="5257800"/>
          </a:xfrm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NHS cancer waiting time standards play a central role in shaping access to timely diagnosis and treatment within England.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Prolonged waiting intervals may adversely influence overall survival and disease progression in certain cancers (Ungvari et al., 2025; Valeria &amp; Ost, 2021; Zouzoulas et al., 2025).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Treatment delays are also associated with increased psychological distress, anxiety, and uncertainty among patients (Edge et al., 2021).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Evidence suggests that threshold-based performance targets may influence institutional behavior without consistently improving patient outcomes (Quinn et al., 2024).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Post-COVID backlogs have intensified concerns regarding prolonged diagnostic and treatment intervals (Lowes, 2026).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Strengthening outcome-focused evaluation of waiting times is essential to support patient-centered, evidence-based NHS cancer policy reform.</a:t>
            </a: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411EA179-A487-A0CD-3B55-10B19EFB4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44760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B28BB-A988-0748-46E8-6240CCE0E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DD414-C53F-D28E-0B77-E243D364D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88952" cy="1356189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b">
            <a:normAutofit/>
          </a:bodyPr>
          <a:lstStyle/>
          <a:p>
            <a:pPr algn="ctr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EDD848-1EDA-9FDB-1EBB-5124ACC91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8420" y="6429738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15</a:t>
            </a:fld>
            <a:endParaRPr lang="en-US" noProof="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044601C-54F5-EA53-5AB7-C1D8EC654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7363"/>
            <a:ext cx="12188952" cy="546063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Cheo, FY, Lim, CHF, Chan, KS &amp; Shelat, VG 2023, ‘The impact of waiting time and delayed treatment on the outcomes of patients with hepatocellular carcinoma: A systematic review and meta-analysis’,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Annals of Hepato-Biliary-Pancreatic Surgery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28, The Korean Association of Hepato-Biliary-Pancreatic Surgery, no. 1, pp. 1–13,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https://pubmed.ncbi.nlm.nih.gov/38092430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Edge, R, Meyers, J, Tiernan, G, Li, Z, Schiavuzzi, A, Chan, P, Vassallo, A, Morrow, A, Mazariego, C, Wakefield, CE, Canfell, K &amp; Taylor, N 2021, ‘Cancer care disruption and reorganisation during the COVID-19 pandemic in Australia: A patient, carer and healthcare worker perspective’, in MWL Cheong (ed.),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PLOS ONE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16, Public Library of Science (PLoS), no. 9, p. e0257420,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https://journals.plos.org/plosone/article?id=10.1371/journal.pone.0257420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Frountzas, M, Liatsou, E, Schizas, D, Pergialiotis, V, Vailas, M, Kritikos, N &amp; Toutouzas, KG 2022, ‘The impact of surgery delay on survival of resectable pancreatic cancer: A systematic review of observational studies’,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Surgical Oncology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45, Elsevier BV, p. 101855,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https://www.sciencedirect.com/science/article/abs/pii/S096074042200150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Lowes, S 2026,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Cancer waiting times: Latest updates and analysis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Cancer Research UK - Cancer News, viewed 15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https://news.cancerresearchuk.org/2026/01/27/cancer-waiting-times-latest-updates-and-analysis/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Pergialiotis, V, Haidopoulos, D, Tzortzis, AS, Antonopoulos, I, Thomakos, N &amp; Rodolakis, A 2020, ‘The impact of waiting intervals on survival outcomes of patients with endometrial cancer: A systematic review of the literature’,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European Journal of Obstetrics &amp; Gynecology and Reproductive Biology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246, Elsevier BV, pp. 1–6, viewed 5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https://www.sciencedirect.com/science/article/abs/pii/S030121152030004X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157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4A85F-64FD-7C3D-425D-E4C7B3FB6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D6B27-ED8D-0C15-812E-09328ACB6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88952" cy="1356189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b">
            <a:normAutofit/>
          </a:bodyPr>
          <a:lstStyle/>
          <a:p>
            <a:pPr algn="ctr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B012F5-B178-1783-F6A2-9D28A2676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8420" y="6429738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16</a:t>
            </a:fld>
            <a:endParaRPr lang="en-US" noProof="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8AA05A7-E723-8F21-38D0-07E2A4EAC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7363"/>
            <a:ext cx="12188952" cy="53975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Quinn, L, Bird, P &amp; Lilford, R 2024, ‘Effect of cancer waiting time standards in the English National Health Service: a threshold analysis’,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BMC Health Services Research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24, Springer Science and Business Media LLC, no. 1, viewed 15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https://pmc.ncbi.nlm.nih.gov/articles/PMC11323589/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Riera, R, Bagattini, ÂM, Pacheco, RL, Pachito, DV, Roitberg, F &amp; Ilbawi, A 2021, ‘Delays and Disruptions in Cancer Health Care Due to COVID-19 Pandemic: Systematic Review’,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JCO Global Oncology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American Society of Clinical Oncology (ASCO), no. 7, pp. 311–323,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https://ascopubs.org/doi/full/10.1200/GO.20.00639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 for December 2023 – 24 (Final)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https://www.england.nhs.uk/statistics/statistical-work-areas/cancer-waiting-times/monthly-data-and-summaries/2023-24-monthly-cancer-waiting-times-statistics/cancer-waiting-times-for-december-2023-24-final/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 for December 2023 – 24 (Final)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https://www.england.nhs.uk/statistics/statistical-work-areas/cancer-waiting-times/monthly-data-and-summaries/2023-24-monthly-cancer-waiting-times-statistics/cancer-waiting-times-for-december-2023-24-final/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 for December 2023 – 24 (Final)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https://www.england.nhs.uk/statistics/statistical-work-areas/cancer-waiting-times/monthly-data-and-summaries/2023-24-monthly-cancer-waiting-times-statistics/cancer-waiting-times-for-december-2023-24-final/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https://www.england.nhs.uk/statistics/statistical-work-areas/cancer-waiting-times/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224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1FE8BF-FD04-ED8A-0A94-8212EAD5F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BF18D-7FF2-ACEF-4B58-234E401CB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88952" cy="1356189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b">
            <a:normAutofit/>
          </a:bodyPr>
          <a:lstStyle/>
          <a:p>
            <a:pPr algn="ctr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E5B738-B4C2-3CD7-A484-E4B6BAA90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8420" y="6429738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263D6C4-4840-40CC-AC84-17E24B3B7BDE}" type="slidenum">
              <a:rPr lang="en-US" noProof="0" smtClean="0"/>
              <a:pPr>
                <a:spcAft>
                  <a:spcPts val="600"/>
                </a:spcAft>
              </a:pPr>
              <a:t>17</a:t>
            </a:fld>
            <a:endParaRPr lang="en-US" noProof="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317E67F-227F-4EC9-572B-E6DA63D3D4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7363"/>
            <a:ext cx="12188952" cy="546063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https://www.england.nhs.uk/statistics/statistical-work-areas/cancer-waiting-times/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Statistics 2023,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Statistics» Cancer Waiting Times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England.nhs.uk,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https://www.england.nhs.uk/statistics/statistical-work-areas/cancer-waiting-times/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Ungvari, Z, Fekete, M, Buda, A, Lehoczki, A, Munkácsy, G, Scaffidi, P, Bonaldi, T, Fekete, JT, Bianchini, G, Varga, P, Ungvari, A &amp; Győrffy, B 2025, ‘Quantifying the impact of treatment delays on breast cancer survival outcomes: a comprehensive meta-analysis’,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GeroScience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Springer Science and Business Media LLC,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https://link.springer.com/article/10.1007/s11357-025-01719-1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Valeria, P &amp; Ost, DE 2021, ‘Impact of Delays in Lung Cancer Treatment on Survival’,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CHEST Journal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160, Elsevier BV, no. 5, pp. 1934–1958,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https://www.sciencedirect.com/science/article/abs/pii/S0012369221036898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Zouzoulas, D, Karalis, T, Sofianou, I, Anthoulakis, C, Tzika, K, Zafrakas, M, Timotheadou, E, Grimbizis, G &amp; Tsolakidis, D 2025, ‘The Impact of Treatment Delay on Endometrial and Ovarian Cancer Patients: A Systematic Review’,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Cancers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vol. 17, MDPI AG, no. 13, p. 2076, viewed 4 February 2026, </a:t>
            </a:r>
            <a:r>
              <a:rPr lang="en-US" sz="18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https://www.mdpi.com/2072-6694/17/13/2076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692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6615C-C8AE-76F0-45CB-80859FCEB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CF15ACB-7C25-6415-38D2-CBE06E4B5B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1CC622-0BA2-6B17-D5FD-F429E5A26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087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2578</Words>
  <Application>Microsoft Office PowerPoint</Application>
  <PresentationFormat>Widescreen</PresentationFormat>
  <Paragraphs>136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Aptos</vt:lpstr>
      <vt:lpstr>Aptos Display</vt:lpstr>
      <vt:lpstr>Arial</vt:lpstr>
      <vt:lpstr>Ariel</vt:lpstr>
      <vt:lpstr>Calibri</vt:lpstr>
      <vt:lpstr>Times New Roman</vt:lpstr>
      <vt:lpstr>Trade Gothic LT Pro</vt:lpstr>
      <vt:lpstr>Wingdings</vt:lpstr>
      <vt:lpstr>Office Theme</vt:lpstr>
      <vt:lpstr>The effect of NHS waiting times on treatment outcomes for cancer patients in England </vt:lpstr>
      <vt:lpstr>Research Title &amp; Research Question</vt:lpstr>
      <vt:lpstr>Introduction</vt:lpstr>
      <vt:lpstr> Literature Review</vt:lpstr>
      <vt:lpstr>Prevalence</vt:lpstr>
      <vt:lpstr>Prevalence</vt:lpstr>
      <vt:lpstr>Rationale of the Study</vt:lpstr>
      <vt:lpstr>Aim and Objectives</vt:lpstr>
      <vt:lpstr>Aim and Objectives</vt:lpstr>
      <vt:lpstr>Research Impact</vt:lpstr>
      <vt:lpstr>Research Methodology</vt:lpstr>
      <vt:lpstr>Key Barriers</vt:lpstr>
      <vt:lpstr>Key Barriers</vt:lpstr>
      <vt:lpstr>Conclusion</vt:lpstr>
      <vt:lpstr>References</vt:lpstr>
      <vt:lpstr>References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>Mahamadfaraz Hanifbhai Belim (2504518)</cp:lastModifiedBy>
  <cp:revision>1</cp:revision>
  <dcterms:created xsi:type="dcterms:W3CDTF">2025-02-12T17:30:26Z</dcterms:created>
  <dcterms:modified xsi:type="dcterms:W3CDTF">2026-02-15T16:18:15Z</dcterms:modified>
</cp:coreProperties>
</file>