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4"/>
    <p:sldMasterId id="2147483695" r:id="rId5"/>
    <p:sldMasterId id="2147483706" r:id="rId6"/>
  </p:sldMasterIdLst>
  <p:notesMasterIdLst>
    <p:notesMasterId r:id="rId36"/>
  </p:notesMasterIdLst>
  <p:sldIdLst>
    <p:sldId id="306" r:id="rId7"/>
    <p:sldId id="303" r:id="rId8"/>
    <p:sldId id="319" r:id="rId9"/>
    <p:sldId id="300" r:id="rId10"/>
    <p:sldId id="288" r:id="rId11"/>
    <p:sldId id="289" r:id="rId12"/>
    <p:sldId id="290" r:id="rId13"/>
    <p:sldId id="297" r:id="rId14"/>
    <p:sldId id="298" r:id="rId15"/>
    <p:sldId id="305" r:id="rId16"/>
    <p:sldId id="308" r:id="rId17"/>
    <p:sldId id="310" r:id="rId18"/>
    <p:sldId id="312" r:id="rId19"/>
    <p:sldId id="313" r:id="rId20"/>
    <p:sldId id="311" r:id="rId21"/>
    <p:sldId id="314" r:id="rId22"/>
    <p:sldId id="317" r:id="rId23"/>
    <p:sldId id="318" r:id="rId24"/>
    <p:sldId id="292" r:id="rId25"/>
    <p:sldId id="296" r:id="rId26"/>
    <p:sldId id="295" r:id="rId27"/>
    <p:sldId id="299" r:id="rId28"/>
    <p:sldId id="302" r:id="rId29"/>
    <p:sldId id="304" r:id="rId30"/>
    <p:sldId id="264" r:id="rId31"/>
    <p:sldId id="279" r:id="rId32"/>
    <p:sldId id="266" r:id="rId33"/>
    <p:sldId id="294" r:id="rId34"/>
    <p:sldId id="307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AEAEA"/>
    <a:srgbClr val="344529"/>
    <a:srgbClr val="2B3922"/>
    <a:srgbClr val="2E3722"/>
    <a:srgbClr val="FCF7F1"/>
    <a:srgbClr val="B8D233"/>
    <a:srgbClr val="5CC6D6"/>
    <a:srgbClr val="F8D22F"/>
    <a:srgbClr val="F03F2B"/>
    <a:srgbClr val="3488A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D05DC4-65BD-4C24-8818-0906E9890DC6}" v="27" dt="2026-07-19T08:41:51.3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015" autoAdjust="0"/>
    <p:restoredTop sz="93593" autoAdjust="0"/>
  </p:normalViewPr>
  <p:slideViewPr>
    <p:cSldViewPr snapToGrid="0">
      <p:cViewPr varScale="1">
        <p:scale>
          <a:sx n="80" d="100"/>
          <a:sy n="80" d="100"/>
        </p:scale>
        <p:origin x="42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theme" Target="theme/theme1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560A4D-25AC-4CA3-B087-E7FFF68D532D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5AF0B5-8F8A-4282-AA8A-9AA29D120D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5431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5AF0B5-8F8A-4282-AA8A-9AA29D120D5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9654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5AF0B5-8F8A-4282-AA8A-9AA29D120D5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6004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5AF0B5-8F8A-4282-AA8A-9AA29D120D5D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5451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5AF0B5-8F8A-4282-AA8A-9AA29D120D5D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3691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5AF0B5-8F8A-4282-AA8A-9AA29D120D5D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6064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5AF0B5-8F8A-4282-AA8A-9AA29D120D5D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78278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58405140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9798791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72391420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59940013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7170873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9296C-7574-4E96-0239-4DD609C2A7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352A24-F4C4-152F-181B-B419762A3F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3C9E59-F11F-221C-8E9B-9C1FBFACE5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002516-3A3A-BCB6-E01A-EAF5F9CF3C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10/14/2026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AE9592-DFAB-637D-C695-AFFB92D9F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7A9B21-1A62-9F03-14E4-835764943D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55691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2BEF36-2612-C634-C4C3-9270C905A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43A7D9-E427-3C5D-100D-1B14B3943D7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C8CFB5-8BE6-BF99-B168-70E7A0D98B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9C33F3-356A-6D1D-70B2-5539C9C1BF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8CE86-875F-4587-BCF6-FA054AFC0D53}" type="datetime1">
              <a:rPr lang="en-US" smtClean="0"/>
              <a:pPr/>
              <a:t>10/14/2026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66145D-D72C-D3BD-392F-A07AA6C495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18EB8C-9EE5-0DEA-AE03-CDD9733EB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66514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BF91E-55C5-42EB-9DED-CEBD7B9218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6ED034-454F-2886-757A-D5943E3AD3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81D0C6-D1F7-144D-234C-3F6145DF00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10/14/2026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582454-1254-3018-F2E8-900333A7F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FF47EC-9383-3D90-FC56-A53AA91D50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11429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414155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23FF6-4048-9A7C-6027-893A5EFFA7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04399E-4427-2CA4-441D-FC417620DF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26D69B-285E-48F4-123F-63837F39E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285C9-181E-C65C-ED02-DD6E9CDF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5B805-B8B9-44D9-70FF-B64409B8B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7575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208200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349291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9296C-7574-4E96-0239-4DD609C2A7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352A24-F4C4-152F-181B-B419762A3F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3C9E59-F11F-221C-8E9B-9C1FBFACE5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002516-3A3A-BCB6-E01A-EAF5F9CF3C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10/14/2026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AE9592-DFAB-637D-C695-AFFB92D9F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7A9B21-1A62-9F03-14E4-835764943D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69105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2BEF36-2612-C634-C4C3-9270C905A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43A7D9-E427-3C5D-100D-1B14B3943D7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C8CFB5-8BE6-BF99-B168-70E7A0D98B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9C33F3-356A-6D1D-70B2-5539C9C1BF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8CE86-875F-4587-BCF6-FA054AFC0D53}" type="datetime1">
              <a:rPr lang="en-US" smtClean="0"/>
              <a:pPr/>
              <a:t>10/14/2026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66145D-D72C-D3BD-392F-A07AA6C495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18EB8C-9EE5-0DEA-AE03-CDD9733EB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26197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BF91E-55C5-42EB-9DED-CEBD7B9218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6ED034-454F-2886-757A-D5943E3AD3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81D0C6-D1F7-144D-234C-3F6145DF00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10/14/2026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582454-1254-3018-F2E8-900333A7F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FF47EC-9383-3D90-FC56-A53AA91D50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27685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6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7" Type="http://schemas.openxmlformats.org/officeDocument/2006/relationships/image" Target="../media/image7.png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15.xml"/><Relationship Id="rId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269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A1C846-AB29-4590-A849-EE7631694EDB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6977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777350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26" r:id="rId3"/>
    <p:sldLayoutId id="2147483727" r:id="rId4"/>
    <p:sldLayoutId id="2147483728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Cr2binb4Fs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inkuknow.co.uk/professionals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www.ceopeducation.co.uk/professionals/resources/send-me-a-pic/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icef.org/innocenti/reports/childhood-digital-world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s://www.unicef.org/media/48601/file" TargetMode="External"/><Relationship Id="rId4" Type="http://schemas.openxmlformats.org/officeDocument/2006/relationships/hyperlink" Target="https://www.oecd.org/en/publications/how-s-life-for-children-in-the-digital-age_0854b900-en.html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inkuknow.co.uk/professionals/our-values/" TargetMode="External"/><Relationship Id="rId7" Type="http://schemas.openxmlformats.org/officeDocument/2006/relationships/hyperlink" Target="https://www.gov.uk/government/publications/online-safety-act-explainer/online-safety-act-explainer" TargetMode="External"/><Relationship Id="rId2" Type="http://schemas.openxmlformats.org/officeDocument/2006/relationships/hyperlink" Target="https://www.thinkuknow.co.uk/professionals/" TargetMode="External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diogelu.cymru/cy/int-i/int-i-i1/i1-p1/" TargetMode="External"/><Relationship Id="rId5" Type="http://schemas.openxmlformats.org/officeDocument/2006/relationships/hyperlink" Target="https://www.youtube.com/watch?v=gCr2binb4Fs" TargetMode="External"/><Relationship Id="rId4" Type="http://schemas.openxmlformats.org/officeDocument/2006/relationships/hyperlink" Target="https://educationaltechnology.net/connectivism-learning-theory/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api/storage/a0a11578-fdff-4f35-be98-1fac246915fc/canllawiau-r-fframwaith-cymhwysedd-digidol-2018.pdf" TargetMode="External"/><Relationship Id="rId7" Type="http://schemas.openxmlformats.org/officeDocument/2006/relationships/hyperlink" Target="https://www.ofcom.org.uk/online-safety/protecting-children/new-rules-for-a-safer-generation-of-children-online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www.oecd.org/en/publications/how-s-life-for-children-in-the-digital-age_0854b900-en.html" TargetMode="External"/><Relationship Id="rId5" Type="http://schemas.openxmlformats.org/officeDocument/2006/relationships/hyperlink" Target="https://hwb.gov.wales/api/storage/10a1d943-07d1-49ed-a2e0-43bf40084b85/fcd-ar-drywydd-dysgu-211117.pdf" TargetMode="External"/><Relationship Id="rId4" Type="http://schemas.openxmlformats.org/officeDocument/2006/relationships/hyperlink" Target="https://hwb.gov.wales/cwricwlwm-i-gymru/fframweithiau-sgiliau-trawsgwricwlaidd/#digital-competence-framework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safeguarding.wales/int/i1/i1.p1.html" TargetMode="External"/><Relationship Id="rId2" Type="http://schemas.openxmlformats.org/officeDocument/2006/relationships/hyperlink" Target="https://www.wgu.edu/blog/connectivism-learning-theory2105.html#close" TargetMode="External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hwb.gov.wales/api/storage/60edfca7-cce5-48e7-bbee-2cf710184e50/routes-for-learning.pdf" TargetMode="External"/><Relationship Id="rId5" Type="http://schemas.openxmlformats.org/officeDocument/2006/relationships/hyperlink" Target="https://hwb.gov.wales/curriculum-for-wales/cross-curricular-skills-frameworks/#digital-competence-framework" TargetMode="External"/><Relationship Id="rId4" Type="http://schemas.openxmlformats.org/officeDocument/2006/relationships/hyperlink" Target="https://www.unicef.org/innocenti/reports/childhood-digital-worl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54B3CAF-D3C7-3BA0-A17B-4F8A76186715}"/>
              </a:ext>
            </a:extLst>
          </p:cNvPr>
          <p:cNvSpPr txBox="1"/>
          <p:nvPr/>
        </p:nvSpPr>
        <p:spPr>
          <a:xfrm>
            <a:off x="3048000" y="3107329"/>
            <a:ext cx="6096000" cy="11233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ECIE6007  Digital Pedagogies and Professional Practice</a:t>
            </a:r>
            <a:br>
              <a:rPr lang="en-GB" sz="2000" b="1" dirty="0">
                <a:solidFill>
                  <a:schemeClr val="bg1"/>
                </a:solidFill>
              </a:rPr>
            </a:br>
            <a:r>
              <a:rPr lang="en-GB" sz="2000" b="1" dirty="0" err="1">
                <a:solidFill>
                  <a:schemeClr val="bg1"/>
                </a:solidFill>
              </a:rPr>
              <a:t>Darlith</a:t>
            </a:r>
            <a:r>
              <a:rPr lang="en-GB" sz="2000" b="1">
                <a:solidFill>
                  <a:schemeClr val="bg1"/>
                </a:solidFill>
              </a:rPr>
              <a:t> 3/ Lecture 3</a:t>
            </a:r>
            <a:br>
              <a:rPr lang="en-GB" sz="2000" b="1" dirty="0">
                <a:solidFill>
                  <a:schemeClr val="bg1"/>
                </a:solidFill>
              </a:rPr>
            </a:br>
            <a:r>
              <a:rPr lang="en-GB" sz="900" dirty="0">
                <a:solidFill>
                  <a:schemeClr val="bg1"/>
                </a:solidFill>
              </a:rPr>
              <a:t>Disclaimer: </a:t>
            </a:r>
            <a:r>
              <a:rPr lang="en-GB" sz="900" dirty="0" err="1">
                <a:solidFill>
                  <a:schemeClr val="bg1"/>
                </a:solidFill>
              </a:rPr>
              <a:t>Drafftiwyd</a:t>
            </a:r>
            <a:r>
              <a:rPr lang="en-GB" sz="900" dirty="0">
                <a:solidFill>
                  <a:schemeClr val="bg1"/>
                </a:solidFill>
              </a:rPr>
              <a:t> y </a:t>
            </a:r>
            <a:r>
              <a:rPr lang="en-GB" sz="900" dirty="0" err="1">
                <a:solidFill>
                  <a:schemeClr val="bg1"/>
                </a:solidFill>
              </a:rPr>
              <a:t>testun</a:t>
            </a:r>
            <a:r>
              <a:rPr lang="en-GB" sz="900" dirty="0">
                <a:solidFill>
                  <a:schemeClr val="bg1"/>
                </a:solidFill>
              </a:rPr>
              <a:t> </a:t>
            </a:r>
            <a:r>
              <a:rPr lang="en-GB" sz="900" dirty="0" err="1">
                <a:solidFill>
                  <a:schemeClr val="bg1"/>
                </a:solidFill>
              </a:rPr>
              <a:t>hwn</a:t>
            </a:r>
            <a:r>
              <a:rPr lang="en-GB" sz="900" dirty="0">
                <a:solidFill>
                  <a:schemeClr val="bg1"/>
                </a:solidFill>
              </a:rPr>
              <a:t> </a:t>
            </a:r>
            <a:r>
              <a:rPr lang="en-GB" sz="900" dirty="0" err="1">
                <a:solidFill>
                  <a:schemeClr val="bg1"/>
                </a:solidFill>
              </a:rPr>
              <a:t>drwy</a:t>
            </a:r>
            <a:r>
              <a:rPr lang="en-GB" sz="900" dirty="0">
                <a:solidFill>
                  <a:schemeClr val="bg1"/>
                </a:solidFill>
              </a:rPr>
              <a:t> </a:t>
            </a:r>
            <a:r>
              <a:rPr lang="en-GB" sz="900" dirty="0" err="1">
                <a:solidFill>
                  <a:schemeClr val="bg1"/>
                </a:solidFill>
              </a:rPr>
              <a:t>ddefnyddio</a:t>
            </a:r>
            <a:r>
              <a:rPr lang="en-GB" sz="900" dirty="0">
                <a:solidFill>
                  <a:schemeClr val="bg1"/>
                </a:solidFill>
              </a:rPr>
              <a:t> Microsoft Translator This text was drafted using Microsoft Translator 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76449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1B5359-3031-EF08-9AC4-E5ABE33C50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ECIE6007C</a:t>
            </a:r>
            <a:r>
              <a:rPr lang="en-GB" sz="48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                   </a:t>
            </a:r>
            <a:r>
              <a:rPr lang="en-GB" sz="48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ECIE6007</a:t>
            </a:r>
            <a:r>
              <a:rPr lang="en-GB" sz="48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br>
              <a:rPr lang="en-GB" sz="48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en-GB" sz="4800" dirty="0">
              <a:solidFill>
                <a:srgbClr val="0070C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7B368-65E1-509B-FE25-2D474AAD8A1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cy-GB" sz="3600" dirty="0">
                <a:solidFill>
                  <a:prstClr val="black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Darlith 3</a:t>
            </a:r>
            <a:endParaRPr kumimoji="0" lang="cy-GB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417477-591B-219D-BB03-B14F8EBBD62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32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Lecture 3</a:t>
            </a:r>
            <a:endParaRPr lang="en-GB" sz="3200" i="1" dirty="0">
              <a:solidFill>
                <a:srgbClr val="0070C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41566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EC50A4-A176-C416-8512-9818A47623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13DD29-6B76-2A8F-2316-29D1A0FEB6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cy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Blog #3 (1000 o eiriau)  </a:t>
            </a:r>
            <a:r>
              <a:rPr lang="en-GB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Blog #3 (1000 words)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AAB531-DAFA-643A-C895-6DCB54C075E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/>
              <a:t>Wedi </a:t>
            </a:r>
            <a:r>
              <a:rPr lang="en-GB" dirty="0" err="1"/>
              <a:t>Cysylltu</a:t>
            </a:r>
            <a:r>
              <a:rPr lang="en-GB" dirty="0"/>
              <a:t> neu </a:t>
            </a:r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? </a:t>
            </a:r>
            <a:r>
              <a:rPr lang="en-GB" dirty="0" err="1"/>
              <a:t>Archwiliad</a:t>
            </a:r>
            <a:r>
              <a:rPr lang="en-GB" dirty="0"/>
              <a:t> </a:t>
            </a:r>
            <a:r>
              <a:rPr lang="en-GB" dirty="0" err="1"/>
              <a:t>beirniadol</a:t>
            </a:r>
            <a:r>
              <a:rPr lang="en-GB" dirty="0"/>
              <a:t> o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byd</a:t>
            </a:r>
            <a:r>
              <a:rPr lang="en-GB" dirty="0"/>
              <a:t> </a:t>
            </a:r>
            <a:r>
              <a:rPr lang="en-GB" dirty="0" err="1"/>
              <a:t>digidol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siapio</a:t>
            </a:r>
            <a:r>
              <a:rPr lang="en-GB" dirty="0"/>
              <a:t> </a:t>
            </a:r>
            <a:r>
              <a:rPr lang="en-GB" dirty="0" err="1"/>
              <a:t>bywydau</a:t>
            </a:r>
            <a:r>
              <a:rPr lang="en-GB" dirty="0"/>
              <a:t> plant a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ifanc</a:t>
            </a:r>
            <a:endParaRPr lang="en-GB" dirty="0"/>
          </a:p>
          <a:p>
            <a:pPr marL="0" indent="0">
              <a:buNone/>
            </a:pPr>
            <a:endParaRPr lang="en-GB" sz="4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736FA-6129-38B6-504B-2013B63146E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i="1" dirty="0">
                <a:solidFill>
                  <a:schemeClr val="accent1"/>
                </a:solidFill>
              </a:rPr>
              <a:t>Connected or Consumed? A Critical Exploration of How the Digital World Shapes the Lives of Children and </a:t>
            </a:r>
            <a:r>
              <a:rPr lang="en-GB" i="1">
                <a:solidFill>
                  <a:schemeClr val="accent1"/>
                </a:solidFill>
              </a:rPr>
              <a:t>Young People</a:t>
            </a:r>
            <a:endParaRPr lang="en-GB" i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14617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71612-76AE-4816-A5D7-74C7BC28A2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Gall theori, polisi ac arfer                    </a:t>
            </a:r>
            <a:r>
              <a:rPr lang="en-GB" sz="28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Theory, policy and practice can:</a:t>
            </a:r>
            <a:br>
              <a:rPr lang="en-GB" sz="28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en-GB" sz="2800" dirty="0">
              <a:solidFill>
                <a:srgbClr val="0070C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3C073F-9E04-4A22-893C-7B67CADDAA7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32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Ein cynorthwyo i adnabod agweddau cadarnhaol a negyddol y byd digidol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cy-GB" sz="3200" b="0" i="0" u="none" strike="noStrike" kern="1200" cap="none" spc="0" normalizeH="0" baseline="0" dirty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>
              <a:defRPr/>
            </a:pPr>
            <a:r>
              <a:rPr lang="cy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Cynorthwyo dysgwyr i gadw'n ddiogel ar-lein</a:t>
            </a:r>
            <a:endParaRPr lang="en-GB" sz="32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A9EC16-123B-9C34-E3BD-B57DABE4BEE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2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Support our identification of positives and negatives of the digital world</a:t>
            </a:r>
          </a:p>
          <a:p>
            <a:pPr marL="0" indent="0">
              <a:buNone/>
            </a:pPr>
            <a:endParaRPr lang="en-GB" sz="3200" i="1" dirty="0">
              <a:solidFill>
                <a:srgbClr val="0070C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2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Support learners to stay safe online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60808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EC41A7-0261-4AC2-87EC-72C963251E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pPr algn="r"/>
            <a:r>
              <a:rPr lang="cy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Theori Cyfathrebu (1964)      </a:t>
            </a:r>
            <a:r>
              <a:rPr lang="en-GB" sz="32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Theory of Communication (1964) </a:t>
            </a:r>
            <a:br>
              <a:rPr lang="en-GB" sz="32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cy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Theori Cyfryngau                                                    </a:t>
            </a:r>
            <a:r>
              <a:rPr lang="en-GB" sz="32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(Media Theory)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7E02378C-78A4-46F5-AABA-8ABFC26196E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60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Marshall McLuhan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360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 Cyfrwng yw’r Neges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360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Pentref Byd-eang</a:t>
            </a:r>
          </a:p>
          <a:p>
            <a:endParaRPr lang="en-US" sz="4000" b="1" i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1E3791-909D-AF7A-3233-3FF42035BF9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sz="36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Marshall McLuhan</a:t>
            </a:r>
          </a:p>
          <a:p>
            <a:r>
              <a:rPr lang="en-US" sz="36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Medium is the Message </a:t>
            </a:r>
          </a:p>
          <a:p>
            <a:r>
              <a:rPr lang="en-US" sz="36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Global Village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4558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BB982-4AE7-4C44-9B31-B1D606BF5F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642594"/>
            <a:ext cx="10476271" cy="1371600"/>
          </a:xfrm>
        </p:spPr>
        <p:txBody>
          <a:bodyPr>
            <a:normAutofit/>
          </a:bodyPr>
          <a:lstStyle/>
          <a:p>
            <a:pPr algn="ctr"/>
            <a:r>
              <a:rPr lang="en-GB" sz="32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Marshall McLuhan (1911-1980)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638318-269C-4E8E-B565-3630856A9C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6686" y="2108456"/>
            <a:ext cx="5181600" cy="4351338"/>
          </a:xfrm>
        </p:spPr>
        <p:txBody>
          <a:bodyPr>
            <a:normAutofit fontScale="25000" lnSpcReduction="20000"/>
          </a:bodyPr>
          <a:lstStyle/>
          <a:p>
            <a:pPr lvl="0">
              <a:defRPr/>
            </a:pPr>
            <a:r>
              <a:rPr lang="en-GB" sz="8000" dirty="0"/>
              <a:t> </a:t>
            </a:r>
            <a:r>
              <a:rPr kumimoji="0" lang="cy-GB" sz="8000" b="1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 cyfrwng yw’r neges: </a:t>
            </a:r>
            <a:r>
              <a:rPr lang="cy-GB" sz="8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Roedd </a:t>
            </a:r>
            <a:r>
              <a:rPr lang="cy-GB" sz="8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McLuhan</a:t>
            </a:r>
            <a:r>
              <a:rPr lang="cy-GB" sz="8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yn ymwneud â thechnoleg y cyfrwng yn hytrach na'r cynnwys, e.e.</a:t>
            </a:r>
            <a:r>
              <a:rPr kumimoji="0" lang="cy-GB" sz="80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269875" lvl="0" indent="0">
              <a:buNone/>
              <a:defRPr/>
            </a:pPr>
            <a:r>
              <a:rPr lang="cy-GB" sz="8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Pwy sy'n anfon y neges? Pa gyfryngau maen nhw'n eu defnyddio? Pam? Pwy maen nhw'n ceisio dylanwadu arnyn nhw?</a:t>
            </a:r>
          </a:p>
          <a:p>
            <a:pPr lvl="0">
              <a:defRPr/>
            </a:pPr>
            <a:r>
              <a:rPr lang="cy-GB" sz="8000" b="1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Pentref Byd-eang: </a:t>
            </a:r>
            <a:r>
              <a:rPr lang="cy-GB" sz="8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Mannau a chymunedau rhithwir </a:t>
            </a:r>
          </a:p>
          <a:p>
            <a:pPr lvl="0">
              <a:defRPr/>
            </a:pPr>
            <a:r>
              <a:rPr lang="cy-GB" sz="8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Cliciwch ar y ddolen </a:t>
            </a:r>
            <a:r>
              <a:rPr lang="cy-GB" sz="8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Youtube</a:t>
            </a:r>
            <a:r>
              <a:rPr lang="cy-GB" sz="8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 wylio clip byr (4 munud) </a:t>
            </a:r>
            <a:r>
              <a:rPr kumimoji="0" lang="cy-GB" sz="80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https://www.youtube.com/watch?v=gCr2binb4Fs</a:t>
            </a:r>
            <a:r>
              <a:rPr kumimoji="0" lang="cy-GB" sz="80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(</a:t>
            </a:r>
            <a:r>
              <a:rPr kumimoji="0" lang="cy-GB" sz="8000" b="0" i="0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Eudaimonia</a:t>
            </a:r>
            <a:r>
              <a:rPr kumimoji="0" lang="cy-GB" sz="80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2016)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endParaRPr lang="en-GB" sz="36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60E3F77-4B94-C1B5-CCC9-6D07E918C6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4356674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r>
              <a:rPr lang="en-GB" sz="80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Media is the message: </a:t>
            </a:r>
            <a:r>
              <a:rPr lang="en-GB" sz="80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McLuhan was concerned with the media technology rather than the content, e.g. </a:t>
            </a:r>
          </a:p>
          <a:p>
            <a:pPr marL="0" indent="0">
              <a:buNone/>
            </a:pPr>
            <a:r>
              <a:rPr lang="en-GB" sz="80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  Who is sending the message? What media are they using? Why? Who are they trying to influence?</a:t>
            </a:r>
          </a:p>
          <a:p>
            <a:r>
              <a:rPr lang="en-GB" sz="80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Global Village</a:t>
            </a:r>
            <a:r>
              <a:rPr lang="en-GB" sz="80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Virtual spaces and communities</a:t>
            </a:r>
          </a:p>
          <a:p>
            <a:r>
              <a:rPr lang="en-GB" sz="80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Click on the </a:t>
            </a:r>
            <a:r>
              <a:rPr lang="en-GB" sz="8000" dirty="0" err="1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Youtube</a:t>
            </a:r>
            <a:r>
              <a:rPr lang="en-GB" sz="80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link to watch a short clip(4 mins) </a:t>
            </a:r>
            <a:r>
              <a:rPr lang="en-GB" sz="80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https://www.youtube.com/watch?v=gCr2binb4Fs</a:t>
            </a:r>
            <a:r>
              <a:rPr lang="en-GB" sz="80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(Eudaimonia, 2016)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07385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E6183-5ED1-4D9B-8760-CD3C281507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Llunio cysylltiadau â’r 21in ganrif     </a:t>
            </a:r>
            <a:r>
              <a:rPr lang="en-GB" sz="32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Draw links to 21</a:t>
            </a:r>
            <a:r>
              <a:rPr lang="en-GB" sz="3200" i="1" baseline="300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</a:t>
            </a:r>
            <a:r>
              <a:rPr lang="en-GB" sz="32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century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2D7B3E-DBA6-4C86-BE92-E5F5BB77B9B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lvl="0">
              <a:defRPr/>
            </a:pPr>
            <a:r>
              <a:rPr lang="cy-GB" sz="2400" dirty="0">
                <a:ea typeface="Calibri" panose="020F0502020204030204" pitchFamily="34" charset="0"/>
                <a:cs typeface="Calibri" panose="020F0502020204030204" pitchFamily="34" charset="0"/>
              </a:rPr>
              <a:t>Gall damcaniaeth cyfathrebu </a:t>
            </a:r>
            <a:r>
              <a:rPr lang="cy-GB" sz="2400" dirty="0" err="1">
                <a:ea typeface="Calibri" panose="020F0502020204030204" pitchFamily="34" charset="0"/>
                <a:cs typeface="Calibri" panose="020F0502020204030204" pitchFamily="34" charset="0"/>
              </a:rPr>
              <a:t>McLuhan</a:t>
            </a:r>
            <a:r>
              <a:rPr lang="cy-GB" sz="2400" dirty="0">
                <a:ea typeface="Calibri" panose="020F0502020204030204" pitchFamily="34" charset="0"/>
                <a:cs typeface="Calibri" panose="020F0502020204030204" pitchFamily="34" charset="0"/>
              </a:rPr>
              <a:t> ein helpu i ddeall y gymdeithas wybodaeth a thechnolegau digidol heddiw.</a:t>
            </a:r>
          </a:p>
          <a:p>
            <a:pPr lvl="0">
              <a:defRPr/>
            </a:pPr>
            <a:r>
              <a:rPr lang="cy-GB" sz="2400" dirty="0">
                <a:ea typeface="Calibri" panose="020F0502020204030204" pitchFamily="34" charset="0"/>
                <a:cs typeface="Calibri" panose="020F0502020204030204" pitchFamily="34" charset="0"/>
              </a:rPr>
              <a:t>Ystyriwch effaith ein byd digidol ar blant a phobl ifanc, e.e.</a:t>
            </a:r>
            <a:endParaRPr kumimoji="0" lang="cy-GB" sz="2400" b="0" i="0" u="none" strike="noStrike" kern="1200" cap="none" spc="0" normalizeH="0" baseline="0" dirty="0">
              <a:ln>
                <a:noFill/>
              </a:ln>
              <a:effectLst/>
              <a:uLnTx/>
              <a:uFillTx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lvl="0" indent="0">
              <a:buNone/>
              <a:defRPr/>
            </a:pPr>
            <a:r>
              <a:rPr kumimoji="0" lang="cy-GB" sz="24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ea typeface="Calibri" panose="020F0502020204030204" pitchFamily="34" charset="0"/>
                <a:cs typeface="Calibri" panose="020F0502020204030204" pitchFamily="34" charset="0"/>
              </a:rPr>
              <a:t>-</a:t>
            </a:r>
            <a:r>
              <a:rPr lang="cy-GB" sz="2400" dirty="0">
                <a:ea typeface="Calibri" panose="020F0502020204030204" pitchFamily="34" charset="0"/>
                <a:cs typeface="Calibri" panose="020F0502020204030204" pitchFamily="34" charset="0"/>
              </a:rPr>
              <a:t> Hysbysebion</a:t>
            </a:r>
            <a:endParaRPr kumimoji="0" lang="cy-GB" sz="2400" b="0" i="0" u="none" strike="noStrike" kern="1200" cap="none" spc="0" normalizeH="0" baseline="0" dirty="0">
              <a:ln>
                <a:noFill/>
              </a:ln>
              <a:effectLst/>
              <a:uLnTx/>
              <a:uFillTx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>
              <a:buFontTx/>
              <a:buChar char="-"/>
              <a:defRPr/>
            </a:pPr>
            <a:r>
              <a:rPr lang="cy-GB" sz="2400" dirty="0" err="1">
                <a:ea typeface="Calibri" panose="020F0502020204030204" pitchFamily="34" charset="0"/>
                <a:cs typeface="Calibri" panose="020F0502020204030204" pitchFamily="34" charset="0"/>
              </a:rPr>
              <a:t>Dylanwadwyr</a:t>
            </a:r>
            <a:endParaRPr kumimoji="0" lang="cy-GB" sz="2400" b="0" i="0" u="none" strike="noStrike" kern="1200" cap="none" spc="0" normalizeH="0" baseline="0" dirty="0">
              <a:ln>
                <a:noFill/>
              </a:ln>
              <a:effectLst/>
              <a:uLnTx/>
              <a:uFillTx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>
              <a:buFontTx/>
              <a:buChar char="-"/>
              <a:defRPr/>
            </a:pPr>
            <a:r>
              <a:rPr lang="cy-GB" sz="2400" dirty="0" err="1">
                <a:ea typeface="Calibri" panose="020F0502020204030204" pitchFamily="34" charset="0"/>
                <a:cs typeface="Calibri" panose="020F0502020204030204" pitchFamily="34" charset="0"/>
              </a:rPr>
              <a:t>Radicaleiddio</a:t>
            </a:r>
            <a:endParaRPr lang="en-GB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0D7D92-D6AD-D092-6112-6879F344292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32500" lnSpcReduction="20000"/>
          </a:bodyPr>
          <a:lstStyle/>
          <a:p>
            <a:r>
              <a:rPr lang="en-GB" sz="8600" b="0" i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McLuhan’s theory of communication can help us to understand today’s information society and digital technologies</a:t>
            </a:r>
          </a:p>
          <a:p>
            <a:r>
              <a:rPr lang="en-GB" sz="86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Consider the impact of our digital world on children and young people, e.g.</a:t>
            </a:r>
          </a:p>
          <a:p>
            <a:pPr marL="0" indent="0">
              <a:buNone/>
            </a:pPr>
            <a:r>
              <a:rPr lang="en-GB" sz="86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-Advertisements</a:t>
            </a:r>
          </a:p>
          <a:p>
            <a:pPr>
              <a:buFontTx/>
              <a:buChar char="-"/>
            </a:pPr>
            <a:r>
              <a:rPr lang="en-GB" sz="86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Influencers</a:t>
            </a:r>
          </a:p>
          <a:p>
            <a:pPr>
              <a:buFontTx/>
              <a:buChar char="-"/>
            </a:pPr>
            <a:r>
              <a:rPr lang="en-GB" sz="86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Radicalisation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81694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628AD-E012-4C47-A307-A4478861F9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 fontScale="90000"/>
          </a:bodyPr>
          <a:lstStyle/>
          <a:p>
            <a:pPr algn="ctr"/>
            <a:r>
              <a:rPr kumimoji="0" lang="cy-GB" sz="320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Damcaniaeth Cysylltiaeth                                 </a:t>
            </a:r>
            <a:r>
              <a:rPr lang="en-GB" sz="32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Theory of  Connectivism </a:t>
            </a:r>
            <a:br>
              <a:rPr lang="en-GB" sz="32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(2005)                                                                                             </a:t>
            </a:r>
            <a:r>
              <a:rPr lang="en-GB" sz="32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    </a:t>
            </a:r>
            <a:r>
              <a:rPr lang="en-GB" sz="32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(2005)</a:t>
            </a:r>
            <a:br>
              <a:rPr lang="en-GB" sz="32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32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91F748-5DF3-3B04-1018-E620A5AA49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8641" y="2095954"/>
            <a:ext cx="5181600" cy="4351338"/>
          </a:xfr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4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George Siemens a Stephen </a:t>
            </a:r>
            <a:r>
              <a:rPr kumimoji="0" lang="cy-GB" sz="2400" b="0" i="0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Downes</a:t>
            </a:r>
            <a:endParaRPr kumimoji="0" lang="cy-GB" sz="2400" b="0" i="0" u="none" strike="noStrike" kern="1200" cap="none" spc="0" normalizeH="0" baseline="0" dirty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400" b="1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“</a:t>
            </a:r>
            <a:r>
              <a:rPr kumimoji="0" lang="en-GB" sz="2400" b="1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learning theory for the digital age</a:t>
            </a:r>
            <a:r>
              <a:rPr kumimoji="0" lang="cy-GB" sz="2400" b="1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.” </a:t>
            </a:r>
            <a:r>
              <a:rPr kumimoji="0" lang="cy-GB" sz="24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(Siemens, 2005)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4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Mae dysgu yn deillio o ffurfio cysylltiadau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F333E-B658-48FE-9D5B-F9F124A53A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61760" y="2103119"/>
            <a:ext cx="4663440" cy="4337009"/>
          </a:xfrm>
        </p:spPr>
        <p:txBody>
          <a:bodyPr>
            <a:noAutofit/>
          </a:bodyPr>
          <a:lstStyle/>
          <a:p>
            <a:r>
              <a:rPr lang="en-GB" sz="2400" b="0" i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George Siemens and Stephen Downes</a:t>
            </a:r>
          </a:p>
          <a:p>
            <a:r>
              <a:rPr lang="en-GB" sz="2400" b="0" i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“</a:t>
            </a:r>
            <a:r>
              <a:rPr lang="en-GB" sz="2400" b="1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lang="en-GB" sz="2400" b="1" i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learning theory for the digital age.” </a:t>
            </a:r>
            <a:r>
              <a:rPr lang="en-GB" sz="2400" i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(Siemens, 2005)</a:t>
            </a:r>
          </a:p>
          <a:p>
            <a:r>
              <a:rPr lang="en-GB" sz="24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</a:t>
            </a:r>
            <a:r>
              <a:rPr lang="en-GB" sz="2400" b="0" i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earning is derived from forming connections</a:t>
            </a:r>
            <a:endParaRPr lang="en-GB" sz="2400" i="1" dirty="0">
              <a:solidFill>
                <a:srgbClr val="0070C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89466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528D3-EDFF-4D77-8003-458B466185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356616"/>
          </a:xfrm>
        </p:spPr>
        <p:txBody>
          <a:bodyPr anchor="b">
            <a:normAutofit fontScale="90000"/>
          </a:bodyPr>
          <a:lstStyle/>
          <a:p>
            <a:r>
              <a:rPr lang="cy-GB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Cysylltiaeth</a:t>
            </a:r>
          </a:p>
        </p:txBody>
      </p:sp>
      <p:pic>
        <p:nvPicPr>
          <p:cNvPr id="5" name="Content Placeholder 4" descr="Chart, bubble chart&#10;&#10;Description automatically generated">
            <a:extLst>
              <a:ext uri="{FF2B5EF4-FFF2-40B4-BE49-F238E27FC236}">
                <a16:creationId xmlns:a16="http://schemas.microsoft.com/office/drawing/2014/main" id="{6904DF97-B013-4624-9E7B-0C376A63952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t="1306" b="1306"/>
          <a:stretch/>
        </p:blipFill>
        <p:spPr>
          <a:xfrm>
            <a:off x="778336" y="603504"/>
            <a:ext cx="6172200" cy="4873625"/>
          </a:xfrm>
          <a:noFill/>
        </p:spPr>
      </p:pic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D58F03B5-1DE3-4CE1-9660-19497F614B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960120"/>
            <a:ext cx="3144774" cy="54085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 syniad bod gwybodaeth yn bodoli ym mhobman a bod dysgwyr yn cysylltu â’r wybodaeth ac yn ei threfnu.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Dysgu yw'r broses o greu cysylltiadau a datblygu rhwydwaith.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cy-GB" sz="2000" dirty="0">
                <a:latin typeface="Calibri"/>
                <a:ea typeface="Calibri"/>
                <a:cs typeface="Calibri"/>
              </a:rPr>
              <a:t>Rhan o ddysgu yw ystyried gwerth gwybodaeth, a phenderfynu a yw'n ddefnyddiol.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Calibri"/>
                <a:cs typeface="Calibri"/>
              </a:rPr>
              <a:t> </a:t>
            </a:r>
            <a:r>
              <a:rPr lang="en-GB" sz="20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1000" dirty="0">
                <a:latin typeface="Calibri"/>
                <a:ea typeface="Calibri"/>
                <a:cs typeface="Calibri"/>
              </a:rPr>
              <a:t>(</a:t>
            </a:r>
            <a:r>
              <a:rPr lang="en-GB" sz="1000" dirty="0" err="1">
                <a:latin typeface="Calibri"/>
                <a:ea typeface="Calibri"/>
                <a:cs typeface="Calibri"/>
              </a:rPr>
              <a:t>Llun</a:t>
            </a:r>
            <a:r>
              <a:rPr lang="en-GB" sz="1000" dirty="0">
                <a:latin typeface="Calibri"/>
                <a:ea typeface="Calibri"/>
                <a:cs typeface="Calibri"/>
              </a:rPr>
              <a:t>: Downes, 2010)</a:t>
            </a:r>
            <a:endParaRPr lang="en-GB" sz="1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8942948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528D3-EDFF-4D77-8003-458B466185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356616"/>
          </a:xfrm>
        </p:spPr>
        <p:txBody>
          <a:bodyPr anchor="b">
            <a:normAutofit fontScale="90000"/>
          </a:bodyPr>
          <a:lstStyle/>
          <a:p>
            <a:r>
              <a:rPr lang="en-GB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Connectivism</a:t>
            </a:r>
          </a:p>
        </p:txBody>
      </p:sp>
      <p:pic>
        <p:nvPicPr>
          <p:cNvPr id="5" name="Content Placeholder 4" descr="Chart, bubble chart&#10;&#10;Description automatically generated">
            <a:extLst>
              <a:ext uri="{FF2B5EF4-FFF2-40B4-BE49-F238E27FC236}">
                <a16:creationId xmlns:a16="http://schemas.microsoft.com/office/drawing/2014/main" id="{6904DF97-B013-4624-9E7B-0C376A63952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t="1306" b="1306"/>
          <a:stretch/>
        </p:blipFill>
        <p:spPr>
          <a:xfrm>
            <a:off x="1079550" y="603504"/>
            <a:ext cx="6172200" cy="4873625"/>
          </a:xfrm>
          <a:noFill/>
        </p:spPr>
      </p:pic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D58F03B5-1DE3-4CE1-9660-19497F614B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960120"/>
            <a:ext cx="3144774" cy="5408596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idea that knowledge exists everywhere and is</a:t>
            </a:r>
          </a:p>
          <a:p>
            <a:r>
              <a:rPr lang="en-GB" sz="32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accessed and organised by the learner.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Learning is the process of</a:t>
            </a:r>
          </a:p>
          <a:p>
            <a:r>
              <a:rPr lang="en-GB" sz="32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creating connections and</a:t>
            </a:r>
          </a:p>
          <a:p>
            <a:r>
              <a:rPr lang="en-GB" sz="32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developing a network.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Part of learning is</a:t>
            </a:r>
          </a:p>
          <a:p>
            <a:r>
              <a:rPr lang="en-GB" sz="32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considering the value of</a:t>
            </a:r>
          </a:p>
          <a:p>
            <a:r>
              <a:rPr lang="en-GB" sz="32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information, and</a:t>
            </a:r>
          </a:p>
          <a:p>
            <a:r>
              <a:rPr lang="en-GB" sz="32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determining if it is useful.</a:t>
            </a:r>
          </a:p>
          <a:p>
            <a:r>
              <a:rPr lang="en-GB" sz="1300" i="1" dirty="0">
                <a:solidFill>
                  <a:srgbClr val="0070C0"/>
                </a:solidFill>
                <a:ea typeface="Calibri"/>
                <a:cs typeface="Calibri"/>
              </a:rPr>
              <a:t>(Image: Downes, 2010)</a:t>
            </a:r>
            <a:endParaRPr lang="en-GB" i="1" dirty="0"/>
          </a:p>
          <a:p>
            <a:r>
              <a:rPr lang="en-GB" sz="3200" i="1" dirty="0">
                <a:solidFill>
                  <a:schemeClr val="accent1"/>
                </a:solidFill>
                <a:ea typeface="Calibri"/>
                <a:cs typeface="Calibri"/>
              </a:rPr>
              <a:t>Links to DCF?</a:t>
            </a:r>
          </a:p>
          <a:p>
            <a:endParaRPr lang="en-US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8798719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B3A7F-0623-4F00-BBF1-768F4C27CD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 fontScale="90000"/>
          </a:bodyPr>
          <a:lstStyle/>
          <a:p>
            <a:pPr algn="ctr"/>
            <a:br>
              <a:rPr lang="cy-GB" sz="3600" dirty="0">
                <a:latin typeface="Calibri Light"/>
                <a:ea typeface="Calibri Light"/>
                <a:cs typeface="Calibri Light"/>
              </a:rPr>
            </a:br>
            <a:r>
              <a:rPr lang="cy-GB" sz="3600" dirty="0">
                <a:latin typeface="Calibri Light"/>
                <a:ea typeface="Calibri Light"/>
                <a:cs typeface="Calibri Light"/>
              </a:rPr>
              <a:t>Enghraifft o Gysylltiaeth              </a:t>
            </a:r>
            <a:r>
              <a:rPr lang="en-GB" sz="3600" i="1" dirty="0">
                <a:solidFill>
                  <a:srgbClr val="0070C0"/>
                </a:solidFill>
                <a:latin typeface="Calibri Light"/>
                <a:ea typeface="Calibri Light"/>
                <a:cs typeface="Calibri Light"/>
              </a:rPr>
              <a:t>Example of Connectivism</a:t>
            </a:r>
            <a:br>
              <a:rPr lang="en-GB" sz="3600" dirty="0">
                <a:solidFill>
                  <a:srgbClr val="0070C0"/>
                </a:solidFill>
                <a:latin typeface="Calibri Light"/>
                <a:ea typeface="Calibri Light"/>
                <a:cs typeface="Calibri Light"/>
              </a:rPr>
            </a:br>
            <a:r>
              <a:rPr lang="en-GB" sz="3600" dirty="0" err="1">
                <a:solidFill>
                  <a:srgbClr val="000000"/>
                </a:solidFill>
                <a:latin typeface="Calibri Light"/>
                <a:ea typeface="Calibri Light"/>
                <a:cs typeface="Calibri Light"/>
              </a:rPr>
              <a:t>Eraill</a:t>
            </a:r>
            <a:r>
              <a:rPr lang="en-GB" sz="3600" dirty="0">
                <a:latin typeface="Calibri Light"/>
                <a:ea typeface="Calibri Light"/>
                <a:cs typeface="Calibri Light"/>
              </a:rPr>
              <a:t>?</a:t>
            </a:r>
            <a:r>
              <a:rPr lang="en-GB" sz="3600" dirty="0">
                <a:solidFill>
                  <a:srgbClr val="000000"/>
                </a:solidFill>
                <a:latin typeface="Calibri Light"/>
                <a:ea typeface="Calibri Light"/>
                <a:cs typeface="Calibri Light"/>
              </a:rPr>
              <a:t>                </a:t>
            </a:r>
            <a:r>
              <a:rPr lang="en-GB" sz="3600" dirty="0">
                <a:solidFill>
                  <a:srgbClr val="FF0000"/>
                </a:solidFill>
                <a:latin typeface="Calibri Light"/>
                <a:ea typeface="Calibri Light"/>
                <a:cs typeface="Calibri Light"/>
              </a:rPr>
              <a:t> </a:t>
            </a:r>
            <a:r>
              <a:rPr lang="en-GB" sz="3600" i="1" dirty="0">
                <a:solidFill>
                  <a:schemeClr val="accent1"/>
                </a:solidFill>
                <a:latin typeface="Calibri Light"/>
                <a:ea typeface="Calibri Light"/>
                <a:cs typeface="Calibri Light"/>
              </a:rPr>
              <a:t>Others ?</a:t>
            </a:r>
            <a:br>
              <a:rPr lang="en-GB" sz="3600" dirty="0">
                <a:solidFill>
                  <a:schemeClr val="accent1"/>
                </a:solidFill>
                <a:latin typeface="Calibri Light"/>
                <a:ea typeface="Calibri Light"/>
                <a:cs typeface="Calibri Light"/>
              </a:rPr>
            </a:br>
            <a:r>
              <a:rPr lang="en-GB" sz="3600" dirty="0">
                <a:solidFill>
                  <a:srgbClr val="FF0000"/>
                </a:solidFill>
                <a:latin typeface="Calibri Light"/>
                <a:ea typeface="Calibri Light"/>
                <a:cs typeface="Calibri Light"/>
              </a:rPr>
              <a:t>e.g. Education, Social Media, Gamification, Simulations  </a:t>
            </a:r>
            <a:r>
              <a:rPr lang="en-GB" sz="1000" dirty="0">
                <a:latin typeface="Calibri Light"/>
                <a:ea typeface="Calibri Light"/>
                <a:cs typeface="Calibri Light"/>
              </a:rPr>
              <a:t>Image: Downes, 2010</a:t>
            </a:r>
            <a:br>
              <a:rPr lang="en-GB" sz="3600" dirty="0">
                <a:latin typeface="Calibri Light"/>
                <a:ea typeface="Calibri Light"/>
                <a:cs typeface="Calibri Light"/>
              </a:rPr>
            </a:br>
            <a:r>
              <a:rPr lang="en-GB" sz="3600" dirty="0">
                <a:solidFill>
                  <a:srgbClr val="FF0000"/>
                </a:solidFill>
                <a:latin typeface="Calibri Light"/>
                <a:ea typeface="Calibri Light"/>
                <a:cs typeface="Calibri Light"/>
              </a:rPr>
              <a:t> </a:t>
            </a:r>
            <a:r>
              <a:rPr lang="en-GB" sz="1000" dirty="0">
                <a:latin typeface="Calibri Light"/>
                <a:ea typeface="Calibri Light"/>
                <a:cs typeface="Calibri Light"/>
              </a:rPr>
              <a:t>Image taken from Educational Technology (2023)</a:t>
            </a:r>
            <a:endParaRPr lang="en-GB" sz="1000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34ADE5B4-7BA1-4872-85CA-E7AD98D4F5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33485" y="1825625"/>
            <a:ext cx="6131379" cy="3576638"/>
          </a:xfrm>
          <a:noFill/>
        </p:spPr>
      </p:pic>
    </p:spTree>
    <p:extLst>
      <p:ext uri="{BB962C8B-B14F-4D97-AF65-F5344CB8AC3E}">
        <p14:creationId xmlns:p14="http://schemas.microsoft.com/office/powerpoint/2010/main" val="25626061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B9958-F755-04EC-DCCB-5105537AE9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 err="1">
                <a:ea typeface="+mj-lt"/>
                <a:cs typeface="+mj-lt"/>
              </a:rPr>
              <a:t>Cysylltiadau</a:t>
            </a:r>
            <a:r>
              <a:rPr lang="en-US" sz="2800" dirty="0">
                <a:ea typeface="+mj-lt"/>
                <a:cs typeface="+mj-lt"/>
              </a:rPr>
              <a:t> Wyneb </a:t>
            </a:r>
            <a:r>
              <a:rPr lang="en-US" sz="2800" dirty="0" err="1">
                <a:ea typeface="+mj-lt"/>
                <a:cs typeface="+mj-lt"/>
              </a:rPr>
              <a:t>yn</a:t>
            </a:r>
            <a:r>
              <a:rPr lang="en-US" sz="2800" dirty="0">
                <a:ea typeface="+mj-lt"/>
                <a:cs typeface="+mj-lt"/>
              </a:rPr>
              <a:t> Wyneb vs </a:t>
            </a:r>
            <a:r>
              <a:rPr lang="en-US" sz="2800" dirty="0" err="1">
                <a:ea typeface="+mj-lt"/>
                <a:cs typeface="+mj-lt"/>
              </a:rPr>
              <a:t>Ar-lein</a:t>
            </a:r>
            <a:r>
              <a:rPr lang="en-US" sz="2800" dirty="0">
                <a:ea typeface="+mj-lt"/>
                <a:cs typeface="+mj-lt"/>
              </a:rPr>
              <a:t> </a:t>
            </a:r>
            <a:r>
              <a:rPr lang="en-US" sz="2800" dirty="0" err="1">
                <a:ea typeface="+mj-lt"/>
                <a:cs typeface="+mj-lt"/>
              </a:rPr>
              <a:t>ymhlith</a:t>
            </a:r>
            <a:r>
              <a:rPr lang="en-US" sz="2800" dirty="0">
                <a:ea typeface="+mj-lt"/>
                <a:cs typeface="+mj-lt"/>
              </a:rPr>
              <a:t> Plant (DU, </a:t>
            </a:r>
            <a:r>
              <a:rPr lang="en-US" sz="2800" dirty="0" err="1">
                <a:ea typeface="+mj-lt"/>
                <a:cs typeface="+mj-lt"/>
              </a:rPr>
              <a:t>Oedran</a:t>
            </a:r>
            <a:r>
              <a:rPr lang="en-US" sz="2800" dirty="0">
                <a:ea typeface="+mj-lt"/>
                <a:cs typeface="+mj-lt"/>
              </a:rPr>
              <a:t> 3–16)</a:t>
            </a:r>
            <a:br>
              <a:rPr lang="en-US" sz="2800" dirty="0">
                <a:latin typeface="Calibri"/>
                <a:ea typeface="Calibri"/>
                <a:cs typeface="Calibri"/>
              </a:rPr>
            </a:br>
            <a:r>
              <a:rPr lang="en-US" sz="2800" i="1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Face-to-Face vs Online Connections Among Children (UK, Ages 3–16)</a:t>
            </a:r>
            <a:r>
              <a:rPr lang="en-US" sz="2800" i="1" dirty="0">
                <a:latin typeface="Calibri"/>
                <a:ea typeface="Calibri"/>
                <a:cs typeface="Calibri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F0E824-5BD5-B48C-F0D4-3B51A6AE8EA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 err="1">
                <a:ea typeface="+mn-lt"/>
                <a:cs typeface="+mn-lt"/>
              </a:rPr>
              <a:t>Oedran</a:t>
            </a:r>
            <a:r>
              <a:rPr lang="en-US" sz="2400" b="1" dirty="0">
                <a:ea typeface="+mn-lt"/>
                <a:cs typeface="+mn-lt"/>
              </a:rPr>
              <a:t> 3–7: Mae </a:t>
            </a:r>
            <a:r>
              <a:rPr lang="en-US" sz="2400" b="1" err="1">
                <a:ea typeface="+mn-lt"/>
                <a:cs typeface="+mn-lt"/>
              </a:rPr>
              <a:t>rhyngweithiadau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wyneb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wyneb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dominyddu</a:t>
            </a:r>
            <a:r>
              <a:rPr lang="en-US" sz="2400" dirty="0">
                <a:ea typeface="+mn-lt"/>
                <a:cs typeface="+mn-lt"/>
              </a:rPr>
              <a:t>: </a:t>
            </a:r>
            <a:r>
              <a:rPr lang="en-US" sz="2400" err="1">
                <a:ea typeface="+mn-lt"/>
                <a:cs typeface="+mn-lt"/>
              </a:rPr>
              <a:t>Gwneir</a:t>
            </a:r>
            <a:r>
              <a:rPr lang="en-US" sz="2400" dirty="0">
                <a:ea typeface="+mn-lt"/>
                <a:cs typeface="+mn-lt"/>
              </a:rPr>
              <a:t> y </a:t>
            </a:r>
            <a:r>
              <a:rPr lang="en-US" sz="2400" err="1">
                <a:ea typeface="+mn-lt"/>
                <a:cs typeface="+mn-lt"/>
              </a:rPr>
              <a:t>rhan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fwyaf</a:t>
            </a:r>
            <a:r>
              <a:rPr lang="en-US" sz="2400" dirty="0">
                <a:ea typeface="+mn-lt"/>
                <a:cs typeface="+mn-lt"/>
              </a:rPr>
              <a:t> o </a:t>
            </a:r>
            <a:r>
              <a:rPr lang="en-US" sz="2400" err="1">
                <a:ea typeface="+mn-lt"/>
                <a:cs typeface="+mn-lt"/>
              </a:rPr>
              <a:t>gysylltiadau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cymdeithasol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wyneb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yn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wyneb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drwy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deulu</a:t>
            </a:r>
            <a:r>
              <a:rPr lang="en-US" sz="2400" dirty="0">
                <a:ea typeface="+mn-lt"/>
                <a:cs typeface="+mn-lt"/>
              </a:rPr>
              <a:t>, </a:t>
            </a:r>
            <a:r>
              <a:rPr lang="en-US" sz="2400" err="1">
                <a:ea typeface="+mn-lt"/>
                <a:cs typeface="+mn-lt"/>
              </a:rPr>
              <a:t>meithrinfa</a:t>
            </a:r>
            <a:r>
              <a:rPr lang="en-US" sz="2400" dirty="0">
                <a:ea typeface="+mn-lt"/>
                <a:cs typeface="+mn-lt"/>
              </a:rPr>
              <a:t> neu </a:t>
            </a:r>
            <a:r>
              <a:rPr lang="en-US" sz="2400" err="1">
                <a:ea typeface="+mn-lt"/>
                <a:cs typeface="+mn-lt"/>
              </a:rPr>
              <a:t>leoliadau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ysgol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gynnar</a:t>
            </a:r>
            <a:r>
              <a:rPr lang="en-US" sz="2400" dirty="0">
                <a:ea typeface="+mn-lt"/>
                <a:cs typeface="+mn-lt"/>
              </a:rPr>
              <a:t>.</a:t>
            </a:r>
            <a:endParaRPr lang="en-US" sz="2400" dirty="0">
              <a:ea typeface="Calibri" panose="020F0502020204030204"/>
              <a:cs typeface="Calibri" panose="020F0502020204030204"/>
            </a:endParaRPr>
          </a:p>
          <a:p>
            <a:r>
              <a:rPr lang="en-US" sz="2400" b="1" dirty="0" err="1">
                <a:ea typeface="+mn-lt"/>
                <a:cs typeface="+mn-lt"/>
              </a:rPr>
              <a:t>Cysylltiadau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ar-lein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isel</a:t>
            </a:r>
            <a:r>
              <a:rPr lang="en-US" sz="2400" dirty="0">
                <a:ea typeface="+mn-lt"/>
                <a:cs typeface="+mn-lt"/>
              </a:rPr>
              <a:t>: Dim </a:t>
            </a:r>
            <a:r>
              <a:rPr lang="en-US" sz="2400" dirty="0" err="1">
                <a:ea typeface="+mn-lt"/>
                <a:cs typeface="+mn-lt"/>
              </a:rPr>
              <a:t>ond</a:t>
            </a:r>
            <a:r>
              <a:rPr lang="en-US" sz="2400" dirty="0">
                <a:ea typeface="+mn-lt"/>
                <a:cs typeface="+mn-lt"/>
              </a:rPr>
              <a:t> 11% o </a:t>
            </a:r>
            <a:r>
              <a:rPr lang="en-US" sz="2400" dirty="0" err="1">
                <a:ea typeface="+mn-lt"/>
                <a:cs typeface="+mn-lt"/>
              </a:rPr>
              <a:t>blant</a:t>
            </a:r>
            <a:r>
              <a:rPr lang="en-US" sz="2400" dirty="0">
                <a:ea typeface="+mn-lt"/>
                <a:cs typeface="+mn-lt"/>
              </a:rPr>
              <a:t> 3–4 </a:t>
            </a:r>
            <a:r>
              <a:rPr lang="en-US" sz="2400" dirty="0" err="1">
                <a:ea typeface="+mn-lt"/>
                <a:cs typeface="+mn-lt"/>
              </a:rPr>
              <a:t>oed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sy’n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defnyddio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llwyfannau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rhannu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fideos</a:t>
            </a:r>
            <a:r>
              <a:rPr lang="en-US" sz="2400" dirty="0">
                <a:ea typeface="+mn-lt"/>
                <a:cs typeface="+mn-lt"/>
              </a:rPr>
              <a:t>; </a:t>
            </a:r>
            <a:r>
              <a:rPr lang="en-US" sz="2400" dirty="0" err="1">
                <a:ea typeface="+mn-lt"/>
                <a:cs typeface="+mn-lt"/>
              </a:rPr>
              <a:t>llai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na</a:t>
            </a:r>
            <a:r>
              <a:rPr lang="en-US" sz="2400" dirty="0">
                <a:ea typeface="+mn-lt"/>
                <a:cs typeface="+mn-lt"/>
              </a:rPr>
              <a:t> 5% </a:t>
            </a:r>
            <a:r>
              <a:rPr lang="en-US" sz="2400" dirty="0" err="1">
                <a:ea typeface="+mn-lt"/>
                <a:cs typeface="+mn-lt"/>
              </a:rPr>
              <a:t>sy’n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defnyddio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apiau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negeseuon</a:t>
            </a:r>
            <a:r>
              <a:rPr lang="en-US" sz="2400" dirty="0">
                <a:ea typeface="+mn-lt"/>
                <a:cs typeface="+mn-lt"/>
              </a:rPr>
              <a:t>.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sz="1300" dirty="0">
                <a:ea typeface="+mn-lt"/>
                <a:cs typeface="+mn-lt"/>
              </a:rPr>
              <a:t>(Ofcom Media Literacy Report, 2025)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E82D46-A186-1FBF-E1DE-5EB2339FC45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i="1" dirty="0">
                <a:solidFill>
                  <a:srgbClr val="0070C0"/>
                </a:solidFill>
              </a:rPr>
              <a:t>Ages 3–7</a:t>
            </a:r>
            <a:r>
              <a:rPr lang="en-US" i="1" dirty="0">
                <a:solidFill>
                  <a:srgbClr val="0070C0"/>
                </a:solidFill>
              </a:rPr>
              <a:t>: </a:t>
            </a:r>
            <a:r>
              <a:rPr lang="en-US" b="1" i="1" dirty="0">
                <a:solidFill>
                  <a:srgbClr val="0070C0"/>
                </a:solidFill>
              </a:rPr>
              <a:t>Face-to-face</a:t>
            </a:r>
            <a:r>
              <a:rPr lang="en-US" b="1" i="1" dirty="0">
                <a:solidFill>
                  <a:srgbClr val="0070C0"/>
                </a:solidFill>
                <a:ea typeface="+mn-lt"/>
                <a:cs typeface="+mn-lt"/>
              </a:rPr>
              <a:t> interactions dominate</a:t>
            </a:r>
            <a:r>
              <a:rPr lang="en-US" i="1" dirty="0">
                <a:solidFill>
                  <a:srgbClr val="0070C0"/>
                </a:solidFill>
                <a:ea typeface="+mn-lt"/>
                <a:cs typeface="+mn-lt"/>
              </a:rPr>
              <a:t>: Most social connections are made in person through family, nursery or early school settings.</a:t>
            </a:r>
          </a:p>
          <a:p>
            <a:pPr marL="0" indent="0">
              <a:buNone/>
            </a:pPr>
            <a:r>
              <a:rPr lang="en-US" b="1" i="1" dirty="0">
                <a:solidFill>
                  <a:srgbClr val="0070C0"/>
                </a:solidFill>
                <a:ea typeface="+mn-lt"/>
                <a:cs typeface="+mn-lt"/>
              </a:rPr>
              <a:t>Online connections minimal</a:t>
            </a:r>
            <a:r>
              <a:rPr lang="en-US" i="1" dirty="0">
                <a:solidFill>
                  <a:srgbClr val="0070C0"/>
                </a:solidFill>
                <a:ea typeface="+mn-lt"/>
                <a:cs typeface="+mn-lt"/>
              </a:rPr>
              <a:t>: Only 11% of children aged 3–4 use video-sharing platforms; under 5% use messaging 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apps. </a:t>
            </a:r>
            <a:r>
              <a:rPr lang="en-US" sz="1200" dirty="0">
                <a:solidFill>
                  <a:srgbClr val="0070C0"/>
                </a:solidFill>
                <a:ea typeface="+mn-lt"/>
                <a:cs typeface="+mn-lt"/>
              </a:rPr>
              <a:t>(Ofcom Media Literacy Report, 2025)</a:t>
            </a:r>
          </a:p>
          <a:p>
            <a:pPr marL="0" indent="0">
              <a:buNone/>
            </a:pPr>
            <a:endParaRPr lang="en-US" dirty="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US" dirty="0">
              <a:ea typeface="Calibri" panose="020F0502020204030204"/>
              <a:cs typeface="Calibri" panose="020F0502020204030204"/>
            </a:endParaRPr>
          </a:p>
          <a:p>
            <a:endParaRPr lang="en-US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1658159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A2567F-737F-D8DB-6159-6661FC8CB4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dirty="0" err="1">
                <a:latin typeface="Calibri Light"/>
                <a:ea typeface="Calibri Light"/>
                <a:cs typeface="Calibri Light"/>
              </a:rPr>
              <a:t>Cysylltiadau</a:t>
            </a:r>
            <a:r>
              <a:rPr lang="en-US" sz="2800" dirty="0">
                <a:latin typeface="Calibri Light"/>
                <a:ea typeface="Calibri Light"/>
                <a:cs typeface="Calibri Light"/>
              </a:rPr>
              <a:t> Wyneb </a:t>
            </a:r>
            <a:r>
              <a:rPr lang="en-US" sz="2800" dirty="0" err="1">
                <a:latin typeface="Calibri Light"/>
                <a:ea typeface="Calibri Light"/>
                <a:cs typeface="Calibri Light"/>
              </a:rPr>
              <a:t>yn</a:t>
            </a:r>
            <a:r>
              <a:rPr lang="en-US" sz="2800" dirty="0">
                <a:latin typeface="Calibri Light"/>
                <a:ea typeface="Calibri Light"/>
                <a:cs typeface="Calibri Light"/>
              </a:rPr>
              <a:t> Wyneb vs </a:t>
            </a:r>
            <a:r>
              <a:rPr lang="en-US" sz="2800" dirty="0" err="1">
                <a:latin typeface="Calibri Light"/>
                <a:ea typeface="Calibri Light"/>
                <a:cs typeface="Calibri Light"/>
              </a:rPr>
              <a:t>Ar-lein</a:t>
            </a:r>
            <a:r>
              <a:rPr lang="en-US" sz="2800" dirty="0">
                <a:latin typeface="Calibri Light"/>
                <a:ea typeface="Calibri Light"/>
                <a:cs typeface="Calibri Light"/>
              </a:rPr>
              <a:t> </a:t>
            </a:r>
            <a:r>
              <a:rPr lang="en-US" sz="2800" dirty="0" err="1">
                <a:latin typeface="Calibri Light"/>
                <a:ea typeface="Calibri Light"/>
                <a:cs typeface="Calibri Light"/>
              </a:rPr>
              <a:t>ymhlith</a:t>
            </a:r>
            <a:r>
              <a:rPr lang="en-US" sz="2800" dirty="0">
                <a:latin typeface="Calibri Light"/>
                <a:ea typeface="Calibri Light"/>
                <a:cs typeface="Calibri Light"/>
              </a:rPr>
              <a:t> Plant (DU, </a:t>
            </a:r>
            <a:r>
              <a:rPr lang="en-US" sz="2800" dirty="0" err="1">
                <a:latin typeface="Calibri Light"/>
                <a:ea typeface="Calibri Light"/>
                <a:cs typeface="Calibri Light"/>
              </a:rPr>
              <a:t>Oedran</a:t>
            </a:r>
            <a:r>
              <a:rPr lang="en-US" sz="2800" dirty="0">
                <a:latin typeface="Calibri Light"/>
                <a:ea typeface="Calibri Light"/>
                <a:cs typeface="Calibri Light"/>
              </a:rPr>
              <a:t> 3–16)</a:t>
            </a:r>
            <a:br>
              <a:rPr lang="en-US" sz="2800" dirty="0">
                <a:latin typeface="Calibri Light"/>
                <a:ea typeface="Calibri Light"/>
                <a:cs typeface="Calibri Light"/>
              </a:rPr>
            </a:br>
            <a:r>
              <a:rPr lang="en-US" sz="2800" i="1" dirty="0">
                <a:solidFill>
                  <a:srgbClr val="0070C0"/>
                </a:solidFill>
                <a:latin typeface="Calibri Light"/>
                <a:ea typeface="Calibri Light"/>
                <a:cs typeface="Calibri Light"/>
              </a:rPr>
              <a:t>Face-to-Face vs Online Connections Among Children (UK, Ages 3–16)</a:t>
            </a:r>
            <a:r>
              <a:rPr lang="en-US" sz="2800" i="1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400" i="1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 </a:t>
            </a:r>
            <a:endParaRPr lang="en-US" sz="1200" i="1" dirty="0">
              <a:solidFill>
                <a:srgbClr val="0070C0"/>
              </a:solidFill>
              <a:latin typeface="Calibri"/>
              <a:ea typeface="Calibri"/>
              <a:cs typeface="Calibri"/>
            </a:endParaRPr>
          </a:p>
          <a:p>
            <a:endParaRPr lang="en-US" dirty="0">
              <a:solidFill>
                <a:srgbClr val="0070C0"/>
              </a:solidFill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74244B-5479-FA04-015F-E1CCD5F328B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 dirty="0" err="1">
                <a:ea typeface="+mn-lt"/>
                <a:cs typeface="+mn-lt"/>
              </a:rPr>
              <a:t>Oedran</a:t>
            </a:r>
            <a:r>
              <a:rPr lang="en-US" sz="2400" b="1" dirty="0">
                <a:ea typeface="+mn-lt"/>
                <a:cs typeface="+mn-lt"/>
              </a:rPr>
              <a:t> 8–11: Mae </a:t>
            </a:r>
            <a:r>
              <a:rPr lang="en-US" sz="2400" b="1" dirty="0" err="1">
                <a:ea typeface="+mn-lt"/>
                <a:cs typeface="+mn-lt"/>
              </a:rPr>
              <a:t>rhyngweithiadau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wyneb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wyneb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dal </a:t>
            </a:r>
            <a:r>
              <a:rPr lang="en-US" sz="2400" b="1" dirty="0" err="1">
                <a:ea typeface="+mn-lt"/>
                <a:cs typeface="+mn-lt"/>
              </a:rPr>
              <a:t>i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arwain</a:t>
            </a:r>
            <a:r>
              <a:rPr lang="en-US" sz="2400" b="1" dirty="0">
                <a:ea typeface="+mn-lt"/>
                <a:cs typeface="+mn-lt"/>
              </a:rPr>
              <a:t>, </a:t>
            </a:r>
            <a:r>
              <a:rPr lang="en-US" sz="2400" b="1" dirty="0" err="1">
                <a:ea typeface="+mn-lt"/>
                <a:cs typeface="+mn-lt"/>
              </a:rPr>
              <a:t>ond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mae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cysylltiadau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ar-lein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cynyddu</a:t>
            </a:r>
            <a:r>
              <a:rPr lang="en-US" sz="2400" dirty="0">
                <a:ea typeface="+mn-lt"/>
                <a:cs typeface="+mn-lt"/>
              </a:rPr>
              <a:t>: Tua 75% </a:t>
            </a:r>
            <a:r>
              <a:rPr lang="en-US" sz="2400" dirty="0" err="1">
                <a:ea typeface="+mn-lt"/>
                <a:cs typeface="+mn-lt"/>
              </a:rPr>
              <a:t>o'r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rhyngweithiadau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cymdeithasol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yw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wyneb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yn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wyneb</a:t>
            </a:r>
            <a:r>
              <a:rPr lang="en-US" sz="2400" dirty="0">
                <a:ea typeface="+mn-lt"/>
                <a:cs typeface="+mn-lt"/>
              </a:rPr>
              <a:t>, </a:t>
            </a:r>
            <a:r>
              <a:rPr lang="en-US" sz="2400" dirty="0" err="1">
                <a:ea typeface="+mn-lt"/>
                <a:cs typeface="+mn-lt"/>
              </a:rPr>
              <a:t>yn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bennaf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drwy'r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ysgol</a:t>
            </a:r>
            <a:r>
              <a:rPr lang="en-US" sz="2400" dirty="0">
                <a:ea typeface="+mn-lt"/>
                <a:cs typeface="+mn-lt"/>
              </a:rPr>
              <a:t> a </a:t>
            </a:r>
            <a:r>
              <a:rPr lang="en-US" sz="2400" dirty="0" err="1">
                <a:ea typeface="+mn-lt"/>
                <a:cs typeface="+mn-lt"/>
              </a:rPr>
              <a:t>gweithgareddau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allgyrsiol</a:t>
            </a:r>
            <a:r>
              <a:rPr lang="en-US" sz="2400" dirty="0">
                <a:ea typeface="+mn-lt"/>
                <a:cs typeface="+mn-lt"/>
              </a:rPr>
              <a:t>.</a:t>
            </a:r>
            <a:endParaRPr lang="en-US" sz="2400" dirty="0">
              <a:ea typeface="Calibri" panose="020F0502020204030204"/>
              <a:cs typeface="Calibri" panose="020F0502020204030204"/>
            </a:endParaRPr>
          </a:p>
          <a:p>
            <a:r>
              <a:rPr lang="en-US" sz="2400" b="1" dirty="0">
                <a:ea typeface="+mn-lt"/>
                <a:cs typeface="+mn-lt"/>
              </a:rPr>
              <a:t>Mae </a:t>
            </a:r>
            <a:r>
              <a:rPr lang="en-US" sz="2400" b="1" dirty="0" err="1">
                <a:ea typeface="+mn-lt"/>
                <a:cs typeface="+mn-lt"/>
              </a:rPr>
              <a:t>cysylltiadau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ar-lein</a:t>
            </a:r>
            <a:r>
              <a:rPr lang="en-US" sz="2400" b="1" dirty="0">
                <a:ea typeface="+mn-lt"/>
                <a:cs typeface="+mn-lt"/>
              </a:rPr>
              <a:t> (25%) </a:t>
            </a:r>
            <a:r>
              <a:rPr lang="en-US" sz="2400" b="1" dirty="0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tyfu</a:t>
            </a:r>
            <a:r>
              <a:rPr lang="en-US" sz="2400" dirty="0">
                <a:ea typeface="+mn-lt"/>
                <a:cs typeface="+mn-lt"/>
              </a:rPr>
              <a:t>, </a:t>
            </a:r>
            <a:r>
              <a:rPr lang="en-US" sz="2400" dirty="0" err="1">
                <a:ea typeface="+mn-lt"/>
                <a:cs typeface="+mn-lt"/>
              </a:rPr>
              <a:t>yn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enwedig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drwy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lwyfannau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gemau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a'r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apiau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negeseuon</a:t>
            </a:r>
            <a:r>
              <a:rPr lang="en-US" sz="2400" dirty="0">
                <a:ea typeface="+mn-lt"/>
                <a:cs typeface="+mn-lt"/>
              </a:rPr>
              <a:t>.</a:t>
            </a:r>
            <a:endParaRPr lang="en-US" sz="2400" dirty="0"/>
          </a:p>
          <a:p>
            <a:pPr marL="0" indent="0">
              <a:buNone/>
            </a:pPr>
            <a:r>
              <a:rPr lang="en-US" sz="1200" dirty="0">
                <a:ea typeface="Calibri"/>
                <a:cs typeface="Calibri"/>
              </a:rPr>
              <a:t>(Ofcom Media Literacy Report, 2025)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297891-56CA-7931-7A6E-025C2F4E081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 i="1" dirty="0">
                <a:solidFill>
                  <a:srgbClr val="0070C0"/>
                </a:solidFill>
                <a:ea typeface="Calibri"/>
                <a:cs typeface="Calibri"/>
              </a:rPr>
              <a:t>Ages 8–11:</a:t>
            </a:r>
            <a:r>
              <a:rPr lang="en-US" sz="2400" i="1" dirty="0">
                <a:solidFill>
                  <a:srgbClr val="0070C0"/>
                </a:solidFill>
                <a:ea typeface="Calibri"/>
                <a:cs typeface="Calibri"/>
              </a:rPr>
              <a:t> </a:t>
            </a:r>
            <a:r>
              <a:rPr lang="en-US" sz="2400" b="1" i="1" dirty="0">
                <a:solidFill>
                  <a:srgbClr val="0070C0"/>
                </a:solidFill>
                <a:ea typeface="Calibri"/>
                <a:cs typeface="Calibri"/>
              </a:rPr>
              <a:t>Face-to-face still leads</a:t>
            </a:r>
            <a:r>
              <a:rPr lang="en-US" sz="2400" i="1" dirty="0">
                <a:solidFill>
                  <a:srgbClr val="0070C0"/>
                </a:solidFill>
                <a:ea typeface="Calibri"/>
                <a:cs typeface="Calibri"/>
              </a:rPr>
              <a:t>, but online is rising: Around </a:t>
            </a:r>
            <a:r>
              <a:rPr lang="en-US" sz="2400" b="1" i="1" dirty="0">
                <a:solidFill>
                  <a:srgbClr val="0070C0"/>
                </a:solidFill>
                <a:ea typeface="Calibri"/>
                <a:cs typeface="Calibri"/>
              </a:rPr>
              <a:t>75% of social interactions are face-to-face</a:t>
            </a:r>
            <a:r>
              <a:rPr lang="en-US" sz="2400" i="1" dirty="0">
                <a:solidFill>
                  <a:srgbClr val="0070C0"/>
                </a:solidFill>
                <a:ea typeface="Calibri"/>
                <a:cs typeface="Calibri"/>
              </a:rPr>
              <a:t>, mainly through school and extracurricular activities.</a:t>
            </a:r>
          </a:p>
          <a:p>
            <a:r>
              <a:rPr lang="en-US" sz="2400" b="1" i="1" dirty="0">
                <a:solidFill>
                  <a:srgbClr val="0070C0"/>
                </a:solidFill>
                <a:ea typeface="Calibri"/>
                <a:cs typeface="Calibri"/>
              </a:rPr>
              <a:t>Online connections (25%)</a:t>
            </a:r>
            <a:r>
              <a:rPr lang="en-US" sz="2400" i="1" dirty="0">
                <a:solidFill>
                  <a:srgbClr val="0070C0"/>
                </a:solidFill>
                <a:ea typeface="Calibri"/>
                <a:cs typeface="Calibri"/>
              </a:rPr>
              <a:t> are growing, especially via gaming platforms and messaging apps</a:t>
            </a:r>
            <a:r>
              <a:rPr lang="en-US" sz="2400" i="1" dirty="0">
                <a:ea typeface="Calibri"/>
                <a:cs typeface="Calibri"/>
              </a:rPr>
              <a:t>.</a:t>
            </a:r>
          </a:p>
          <a:p>
            <a:pPr>
              <a:buNone/>
            </a:pPr>
            <a:r>
              <a:rPr lang="en-US" sz="1200" dirty="0">
                <a:ea typeface="Calibri"/>
                <a:cs typeface="Calibri"/>
              </a:rPr>
              <a:t>(Ofcom Media Literacy Report, 2025)</a:t>
            </a:r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821520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34236-B991-C17A-18D0-26F358D229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>
                <a:latin typeface="Calibri"/>
                <a:ea typeface="Calibri"/>
                <a:cs typeface="Calibri"/>
              </a:rPr>
              <a:t> </a:t>
            </a:r>
            <a:br>
              <a:rPr lang="en-US" sz="2400" dirty="0">
                <a:latin typeface="Calibri"/>
                <a:ea typeface="Calibri"/>
                <a:cs typeface="Calibri"/>
              </a:rPr>
            </a:br>
            <a:br>
              <a:rPr lang="en-US" sz="2400" dirty="0">
                <a:latin typeface="Calibri"/>
                <a:ea typeface="Calibri"/>
                <a:cs typeface="Calibri"/>
              </a:rPr>
            </a:br>
            <a:br>
              <a:rPr lang="en-US" sz="2400" dirty="0">
                <a:latin typeface="Calibri"/>
                <a:ea typeface="Calibri"/>
                <a:cs typeface="Calibri"/>
              </a:rPr>
            </a:br>
            <a:r>
              <a:rPr lang="en-US" sz="2800" dirty="0" err="1">
                <a:latin typeface="Calibri Light"/>
                <a:ea typeface="Calibri Light"/>
                <a:cs typeface="Calibri Light"/>
              </a:rPr>
              <a:t>Cysylltiadau</a:t>
            </a:r>
            <a:r>
              <a:rPr lang="en-US" sz="2800" dirty="0">
                <a:latin typeface="Calibri Light"/>
                <a:ea typeface="Calibri Light"/>
                <a:cs typeface="Calibri Light"/>
              </a:rPr>
              <a:t> Wyneb </a:t>
            </a:r>
            <a:r>
              <a:rPr lang="en-US" sz="2800" dirty="0" err="1">
                <a:latin typeface="Calibri Light"/>
                <a:ea typeface="Calibri Light"/>
                <a:cs typeface="Calibri Light"/>
              </a:rPr>
              <a:t>yn</a:t>
            </a:r>
            <a:r>
              <a:rPr lang="en-US" sz="2800" dirty="0">
                <a:latin typeface="Calibri Light"/>
                <a:ea typeface="Calibri Light"/>
                <a:cs typeface="Calibri Light"/>
              </a:rPr>
              <a:t> Wyneb vs </a:t>
            </a:r>
            <a:r>
              <a:rPr lang="en-US" sz="2800" dirty="0" err="1">
                <a:latin typeface="Calibri Light"/>
                <a:ea typeface="Calibri Light"/>
                <a:cs typeface="Calibri Light"/>
              </a:rPr>
              <a:t>Ar-lein</a:t>
            </a:r>
            <a:r>
              <a:rPr lang="en-US" sz="2800" dirty="0">
                <a:latin typeface="Calibri Light"/>
                <a:ea typeface="Calibri Light"/>
                <a:cs typeface="Calibri Light"/>
              </a:rPr>
              <a:t> </a:t>
            </a:r>
            <a:r>
              <a:rPr lang="en-US" sz="2800" dirty="0" err="1">
                <a:latin typeface="Calibri Light"/>
                <a:ea typeface="Calibri Light"/>
                <a:cs typeface="Calibri Light"/>
              </a:rPr>
              <a:t>ymhlith</a:t>
            </a:r>
            <a:r>
              <a:rPr lang="en-US" sz="2800" dirty="0">
                <a:latin typeface="Calibri Light"/>
                <a:ea typeface="Calibri Light"/>
                <a:cs typeface="Calibri Light"/>
              </a:rPr>
              <a:t> Plant (DU, </a:t>
            </a:r>
            <a:r>
              <a:rPr lang="en-US" sz="2800" dirty="0" err="1">
                <a:latin typeface="Calibri Light"/>
                <a:ea typeface="Calibri Light"/>
                <a:cs typeface="Calibri Light"/>
              </a:rPr>
              <a:t>Oedran</a:t>
            </a:r>
            <a:r>
              <a:rPr lang="en-US" sz="2800" dirty="0">
                <a:latin typeface="Calibri Light"/>
                <a:ea typeface="Calibri Light"/>
                <a:cs typeface="Calibri Light"/>
              </a:rPr>
              <a:t> 3–16)</a:t>
            </a:r>
            <a:br>
              <a:rPr lang="en-US" sz="2800" dirty="0">
                <a:solidFill>
                  <a:srgbClr val="0070C0"/>
                </a:solidFill>
                <a:latin typeface="Calibri Light"/>
                <a:ea typeface="Calibri Light"/>
                <a:cs typeface="Calibri Light"/>
              </a:rPr>
            </a:br>
            <a:r>
              <a:rPr lang="en-US" sz="2800" i="1" dirty="0">
                <a:solidFill>
                  <a:srgbClr val="0070C0"/>
                </a:solidFill>
                <a:latin typeface="Calibri Light"/>
                <a:ea typeface="Calibri Light"/>
                <a:cs typeface="Calibri Light"/>
              </a:rPr>
              <a:t>Face-to-Face vs Online Connections Among Children (UK, Ages 3–16)</a:t>
            </a:r>
            <a:r>
              <a:rPr lang="en-US" sz="2800" i="1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400" i="1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 </a:t>
            </a:r>
          </a:p>
          <a:p>
            <a:endParaRPr lang="en-US" i="1" dirty="0">
              <a:latin typeface="Calibri Light"/>
              <a:ea typeface="Calibri Light"/>
              <a:cs typeface="Calibri Light"/>
            </a:endParaRPr>
          </a:p>
          <a:p>
            <a:endParaRPr lang="en-US" sz="2400" dirty="0">
              <a:latin typeface="Calibri"/>
              <a:ea typeface="Calibri"/>
              <a:cs typeface="Calibri"/>
            </a:endParaRPr>
          </a:p>
          <a:p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41ED63-8D9E-EBD0-5442-EA2040C054D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2400" b="1" dirty="0" err="1">
                <a:ea typeface="+mn-lt"/>
                <a:cs typeface="+mn-lt"/>
              </a:rPr>
              <a:t>Oedran</a:t>
            </a:r>
            <a:r>
              <a:rPr lang="en-US" sz="2400" b="1" dirty="0">
                <a:ea typeface="+mn-lt"/>
                <a:cs typeface="+mn-lt"/>
              </a:rPr>
              <a:t> 12–16: Mae </a:t>
            </a:r>
            <a:r>
              <a:rPr lang="en-US" sz="2400" b="1" dirty="0" err="1">
                <a:ea typeface="+mn-lt"/>
                <a:cs typeface="+mn-lt"/>
              </a:rPr>
              <a:t>cysylltiadau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ar-lein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bron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cyfateb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i'r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rhai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wyneb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wyneb</a:t>
            </a:r>
            <a:r>
              <a:rPr lang="en-US" sz="2400" dirty="0">
                <a:ea typeface="+mn-lt"/>
                <a:cs typeface="+mn-lt"/>
              </a:rPr>
              <a:t>:</a:t>
            </a:r>
            <a:endParaRPr lang="en-US" sz="2400" dirty="0">
              <a:ea typeface="Calibri"/>
              <a:cs typeface="Calibri"/>
            </a:endParaRPr>
          </a:p>
          <a:p>
            <a:pPr>
              <a:buNone/>
            </a:pPr>
            <a:r>
              <a:rPr lang="en-US" sz="2400" b="1" dirty="0">
                <a:ea typeface="+mn-lt"/>
                <a:cs typeface="+mn-lt"/>
              </a:rPr>
              <a:t>Wyneb </a:t>
            </a:r>
            <a:r>
              <a:rPr lang="en-US" sz="2400" b="1" dirty="0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wyneb</a:t>
            </a:r>
            <a:r>
              <a:rPr lang="en-US" sz="2400" dirty="0">
                <a:ea typeface="+mn-lt"/>
                <a:cs typeface="+mn-lt"/>
              </a:rPr>
              <a:t>: </a:t>
            </a:r>
            <a:r>
              <a:rPr lang="en-US" sz="2400" dirty="0" err="1">
                <a:ea typeface="+mn-lt"/>
                <a:cs typeface="+mn-lt"/>
              </a:rPr>
              <a:t>tua</a:t>
            </a:r>
            <a:r>
              <a:rPr lang="en-US" sz="2400" dirty="0">
                <a:ea typeface="+mn-lt"/>
                <a:cs typeface="+mn-lt"/>
              </a:rPr>
              <a:t> 55–60% </a:t>
            </a:r>
            <a:r>
              <a:rPr lang="en-US" sz="2400" dirty="0" err="1">
                <a:ea typeface="+mn-lt"/>
                <a:cs typeface="+mn-lt"/>
              </a:rPr>
              <a:t>o'r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rhyngweithiadau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cymdeithasol</a:t>
            </a:r>
            <a:r>
              <a:rPr lang="en-US" sz="2400" dirty="0">
                <a:ea typeface="+mn-lt"/>
                <a:cs typeface="+mn-lt"/>
              </a:rPr>
              <a:t>.</a:t>
            </a:r>
            <a:endParaRPr lang="en-US" sz="2400" dirty="0">
              <a:ea typeface="Calibri"/>
              <a:cs typeface="Calibri"/>
            </a:endParaRPr>
          </a:p>
          <a:p>
            <a:pPr>
              <a:buNone/>
            </a:pPr>
            <a:r>
              <a:rPr lang="en-US" sz="2400" b="1" dirty="0" err="1">
                <a:ea typeface="+mn-lt"/>
                <a:cs typeface="+mn-lt"/>
              </a:rPr>
              <a:t>Ar-lein</a:t>
            </a:r>
            <a:r>
              <a:rPr lang="en-US" sz="2400" dirty="0">
                <a:ea typeface="+mn-lt"/>
                <a:cs typeface="+mn-lt"/>
              </a:rPr>
              <a:t>: </a:t>
            </a:r>
            <a:r>
              <a:rPr lang="en-US" sz="2400" dirty="0" err="1">
                <a:ea typeface="+mn-lt"/>
                <a:cs typeface="+mn-lt"/>
              </a:rPr>
              <a:t>tua</a:t>
            </a:r>
            <a:r>
              <a:rPr lang="en-US" sz="2400" dirty="0">
                <a:ea typeface="+mn-lt"/>
                <a:cs typeface="+mn-lt"/>
              </a:rPr>
              <a:t> 40–45%, </a:t>
            </a:r>
            <a:r>
              <a:rPr lang="en-US" sz="2400" dirty="0" err="1">
                <a:ea typeface="+mn-lt"/>
                <a:cs typeface="+mn-lt"/>
              </a:rPr>
              <a:t>gyda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llwyfannau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fel</a:t>
            </a:r>
            <a:r>
              <a:rPr lang="en-US" sz="2400" dirty="0">
                <a:ea typeface="+mn-lt"/>
                <a:cs typeface="+mn-lt"/>
              </a:rPr>
              <a:t> WhatsApp, Snapchat, TikTok a Discord </a:t>
            </a:r>
            <a:r>
              <a:rPr lang="en-US" sz="2400" dirty="0" err="1">
                <a:ea typeface="+mn-lt"/>
                <a:cs typeface="+mn-lt"/>
              </a:rPr>
              <a:t>yn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chwarae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rhan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allweddol</a:t>
            </a:r>
            <a:r>
              <a:rPr lang="en-US" sz="2400" dirty="0">
                <a:ea typeface="+mn-lt"/>
                <a:cs typeface="+mn-lt"/>
              </a:rPr>
              <a:t>.</a:t>
            </a:r>
            <a:endParaRPr lang="en-US" sz="2400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1200" dirty="0">
                <a:ea typeface="Calibri"/>
                <a:cs typeface="Calibri"/>
              </a:rPr>
              <a:t>(Ofcom Media Literacy Report, 2025)</a:t>
            </a:r>
            <a:endParaRPr lang="en-US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90A5F8-1BEE-7D66-411D-2C742CB4ED0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i="1" dirty="0">
                <a:solidFill>
                  <a:srgbClr val="0070C0"/>
                </a:solidFill>
                <a:ea typeface="Calibri"/>
                <a:cs typeface="Calibri"/>
              </a:rPr>
              <a:t>Ages 12–16: Online connections nearly match face-to-face</a:t>
            </a:r>
            <a:r>
              <a:rPr lang="en-US" i="1" dirty="0">
                <a:solidFill>
                  <a:srgbClr val="0070C0"/>
                </a:solidFill>
                <a:ea typeface="Calibri"/>
                <a:cs typeface="Calibri"/>
              </a:rPr>
              <a:t>:</a:t>
            </a:r>
          </a:p>
          <a:p>
            <a:r>
              <a:rPr lang="en-US" b="1" i="1" dirty="0">
                <a:solidFill>
                  <a:srgbClr val="0070C0"/>
                </a:solidFill>
                <a:ea typeface="Calibri"/>
                <a:cs typeface="Calibri"/>
              </a:rPr>
              <a:t>Face-to-face: ~55–60%</a:t>
            </a:r>
            <a:r>
              <a:rPr lang="en-US" i="1" dirty="0">
                <a:solidFill>
                  <a:srgbClr val="0070C0"/>
                </a:solidFill>
                <a:ea typeface="Calibri"/>
                <a:cs typeface="Calibri"/>
              </a:rPr>
              <a:t> of social interactions.</a:t>
            </a:r>
          </a:p>
          <a:p>
            <a:r>
              <a:rPr lang="en-US" b="1" i="1" dirty="0">
                <a:solidFill>
                  <a:srgbClr val="0070C0"/>
                </a:solidFill>
                <a:ea typeface="Calibri"/>
                <a:cs typeface="Calibri"/>
              </a:rPr>
              <a:t>Online: ~40–45%</a:t>
            </a:r>
            <a:r>
              <a:rPr lang="en-US" i="1" dirty="0">
                <a:solidFill>
                  <a:srgbClr val="0070C0"/>
                </a:solidFill>
                <a:ea typeface="Calibri"/>
                <a:cs typeface="Calibri"/>
              </a:rPr>
              <a:t>, with platforms like WhatsApp, Snapchat, TikTok and Discord playing major roles</a:t>
            </a:r>
            <a:r>
              <a:rPr lang="en-US" dirty="0">
                <a:solidFill>
                  <a:srgbClr val="0070C0"/>
                </a:solidFill>
                <a:ea typeface="Calibri"/>
                <a:cs typeface="Calibri"/>
              </a:rPr>
              <a:t>.</a:t>
            </a:r>
          </a:p>
          <a:p>
            <a:pPr>
              <a:buNone/>
            </a:pPr>
            <a:r>
              <a:rPr lang="en-US" sz="1200" dirty="0">
                <a:ea typeface="Calibri"/>
                <a:cs typeface="Calibri"/>
              </a:rPr>
              <a:t>(Ofcom Media Literacy Report, 2025)</a:t>
            </a:r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269665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9D11AB-1A68-7F36-DC90-B91CC73475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D9946-48A8-153E-62DF-925571FF29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500" dirty="0" err="1">
                <a:latin typeface="Calibri Light"/>
                <a:ea typeface="Calibri Light"/>
                <a:cs typeface="Calibri Light"/>
              </a:rPr>
              <a:t>Cysylltiadau</a:t>
            </a:r>
            <a:r>
              <a:rPr lang="en-US" sz="2500" dirty="0">
                <a:latin typeface="Calibri Light"/>
                <a:ea typeface="Calibri Light"/>
                <a:cs typeface="Calibri Light"/>
              </a:rPr>
              <a:t> </a:t>
            </a:r>
            <a:r>
              <a:rPr lang="en-US" sz="2500" dirty="0" err="1">
                <a:latin typeface="Calibri Light"/>
                <a:ea typeface="Calibri Light"/>
                <a:cs typeface="Calibri Light"/>
              </a:rPr>
              <a:t>Wyneb</a:t>
            </a:r>
            <a:r>
              <a:rPr lang="en-US" sz="2500" dirty="0">
                <a:latin typeface="Calibri Light"/>
                <a:ea typeface="Calibri Light"/>
                <a:cs typeface="Calibri Light"/>
              </a:rPr>
              <a:t> </a:t>
            </a:r>
            <a:r>
              <a:rPr lang="en-US" sz="2500" dirty="0" err="1">
                <a:latin typeface="Calibri Light"/>
                <a:ea typeface="Calibri Light"/>
                <a:cs typeface="Calibri Light"/>
              </a:rPr>
              <a:t>yn</a:t>
            </a:r>
            <a:r>
              <a:rPr lang="en-US" sz="2500" dirty="0">
                <a:latin typeface="Calibri Light"/>
                <a:ea typeface="Calibri Light"/>
                <a:cs typeface="Calibri Light"/>
              </a:rPr>
              <a:t> </a:t>
            </a:r>
            <a:r>
              <a:rPr lang="en-US" sz="2500" dirty="0" err="1">
                <a:latin typeface="Calibri Light"/>
                <a:ea typeface="Calibri Light"/>
                <a:cs typeface="Calibri Light"/>
              </a:rPr>
              <a:t>Wyneb</a:t>
            </a:r>
            <a:r>
              <a:rPr lang="en-US" sz="2500" dirty="0">
                <a:latin typeface="Calibri Light"/>
                <a:ea typeface="Calibri Light"/>
                <a:cs typeface="Calibri Light"/>
              </a:rPr>
              <a:t> vs </a:t>
            </a:r>
            <a:r>
              <a:rPr lang="en-US" sz="2500" dirty="0" err="1">
                <a:latin typeface="Calibri Light"/>
                <a:ea typeface="Calibri Light"/>
                <a:cs typeface="Calibri Light"/>
              </a:rPr>
              <a:t>Ar-lein</a:t>
            </a:r>
            <a:r>
              <a:rPr lang="en-US" sz="2500" dirty="0">
                <a:latin typeface="Calibri Light"/>
                <a:ea typeface="Calibri Light"/>
                <a:cs typeface="Calibri Light"/>
              </a:rPr>
              <a:t> </a:t>
            </a:r>
            <a:r>
              <a:rPr lang="en-US" sz="2500" dirty="0" err="1">
                <a:latin typeface="Calibri Light"/>
                <a:ea typeface="Calibri Light"/>
                <a:cs typeface="Calibri Light"/>
              </a:rPr>
              <a:t>ymhlith</a:t>
            </a:r>
            <a:r>
              <a:rPr lang="en-US" sz="2500" dirty="0">
                <a:latin typeface="Calibri Light"/>
                <a:ea typeface="Calibri Light"/>
                <a:cs typeface="Calibri Light"/>
              </a:rPr>
              <a:t> Plant (DU, </a:t>
            </a:r>
            <a:r>
              <a:rPr lang="en-US" sz="2500" dirty="0" err="1">
                <a:latin typeface="Calibri Light"/>
                <a:ea typeface="Calibri Light"/>
                <a:cs typeface="Calibri Light"/>
              </a:rPr>
              <a:t>Oedran</a:t>
            </a:r>
            <a:r>
              <a:rPr lang="en-US" sz="2500" dirty="0">
                <a:latin typeface="Calibri Light"/>
                <a:ea typeface="Calibri Light"/>
                <a:cs typeface="Calibri Light"/>
              </a:rPr>
              <a:t> 3–16)</a:t>
            </a:r>
            <a:br>
              <a:rPr lang="en-US" sz="2500" dirty="0">
                <a:latin typeface="Calibri Light"/>
                <a:ea typeface="Calibri Light"/>
                <a:cs typeface="Calibri Light"/>
              </a:rPr>
            </a:br>
            <a:r>
              <a:rPr lang="en-US" sz="2500" i="1" dirty="0">
                <a:solidFill>
                  <a:srgbClr val="0070C0"/>
                </a:solidFill>
                <a:latin typeface="Calibri Light"/>
                <a:ea typeface="Calibri Light"/>
                <a:cs typeface="Calibri Light"/>
              </a:rPr>
              <a:t>Face-to-Face vs Online Connections Among Children (UK, Ages 3–16)</a:t>
            </a:r>
            <a:r>
              <a:rPr lang="en-US" sz="2500" i="1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 </a:t>
            </a:r>
            <a:endParaRPr lang="en-US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895FC8-568F-EB97-7B1D-97298176ABD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b="1" dirty="0"/>
              <a:t>Mae 92.6% o blant 10–15 oed yn mynd ar-lein yn ddyddiol, ac mae 58.1% yn treulio 3+ awr ar-lein ar ddiwrnodau ysgol, gan ymgysylltu’n gymdeithasol yn aml.</a:t>
            </a:r>
            <a:endParaRPr lang="en-US" sz="1800" b="1" dirty="0">
              <a:ea typeface="Calibri"/>
              <a:cs typeface="Calibri"/>
            </a:endParaRPr>
          </a:p>
          <a:p>
            <a:r>
              <a:rPr lang="en-US" sz="1800" b="1" dirty="0"/>
              <a:t>Mae </a:t>
            </a:r>
            <a:r>
              <a:rPr lang="en-US" sz="1800" b="1" err="1"/>
              <a:t>cymdeithasu</a:t>
            </a:r>
            <a:r>
              <a:rPr lang="en-US" sz="1800" b="1" dirty="0"/>
              <a:t> </a:t>
            </a:r>
            <a:r>
              <a:rPr lang="en-US" sz="1800" b="1" err="1"/>
              <a:t>digidol</a:t>
            </a:r>
            <a:r>
              <a:rPr lang="en-US" sz="1800" b="1" dirty="0"/>
              <a:t> </a:t>
            </a:r>
            <a:r>
              <a:rPr lang="en-US" sz="1800" b="1" err="1"/>
              <a:t>yn</a:t>
            </a:r>
            <a:r>
              <a:rPr lang="en-US" sz="1800" b="1" dirty="0"/>
              <a:t> </a:t>
            </a:r>
            <a:r>
              <a:rPr lang="en-US" sz="1800" b="1" err="1"/>
              <a:t>cynyddu</a:t>
            </a:r>
            <a:r>
              <a:rPr lang="en-US" sz="1800" dirty="0"/>
              <a:t>: Yn </a:t>
            </a:r>
            <a:r>
              <a:rPr lang="en-US" sz="1800" err="1"/>
              <a:t>enwedig</a:t>
            </a:r>
            <a:r>
              <a:rPr lang="en-US" sz="1800" dirty="0"/>
              <a:t> </a:t>
            </a:r>
            <a:r>
              <a:rPr lang="en-US" sz="1800" err="1"/>
              <a:t>ymhlith</a:t>
            </a:r>
            <a:r>
              <a:rPr lang="en-US" sz="1800" dirty="0"/>
              <a:t> </a:t>
            </a:r>
            <a:r>
              <a:rPr lang="en-US" sz="1800" err="1"/>
              <a:t>pobl</a:t>
            </a:r>
            <a:r>
              <a:rPr lang="en-US" sz="1800" dirty="0"/>
              <a:t> </a:t>
            </a:r>
            <a:r>
              <a:rPr lang="en-US" sz="1800" err="1"/>
              <a:t>ifanc</a:t>
            </a:r>
            <a:r>
              <a:rPr lang="en-US" sz="1800" dirty="0"/>
              <a:t>, </a:t>
            </a:r>
            <a:r>
              <a:rPr lang="en-US" sz="1800" err="1"/>
              <a:t>mae</a:t>
            </a:r>
            <a:r>
              <a:rPr lang="en-US" sz="1800" dirty="0"/>
              <a:t> </a:t>
            </a:r>
            <a:r>
              <a:rPr lang="en-US" sz="1800" err="1"/>
              <a:t>llwyfannau</a:t>
            </a:r>
            <a:r>
              <a:rPr lang="en-US" sz="1800" dirty="0"/>
              <a:t> </a:t>
            </a:r>
            <a:r>
              <a:rPr lang="en-US" sz="1800" err="1"/>
              <a:t>ar-lein</a:t>
            </a:r>
            <a:r>
              <a:rPr lang="en-US" sz="1800" dirty="0"/>
              <a:t> </a:t>
            </a:r>
            <a:r>
              <a:rPr lang="en-US" sz="1800" err="1"/>
              <a:t>yn</a:t>
            </a:r>
            <a:r>
              <a:rPr lang="en-US" sz="1800" dirty="0"/>
              <a:t> </a:t>
            </a:r>
            <a:r>
              <a:rPr lang="en-US" sz="1800" err="1"/>
              <a:t>dod</a:t>
            </a:r>
            <a:r>
              <a:rPr lang="en-US" sz="1800" dirty="0"/>
              <a:t> </a:t>
            </a:r>
            <a:r>
              <a:rPr lang="en-US" sz="1800" err="1"/>
              <a:t>yn</a:t>
            </a:r>
            <a:r>
              <a:rPr lang="en-US" sz="1800" dirty="0"/>
              <a:t> </a:t>
            </a:r>
            <a:r>
              <a:rPr lang="en-US" sz="1800" err="1"/>
              <a:t>brif</a:t>
            </a:r>
            <a:r>
              <a:rPr lang="en-US" sz="1800" dirty="0"/>
              <a:t> </a:t>
            </a:r>
            <a:r>
              <a:rPr lang="en-US" sz="1800" err="1"/>
              <a:t>fannau</a:t>
            </a:r>
            <a:r>
              <a:rPr lang="en-US" sz="1800" dirty="0"/>
              <a:t> </a:t>
            </a:r>
            <a:r>
              <a:rPr lang="en-US" sz="1800" err="1"/>
              <a:t>ar</a:t>
            </a:r>
            <a:r>
              <a:rPr lang="en-US" sz="1800" dirty="0"/>
              <a:t> </a:t>
            </a:r>
            <a:r>
              <a:rPr lang="en-US" sz="1800" err="1"/>
              <a:t>gyfer</a:t>
            </a:r>
            <a:r>
              <a:rPr lang="en-US" sz="1800" dirty="0"/>
              <a:t> </a:t>
            </a:r>
            <a:r>
              <a:rPr lang="en-US" sz="1800" err="1"/>
              <a:t>cynnal</a:t>
            </a:r>
            <a:r>
              <a:rPr lang="en-US" sz="1800" dirty="0"/>
              <a:t> </a:t>
            </a:r>
            <a:r>
              <a:rPr lang="en-US" sz="1800" err="1"/>
              <a:t>cyfeillgarwch</a:t>
            </a:r>
            <a:r>
              <a:rPr lang="en-US" sz="1800" dirty="0"/>
              <a:t>.</a:t>
            </a:r>
            <a:endParaRPr lang="en-US" sz="1800" dirty="0">
              <a:ea typeface="Calibri"/>
              <a:cs typeface="Calibri"/>
            </a:endParaRPr>
          </a:p>
          <a:p>
            <a:r>
              <a:rPr lang="en-US" sz="1800" b="1" err="1"/>
              <a:t>Rhyngweithiadau</a:t>
            </a:r>
            <a:r>
              <a:rPr lang="en-US" sz="1800" b="1" dirty="0"/>
              <a:t> hybrid</a:t>
            </a:r>
            <a:r>
              <a:rPr lang="en-US" sz="1800" dirty="0"/>
              <a:t>: Mae </a:t>
            </a:r>
            <a:r>
              <a:rPr lang="en-US" sz="1800" err="1"/>
              <a:t>llawer</a:t>
            </a:r>
            <a:r>
              <a:rPr lang="en-US" sz="1800" dirty="0"/>
              <a:t> o </a:t>
            </a:r>
            <a:r>
              <a:rPr lang="en-US" sz="1800" err="1"/>
              <a:t>blant</a:t>
            </a:r>
            <a:r>
              <a:rPr lang="en-US" sz="1800" dirty="0"/>
              <a:t> </a:t>
            </a:r>
            <a:r>
              <a:rPr lang="en-US" sz="1800" err="1"/>
              <a:t>yn</a:t>
            </a:r>
            <a:r>
              <a:rPr lang="en-US" sz="1800" dirty="0"/>
              <a:t> </a:t>
            </a:r>
            <a:r>
              <a:rPr lang="en-US" sz="1800" err="1"/>
              <a:t>cyfuno</a:t>
            </a:r>
            <a:r>
              <a:rPr lang="en-US" sz="1800" dirty="0"/>
              <a:t> </a:t>
            </a:r>
            <a:r>
              <a:rPr lang="en-US" sz="1800" err="1"/>
              <a:t>perthnasoedd</a:t>
            </a:r>
            <a:r>
              <a:rPr lang="en-US" sz="1800" dirty="0"/>
              <a:t> </a:t>
            </a:r>
            <a:r>
              <a:rPr lang="en-US" sz="1800" err="1"/>
              <a:t>ar-lein</a:t>
            </a:r>
            <a:r>
              <a:rPr lang="en-US" sz="1800" dirty="0"/>
              <a:t> ac all-</a:t>
            </a:r>
            <a:r>
              <a:rPr lang="en-US" sz="1800" err="1"/>
              <a:t>lein</a:t>
            </a:r>
            <a:r>
              <a:rPr lang="en-US" sz="1800" dirty="0"/>
              <a:t>, </a:t>
            </a:r>
            <a:r>
              <a:rPr lang="en-US" sz="1800" err="1"/>
              <a:t>gan</a:t>
            </a:r>
            <a:r>
              <a:rPr lang="en-US" sz="1800" dirty="0"/>
              <a:t> </a:t>
            </a:r>
            <a:r>
              <a:rPr lang="en-US" sz="1800" err="1"/>
              <a:t>ddefnyddio</a:t>
            </a:r>
            <a:r>
              <a:rPr lang="en-US" sz="1800" dirty="0"/>
              <a:t> offer </a:t>
            </a:r>
            <a:r>
              <a:rPr lang="en-US" sz="1800" err="1"/>
              <a:t>digidol</a:t>
            </a:r>
            <a:r>
              <a:rPr lang="en-US" sz="1800" dirty="0"/>
              <a:t> </a:t>
            </a:r>
            <a:r>
              <a:rPr lang="en-US" sz="1800" err="1"/>
              <a:t>i</a:t>
            </a:r>
            <a:r>
              <a:rPr lang="en-US" sz="1800" dirty="0"/>
              <a:t> </a:t>
            </a:r>
            <a:r>
              <a:rPr lang="en-US" sz="1800" err="1"/>
              <a:t>ymestyn</a:t>
            </a:r>
            <a:r>
              <a:rPr lang="en-US" sz="1800" dirty="0"/>
              <a:t> </a:t>
            </a:r>
            <a:r>
              <a:rPr lang="en-US" sz="1800" err="1"/>
              <a:t>cysylltiadau</a:t>
            </a:r>
            <a:r>
              <a:rPr lang="en-US" sz="1800" dirty="0"/>
              <a:t> </a:t>
            </a:r>
            <a:r>
              <a:rPr lang="en-US" sz="1800" err="1"/>
              <a:t>wyneb</a:t>
            </a:r>
            <a:r>
              <a:rPr lang="en-US" sz="1800" dirty="0"/>
              <a:t> </a:t>
            </a:r>
            <a:r>
              <a:rPr lang="en-US" sz="1800" err="1"/>
              <a:t>yn</a:t>
            </a:r>
            <a:r>
              <a:rPr lang="en-US" sz="1800" dirty="0"/>
              <a:t> </a:t>
            </a:r>
            <a:r>
              <a:rPr lang="en-US" sz="1800" err="1"/>
              <a:t>wyneb</a:t>
            </a:r>
            <a:r>
              <a:rPr lang="en-US" sz="1800" dirty="0"/>
              <a:t>.</a:t>
            </a:r>
            <a:endParaRPr lang="en-US" sz="1800" dirty="0">
              <a:ea typeface="Calibri"/>
              <a:cs typeface="Calibri"/>
            </a:endParaRPr>
          </a:p>
          <a:p>
            <a:r>
              <a:rPr lang="en-US" sz="1800" b="1" dirty="0"/>
              <a:t>Mae plant </a:t>
            </a:r>
            <a:r>
              <a:rPr lang="en-US" sz="1800" b="1" err="1"/>
              <a:t>iau</a:t>
            </a:r>
            <a:r>
              <a:rPr lang="en-US" sz="1800" b="1" dirty="0"/>
              <a:t> </a:t>
            </a:r>
            <a:r>
              <a:rPr lang="en-US" sz="1800" b="1" err="1"/>
              <a:t>yn</a:t>
            </a:r>
            <a:r>
              <a:rPr lang="en-US" sz="1800" b="1" dirty="0"/>
              <a:t> </a:t>
            </a:r>
            <a:r>
              <a:rPr lang="en-US" sz="1800" b="1" err="1"/>
              <a:t>parhau</a:t>
            </a:r>
            <a:r>
              <a:rPr lang="en-US" sz="1800" b="1" dirty="0"/>
              <a:t> </a:t>
            </a:r>
            <a:r>
              <a:rPr lang="en-US" sz="1800" b="1" err="1"/>
              <a:t>i</a:t>
            </a:r>
            <a:r>
              <a:rPr lang="en-US" sz="1800" b="1" dirty="0"/>
              <a:t> </a:t>
            </a:r>
            <a:r>
              <a:rPr lang="en-US" sz="1800" b="1" err="1"/>
              <a:t>fod</a:t>
            </a:r>
            <a:r>
              <a:rPr lang="en-US" sz="1800" b="1" dirty="0"/>
              <a:t> </a:t>
            </a:r>
            <a:r>
              <a:rPr lang="en-US" sz="1800" b="1" err="1"/>
              <a:t>wedi’u</a:t>
            </a:r>
            <a:r>
              <a:rPr lang="en-US" sz="1800" b="1" dirty="0"/>
              <a:t> </a:t>
            </a:r>
            <a:r>
              <a:rPr lang="en-US" sz="1800" b="1" err="1"/>
              <a:t>gwreiddio</a:t>
            </a:r>
            <a:r>
              <a:rPr lang="en-US" sz="1800" b="1" dirty="0"/>
              <a:t> </a:t>
            </a:r>
            <a:r>
              <a:rPr lang="en-US" sz="1800" b="1" err="1"/>
              <a:t>mewn</a:t>
            </a:r>
            <a:r>
              <a:rPr lang="en-US" sz="1800" b="1" dirty="0"/>
              <a:t> </a:t>
            </a:r>
            <a:r>
              <a:rPr lang="en-US" sz="1800" b="1" err="1"/>
              <a:t>amgylcheddau</a:t>
            </a:r>
            <a:r>
              <a:rPr lang="en-US" sz="1800" b="1" dirty="0"/>
              <a:t> </a:t>
            </a:r>
            <a:r>
              <a:rPr lang="en-US" sz="1800" b="1" err="1"/>
              <a:t>corfforol</a:t>
            </a:r>
            <a:r>
              <a:rPr lang="en-US" sz="1800" dirty="0"/>
              <a:t>, </a:t>
            </a:r>
            <a:r>
              <a:rPr lang="en-US" sz="1800" err="1"/>
              <a:t>ond</a:t>
            </a:r>
            <a:r>
              <a:rPr lang="en-US" sz="1800" dirty="0"/>
              <a:t> </a:t>
            </a:r>
            <a:r>
              <a:rPr lang="en-US" sz="1800" err="1"/>
              <a:t>mae</a:t>
            </a:r>
            <a:r>
              <a:rPr lang="en-US" sz="1800" dirty="0"/>
              <a:t> </a:t>
            </a:r>
            <a:r>
              <a:rPr lang="en-US" sz="1800" err="1"/>
              <a:t>eu</a:t>
            </a:r>
            <a:r>
              <a:rPr lang="en-US" sz="1800" dirty="0"/>
              <a:t> </a:t>
            </a:r>
            <a:r>
              <a:rPr lang="en-US" sz="1800" err="1"/>
              <a:t>hymwneud</a:t>
            </a:r>
            <a:r>
              <a:rPr lang="en-US" sz="1800" dirty="0"/>
              <a:t> â </a:t>
            </a:r>
            <a:r>
              <a:rPr lang="en-US" sz="1800" err="1"/>
              <a:t>chyfryngau</a:t>
            </a:r>
            <a:r>
              <a:rPr lang="en-US" sz="1800" dirty="0"/>
              <a:t> </a:t>
            </a:r>
            <a:r>
              <a:rPr lang="en-US" sz="1800" err="1"/>
              <a:t>digidol</a:t>
            </a:r>
            <a:r>
              <a:rPr lang="en-US" sz="1800" dirty="0"/>
              <a:t> </a:t>
            </a:r>
            <a:r>
              <a:rPr lang="en-US" sz="1800" err="1"/>
              <a:t>yn</a:t>
            </a:r>
            <a:r>
              <a:rPr lang="en-US" sz="1800" dirty="0"/>
              <a:t> </a:t>
            </a:r>
            <a:r>
              <a:rPr lang="en-US" sz="1800" err="1"/>
              <a:t>dechrau’n</a:t>
            </a:r>
            <a:r>
              <a:rPr lang="en-US" sz="1800" dirty="0"/>
              <a:t> </a:t>
            </a:r>
            <a:r>
              <a:rPr lang="en-US" sz="1800" err="1"/>
              <a:t>gynharach</a:t>
            </a:r>
            <a:r>
              <a:rPr lang="en-US" sz="1800" dirty="0"/>
              <a:t> bob </a:t>
            </a:r>
            <a:r>
              <a:rPr lang="en-US" sz="1800" err="1"/>
              <a:t>blwyddy</a:t>
            </a:r>
            <a:r>
              <a:rPr lang="en-US" err="1"/>
              <a:t>n</a:t>
            </a:r>
            <a:r>
              <a:rPr lang="en-US" dirty="0"/>
              <a:t>.</a:t>
            </a:r>
            <a:r>
              <a:rPr lang="en-US" sz="1000" dirty="0"/>
              <a:t>(Ofcom Media Literacy Report, 2025)</a:t>
            </a:r>
            <a:endParaRPr lang="en-US" sz="1000" dirty="0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BEC896-C08A-B116-4F84-19DF39E4BC8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000" b="1" i="1" dirty="0">
                <a:solidFill>
                  <a:srgbClr val="0070C0"/>
                </a:solidFill>
                <a:ea typeface="+mn-lt"/>
                <a:cs typeface="+mn-lt"/>
              </a:rPr>
              <a:t>92.6% of children aged 10–15 go online daily</a:t>
            </a:r>
            <a:r>
              <a:rPr lang="en-US" sz="2000" i="1" dirty="0">
                <a:solidFill>
                  <a:srgbClr val="0070C0"/>
                </a:solidFill>
                <a:ea typeface="+mn-lt"/>
                <a:cs typeface="+mn-lt"/>
              </a:rPr>
              <a:t>, and </a:t>
            </a:r>
            <a:r>
              <a:rPr lang="en-US" sz="2000" b="1" i="1" dirty="0">
                <a:solidFill>
                  <a:srgbClr val="0070C0"/>
                </a:solidFill>
                <a:ea typeface="+mn-lt"/>
                <a:cs typeface="+mn-lt"/>
              </a:rPr>
              <a:t>58.1% spend 3+ hours online on school days</a:t>
            </a:r>
            <a:r>
              <a:rPr lang="en-US" sz="2000" i="1" dirty="0">
                <a:solidFill>
                  <a:srgbClr val="0070C0"/>
                </a:solidFill>
                <a:ea typeface="+mn-lt"/>
                <a:cs typeface="+mn-lt"/>
              </a:rPr>
              <a:t>, often engaging socially.</a:t>
            </a:r>
            <a:endParaRPr lang="en-US" sz="2000" i="1" dirty="0">
              <a:solidFill>
                <a:srgbClr val="0070C0"/>
              </a:solidFill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2000" b="1" i="1" dirty="0">
                <a:solidFill>
                  <a:srgbClr val="0070C0"/>
                </a:solidFill>
                <a:ea typeface="+mn-lt"/>
                <a:cs typeface="+mn-lt"/>
              </a:rPr>
              <a:t>Digital </a:t>
            </a:r>
            <a:r>
              <a:rPr lang="en-US" sz="2000" b="1" i="1" dirty="0" err="1">
                <a:solidFill>
                  <a:srgbClr val="0070C0"/>
                </a:solidFill>
                <a:ea typeface="+mn-lt"/>
                <a:cs typeface="+mn-lt"/>
              </a:rPr>
              <a:t>socialising</a:t>
            </a:r>
            <a:r>
              <a:rPr lang="en-US" sz="2000" b="1" i="1" dirty="0">
                <a:solidFill>
                  <a:srgbClr val="0070C0"/>
                </a:solidFill>
                <a:ea typeface="+mn-lt"/>
                <a:cs typeface="+mn-lt"/>
              </a:rPr>
              <a:t> is increasing</a:t>
            </a:r>
            <a:r>
              <a:rPr lang="en-US" sz="2000" i="1" dirty="0">
                <a:solidFill>
                  <a:srgbClr val="0070C0"/>
                </a:solidFill>
                <a:ea typeface="+mn-lt"/>
                <a:cs typeface="+mn-lt"/>
              </a:rPr>
              <a:t>: Especially among teens, online platforms are becoming primary spaces for maintaining friendships.</a:t>
            </a:r>
            <a:endParaRPr lang="en-US" sz="2000" i="1" dirty="0">
              <a:solidFill>
                <a:srgbClr val="0070C0"/>
              </a:solidFill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US" sz="2000" b="1" i="1" dirty="0">
                <a:solidFill>
                  <a:srgbClr val="0070C0"/>
                </a:solidFill>
                <a:ea typeface="+mn-lt"/>
                <a:cs typeface="+mn-lt"/>
              </a:rPr>
              <a:t>Hybrid interactions</a:t>
            </a:r>
            <a:r>
              <a:rPr lang="en-US" sz="2000" i="1" dirty="0">
                <a:solidFill>
                  <a:srgbClr val="0070C0"/>
                </a:solidFill>
                <a:ea typeface="+mn-lt"/>
                <a:cs typeface="+mn-lt"/>
              </a:rPr>
              <a:t>: Many children blend online and offline relationships, using digital tools to extend face-to-face connections.</a:t>
            </a:r>
            <a:endParaRPr lang="en-US" sz="2000" i="1" dirty="0">
              <a:solidFill>
                <a:srgbClr val="0070C0"/>
              </a:solidFill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US" sz="2000" b="1" i="1" dirty="0">
                <a:solidFill>
                  <a:srgbClr val="0070C0"/>
                </a:solidFill>
                <a:ea typeface="+mn-lt"/>
                <a:cs typeface="+mn-lt"/>
              </a:rPr>
              <a:t>Younger children remain grounded in physical environments</a:t>
            </a:r>
            <a:r>
              <a:rPr lang="en-US" sz="2000" i="1" dirty="0">
                <a:solidFill>
                  <a:srgbClr val="0070C0"/>
                </a:solidFill>
                <a:ea typeface="+mn-lt"/>
                <a:cs typeface="+mn-lt"/>
              </a:rPr>
              <a:t>, but exposure to digital media is starting earlier each year </a:t>
            </a:r>
            <a:r>
              <a:rPr lang="en-US" sz="1200" i="1" dirty="0">
                <a:ea typeface="+mn-lt"/>
                <a:cs typeface="+mn-lt"/>
              </a:rPr>
              <a:t>(Ofcom Media Literacy Report, 2025)</a:t>
            </a:r>
          </a:p>
          <a:p>
            <a:pPr marL="0" indent="0">
              <a:buNone/>
            </a:pPr>
            <a:endParaRPr lang="en-US" sz="2000" dirty="0">
              <a:ea typeface="Calibri"/>
              <a:cs typeface="Calibri"/>
            </a:endParaRPr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619809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8B6962-F502-D864-F3BA-342733F13A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56BBF-F78B-C067-B182-83E5C2E824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 err="1"/>
              <a:t>Theori</a:t>
            </a:r>
            <a:r>
              <a:rPr lang="en-GB" b="1" dirty="0"/>
              <a:t> </a:t>
            </a:r>
            <a:r>
              <a:rPr lang="en-GB" b="1" dirty="0" err="1"/>
              <a:t>Systemau</a:t>
            </a:r>
            <a:r>
              <a:rPr lang="en-GB" b="1" dirty="0"/>
              <a:t> </a:t>
            </a:r>
            <a:r>
              <a:rPr lang="en-GB" b="1" dirty="0" err="1"/>
              <a:t>Ecolegol</a:t>
            </a:r>
            <a:r>
              <a:rPr lang="en-GB" b="1" dirty="0"/>
              <a:t> </a:t>
            </a:r>
            <a:r>
              <a:rPr lang="en-GB" sz="1600" b="1" dirty="0"/>
              <a:t>(Bronfenbrenner, 1979)</a:t>
            </a:r>
            <a:br>
              <a:rPr lang="en-GB" sz="1600" dirty="0"/>
            </a:br>
            <a:r>
              <a:rPr lang="en-US" i="1" dirty="0">
                <a:solidFill>
                  <a:schemeClr val="accent1"/>
                </a:solidFill>
              </a:rPr>
              <a:t>Ecological </a:t>
            </a:r>
            <a:r>
              <a:rPr lang="en-US" i="1" dirty="0" err="1">
                <a:solidFill>
                  <a:schemeClr val="accent1"/>
                </a:solidFill>
              </a:rPr>
              <a:t>SystemsTheory</a:t>
            </a:r>
            <a:r>
              <a:rPr lang="en-US" i="1" dirty="0">
                <a:solidFill>
                  <a:schemeClr val="accent1"/>
                </a:solidFill>
              </a:rPr>
              <a:t> </a:t>
            </a:r>
            <a:r>
              <a:rPr lang="en-US" sz="1600" i="1" dirty="0">
                <a:solidFill>
                  <a:schemeClr val="accent1"/>
                </a:solidFill>
              </a:rPr>
              <a:t>(Bronfenbrenner,1979)</a:t>
            </a:r>
            <a:endParaRPr lang="en-US" i="1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4A25BD-638A-9BC7-4E49-C156BE7A303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 sz="1800" dirty="0" err="1"/>
              <a:t>Archwilio</a:t>
            </a:r>
            <a:r>
              <a:rPr lang="en-GB" sz="1800" dirty="0"/>
              <a:t> </a:t>
            </a:r>
            <a:r>
              <a:rPr lang="en-GB" sz="1800" dirty="0" err="1"/>
              <a:t>sut</a:t>
            </a:r>
            <a:r>
              <a:rPr lang="en-GB" sz="1800" dirty="0"/>
              <a:t> </a:t>
            </a:r>
            <a:r>
              <a:rPr lang="en-GB" sz="1800" dirty="0" err="1"/>
              <a:t>mae</a:t>
            </a:r>
            <a:r>
              <a:rPr lang="en-GB" sz="1800" dirty="0"/>
              <a:t> </a:t>
            </a:r>
            <a:r>
              <a:rPr lang="en-GB" sz="1800" dirty="0" err="1"/>
              <a:t>gwahanol</a:t>
            </a:r>
            <a:r>
              <a:rPr lang="en-GB" sz="1800" dirty="0"/>
              <a:t> </a:t>
            </a:r>
            <a:r>
              <a:rPr lang="en-GB" sz="1800" dirty="0" err="1"/>
              <a:t>amgylcheddau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dylanwadu</a:t>
            </a:r>
            <a:r>
              <a:rPr lang="en-GB" sz="1800" dirty="0"/>
              <a:t> </a:t>
            </a:r>
            <a:r>
              <a:rPr lang="en-GB" sz="1800" dirty="0" err="1"/>
              <a:t>ar</a:t>
            </a:r>
            <a:r>
              <a:rPr lang="en-GB" sz="1800" dirty="0"/>
              <a:t> </a:t>
            </a:r>
            <a:r>
              <a:rPr lang="en-GB" sz="1800" dirty="0" err="1"/>
              <a:t>ddatblygiad</a:t>
            </a:r>
            <a:r>
              <a:rPr lang="en-GB" sz="1800" dirty="0"/>
              <a:t> </a:t>
            </a:r>
            <a:r>
              <a:rPr lang="en-GB" sz="1800" dirty="0" err="1"/>
              <a:t>plentyn</a:t>
            </a:r>
            <a:r>
              <a:rPr lang="en-GB" sz="1800" dirty="0"/>
              <a:t>.</a:t>
            </a:r>
          </a:p>
          <a:p>
            <a:pPr lvl="0"/>
            <a:r>
              <a:rPr lang="en-GB" sz="1800" dirty="0"/>
              <a:t>Gellir </a:t>
            </a:r>
            <a:r>
              <a:rPr lang="en-GB" sz="1800" dirty="0" err="1"/>
              <a:t>gweld</a:t>
            </a:r>
            <a:r>
              <a:rPr lang="en-GB" sz="1800" dirty="0"/>
              <a:t> y </a:t>
            </a:r>
            <a:r>
              <a:rPr lang="en-GB" sz="1800" dirty="0" err="1"/>
              <a:t>byd</a:t>
            </a:r>
            <a:r>
              <a:rPr lang="en-GB" sz="1800" dirty="0"/>
              <a:t> </a:t>
            </a:r>
            <a:r>
              <a:rPr lang="en-GB" sz="1800" dirty="0" err="1"/>
              <a:t>digidol</a:t>
            </a:r>
            <a:r>
              <a:rPr lang="en-GB" sz="1800" dirty="0"/>
              <a:t> </a:t>
            </a:r>
            <a:r>
              <a:rPr lang="en-GB" sz="1800" dirty="0" err="1"/>
              <a:t>fel</a:t>
            </a:r>
            <a:r>
              <a:rPr lang="en-GB" sz="1800" dirty="0"/>
              <a:t> </a:t>
            </a:r>
            <a:r>
              <a:rPr lang="en-GB" sz="1800" dirty="0" err="1"/>
              <a:t>rhan</a:t>
            </a:r>
            <a:r>
              <a:rPr lang="en-GB" sz="1800" dirty="0"/>
              <a:t> o </a:t>
            </a:r>
            <a:r>
              <a:rPr lang="en-GB" sz="1800" b="1" dirty="0" err="1"/>
              <a:t>ficrosystem</a:t>
            </a:r>
            <a:r>
              <a:rPr lang="en-GB" sz="1800" b="1" dirty="0"/>
              <a:t> y </a:t>
            </a:r>
            <a:r>
              <a:rPr lang="en-GB" sz="1800" b="1" dirty="0" err="1"/>
              <a:t>plentyn</a:t>
            </a:r>
            <a:r>
              <a:rPr lang="en-GB" sz="1800" b="1" dirty="0"/>
              <a:t> </a:t>
            </a:r>
            <a:r>
              <a:rPr lang="en-GB" sz="1800" dirty="0"/>
              <a:t> (</a:t>
            </a:r>
            <a:r>
              <a:rPr lang="en-GB" sz="1800" dirty="0" err="1"/>
              <a:t>teulu</a:t>
            </a:r>
            <a:r>
              <a:rPr lang="en-GB" sz="1800" dirty="0"/>
              <a:t>, </a:t>
            </a:r>
            <a:r>
              <a:rPr lang="en-GB" sz="1800" dirty="0" err="1"/>
              <a:t>cyfoedion</a:t>
            </a:r>
            <a:r>
              <a:rPr lang="en-GB" sz="1800" dirty="0"/>
              <a:t>, </a:t>
            </a:r>
            <a:r>
              <a:rPr lang="en-GB" sz="1800" dirty="0" err="1"/>
              <a:t>ysgol</a:t>
            </a:r>
            <a:r>
              <a:rPr lang="en-GB" sz="1800" dirty="0"/>
              <a:t>) ac </a:t>
            </a:r>
            <a:r>
              <a:rPr lang="en-GB" sz="1800" b="1" dirty="0" err="1"/>
              <a:t>exosystem</a:t>
            </a:r>
            <a:r>
              <a:rPr lang="en-GB" sz="1800" dirty="0"/>
              <a:t> (</a:t>
            </a:r>
            <a:r>
              <a:rPr lang="en-GB" sz="1800" dirty="0" err="1"/>
              <a:t>llwyfannau</a:t>
            </a:r>
            <a:r>
              <a:rPr lang="en-GB" sz="1800" dirty="0"/>
              <a:t> </a:t>
            </a:r>
            <a:r>
              <a:rPr lang="en-GB" sz="1800" dirty="0" err="1"/>
              <a:t>cyfryngau</a:t>
            </a:r>
            <a:r>
              <a:rPr lang="en-GB" sz="1800" dirty="0"/>
              <a:t> </a:t>
            </a:r>
            <a:r>
              <a:rPr lang="en-GB" sz="1800" dirty="0" err="1"/>
              <a:t>cymdeithasol</a:t>
            </a:r>
            <a:r>
              <a:rPr lang="en-GB" sz="1800" dirty="0"/>
              <a:t>, </a:t>
            </a:r>
            <a:r>
              <a:rPr lang="en-GB" sz="1800" dirty="0" err="1"/>
              <a:t>cwmnïau</a:t>
            </a:r>
            <a:r>
              <a:rPr lang="en-GB" sz="1800" dirty="0"/>
              <a:t> </a:t>
            </a:r>
            <a:r>
              <a:rPr lang="en-GB" sz="1800" dirty="0" err="1"/>
              <a:t>technoleg</a:t>
            </a:r>
            <a:r>
              <a:rPr lang="en-GB" sz="1800" dirty="0"/>
              <a:t>, </a:t>
            </a:r>
            <a:r>
              <a:rPr lang="en-GB" sz="1800" dirty="0" err="1"/>
              <a:t>polisïau'r</a:t>
            </a:r>
            <a:r>
              <a:rPr lang="en-GB" sz="1800" dirty="0"/>
              <a:t> </a:t>
            </a:r>
            <a:r>
              <a:rPr lang="en-GB" sz="1800" dirty="0" err="1"/>
              <a:t>llywodraeth</a:t>
            </a:r>
            <a:r>
              <a:rPr lang="en-GB" sz="1800" dirty="0"/>
              <a:t>).</a:t>
            </a:r>
          </a:p>
          <a:p>
            <a:pPr marL="0" indent="0">
              <a:buNone/>
            </a:pPr>
            <a:r>
              <a:rPr lang="en-GB" sz="1800" b="1" dirty="0" err="1"/>
              <a:t>Ystyriwch</a:t>
            </a:r>
            <a:r>
              <a:rPr lang="en-GB" sz="1800" b="1" dirty="0"/>
              <a:t>:</a:t>
            </a:r>
            <a:endParaRPr lang="en-GB" sz="1800" dirty="0"/>
          </a:p>
          <a:p>
            <a:pPr lvl="0"/>
            <a:r>
              <a:rPr lang="en-GB" sz="1800" dirty="0" err="1"/>
              <a:t>Cyfeillgarwch</a:t>
            </a:r>
            <a:r>
              <a:rPr lang="en-GB" sz="1800" dirty="0"/>
              <a:t> </a:t>
            </a:r>
            <a:r>
              <a:rPr lang="en-GB" sz="1800" dirty="0" err="1"/>
              <a:t>ar-lein</a:t>
            </a:r>
            <a:r>
              <a:rPr lang="en-GB" sz="1800" dirty="0"/>
              <a:t> a </a:t>
            </a:r>
            <a:r>
              <a:rPr lang="en-GB" sz="1800" dirty="0" err="1"/>
              <a:t>rhwydweithiau</a:t>
            </a:r>
            <a:r>
              <a:rPr lang="en-GB" sz="1800" dirty="0"/>
              <a:t> </a:t>
            </a:r>
            <a:r>
              <a:rPr lang="en-GB" sz="1800" dirty="0" err="1"/>
              <a:t>cymdeithasol</a:t>
            </a:r>
            <a:r>
              <a:rPr lang="en-GB" sz="1800" dirty="0"/>
              <a:t>.</a:t>
            </a:r>
          </a:p>
          <a:p>
            <a:pPr lvl="0"/>
            <a:r>
              <a:rPr lang="en-GB" sz="1800" dirty="0" err="1"/>
              <a:t>Rôl</a:t>
            </a:r>
            <a:r>
              <a:rPr lang="en-GB" sz="1800" dirty="0"/>
              <a:t> y </a:t>
            </a:r>
            <a:r>
              <a:rPr lang="en-GB" sz="1800" dirty="0" err="1"/>
              <a:t>llywodraeth</a:t>
            </a:r>
            <a:r>
              <a:rPr lang="en-GB" sz="1800" dirty="0"/>
              <a:t> - </a:t>
            </a:r>
            <a:r>
              <a:rPr lang="en-GB" sz="1800" dirty="0" err="1"/>
              <a:t>anghydraddoldebau</a:t>
            </a:r>
            <a:r>
              <a:rPr lang="en-GB" sz="1800" dirty="0"/>
              <a:t> </a:t>
            </a:r>
            <a:r>
              <a:rPr lang="en-GB" sz="1800" dirty="0" err="1"/>
              <a:t>digidol</a:t>
            </a:r>
            <a:r>
              <a:rPr lang="en-GB" sz="1800" dirty="0"/>
              <a:t> a </a:t>
            </a:r>
            <a:r>
              <a:rPr lang="en-GB" sz="1800" dirty="0" err="1"/>
              <a:t>mynediad</a:t>
            </a:r>
            <a:r>
              <a:rPr lang="en-GB" sz="1800" dirty="0"/>
              <a:t> at </a:t>
            </a:r>
            <a:r>
              <a:rPr lang="en-GB" sz="1800" dirty="0" err="1"/>
              <a:t>dechnoleg</a:t>
            </a:r>
            <a:r>
              <a:rPr lang="en-GB" sz="1800" dirty="0"/>
              <a:t>.</a:t>
            </a:r>
          </a:p>
          <a:p>
            <a:pPr lvl="0"/>
            <a:r>
              <a:rPr lang="en-GB" sz="1800" dirty="0" err="1"/>
              <a:t>Rôl</a:t>
            </a:r>
            <a:r>
              <a:rPr lang="en-GB" sz="1800" dirty="0"/>
              <a:t> </a:t>
            </a:r>
            <a:r>
              <a:rPr lang="en-GB" sz="1800" dirty="0" err="1"/>
              <a:t>rhieni</a:t>
            </a:r>
            <a:r>
              <a:rPr lang="en-GB" sz="1800" dirty="0"/>
              <a:t>, </a:t>
            </a:r>
            <a:r>
              <a:rPr lang="en-GB" sz="1800" dirty="0" err="1"/>
              <a:t>ysgolion</a:t>
            </a:r>
            <a:r>
              <a:rPr lang="en-GB" sz="1800" dirty="0"/>
              <a:t> a </a:t>
            </a:r>
            <a:r>
              <a:rPr lang="en-GB" sz="1800" dirty="0" err="1"/>
              <a:t>llunwyr</a:t>
            </a:r>
            <a:r>
              <a:rPr lang="en-GB" sz="1800" dirty="0"/>
              <a:t> </a:t>
            </a:r>
            <a:r>
              <a:rPr lang="en-GB" sz="1800" dirty="0" err="1"/>
              <a:t>polisi</a:t>
            </a:r>
            <a:r>
              <a:rPr lang="en-GB" sz="1800" dirty="0"/>
              <a:t> </a:t>
            </a:r>
            <a:r>
              <a:rPr lang="en-GB" sz="1800" dirty="0" err="1"/>
              <a:t>wrth</a:t>
            </a:r>
            <a:r>
              <a:rPr lang="en-GB" sz="1800" dirty="0"/>
              <a:t> </a:t>
            </a:r>
            <a:r>
              <a:rPr lang="en-GB" sz="1800" dirty="0" err="1"/>
              <a:t>gyfryngu</a:t>
            </a:r>
            <a:r>
              <a:rPr lang="en-GB" sz="1800" dirty="0"/>
              <a:t> </a:t>
            </a:r>
            <a:r>
              <a:rPr lang="en-GB" sz="1800" dirty="0" err="1"/>
              <a:t>profiadau</a:t>
            </a:r>
            <a:r>
              <a:rPr lang="en-GB" sz="1800" dirty="0"/>
              <a:t> </a:t>
            </a:r>
            <a:r>
              <a:rPr lang="en-GB" sz="1800" dirty="0" err="1"/>
              <a:t>digidol</a:t>
            </a:r>
            <a:r>
              <a:rPr lang="en-GB" sz="1800" dirty="0"/>
              <a:t>.</a:t>
            </a:r>
          </a:p>
          <a:p>
            <a:endParaRPr lang="en-US" sz="1000" dirty="0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0A1C6D-5A6B-CF1F-E9CA-8960471208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690688"/>
            <a:ext cx="5181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lvl="0"/>
            <a:r>
              <a:rPr lang="en-GB" sz="1600" i="1" dirty="0">
                <a:solidFill>
                  <a:schemeClr val="accent1"/>
                </a:solidFill>
              </a:rPr>
              <a:t>Examines how different environments influence a child's development.</a:t>
            </a:r>
          </a:p>
          <a:p>
            <a:pPr lvl="0"/>
            <a:r>
              <a:rPr lang="en-GB" sz="1600" i="1" dirty="0">
                <a:solidFill>
                  <a:schemeClr val="accent1"/>
                </a:solidFill>
              </a:rPr>
              <a:t>The digital world can be viewed as part of the child's </a:t>
            </a:r>
            <a:r>
              <a:rPr lang="en-GB" sz="1600" b="1" i="1" dirty="0">
                <a:solidFill>
                  <a:schemeClr val="accent1"/>
                </a:solidFill>
              </a:rPr>
              <a:t>microsystem</a:t>
            </a:r>
            <a:r>
              <a:rPr lang="en-GB" sz="1600" i="1" dirty="0">
                <a:solidFill>
                  <a:schemeClr val="accent1"/>
                </a:solidFill>
              </a:rPr>
              <a:t> (family, peers, school) and </a:t>
            </a:r>
            <a:r>
              <a:rPr lang="en-GB" sz="1600" b="1" i="1" dirty="0" err="1">
                <a:solidFill>
                  <a:schemeClr val="accent1"/>
                </a:solidFill>
              </a:rPr>
              <a:t>exosystem</a:t>
            </a:r>
            <a:r>
              <a:rPr lang="en-GB" sz="1600" i="1" dirty="0">
                <a:solidFill>
                  <a:schemeClr val="accent1"/>
                </a:solidFill>
              </a:rPr>
              <a:t> (social media platforms, technology companies, government policies).</a:t>
            </a:r>
          </a:p>
          <a:p>
            <a:pPr marL="0" indent="0">
              <a:buNone/>
            </a:pPr>
            <a:r>
              <a:rPr lang="en-GB" sz="1600" b="1" i="1" dirty="0">
                <a:solidFill>
                  <a:schemeClr val="accent1"/>
                </a:solidFill>
              </a:rPr>
              <a:t>Consider:</a:t>
            </a:r>
            <a:endParaRPr lang="en-GB" sz="1600" i="1" dirty="0">
              <a:solidFill>
                <a:schemeClr val="accent1"/>
              </a:solidFill>
            </a:endParaRPr>
          </a:p>
          <a:p>
            <a:pPr lvl="0"/>
            <a:r>
              <a:rPr lang="en-GB" sz="1600" i="1" dirty="0">
                <a:solidFill>
                  <a:schemeClr val="accent1"/>
                </a:solidFill>
              </a:rPr>
              <a:t>Online friendships and social networks.</a:t>
            </a:r>
          </a:p>
          <a:p>
            <a:pPr lvl="0"/>
            <a:r>
              <a:rPr lang="en-GB" sz="1600" i="1" dirty="0">
                <a:solidFill>
                  <a:schemeClr val="accent1"/>
                </a:solidFill>
              </a:rPr>
              <a:t>The role of government - digital inequalities and access to technology.</a:t>
            </a:r>
          </a:p>
          <a:p>
            <a:r>
              <a:rPr lang="en-GB" sz="1600" i="1" dirty="0">
                <a:solidFill>
                  <a:schemeClr val="accent1"/>
                </a:solidFill>
              </a:rPr>
              <a:t>The role of parents, schools and policymakers in mediating digital experiences</a:t>
            </a:r>
            <a:endParaRPr lang="en-US" sz="1600" i="1" dirty="0">
              <a:solidFill>
                <a:schemeClr val="accent1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401018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DD4D4B-20B1-3B53-972F-1AB62B92EC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341A9E-AFE1-119E-484B-40763BC473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 err="1"/>
              <a:t>Theori</a:t>
            </a:r>
            <a:r>
              <a:rPr lang="en-GB" b="1" dirty="0"/>
              <a:t> </a:t>
            </a:r>
            <a:r>
              <a:rPr lang="en-GB" b="1" dirty="0" err="1"/>
              <a:t>Gymdeithasol-ddiwylliannol</a:t>
            </a:r>
            <a:r>
              <a:rPr lang="en-GB" b="1" dirty="0"/>
              <a:t> </a:t>
            </a:r>
            <a:r>
              <a:rPr lang="en-GB" sz="1600" b="1" dirty="0"/>
              <a:t>(Vygotsky, 1978)</a:t>
            </a:r>
            <a:br>
              <a:rPr lang="en-GB" sz="1600" dirty="0"/>
            </a:br>
            <a:r>
              <a:rPr lang="en-US" i="1" dirty="0">
                <a:solidFill>
                  <a:schemeClr val="accent1"/>
                </a:solidFill>
              </a:rPr>
              <a:t>Social Communication Theory </a:t>
            </a:r>
            <a:r>
              <a:rPr lang="en-US" sz="1600" i="1" dirty="0">
                <a:solidFill>
                  <a:schemeClr val="accent1"/>
                </a:solidFill>
              </a:rPr>
              <a:t>(Vygotsky,1978)</a:t>
            </a:r>
            <a:endParaRPr lang="en-US" i="1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705B5-0377-601F-8D45-6DE6FED0C00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 sz="1800" dirty="0" err="1"/>
              <a:t>Pwysleisio</a:t>
            </a:r>
            <a:r>
              <a:rPr lang="en-GB" sz="1800" dirty="0"/>
              <a:t> </a:t>
            </a:r>
            <a:r>
              <a:rPr lang="en-GB" sz="1800" dirty="0" err="1"/>
              <a:t>dysgu</a:t>
            </a:r>
            <a:r>
              <a:rPr lang="en-GB" sz="1800" dirty="0"/>
              <a:t> </a:t>
            </a:r>
            <a:r>
              <a:rPr lang="en-GB" sz="1800" dirty="0" err="1"/>
              <a:t>trwy</a:t>
            </a:r>
            <a:r>
              <a:rPr lang="en-GB" sz="1800" dirty="0"/>
              <a:t> </a:t>
            </a:r>
            <a:r>
              <a:rPr lang="en-GB" sz="1800" dirty="0" err="1"/>
              <a:t>ryngweithio</a:t>
            </a:r>
            <a:r>
              <a:rPr lang="en-GB" sz="1800" dirty="0"/>
              <a:t> </a:t>
            </a:r>
            <a:r>
              <a:rPr lang="en-GB" sz="1800" dirty="0" err="1"/>
              <a:t>cymdeithasol</a:t>
            </a:r>
            <a:r>
              <a:rPr lang="en-GB" sz="1800" dirty="0"/>
              <a:t>.</a:t>
            </a:r>
          </a:p>
          <a:p>
            <a:pPr lvl="0"/>
            <a:r>
              <a:rPr lang="en-GB" sz="1800" dirty="0"/>
              <a:t>Gall </a:t>
            </a:r>
            <a:r>
              <a:rPr lang="en-GB" sz="1800" dirty="0" err="1"/>
              <a:t>llwyfannau</a:t>
            </a:r>
            <a:r>
              <a:rPr lang="en-GB" sz="1800" dirty="0"/>
              <a:t> </a:t>
            </a:r>
            <a:r>
              <a:rPr lang="en-GB" sz="1800" dirty="0" err="1"/>
              <a:t>digidol</a:t>
            </a:r>
            <a:r>
              <a:rPr lang="en-GB" sz="1800" dirty="0"/>
              <a:t> </a:t>
            </a:r>
            <a:r>
              <a:rPr lang="en-GB" sz="1800" dirty="0" err="1"/>
              <a:t>gefnogi</a:t>
            </a:r>
            <a:r>
              <a:rPr lang="en-GB" sz="1800" dirty="0"/>
              <a:t> </a:t>
            </a:r>
            <a:r>
              <a:rPr lang="en-GB" sz="1800" dirty="0" err="1"/>
              <a:t>cydweithredu</a:t>
            </a:r>
            <a:r>
              <a:rPr lang="en-GB" sz="1800" dirty="0"/>
              <a:t>, </a:t>
            </a:r>
            <a:r>
              <a:rPr lang="en-GB" sz="1800" dirty="0" err="1"/>
              <a:t>cyfathrebu</a:t>
            </a:r>
            <a:r>
              <a:rPr lang="en-GB" sz="1800" dirty="0"/>
              <a:t> a </a:t>
            </a:r>
            <a:r>
              <a:rPr lang="en-GB" sz="1800" dirty="0" err="1"/>
              <a:t>dysgu</a:t>
            </a:r>
            <a:r>
              <a:rPr lang="en-GB" sz="1800" dirty="0"/>
              <a:t>.</a:t>
            </a:r>
          </a:p>
          <a:p>
            <a:pPr marL="0" indent="0">
              <a:buNone/>
            </a:pPr>
            <a:r>
              <a:rPr lang="en-GB" sz="1800" b="1" dirty="0" err="1"/>
              <a:t>Ystyriwch</a:t>
            </a:r>
            <a:r>
              <a:rPr lang="en-GB" sz="1800" b="1" dirty="0"/>
              <a:t>:</a:t>
            </a:r>
            <a:endParaRPr lang="en-GB" sz="1800" dirty="0"/>
          </a:p>
          <a:p>
            <a:pPr lvl="0"/>
            <a:r>
              <a:rPr lang="en-GB" sz="1800" dirty="0" err="1"/>
              <a:t>Apiau</a:t>
            </a:r>
            <a:r>
              <a:rPr lang="en-GB" sz="1800" dirty="0"/>
              <a:t> </a:t>
            </a:r>
            <a:r>
              <a:rPr lang="en-GB" sz="1800" dirty="0" err="1"/>
              <a:t>dysgu</a:t>
            </a:r>
            <a:r>
              <a:rPr lang="en-GB" sz="1800" dirty="0"/>
              <a:t> ac </a:t>
            </a:r>
            <a:r>
              <a:rPr lang="en-GB" sz="1800" dirty="0" err="1"/>
              <a:t>addysgol</a:t>
            </a:r>
            <a:r>
              <a:rPr lang="en-GB" sz="1800" dirty="0"/>
              <a:t> </a:t>
            </a:r>
            <a:r>
              <a:rPr lang="en-GB" sz="1800" dirty="0" err="1"/>
              <a:t>ar-lein</a:t>
            </a:r>
            <a:r>
              <a:rPr lang="en-GB" sz="1800" dirty="0"/>
              <a:t>.</a:t>
            </a:r>
          </a:p>
          <a:p>
            <a:pPr lvl="0"/>
            <a:r>
              <a:rPr lang="en-GB" sz="1800" dirty="0" err="1"/>
              <a:t>Datblygu</a:t>
            </a:r>
            <a:r>
              <a:rPr lang="en-GB" sz="1800" dirty="0"/>
              <a:t> </a:t>
            </a:r>
            <a:r>
              <a:rPr lang="en-GB" sz="1800" dirty="0" err="1"/>
              <a:t>llythrennedd</a:t>
            </a:r>
            <a:r>
              <a:rPr lang="en-GB" sz="1800" dirty="0"/>
              <a:t> </a:t>
            </a:r>
            <a:r>
              <a:rPr lang="en-GB" sz="1800" dirty="0" err="1"/>
              <a:t>digidol</a:t>
            </a:r>
            <a:r>
              <a:rPr lang="en-GB" sz="1800" dirty="0"/>
              <a:t>.</a:t>
            </a:r>
          </a:p>
          <a:p>
            <a:pPr lvl="0"/>
            <a:r>
              <a:rPr lang="en-GB" sz="1800" dirty="0" err="1"/>
              <a:t>Hapchwarae</a:t>
            </a:r>
            <a:r>
              <a:rPr lang="en-GB" sz="1800" dirty="0"/>
              <a:t> </a:t>
            </a:r>
            <a:r>
              <a:rPr lang="en-GB" sz="1800" dirty="0" err="1"/>
              <a:t>cydweithredol</a:t>
            </a:r>
            <a:r>
              <a:rPr lang="en-GB" sz="1800" dirty="0"/>
              <a:t> ac </a:t>
            </a:r>
            <a:r>
              <a:rPr lang="en-GB" sz="1800" dirty="0" err="1"/>
              <a:t>amgylcheddau</a:t>
            </a:r>
            <a:r>
              <a:rPr lang="en-GB" sz="1800" dirty="0"/>
              <a:t> </a:t>
            </a:r>
            <a:r>
              <a:rPr lang="en-GB" sz="1800" dirty="0" err="1"/>
              <a:t>dysgu</a:t>
            </a:r>
            <a:r>
              <a:rPr lang="en-GB" sz="1800" dirty="0"/>
              <a:t> </a:t>
            </a:r>
            <a:r>
              <a:rPr lang="en-GB" sz="1800" dirty="0" err="1"/>
              <a:t>rhithwir</a:t>
            </a:r>
            <a:r>
              <a:rPr lang="en-GB" sz="1800" dirty="0"/>
              <a:t>.</a:t>
            </a:r>
          </a:p>
          <a:p>
            <a:pPr lvl="0"/>
            <a:r>
              <a:rPr lang="en-GB" sz="1800" dirty="0" err="1"/>
              <a:t>Athrawon</a:t>
            </a:r>
            <a:r>
              <a:rPr lang="en-GB" sz="1800" dirty="0"/>
              <a:t> </a:t>
            </a:r>
            <a:r>
              <a:rPr lang="en-GB" sz="1800" dirty="0" err="1"/>
              <a:t>sy'n</a:t>
            </a:r>
            <a:r>
              <a:rPr lang="en-GB" sz="1800" dirty="0"/>
              <a:t> </a:t>
            </a:r>
            <a:r>
              <a:rPr lang="en-GB" sz="1800" dirty="0" err="1"/>
              <a:t>defnyddio</a:t>
            </a:r>
            <a:r>
              <a:rPr lang="en-GB" sz="1800" dirty="0"/>
              <a:t> </a:t>
            </a:r>
            <a:r>
              <a:rPr lang="en-GB" sz="1800" dirty="0" err="1"/>
              <a:t>technoleg</a:t>
            </a:r>
            <a:r>
              <a:rPr lang="en-GB" sz="1800" dirty="0"/>
              <a:t> </a:t>
            </a:r>
            <a:r>
              <a:rPr lang="en-GB" sz="1800" dirty="0" err="1"/>
              <a:t>i</a:t>
            </a:r>
            <a:r>
              <a:rPr lang="en-GB" sz="1800" dirty="0"/>
              <a:t> </a:t>
            </a:r>
            <a:r>
              <a:rPr lang="en-GB" sz="1800" dirty="0" err="1"/>
              <a:t>sgaffaldio</a:t>
            </a:r>
            <a:r>
              <a:rPr lang="en-GB" sz="1800" dirty="0"/>
              <a:t> </a:t>
            </a:r>
            <a:r>
              <a:rPr lang="en-GB" sz="1800" dirty="0" err="1"/>
              <a:t>dysgu</a:t>
            </a:r>
            <a:endParaRPr lang="en-GB" sz="1800" dirty="0"/>
          </a:p>
          <a:p>
            <a:pPr lvl="0"/>
            <a:r>
              <a:rPr lang="en-GB" sz="1800" dirty="0" err="1"/>
              <a:t>Mentrau</a:t>
            </a:r>
            <a:r>
              <a:rPr lang="en-GB" sz="1800" dirty="0"/>
              <a:t> </a:t>
            </a:r>
            <a:r>
              <a:rPr lang="en-GB" sz="1800" dirty="0" err="1"/>
              <a:t>cynhwysiant</a:t>
            </a:r>
            <a:r>
              <a:rPr lang="en-GB" sz="1800" dirty="0"/>
              <a:t> </a:t>
            </a:r>
            <a:r>
              <a:rPr lang="en-GB" sz="1800" dirty="0" err="1"/>
              <a:t>digidol</a:t>
            </a:r>
            <a:r>
              <a:rPr lang="en-GB" sz="1800" dirty="0"/>
              <a:t>.</a:t>
            </a:r>
          </a:p>
          <a:p>
            <a:endParaRPr lang="en-US" sz="1000" dirty="0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21B73D-4F1C-9321-390A-B11A53924D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690688"/>
            <a:ext cx="5181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lvl="0"/>
            <a:r>
              <a:rPr lang="en-GB" sz="1600" i="1" dirty="0">
                <a:solidFill>
                  <a:schemeClr val="accent1"/>
                </a:solidFill>
              </a:rPr>
              <a:t>Emphasises learning through social interaction.</a:t>
            </a:r>
          </a:p>
          <a:p>
            <a:pPr lvl="0"/>
            <a:r>
              <a:rPr lang="en-GB" sz="1600" i="1" dirty="0">
                <a:solidFill>
                  <a:schemeClr val="accent1"/>
                </a:solidFill>
              </a:rPr>
              <a:t>Digital platforms can support collaboration, communication and learning.</a:t>
            </a:r>
          </a:p>
          <a:p>
            <a:pPr marL="0" indent="0">
              <a:buNone/>
            </a:pPr>
            <a:r>
              <a:rPr lang="en-GB" sz="1600" b="1" i="1" dirty="0">
                <a:solidFill>
                  <a:schemeClr val="accent1"/>
                </a:solidFill>
              </a:rPr>
              <a:t>Consider:</a:t>
            </a:r>
            <a:endParaRPr lang="en-GB" sz="1600" i="1" dirty="0">
              <a:solidFill>
                <a:schemeClr val="accent1"/>
              </a:solidFill>
            </a:endParaRPr>
          </a:p>
          <a:p>
            <a:pPr lvl="0"/>
            <a:r>
              <a:rPr lang="en-GB" sz="1600" i="1" dirty="0">
                <a:solidFill>
                  <a:schemeClr val="accent1"/>
                </a:solidFill>
              </a:rPr>
              <a:t>Online learning and educational apps.</a:t>
            </a:r>
          </a:p>
          <a:p>
            <a:pPr lvl="0"/>
            <a:r>
              <a:rPr lang="en-GB" sz="1600" i="1" dirty="0">
                <a:solidFill>
                  <a:schemeClr val="accent1"/>
                </a:solidFill>
              </a:rPr>
              <a:t>Digital literacy development.</a:t>
            </a:r>
          </a:p>
          <a:p>
            <a:pPr lvl="0"/>
            <a:r>
              <a:rPr lang="en-GB" sz="1600" i="1" dirty="0">
                <a:solidFill>
                  <a:schemeClr val="accent1"/>
                </a:solidFill>
              </a:rPr>
              <a:t>Collaborative gaming and virtual learning environments.</a:t>
            </a:r>
          </a:p>
          <a:p>
            <a:pPr lvl="0"/>
            <a:r>
              <a:rPr lang="en-GB" sz="1600" i="1" dirty="0">
                <a:solidFill>
                  <a:schemeClr val="accent1"/>
                </a:solidFill>
              </a:rPr>
              <a:t>Teachers using technology to scaffold learning</a:t>
            </a:r>
          </a:p>
          <a:p>
            <a:pPr lvl="0"/>
            <a:r>
              <a:rPr lang="en-GB" sz="1600" i="1" dirty="0">
                <a:solidFill>
                  <a:schemeClr val="accent1"/>
                </a:solidFill>
              </a:rPr>
              <a:t>Digital inclusion initiatives.</a:t>
            </a:r>
          </a:p>
          <a:p>
            <a:pPr lvl="0"/>
            <a:endParaRPr lang="en-US" sz="1600" i="1" dirty="0">
              <a:solidFill>
                <a:schemeClr val="accent1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83951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57370B-F9DC-1D7A-FFF1-4036099367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D38B9E-963C-3771-A58B-B60B55EAA3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 err="1"/>
              <a:t>Theori</a:t>
            </a:r>
            <a:r>
              <a:rPr lang="en-GB" b="1" dirty="0"/>
              <a:t> </a:t>
            </a:r>
            <a:r>
              <a:rPr lang="en-GB" b="1" dirty="0" err="1"/>
              <a:t>Dysgu</a:t>
            </a:r>
            <a:r>
              <a:rPr lang="en-GB" b="1" dirty="0"/>
              <a:t> </a:t>
            </a:r>
            <a:r>
              <a:rPr lang="en-GB" b="1" dirty="0" err="1"/>
              <a:t>Cymdeithasol</a:t>
            </a:r>
            <a:r>
              <a:rPr lang="en-GB" b="1" dirty="0"/>
              <a:t> </a:t>
            </a:r>
            <a:r>
              <a:rPr lang="en-GB" sz="1600" b="1" dirty="0"/>
              <a:t>(Bandura, 1977)</a:t>
            </a:r>
            <a:br>
              <a:rPr lang="en-GB" sz="1600" dirty="0"/>
            </a:br>
            <a:r>
              <a:rPr lang="en-GB" i="1" dirty="0">
                <a:solidFill>
                  <a:schemeClr val="accent1"/>
                </a:solidFill>
              </a:rPr>
              <a:t>Social Learning Theory </a:t>
            </a:r>
            <a:r>
              <a:rPr lang="en-US" sz="1600" i="1" dirty="0">
                <a:solidFill>
                  <a:schemeClr val="accent1"/>
                </a:solidFill>
              </a:rPr>
              <a:t>(Bandura,1977)</a:t>
            </a:r>
            <a:endParaRPr lang="en-US" i="1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348DB7-22FA-F706-9E17-2BDF3917895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700" dirty="0"/>
              <a:t>Mae plant </a:t>
            </a:r>
            <a:r>
              <a:rPr lang="en-GB" sz="1700" dirty="0" err="1"/>
              <a:t>yn</a:t>
            </a:r>
            <a:r>
              <a:rPr lang="en-GB" sz="1700" dirty="0"/>
              <a:t> </a:t>
            </a:r>
            <a:r>
              <a:rPr lang="en-GB" sz="1700" dirty="0" err="1"/>
              <a:t>dysgu</a:t>
            </a:r>
            <a:r>
              <a:rPr lang="en-GB" sz="1700" dirty="0"/>
              <a:t> </a:t>
            </a:r>
            <a:r>
              <a:rPr lang="en-GB" sz="1700" dirty="0" err="1"/>
              <a:t>trwy</a:t>
            </a:r>
            <a:r>
              <a:rPr lang="en-GB" sz="1700" dirty="0"/>
              <a:t> </a:t>
            </a:r>
            <a:r>
              <a:rPr lang="en-GB" sz="1700" dirty="0" err="1"/>
              <a:t>arsylwi</a:t>
            </a:r>
            <a:r>
              <a:rPr lang="en-GB" sz="1700" dirty="0"/>
              <a:t>, </a:t>
            </a:r>
            <a:r>
              <a:rPr lang="en-GB" sz="1700" dirty="0" err="1"/>
              <a:t>dynwared</a:t>
            </a:r>
            <a:r>
              <a:rPr lang="en-GB" sz="1700" dirty="0"/>
              <a:t> a </a:t>
            </a:r>
            <a:r>
              <a:rPr lang="en-GB" sz="1700" dirty="0" err="1"/>
              <a:t>modelu</a:t>
            </a:r>
            <a:r>
              <a:rPr lang="en-GB" sz="1700" dirty="0"/>
              <a:t>.</a:t>
            </a:r>
          </a:p>
          <a:p>
            <a:pPr lvl="0"/>
            <a:r>
              <a:rPr lang="en-GB" sz="1700" dirty="0"/>
              <a:t>Mae </a:t>
            </a:r>
            <a:r>
              <a:rPr lang="en-GB" sz="1700" dirty="0" err="1"/>
              <a:t>dylanwadwyr</a:t>
            </a:r>
            <a:r>
              <a:rPr lang="en-GB" sz="1700" dirty="0"/>
              <a:t> </a:t>
            </a:r>
            <a:r>
              <a:rPr lang="en-GB" sz="1700" dirty="0" err="1"/>
              <a:t>cyfryngau</a:t>
            </a:r>
            <a:r>
              <a:rPr lang="en-GB" sz="1700" dirty="0"/>
              <a:t> </a:t>
            </a:r>
            <a:r>
              <a:rPr lang="en-GB" sz="1700" dirty="0" err="1"/>
              <a:t>cymdeithasol</a:t>
            </a:r>
            <a:r>
              <a:rPr lang="en-GB" sz="1700" dirty="0"/>
              <a:t>, YouTubers a </a:t>
            </a:r>
            <a:r>
              <a:rPr lang="en-GB" sz="1700" dirty="0" err="1"/>
              <a:t>chymunedau</a:t>
            </a:r>
            <a:r>
              <a:rPr lang="en-GB" sz="1700" dirty="0"/>
              <a:t> </a:t>
            </a:r>
            <a:r>
              <a:rPr lang="en-GB" sz="1700" dirty="0" err="1"/>
              <a:t>hapchwarae</a:t>
            </a:r>
            <a:r>
              <a:rPr lang="en-GB" sz="1700" dirty="0"/>
              <a:t> </a:t>
            </a:r>
            <a:r>
              <a:rPr lang="en-GB" sz="1700" dirty="0" err="1"/>
              <a:t>ar-lein</a:t>
            </a:r>
            <a:r>
              <a:rPr lang="en-GB" sz="1700" dirty="0"/>
              <a:t> </a:t>
            </a:r>
            <a:r>
              <a:rPr lang="en-GB" sz="1700" dirty="0" err="1"/>
              <a:t>yn</a:t>
            </a:r>
            <a:r>
              <a:rPr lang="en-GB" sz="1700" dirty="0"/>
              <a:t> </a:t>
            </a:r>
            <a:r>
              <a:rPr lang="en-GB" sz="1700" dirty="0" err="1"/>
              <a:t>darparu</a:t>
            </a:r>
            <a:r>
              <a:rPr lang="en-GB" sz="1700" dirty="0"/>
              <a:t> </a:t>
            </a:r>
            <a:r>
              <a:rPr lang="en-GB" sz="1700" dirty="0" err="1"/>
              <a:t>modelau</a:t>
            </a:r>
            <a:r>
              <a:rPr lang="en-GB" sz="1700" dirty="0"/>
              <a:t> </a:t>
            </a:r>
            <a:r>
              <a:rPr lang="en-GB" sz="1700" dirty="0" err="1"/>
              <a:t>rôl</a:t>
            </a:r>
            <a:r>
              <a:rPr lang="en-GB" sz="1700" dirty="0"/>
              <a:t> </a:t>
            </a:r>
            <a:r>
              <a:rPr lang="en-GB" sz="1700" dirty="0" err="1"/>
              <a:t>pwerus</a:t>
            </a:r>
            <a:r>
              <a:rPr lang="en-GB" sz="1700" dirty="0"/>
              <a:t>.</a:t>
            </a:r>
          </a:p>
          <a:p>
            <a:r>
              <a:rPr lang="en-GB" sz="1700" b="1" dirty="0" err="1"/>
              <a:t>Ystyriwch</a:t>
            </a:r>
            <a:r>
              <a:rPr lang="en-GB" sz="1700" b="1" dirty="0"/>
              <a:t>:</a:t>
            </a:r>
            <a:endParaRPr lang="en-GB" sz="1700" dirty="0"/>
          </a:p>
          <a:p>
            <a:pPr lvl="0"/>
            <a:r>
              <a:rPr lang="en-GB" sz="1700" dirty="0" err="1"/>
              <a:t>Modelu</a:t>
            </a:r>
            <a:r>
              <a:rPr lang="en-GB" sz="1700" dirty="0"/>
              <a:t> </a:t>
            </a:r>
            <a:r>
              <a:rPr lang="en-GB" sz="1700" dirty="0" err="1"/>
              <a:t>ymddygiad</a:t>
            </a:r>
            <a:r>
              <a:rPr lang="en-GB" sz="1700" dirty="0"/>
              <a:t> </a:t>
            </a:r>
            <a:r>
              <a:rPr lang="en-GB" sz="1700" dirty="0" err="1"/>
              <a:t>cadarnhaol</a:t>
            </a:r>
            <a:r>
              <a:rPr lang="en-GB" sz="1700" dirty="0"/>
              <a:t>.</a:t>
            </a:r>
          </a:p>
          <a:p>
            <a:pPr lvl="0"/>
            <a:r>
              <a:rPr lang="pt-PT" sz="1700" dirty="0" err="1"/>
              <a:t>Seiberfwlio</a:t>
            </a:r>
            <a:r>
              <a:rPr lang="pt-PT" sz="1700" dirty="0"/>
              <a:t> </a:t>
            </a:r>
            <a:r>
              <a:rPr lang="pt-PT" sz="1700" dirty="0" err="1"/>
              <a:t>ac</a:t>
            </a:r>
            <a:r>
              <a:rPr lang="pt-PT" sz="1700" dirty="0"/>
              <a:t> </a:t>
            </a:r>
            <a:r>
              <a:rPr lang="pt-PT" sz="1700" dirty="0" err="1"/>
              <a:t>ymosodiad</a:t>
            </a:r>
            <a:r>
              <a:rPr lang="pt-PT" sz="1700" dirty="0"/>
              <a:t> ar-</a:t>
            </a:r>
            <a:r>
              <a:rPr lang="pt-PT" sz="1700" dirty="0" err="1"/>
              <a:t>lein</a:t>
            </a:r>
            <a:r>
              <a:rPr lang="pt-PT" sz="1700" dirty="0"/>
              <a:t>.</a:t>
            </a:r>
            <a:endParaRPr lang="en-GB" sz="1700" dirty="0"/>
          </a:p>
          <a:p>
            <a:pPr lvl="0"/>
            <a:r>
              <a:rPr lang="pt-PT" sz="1700" dirty="0" err="1"/>
              <a:t>Pryderon</a:t>
            </a:r>
            <a:r>
              <a:rPr lang="pt-PT" sz="1700" dirty="0"/>
              <a:t> </a:t>
            </a:r>
            <a:r>
              <a:rPr lang="pt-PT" sz="1700" dirty="0" err="1"/>
              <a:t>delwedd</a:t>
            </a:r>
            <a:r>
              <a:rPr lang="pt-PT" sz="1700" dirty="0"/>
              <a:t> y </a:t>
            </a:r>
            <a:r>
              <a:rPr lang="pt-PT" sz="1700" dirty="0" err="1"/>
              <a:t>corff</a:t>
            </a:r>
            <a:r>
              <a:rPr lang="pt-PT" sz="1700" dirty="0"/>
              <a:t> </a:t>
            </a:r>
            <a:r>
              <a:rPr lang="pt-PT" sz="1700" dirty="0" err="1"/>
              <a:t>sy'n</a:t>
            </a:r>
            <a:r>
              <a:rPr lang="pt-PT" sz="1700" dirty="0"/>
              <a:t> </a:t>
            </a:r>
            <a:r>
              <a:rPr lang="pt-PT" sz="1700" dirty="0" err="1"/>
              <a:t>cael</a:t>
            </a:r>
            <a:r>
              <a:rPr lang="pt-PT" sz="1700" dirty="0"/>
              <a:t> eu </a:t>
            </a:r>
            <a:r>
              <a:rPr lang="pt-PT" sz="1700" dirty="0" err="1"/>
              <a:t>gyrru</a:t>
            </a:r>
            <a:r>
              <a:rPr lang="pt-PT" sz="1700" dirty="0"/>
              <a:t> </a:t>
            </a:r>
            <a:r>
              <a:rPr lang="pt-PT" sz="1700" dirty="0" err="1"/>
              <a:t>gan</a:t>
            </a:r>
            <a:r>
              <a:rPr lang="pt-PT" sz="1700" dirty="0"/>
              <a:t> </a:t>
            </a:r>
            <a:r>
              <a:rPr lang="pt-PT" sz="1700" dirty="0" err="1"/>
              <a:t>gynnwys</a:t>
            </a:r>
            <a:r>
              <a:rPr lang="pt-PT" sz="1700" dirty="0"/>
              <a:t> </a:t>
            </a:r>
            <a:r>
              <a:rPr lang="pt-PT" sz="1700" dirty="0" err="1"/>
              <a:t>cyfryngau</a:t>
            </a:r>
            <a:r>
              <a:rPr lang="pt-PT" sz="1700" dirty="0"/>
              <a:t> </a:t>
            </a:r>
            <a:r>
              <a:rPr lang="pt-PT" sz="1700" dirty="0" err="1"/>
              <a:t>cymdeithasol</a:t>
            </a:r>
            <a:r>
              <a:rPr lang="pt-PT" sz="1700" dirty="0"/>
              <a:t>.</a:t>
            </a:r>
            <a:endParaRPr lang="en-GB" sz="1700" dirty="0"/>
          </a:p>
          <a:p>
            <a:pPr lvl="0"/>
            <a:r>
              <a:rPr lang="en-GB" sz="1700" dirty="0" err="1"/>
              <a:t>Canllawiau</a:t>
            </a:r>
            <a:r>
              <a:rPr lang="en-GB" sz="1700" dirty="0"/>
              <a:t> </a:t>
            </a:r>
            <a:r>
              <a:rPr lang="en-GB" sz="1700" dirty="0" err="1"/>
              <a:t>addysg</a:t>
            </a:r>
            <a:r>
              <a:rPr lang="en-GB" sz="1700" dirty="0"/>
              <a:t> PSHE.</a:t>
            </a:r>
          </a:p>
          <a:p>
            <a:pPr lvl="0"/>
            <a:r>
              <a:rPr lang="en-GB" sz="1700" dirty="0" err="1"/>
              <a:t>Polisïau</a:t>
            </a:r>
            <a:r>
              <a:rPr lang="en-GB" sz="1700" dirty="0"/>
              <a:t> </a:t>
            </a:r>
            <a:r>
              <a:rPr lang="en-GB" sz="1700" dirty="0" err="1"/>
              <a:t>gwrth-fwlio</a:t>
            </a:r>
            <a:r>
              <a:rPr lang="en-GB" sz="1700" dirty="0"/>
              <a:t>.</a:t>
            </a:r>
          </a:p>
          <a:p>
            <a:endParaRPr lang="en-US" sz="1000" dirty="0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587EE5-1A10-415E-A6C4-4072B674BA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690688"/>
            <a:ext cx="5181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lvl="0"/>
            <a:endParaRPr lang="en-GB" sz="1600" i="1" dirty="0">
              <a:solidFill>
                <a:schemeClr val="accent1"/>
              </a:solidFill>
            </a:endParaRPr>
          </a:p>
          <a:p>
            <a:pPr lvl="0"/>
            <a:r>
              <a:rPr lang="en-GB" sz="1600" i="1" dirty="0">
                <a:solidFill>
                  <a:schemeClr val="accent1"/>
                </a:solidFill>
              </a:rPr>
              <a:t>Children learn through observation, imitation and modelling.</a:t>
            </a:r>
          </a:p>
          <a:p>
            <a:pPr lvl="0"/>
            <a:r>
              <a:rPr lang="en-GB" sz="1600" i="1" dirty="0">
                <a:solidFill>
                  <a:schemeClr val="accent1"/>
                </a:solidFill>
              </a:rPr>
              <a:t>Social media influencers, YouTubers and online gaming communities provide powerful role models.</a:t>
            </a:r>
          </a:p>
          <a:p>
            <a:pPr marL="0" indent="0">
              <a:buNone/>
            </a:pPr>
            <a:r>
              <a:rPr lang="en-GB" sz="1600" b="1" i="1" dirty="0">
                <a:solidFill>
                  <a:schemeClr val="accent1"/>
                </a:solidFill>
              </a:rPr>
              <a:t>Consider:</a:t>
            </a:r>
            <a:endParaRPr lang="en-GB" sz="1600" i="1" dirty="0">
              <a:solidFill>
                <a:schemeClr val="accent1"/>
              </a:solidFill>
            </a:endParaRPr>
          </a:p>
          <a:p>
            <a:pPr lvl="0"/>
            <a:r>
              <a:rPr lang="en-GB" sz="1600" i="1" dirty="0">
                <a:solidFill>
                  <a:schemeClr val="accent1"/>
                </a:solidFill>
              </a:rPr>
              <a:t>Positive behaviour modelling.</a:t>
            </a:r>
          </a:p>
          <a:p>
            <a:pPr lvl="0"/>
            <a:r>
              <a:rPr lang="en-GB" sz="1600" i="1" dirty="0">
                <a:solidFill>
                  <a:schemeClr val="accent1"/>
                </a:solidFill>
              </a:rPr>
              <a:t>Cyberbullying and online aggression.</a:t>
            </a:r>
          </a:p>
          <a:p>
            <a:pPr lvl="0"/>
            <a:r>
              <a:rPr lang="en-GB" sz="1600" i="1" dirty="0">
                <a:solidFill>
                  <a:schemeClr val="accent1"/>
                </a:solidFill>
              </a:rPr>
              <a:t>Body image concerns driven by social media content.</a:t>
            </a:r>
          </a:p>
          <a:p>
            <a:pPr lvl="0"/>
            <a:r>
              <a:rPr lang="en-GB" sz="1600" i="1" dirty="0">
                <a:solidFill>
                  <a:schemeClr val="accent1"/>
                </a:solidFill>
              </a:rPr>
              <a:t>PSHE education guidance.</a:t>
            </a:r>
          </a:p>
          <a:p>
            <a:pPr lvl="0"/>
            <a:r>
              <a:rPr lang="en-GB" sz="1600" i="1" dirty="0">
                <a:solidFill>
                  <a:schemeClr val="accent1"/>
                </a:solidFill>
              </a:rPr>
              <a:t>Anti-bullying policies.</a:t>
            </a:r>
          </a:p>
          <a:p>
            <a:pPr lvl="0"/>
            <a:endParaRPr lang="en-US" sz="1600" i="1" dirty="0">
              <a:solidFill>
                <a:schemeClr val="accent1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101292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D59D9-11F5-492C-909E-381896B49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br>
              <a:rPr lang="cy-GB" sz="28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</a:br>
            <a:br>
              <a:rPr lang="cy-GB" sz="28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</a:br>
            <a:r>
              <a:rPr lang="cy-GB" sz="2800" dirty="0">
                <a:solidFill>
                  <a:prstClr val="black"/>
                </a:solidFill>
                <a:latin typeface="Calibri"/>
                <a:ea typeface="Calibri"/>
                <a:cs typeface="Calibri"/>
              </a:rPr>
              <a:t>Plant</a:t>
            </a:r>
            <a:r>
              <a:rPr kumimoji="0" lang="cy-GB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/>
                <a:cs typeface="Calibri"/>
              </a:rPr>
              <a:t> fel defnyddwyr            </a:t>
            </a:r>
            <a:r>
              <a:rPr lang="cy-GB" sz="2800" dirty="0">
                <a:solidFill>
                  <a:prstClr val="black"/>
                </a:solidFill>
                <a:latin typeface="+mn-lt"/>
                <a:ea typeface="Calibri"/>
                <a:cs typeface="Calibri"/>
              </a:rPr>
              <a:t>                  </a:t>
            </a:r>
            <a:r>
              <a:rPr lang="cy-GB" sz="2800" i="1" dirty="0">
                <a:solidFill>
                  <a:srgbClr val="0070C0"/>
                </a:solidFill>
                <a:latin typeface="+mn-lt"/>
                <a:ea typeface="Calibri"/>
                <a:cs typeface="Calibri"/>
              </a:rPr>
              <a:t>C</a:t>
            </a:r>
            <a:r>
              <a:rPr lang="en-GB" sz="2800" i="1" dirty="0" err="1">
                <a:solidFill>
                  <a:srgbClr val="0070C0"/>
                </a:solidFill>
                <a:latin typeface="+mn-lt"/>
                <a:ea typeface="Calibri Light"/>
                <a:cs typeface="Calibri Light"/>
              </a:rPr>
              <a:t>hildren</a:t>
            </a:r>
            <a:r>
              <a:rPr lang="en-GB" sz="2800" i="1" dirty="0">
                <a:solidFill>
                  <a:srgbClr val="0070C0"/>
                </a:solidFill>
                <a:latin typeface="+mn-lt"/>
                <a:ea typeface="Calibri Light"/>
                <a:cs typeface="Calibri Light"/>
              </a:rPr>
              <a:t> as consumers </a:t>
            </a:r>
            <a:br>
              <a:rPr lang="en-GB" sz="2800" dirty="0">
                <a:latin typeface="+mn-lt"/>
                <a:ea typeface="Calibri Light" panose="020F0302020204030204" pitchFamily="34" charset="0"/>
                <a:cs typeface="Calibri Light" panose="020F0302020204030204" pitchFamily="34" charset="0"/>
              </a:rPr>
            </a:br>
            <a:r>
              <a:rPr kumimoji="0" lang="cy-GB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Calibri"/>
                <a:cs typeface="Calibri"/>
              </a:rPr>
              <a:t>a chynhyrchwyr cynnwys digidol:      </a:t>
            </a:r>
            <a:r>
              <a:rPr lang="cy-GB" sz="2800" dirty="0">
                <a:solidFill>
                  <a:prstClr val="black"/>
                </a:solidFill>
                <a:latin typeface="+mn-lt"/>
                <a:ea typeface="Calibri"/>
                <a:cs typeface="Calibri"/>
              </a:rPr>
              <a:t>  </a:t>
            </a:r>
            <a:r>
              <a:rPr lang="en-GB" sz="2800" i="1" dirty="0">
                <a:solidFill>
                  <a:srgbClr val="0070C0"/>
                </a:solidFill>
                <a:latin typeface="+mn-lt"/>
                <a:ea typeface="Calibri Light"/>
                <a:cs typeface="Calibri Light"/>
              </a:rPr>
              <a:t>and producers of  digital content:</a:t>
            </a:r>
            <a:br>
              <a:rPr lang="en-GB" sz="2800" dirty="0">
                <a:latin typeface="+mn-lt"/>
                <a:ea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cy-GB" sz="2800" dirty="0">
                <a:latin typeface="+mn-lt"/>
                <a:ea typeface="Calibri Light"/>
                <a:cs typeface="Calibri Light"/>
              </a:rPr>
              <a:t>Polisïau       </a:t>
            </a:r>
            <a:r>
              <a:rPr lang="en-GB" sz="2800" dirty="0">
                <a:solidFill>
                  <a:srgbClr val="0070C0"/>
                </a:solidFill>
                <a:latin typeface="+mn-lt"/>
                <a:ea typeface="Calibri Light"/>
                <a:cs typeface="Calibri Light"/>
              </a:rPr>
              <a:t>                                               </a:t>
            </a:r>
            <a:r>
              <a:rPr lang="en-GB" sz="2800" i="1" dirty="0">
                <a:solidFill>
                  <a:srgbClr val="0070C0"/>
                </a:solidFill>
                <a:latin typeface="+mn-lt"/>
                <a:ea typeface="Calibri Light"/>
                <a:cs typeface="Calibri Light"/>
              </a:rPr>
              <a:t>Policies </a:t>
            </a:r>
            <a:br>
              <a:rPr lang="en-GB" sz="4000" dirty="0">
                <a:solidFill>
                  <a:srgbClr val="0070C0"/>
                </a:solidFill>
                <a:latin typeface="+mn-lt"/>
              </a:rPr>
            </a:br>
            <a:endParaRPr lang="en-GB" sz="5400" dirty="0">
              <a:solidFill>
                <a:srgbClr val="0070C0"/>
              </a:solidFill>
              <a:latin typeface="+mn-lt"/>
              <a:ea typeface="Calibri" panose="020F0502020204030204"/>
              <a:cs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66C3CA-2671-47C0-AD0D-C153E270D6B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cy-GB" sz="24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/>
                <a:ea typeface="Calibri"/>
                <a:cs typeface="Calibri"/>
              </a:rPr>
              <a:t>e.e.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400" b="0" i="0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FfCD</a:t>
            </a:r>
            <a:endParaRPr kumimoji="0" lang="cy-GB" sz="2400" b="0" i="0" u="none" strike="noStrike" kern="1200" cap="none" spc="0" normalizeH="0" baseline="0" dirty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4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Gweithdrefnau Diogelu Cymru</a:t>
            </a:r>
          </a:p>
          <a:p>
            <a:pPr>
              <a:defRPr/>
            </a:pPr>
            <a:r>
              <a:rPr lang="cy-GB" sz="2400">
                <a:ea typeface="+mn-lt"/>
                <a:cs typeface="+mn-lt"/>
              </a:rPr>
              <a:t>Polisïau Ar-lein Ysgol</a:t>
            </a:r>
            <a:endParaRPr lang="cy-GB" sz="2400" dirty="0">
              <a:latin typeface="Calibri"/>
              <a:ea typeface="Calibri"/>
              <a:cs typeface="Calibri"/>
            </a:endParaRPr>
          </a:p>
          <a:p>
            <a:pPr>
              <a:defRPr/>
            </a:pPr>
            <a:r>
              <a:rPr lang="cy-GB" sz="2400">
                <a:ea typeface="+mn-lt"/>
                <a:cs typeface="+mn-lt"/>
              </a:rPr>
              <a:t>Polisi Diogelu</a:t>
            </a:r>
            <a:endParaRPr lang="cy-GB"/>
          </a:p>
          <a:p>
            <a:pPr>
              <a:defRPr/>
            </a:pPr>
            <a:r>
              <a:rPr lang="cy-GB" sz="2400">
                <a:ea typeface="+mn-lt"/>
                <a:cs typeface="+mn-lt"/>
              </a:rPr>
              <a:t>Deddf Diogelwch Ar-lein (2025)</a:t>
            </a:r>
            <a:endParaRPr lang="cy-GB"/>
          </a:p>
          <a:p>
            <a:pPr>
              <a:defRPr/>
            </a:pPr>
            <a:r>
              <a:rPr lang="cy-GB" sz="2400" dirty="0">
                <a:ea typeface="+mn-lt"/>
                <a:cs typeface="+mn-lt"/>
              </a:rPr>
              <a:t>Rheolau newydd ar gyfer cenhedlaeth fwy diogel o blant ar-lein </a:t>
            </a:r>
            <a:r>
              <a:rPr lang="cy-GB" sz="1400" dirty="0">
                <a:ea typeface="+mn-lt"/>
                <a:cs typeface="+mn-lt"/>
              </a:rPr>
              <a:t>(</a:t>
            </a:r>
            <a:r>
              <a:rPr lang="cy-GB" sz="1400" err="1">
                <a:ea typeface="+mn-lt"/>
                <a:cs typeface="+mn-lt"/>
              </a:rPr>
              <a:t>Ofcom</a:t>
            </a:r>
            <a:r>
              <a:rPr lang="cy-GB" sz="1400" dirty="0">
                <a:ea typeface="+mn-lt"/>
                <a:cs typeface="+mn-lt"/>
              </a:rPr>
              <a:t>, 2025)</a:t>
            </a:r>
            <a:endParaRPr lang="cy-GB" sz="1400" i="0" u="none" strike="noStrike" kern="1200" cap="none" spc="0" normalizeH="0" baseline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cy-GB" sz="2400" dirty="0">
                <a:ea typeface="+mn-lt"/>
                <a:cs typeface="+mn-lt"/>
              </a:rPr>
              <a:t>Enghreifftiau eraill </a:t>
            </a:r>
            <a:endParaRPr lang="cy-GB" sz="2400" dirty="0"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A39B9-B10A-B679-2FD7-7B617EBF4E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61760" y="1799669"/>
            <a:ext cx="4894498" cy="41414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e.g.</a:t>
            </a:r>
          </a:p>
          <a:p>
            <a:r>
              <a:rPr lang="en-GB" sz="24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DCF</a:t>
            </a:r>
          </a:p>
          <a:p>
            <a:r>
              <a:rPr lang="en-GB" sz="2400" i="1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Wales Safeguarding Procedures</a:t>
            </a:r>
          </a:p>
          <a:p>
            <a:r>
              <a:rPr lang="en-GB" sz="2400" i="1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School Online policies</a:t>
            </a:r>
          </a:p>
          <a:p>
            <a:r>
              <a:rPr lang="en-GB" sz="2400" i="1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Safeguarding policy</a:t>
            </a:r>
          </a:p>
          <a:p>
            <a:r>
              <a:rPr lang="en-GB" sz="2400" i="1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Online Safety Act (2023)</a:t>
            </a:r>
          </a:p>
          <a:p>
            <a:r>
              <a:rPr lang="en-GB" sz="2400" i="1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New rules for a safer generation of children online Ofcom (2025)</a:t>
            </a:r>
            <a:endParaRPr lang="en-US" sz="2400" i="1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r>
              <a:rPr lang="en-GB" sz="2400" i="1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Other examples……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88402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E6183-5ED1-4D9B-8760-CD3C281507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kumimoji="0" lang="cy-GB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Plant fel defnyddwyr a                                             </a:t>
            </a:r>
            <a:r>
              <a:rPr lang="en-GB" sz="28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Children as consumers </a:t>
            </a:r>
            <a:br>
              <a:rPr lang="en-GB" sz="28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cy-GB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chynhyrchwyr cynnwys digidol             </a:t>
            </a:r>
            <a:r>
              <a:rPr lang="en-GB" sz="28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 producers of digital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2D7B3E-DBA6-4C86-BE92-E5F5BB77B9B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’</a:t>
            </a:r>
            <a:r>
              <a:rPr kumimoji="0" lang="cy-GB" b="0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Digital </a:t>
            </a:r>
            <a:r>
              <a:rPr kumimoji="0" lang="cy-GB" b="0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media</a:t>
            </a:r>
            <a:r>
              <a:rPr kumimoji="0" lang="cy-GB" b="0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cy-GB" b="1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positively</a:t>
            </a:r>
            <a:r>
              <a:rPr kumimoji="0" lang="cy-GB" b="1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cy-GB" b="1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impacts</a:t>
            </a:r>
            <a:r>
              <a:rPr kumimoji="0" lang="cy-GB" b="1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kumimoji="0" lang="cy-GB" b="1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children’s</a:t>
            </a:r>
            <a:r>
              <a:rPr kumimoji="0" lang="cy-GB" b="1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cy-GB" b="1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opinion</a:t>
            </a:r>
            <a:r>
              <a:rPr kumimoji="0" lang="cy-GB" b="1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of </a:t>
            </a:r>
            <a:r>
              <a:rPr kumimoji="0" lang="cy-GB" b="1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learning</a:t>
            </a:r>
            <a:r>
              <a:rPr kumimoji="0" lang="cy-GB" b="0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kumimoji="0" lang="cy-GB" b="0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providing</a:t>
            </a:r>
            <a:r>
              <a:rPr kumimoji="0" lang="cy-GB" b="0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cy-GB" b="0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engagement</a:t>
            </a:r>
            <a:r>
              <a:rPr kumimoji="0" lang="cy-GB" b="0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cy-GB" b="0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opportunities</a:t>
            </a:r>
            <a:r>
              <a:rPr kumimoji="0" lang="cy-GB" b="0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not </a:t>
            </a:r>
            <a:r>
              <a:rPr kumimoji="0" lang="cy-GB" b="0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always</a:t>
            </a:r>
            <a:r>
              <a:rPr kumimoji="0" lang="cy-GB" b="0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cy-GB" b="0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seen</a:t>
            </a:r>
            <a:r>
              <a:rPr kumimoji="0" lang="cy-GB" b="0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cy-GB" b="0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with</a:t>
            </a:r>
            <a:r>
              <a:rPr kumimoji="0" lang="cy-GB" b="0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print </a:t>
            </a:r>
            <a:r>
              <a:rPr kumimoji="0" lang="cy-GB" b="0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materials</a:t>
            </a:r>
            <a:r>
              <a:rPr kumimoji="0" lang="cy-GB" b="0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’ (</a:t>
            </a:r>
            <a:r>
              <a:rPr kumimoji="0" lang="cy-GB" b="0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Shapiro</a:t>
            </a:r>
            <a:r>
              <a:rPr kumimoji="0" lang="cy-GB" b="0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2019, p.56)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b="0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‘</a:t>
            </a:r>
            <a:r>
              <a:rPr kumimoji="0" lang="cy-GB" b="0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Childhood</a:t>
            </a:r>
            <a:r>
              <a:rPr kumimoji="0" lang="cy-GB" b="0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is </a:t>
            </a:r>
            <a:r>
              <a:rPr kumimoji="0" lang="cy-GB" b="0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reconfiguring</a:t>
            </a:r>
            <a:r>
              <a:rPr kumimoji="0" lang="cy-GB" b="0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cy-GB" b="0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itself</a:t>
            </a:r>
            <a:r>
              <a:rPr kumimoji="0" lang="cy-GB" b="0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cy-GB" b="0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</a:t>
            </a:r>
            <a:r>
              <a:rPr kumimoji="0" lang="cy-GB" b="0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cy-GB" b="0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adapting</a:t>
            </a:r>
            <a:r>
              <a:rPr kumimoji="0" lang="cy-GB" b="0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to </a:t>
            </a:r>
            <a:r>
              <a:rPr kumimoji="0" lang="cy-GB" b="0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new</a:t>
            </a:r>
            <a:r>
              <a:rPr kumimoji="0" lang="cy-GB" b="0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cy-GB" b="0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contexts</a:t>
            </a:r>
            <a:r>
              <a:rPr kumimoji="0" lang="cy-GB" b="0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’ (</a:t>
            </a:r>
            <a:r>
              <a:rPr kumimoji="0" lang="cy-GB" b="0" i="1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Shapiro</a:t>
            </a:r>
            <a:r>
              <a:rPr kumimoji="0" lang="cy-GB" b="0" i="1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2019, p.10)</a:t>
            </a:r>
          </a:p>
          <a:p>
            <a:endParaRPr lang="en-GB" sz="1800" i="1" dirty="0">
              <a:latin typeface="+mj-l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F44BC5-7CAF-7945-B869-829DEC4BC9E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b="0" i="0" dirty="0">
                <a:solidFill>
                  <a:srgbClr val="11111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b="0" i="0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’</a:t>
            </a:r>
            <a:r>
              <a:rPr lang="en-GB" b="0" i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Digital media </a:t>
            </a:r>
            <a:r>
              <a:rPr lang="en-GB" b="1" i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positively impacts children’s opinion of learning</a:t>
            </a:r>
            <a:r>
              <a:rPr lang="en-GB" b="0" i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providing engagement opportunities not always seen with print materials’ (Shapiro, 2019, p.56)</a:t>
            </a:r>
          </a:p>
          <a:p>
            <a:r>
              <a:rPr lang="en-GB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‘Childhood is reconfiguring itself and adapting to new contexts’</a:t>
            </a:r>
            <a:r>
              <a:rPr lang="en-GB" b="0" i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(Shapiro, 2019, p.10)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52843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D59D9-11F5-492C-909E-381896B49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r"/>
            <a:r>
              <a:rPr lang="cy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Effeithiau plant fel defnyddwyr </a:t>
            </a:r>
            <a:r>
              <a:rPr lang="en-GB" sz="28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       </a:t>
            </a:r>
            <a:r>
              <a:rPr lang="en-GB" sz="28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Effects of children as consumers </a:t>
            </a:r>
            <a:br>
              <a:rPr lang="en-GB" sz="28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cy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chynhyrchwyr cynnwys digidol    </a:t>
            </a:r>
            <a:r>
              <a:rPr lang="en-GB" sz="28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  </a:t>
            </a:r>
            <a:r>
              <a:rPr lang="en-GB" sz="28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 producers of digital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66C3CA-2671-47C0-AD0D-C153E270D6B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325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nn-NO" sz="5500" b="1" i="0" u="sng" strike="noStrike" kern="1200" cap="none" spc="0" normalizeH="0" baseline="0" dirty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nn-NO" sz="6200" b="1" i="0" u="sng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Canolfan Camfanteisio ar Blant a'u Hamddiffyn Ar-lein</a:t>
            </a:r>
            <a:r>
              <a:rPr kumimoji="0" lang="cy-GB" sz="6200" b="1" i="0" u="sng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(DU) (CEOP)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cy-GB" sz="62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Rhan o’r Asiantaeth Troseddu Cenedlaethol yn cadw plant a phobl </a:t>
            </a:r>
            <a:r>
              <a:rPr lang="cy-GB" sz="6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Ifanc yn ddiogel rhag cam-drin rhywiol a meithrin perthynas amhriodol </a:t>
            </a:r>
            <a:r>
              <a:rPr kumimoji="0" lang="cy-GB" sz="6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ar-lein </a:t>
            </a:r>
            <a:r>
              <a:rPr kumimoji="0" lang="cy-GB" sz="6200" b="1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https://www.thinkuknow.co.uk/professionals/</a:t>
            </a:r>
            <a:r>
              <a:rPr kumimoji="0" lang="cy-GB" sz="6200" b="1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  <a:defRPr/>
            </a:pPr>
            <a:endParaRPr lang="cy-GB" sz="6200" dirty="0">
              <a:ea typeface="+mn-lt"/>
              <a:cs typeface="+mn-lt"/>
            </a:endParaRPr>
          </a:p>
          <a:p>
            <a:pPr marL="0" indent="0">
              <a:buNone/>
              <a:defRPr/>
            </a:pPr>
            <a:r>
              <a:rPr lang="cy-GB" sz="6200" dirty="0">
                <a:ea typeface="+mn-lt"/>
                <a:cs typeface="+mn-lt"/>
              </a:rPr>
              <a:t>Amrywiaeth o adnoddau addysgu, e.e. Anfon Llun Ata i (ar gyfer plant 11–14 oed)</a:t>
            </a:r>
            <a:endParaRPr lang="cy-GB" dirty="0">
              <a:ea typeface="Calibri"/>
              <a:cs typeface="Calibri"/>
            </a:endParaRPr>
          </a:p>
          <a:p>
            <a:pPr marL="0" indent="0">
              <a:buNone/>
              <a:defRPr/>
            </a:pPr>
            <a:r>
              <a:rPr lang="en-GB" sz="6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Send me a pic? understanding and responding to nude image based abuse</a:t>
            </a:r>
            <a:endParaRPr lang="cy-GB"/>
          </a:p>
          <a:p>
            <a:pPr marL="0" indent="0">
              <a:buNone/>
            </a:pPr>
            <a:endParaRPr lang="en-GB" sz="2800" u="sng" dirty="0"/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473218-D6A9-B290-AED0-C854E7655D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61760" y="2103119"/>
            <a:ext cx="4663440" cy="4042041"/>
          </a:xfrm>
        </p:spPr>
        <p:txBody>
          <a:bodyPr vert="horz" lIns="91440" tIns="45720" rIns="91440" bIns="45720" rtlCol="0" anchor="t">
            <a:normAutofit fontScale="32500" lnSpcReduction="20000"/>
          </a:bodyPr>
          <a:lstStyle/>
          <a:p>
            <a:r>
              <a:rPr lang="en-GB" sz="6200" b="1" i="1" u="sng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Child Exploitation and Online Protection Centre (UK)</a:t>
            </a:r>
          </a:p>
          <a:p>
            <a:pPr marL="0" indent="0">
              <a:buNone/>
            </a:pPr>
            <a:r>
              <a:rPr lang="en-GB" sz="62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Part of National Crime Agency keeping Children and young people safe from online sexual abuse and grooming</a:t>
            </a:r>
            <a:r>
              <a:rPr lang="en-GB" sz="62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6200" b="1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https://www.thinkuknow.co.uk/professionals/</a:t>
            </a:r>
            <a:r>
              <a:rPr lang="en-GB" sz="6200" b="1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endParaRPr lang="en-GB" sz="6200" b="0" i="1" dirty="0">
              <a:solidFill>
                <a:srgbClr val="0070C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6200" i="1" dirty="0">
                <a:solidFill>
                  <a:srgbClr val="0070C0"/>
                </a:solidFill>
                <a:ea typeface="Calibri"/>
                <a:cs typeface="Calibri"/>
              </a:rPr>
              <a:t>Range of teaching resources, e.g. Send Me A Pic (for 11-14 year olds)</a:t>
            </a:r>
          </a:p>
          <a:p>
            <a:pPr marL="0" indent="0">
              <a:buNone/>
            </a:pPr>
            <a:r>
              <a:rPr lang="en-GB" sz="6200" i="1" dirty="0">
                <a:solidFill>
                  <a:srgbClr val="0070C0"/>
                </a:solidFill>
                <a:ea typeface="+mn-lt"/>
                <a:cs typeface="+mn-lt"/>
                <a:hlinkClick r:id="rId4"/>
              </a:rPr>
              <a:t>Send me a pic? understanding and responding to nude image based abuse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31156199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D59D9-11F5-492C-909E-381896B49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sz="2800" dirty="0">
                <a:latin typeface="Calibri"/>
                <a:ea typeface="Calibri"/>
                <a:cs typeface="Calibri"/>
              </a:rPr>
              <a:t>Effeithiau plant fel defnyddwyr chynhyrchwyr cynnwys digidol         </a:t>
            </a:r>
            <a:br>
              <a:rPr lang="cy-GB" sz="2800" dirty="0">
                <a:latin typeface="Calibri"/>
                <a:ea typeface="Calibri"/>
                <a:cs typeface="Calibri"/>
              </a:rPr>
            </a:br>
            <a:r>
              <a:rPr lang="en-GB" sz="2800" i="1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Effects of children as consumers</a:t>
            </a:r>
            <a:r>
              <a:rPr lang="cy-GB" sz="2800" i="1" dirty="0">
                <a:latin typeface="Calibri"/>
                <a:ea typeface="Calibri"/>
                <a:cs typeface="Calibri"/>
              </a:rPr>
              <a:t> </a:t>
            </a:r>
            <a:r>
              <a:rPr lang="en-GB" sz="2800" i="1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and producers of digital 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66C3CA-2671-47C0-AD0D-C153E270D6B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400" b="1" i="0" u="sng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UNICEF </a:t>
            </a:r>
            <a:r>
              <a:rPr kumimoji="0" lang="cy-GB" sz="24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  <a:defRPr/>
            </a:pPr>
            <a:r>
              <a:rPr lang="cy-GB" sz="2400" dirty="0">
                <a:latin typeface="Calibri"/>
                <a:ea typeface="Calibri"/>
                <a:cs typeface="Calibri"/>
              </a:rPr>
              <a:t>Adroddiad ar Blant yn y Byd Digidol</a:t>
            </a:r>
            <a:r>
              <a:rPr kumimoji="0" lang="cy-GB" sz="24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/>
                <a:ea typeface="Calibri"/>
                <a:cs typeface="Calibri"/>
              </a:rPr>
              <a:t>(</a:t>
            </a:r>
            <a:r>
              <a:rPr lang="cy-GB" sz="2400" dirty="0">
                <a:latin typeface="Calibri"/>
                <a:ea typeface="Calibri"/>
                <a:cs typeface="Calibri"/>
              </a:rPr>
              <a:t>2025</a:t>
            </a:r>
            <a:r>
              <a:rPr kumimoji="0" lang="cy-GB" sz="24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/>
                <a:ea typeface="Calibri"/>
                <a:cs typeface="Calibri"/>
              </a:rPr>
              <a:t>) </a:t>
            </a:r>
            <a:r>
              <a:rPr lang="cy-GB" sz="2400" dirty="0"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Childhood in a Digital World | Innocenti Global Office of Research and Foresight</a:t>
            </a:r>
            <a:r>
              <a:rPr lang="cy-GB" sz="2400" b="1" dirty="0"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 </a:t>
            </a:r>
            <a:r>
              <a:rPr kumimoji="0" lang="cy-GB" sz="2400" b="1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/>
                <a:ea typeface="Calibri"/>
                <a:cs typeface="Calibri"/>
              </a:rPr>
              <a:t> </a:t>
            </a:r>
            <a:endParaRPr kumimoji="0" lang="cy-GB" sz="2400" b="1" i="0" u="sng" strike="noStrike" kern="1200" cap="none" spc="0" normalizeH="0" baseline="0" dirty="0">
              <a:ln>
                <a:noFill/>
              </a:ln>
              <a:effectLst/>
              <a:uLnTx/>
              <a:uFillTx/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cy-GB" sz="2400" b="1" dirty="0"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r>
              <a:rPr lang="en-GB" sz="2400" b="1" u="sng" dirty="0">
                <a:ea typeface="Calibri"/>
                <a:cs typeface="Calibri"/>
              </a:rPr>
              <a:t>OECD (2025)</a:t>
            </a:r>
            <a:endParaRPr lang="en-US" sz="2400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 dirty="0" err="1">
                <a:ea typeface="+mn-lt"/>
                <a:cs typeface="+mn-lt"/>
              </a:rPr>
              <a:t>Heriau'r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dirty="0" err="1">
                <a:ea typeface="+mn-lt"/>
                <a:cs typeface="+mn-lt"/>
              </a:rPr>
              <a:t>oes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dirty="0" err="1">
                <a:ea typeface="+mn-lt"/>
                <a:cs typeface="+mn-lt"/>
              </a:rPr>
              <a:t>ddigidol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dirty="0" err="1">
                <a:ea typeface="+mn-lt"/>
                <a:cs typeface="+mn-lt"/>
              </a:rPr>
              <a:t>i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dirty="0" err="1">
                <a:ea typeface="+mn-lt"/>
                <a:cs typeface="+mn-lt"/>
              </a:rPr>
              <a:t>blant</a:t>
            </a:r>
            <a:r>
              <a:rPr lang="en-GB" sz="2400" dirty="0">
                <a:ea typeface="Calibri"/>
                <a:cs typeface="Calibri"/>
              </a:rPr>
              <a:t>:</a:t>
            </a:r>
            <a:endParaRPr lang="en-US" sz="2400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 dirty="0">
                <a:ea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How's Life for Children in the Digital Age? | OECD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C68FDA-67AD-E4F1-D1C3-F7D3E35D33E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 i="1" u="sng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UNICEF </a:t>
            </a:r>
            <a:r>
              <a:rPr lang="en-GB" sz="2400" i="1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 (2025)</a:t>
            </a:r>
            <a:endParaRPr lang="en-GB" sz="2400" i="1" dirty="0">
              <a:solidFill>
                <a:srgbClr val="0070C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i="1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Report on Childhood in a Digital World: </a:t>
            </a:r>
            <a:r>
              <a:rPr lang="en-GB" sz="2400" i="1" dirty="0">
                <a:solidFill>
                  <a:srgbClr val="0070C0"/>
                </a:solidFill>
                <a:ea typeface="+mn-lt"/>
                <a:cs typeface="+mn-lt"/>
                <a:hlinkClick r:id="rId5"/>
              </a:rPr>
              <a:t>Childhood in a Digital World | Innocenti Global Office of Research and Foresight</a:t>
            </a:r>
            <a:r>
              <a:rPr lang="en-GB" sz="2400" b="1" i="1" dirty="0">
                <a:solidFill>
                  <a:srgbClr val="0070C0"/>
                </a:solidFill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 </a:t>
            </a:r>
            <a:r>
              <a:rPr lang="en-GB" sz="2400" b="1" i="1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 </a:t>
            </a:r>
            <a:endParaRPr lang="en-GB" sz="2400" b="1" i="1" u="sng" dirty="0">
              <a:solidFill>
                <a:srgbClr val="0070C0"/>
              </a:solidFill>
              <a:latin typeface="Calibri"/>
              <a:ea typeface="Calibri"/>
              <a:cs typeface="Calibri"/>
            </a:endParaRPr>
          </a:p>
          <a:p>
            <a:r>
              <a:rPr lang="en-GB" sz="2400" b="1" i="1" u="sng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OECD (2025)</a:t>
            </a:r>
          </a:p>
          <a:p>
            <a:pPr marL="0" indent="0">
              <a:buNone/>
            </a:pPr>
            <a:r>
              <a:rPr lang="en-GB" sz="2400" i="1" dirty="0">
                <a:solidFill>
                  <a:srgbClr val="0070C0"/>
                </a:solidFill>
                <a:ea typeface="+mn-lt"/>
                <a:cs typeface="+mn-lt"/>
              </a:rPr>
              <a:t>The challenges of the digital age for children:</a:t>
            </a:r>
          </a:p>
          <a:p>
            <a:pPr marL="0" indent="0">
              <a:buNone/>
            </a:pPr>
            <a:r>
              <a:rPr lang="en-GB" sz="2400" i="1" dirty="0">
                <a:solidFill>
                  <a:srgbClr val="0070C0"/>
                </a:solidFill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How's Life for Children in the Digital Age? | OECD</a:t>
            </a:r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173820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D6451-0732-4C6B-BC22-C9FA16BFFE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3200" dirty="0">
                <a:latin typeface="Calibri"/>
                <a:ea typeface="Calibri"/>
                <a:cs typeface="Calibri"/>
              </a:rPr>
              <a:t>Crynodeb</a:t>
            </a:r>
            <a:r>
              <a:rPr lang="cy-GB" sz="32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                               </a:t>
            </a:r>
            <a:r>
              <a:rPr lang="cy-GB" sz="3200" i="1" dirty="0" err="1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  <a:cs typeface="Calibri"/>
              </a:rPr>
              <a:t>Recap</a:t>
            </a:r>
            <a:br>
              <a:rPr lang="cy-GB" sz="32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</a:br>
            <a:r>
              <a:rPr lang="cy-GB" sz="3200" dirty="0">
                <a:latin typeface="Calibri"/>
                <a:ea typeface="Calibri"/>
                <a:cs typeface="Calibri"/>
              </a:rPr>
              <a:t>Cyfleoedd                            </a:t>
            </a:r>
            <a:r>
              <a:rPr lang="cy-GB" sz="3200" i="1" dirty="0" err="1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  <a:cs typeface="Calibri"/>
              </a:rPr>
              <a:t>Opportunities</a:t>
            </a:r>
            <a:endParaRPr lang="en-GB" sz="3200" i="1" dirty="0">
              <a:solidFill>
                <a:schemeClr val="accent1">
                  <a:lumMod val="75000"/>
                </a:schemeClr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7BF95B-AF4E-4492-AAD9-55E4E59E45D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defRPr/>
            </a:pPr>
            <a:r>
              <a:rPr lang="cy-GB" sz="2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Dysgu trwy greu cysylltiadau 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(Siemens, </a:t>
            </a:r>
            <a:r>
              <a:rPr lang="cy-GB" sz="21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Bronfenbrenner</a:t>
            </a:r>
            <a:r>
              <a:rPr lang="cy-GB" sz="2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cy-GB" sz="21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Vygotsky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</a:p>
          <a:p>
            <a:pPr>
              <a:defRPr/>
            </a:pPr>
            <a:r>
              <a:rPr lang="cy-GB" sz="2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Cysylltiadau byd-eang</a:t>
            </a:r>
            <a:endParaRPr kumimoji="0" lang="cy-GB" sz="21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>
              <a:defRPr/>
            </a:pPr>
            <a:r>
              <a:rPr lang="cy-GB" sz="2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Creadigrwydd</a:t>
            </a:r>
          </a:p>
          <a:p>
            <a:pPr lvl="0">
              <a:defRPr/>
            </a:pPr>
            <a:r>
              <a:rPr lang="cy-GB" sz="2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Cyflymder cyfathrebu</a:t>
            </a:r>
            <a:endParaRPr kumimoji="0" lang="cy-GB" sz="21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Gellir rhannu llais a phrofiadau plant a phobl ifanc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Wedi ailddiffinio dysgu/ennyn </a:t>
            </a:r>
            <a:r>
              <a:rPr lang="cy-GB" sz="2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diddordeb dysgwyr</a:t>
            </a:r>
            <a:endParaRPr kumimoji="0" lang="cy-GB" sz="21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>
              <a:defRPr/>
            </a:pPr>
            <a:r>
              <a:rPr lang="cy-GB" sz="2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Adloniant</a:t>
            </a:r>
            <a:endParaRPr kumimoji="0" lang="cy-GB" sz="21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>
              <a:defRPr/>
            </a:pP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Gweithio’n symudol / </a:t>
            </a:r>
            <a:r>
              <a:rPr lang="cy-GB" sz="2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hyblyg (o unrhyw le</a:t>
            </a:r>
            <a:r>
              <a:rPr kumimoji="0" lang="cy-GB" sz="21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sz="2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Eraill........?</a:t>
            </a:r>
            <a:endParaRPr kumimoji="0" lang="cy-GB" sz="21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cy-GB" dirty="0"/>
          </a:p>
          <a:p>
            <a:endParaRPr lang="cy-GB" dirty="0"/>
          </a:p>
          <a:p>
            <a:endParaRPr lang="en-GB" dirty="0"/>
          </a:p>
          <a:p>
            <a:endParaRPr lang="en-GB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7D2706-1340-4E52-A78A-2A46C0CBA0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61760" y="1643529"/>
            <a:ext cx="4663440" cy="4403309"/>
          </a:xfrm>
        </p:spPr>
        <p:txBody>
          <a:bodyPr>
            <a:normAutofit lnSpcReduction="10000"/>
          </a:bodyPr>
          <a:lstStyle/>
          <a:p>
            <a:r>
              <a:rPr lang="en-GB" sz="2200" i="1" dirty="0">
                <a:solidFill>
                  <a:schemeClr val="accent1">
                    <a:lumMod val="75000"/>
                  </a:schemeClr>
                </a:solidFill>
                <a:ea typeface="Calibri" panose="020F0502020204030204" pitchFamily="34" charset="0"/>
                <a:cs typeface="Calibri" panose="020F0502020204030204" pitchFamily="34" charset="0"/>
              </a:rPr>
              <a:t>Connections (Siemens, Bronfenbrenner, Vygotsky)</a:t>
            </a:r>
          </a:p>
          <a:p>
            <a:r>
              <a:rPr lang="en-GB" sz="2200" i="1" dirty="0">
                <a:solidFill>
                  <a:schemeClr val="accent1">
                    <a:lumMod val="75000"/>
                  </a:schemeClr>
                </a:solidFill>
                <a:ea typeface="Calibri" panose="020F0502020204030204" pitchFamily="34" charset="0"/>
                <a:cs typeface="Calibri" panose="020F0502020204030204" pitchFamily="34" charset="0"/>
              </a:rPr>
              <a:t>Global links</a:t>
            </a:r>
          </a:p>
          <a:p>
            <a:r>
              <a:rPr lang="en-GB" sz="2200" i="1" dirty="0">
                <a:solidFill>
                  <a:schemeClr val="accent1">
                    <a:lumMod val="75000"/>
                  </a:schemeClr>
                </a:solidFill>
                <a:ea typeface="Calibri" panose="020F0502020204030204" pitchFamily="34" charset="0"/>
                <a:cs typeface="Calibri" panose="020F0502020204030204" pitchFamily="34" charset="0"/>
              </a:rPr>
              <a:t>Creativity</a:t>
            </a:r>
          </a:p>
          <a:p>
            <a:r>
              <a:rPr lang="en-GB" sz="2200" i="1" dirty="0">
                <a:solidFill>
                  <a:schemeClr val="accent1">
                    <a:lumMod val="75000"/>
                  </a:schemeClr>
                </a:solidFill>
                <a:ea typeface="Calibri" panose="020F0502020204030204" pitchFamily="34" charset="0"/>
                <a:cs typeface="Calibri" panose="020F0502020204030204" pitchFamily="34" charset="0"/>
              </a:rPr>
              <a:t>Speed of communication</a:t>
            </a:r>
          </a:p>
          <a:p>
            <a:r>
              <a:rPr lang="en-GB" sz="2200" i="1" dirty="0">
                <a:solidFill>
                  <a:schemeClr val="accent1">
                    <a:lumMod val="75000"/>
                  </a:schemeClr>
                </a:solidFill>
                <a:ea typeface="Calibri" panose="020F0502020204030204" pitchFamily="34" charset="0"/>
                <a:cs typeface="Calibri" panose="020F0502020204030204" pitchFamily="34" charset="0"/>
              </a:rPr>
              <a:t>CYP voice and experiences can be shared</a:t>
            </a:r>
          </a:p>
          <a:p>
            <a:r>
              <a:rPr lang="en-GB" sz="2200" i="1" dirty="0">
                <a:solidFill>
                  <a:schemeClr val="accent1">
                    <a:lumMod val="75000"/>
                  </a:schemeClr>
                </a:solidFill>
                <a:ea typeface="Calibri" panose="020F0502020204030204" pitchFamily="34" charset="0"/>
                <a:cs typeface="Calibri" panose="020F0502020204030204" pitchFamily="34" charset="0"/>
              </a:rPr>
              <a:t>Redefined learning/engages learners</a:t>
            </a:r>
          </a:p>
          <a:p>
            <a:r>
              <a:rPr lang="en-GB" sz="2200" i="1" dirty="0">
                <a:solidFill>
                  <a:schemeClr val="accent1">
                    <a:lumMod val="75000"/>
                  </a:schemeClr>
                </a:solidFill>
                <a:ea typeface="Calibri" panose="020F0502020204030204" pitchFamily="34" charset="0"/>
                <a:cs typeface="Calibri" panose="020F0502020204030204" pitchFamily="34" charset="0"/>
              </a:rPr>
              <a:t>Entertainment</a:t>
            </a:r>
          </a:p>
          <a:p>
            <a:r>
              <a:rPr lang="en-GB" sz="2200" i="1" dirty="0">
                <a:solidFill>
                  <a:schemeClr val="accent1">
                    <a:lumMod val="75000"/>
                  </a:schemeClr>
                </a:solidFill>
                <a:ea typeface="Calibri" panose="020F0502020204030204" pitchFamily="34" charset="0"/>
                <a:cs typeface="Calibri" panose="020F0502020204030204" pitchFamily="34" charset="0"/>
              </a:rPr>
              <a:t>Portable/Versatile working (from anywhere)</a:t>
            </a:r>
          </a:p>
          <a:p>
            <a:r>
              <a:rPr lang="en-GB" sz="2200" i="1" dirty="0">
                <a:solidFill>
                  <a:schemeClr val="accent1">
                    <a:lumMod val="75000"/>
                  </a:schemeClr>
                </a:solidFill>
              </a:rPr>
              <a:t>Others….?</a:t>
            </a:r>
          </a:p>
        </p:txBody>
      </p:sp>
    </p:spTree>
    <p:extLst>
      <p:ext uri="{BB962C8B-B14F-4D97-AF65-F5344CB8AC3E}">
        <p14:creationId xmlns:p14="http://schemas.microsoft.com/office/powerpoint/2010/main" val="23495399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AF4F0-F366-D7BC-7680-E18465AAF2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200" dirty="0">
                <a:latin typeface="Calibri"/>
                <a:ea typeface="Calibri"/>
                <a:cs typeface="Calibri"/>
              </a:rPr>
              <a:t>Crynodeb                                                          </a:t>
            </a:r>
            <a:r>
              <a:rPr lang="cy-GB" sz="3200" i="1" dirty="0" err="1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Recap</a:t>
            </a:r>
            <a:br>
              <a:rPr lang="cy-GB" sz="3200" dirty="0">
                <a:latin typeface="Calibri"/>
                <a:ea typeface="Calibri"/>
                <a:cs typeface="Calibri"/>
              </a:rPr>
            </a:br>
            <a:r>
              <a:rPr lang="cy-GB" sz="3200" dirty="0">
                <a:latin typeface="Calibri"/>
                <a:ea typeface="Calibri"/>
                <a:cs typeface="Calibri"/>
              </a:rPr>
              <a:t>Risgiau                                                               </a:t>
            </a:r>
            <a:r>
              <a:rPr lang="cy-GB" sz="3200" i="1" dirty="0" err="1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  <a:cs typeface="Calibri"/>
              </a:rPr>
              <a:t>Risks</a:t>
            </a:r>
            <a:endParaRPr lang="en-GB" sz="3200" i="1" dirty="0">
              <a:solidFill>
                <a:schemeClr val="accent1">
                  <a:lumMod val="75000"/>
                </a:schemeClr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7A94F4-077B-979E-014A-5E06E281D0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103119"/>
            <a:ext cx="5181600" cy="435133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6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‘…</a:t>
            </a:r>
            <a:r>
              <a:rPr kumimoji="0" lang="cy-GB" sz="2600" b="0" i="0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gossip</a:t>
            </a:r>
            <a:r>
              <a:rPr kumimoji="0" lang="cy-GB" sz="26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cy-GB" sz="2600" b="0" i="0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column</a:t>
            </a:r>
            <a:r>
              <a:rPr kumimoji="0" lang="cy-GB" sz="26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cy-GB" sz="2600" b="0" i="0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that</a:t>
            </a:r>
            <a:r>
              <a:rPr kumimoji="0" lang="cy-GB" sz="26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is </a:t>
            </a:r>
            <a:r>
              <a:rPr kumimoji="0" lang="cy-GB" sz="2600" b="0" i="0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unforgiving</a:t>
            </a:r>
            <a:r>
              <a:rPr kumimoji="0" lang="cy-GB" sz="26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kumimoji="0" lang="cy-GB" sz="2600" b="0" i="0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unforgetful</a:t>
            </a:r>
            <a:r>
              <a:rPr kumimoji="0" lang="cy-GB" sz="26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…’ (</a:t>
            </a:r>
            <a:r>
              <a:rPr kumimoji="0" lang="cy-GB" sz="2600" b="0" i="0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McLuhan</a:t>
            </a:r>
            <a:r>
              <a:rPr kumimoji="0" lang="cy-GB" sz="26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1967)</a:t>
            </a:r>
          </a:p>
          <a:p>
            <a:pPr lvl="0">
              <a:defRPr/>
            </a:pPr>
            <a:r>
              <a:rPr lang="cy-GB" sz="26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Camfanteisio</a:t>
            </a:r>
            <a:r>
              <a:rPr lang="cy-GB" sz="2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ar-lein/bwlio ar-lein</a:t>
            </a:r>
          </a:p>
          <a:p>
            <a:pPr lvl="0">
              <a:defRPr/>
            </a:pPr>
            <a:r>
              <a:rPr lang="cy-GB" sz="2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Pryderon iechyd meddwl/Cymhariaeth gymdeithasol (</a:t>
            </a:r>
            <a:r>
              <a:rPr lang="cy-GB" sz="26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Bandura</a:t>
            </a:r>
            <a:r>
              <a:rPr lang="cy-GB" sz="2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</a:p>
          <a:p>
            <a:pPr lvl="0">
              <a:defRPr/>
            </a:pPr>
            <a:r>
              <a:rPr lang="cy-GB" sz="2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Diogelwch digidol/data</a:t>
            </a:r>
          </a:p>
          <a:p>
            <a:pPr lvl="0">
              <a:defRPr/>
            </a:pPr>
            <a:r>
              <a:rPr lang="cy-GB" sz="2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Pryderon am ddatblygu sgiliau cymdeithasol/ynysu cymdeithasol plant a phobl ifanc</a:t>
            </a:r>
            <a:endParaRPr kumimoji="0" lang="cy-GB" sz="2600" b="0" i="0" u="none" strike="noStrike" kern="1200" cap="none" spc="0" normalizeH="0" baseline="0" dirty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defRPr/>
            </a:pPr>
            <a:r>
              <a:rPr lang="cy-GB" sz="2600" dirty="0">
                <a:latin typeface="Calibri"/>
                <a:ea typeface="Calibri"/>
                <a:cs typeface="Calibri"/>
              </a:rPr>
              <a:t>Anghydraddoldeb mynediad at ddyfeisiau/darpariaeth seilwaith (</a:t>
            </a:r>
            <a:r>
              <a:rPr lang="cy-GB" sz="2600" dirty="0" err="1">
                <a:latin typeface="Calibri"/>
                <a:ea typeface="Calibri"/>
                <a:cs typeface="Calibri"/>
              </a:rPr>
              <a:t>Bronfenbrenner</a:t>
            </a:r>
            <a:r>
              <a:rPr lang="cy-GB" sz="2600" dirty="0">
                <a:latin typeface="Calibri"/>
                <a:ea typeface="Calibri"/>
                <a:cs typeface="Calibri"/>
              </a:rPr>
              <a:t>)</a:t>
            </a:r>
          </a:p>
          <a:p>
            <a:pPr>
              <a:defRPr/>
            </a:pPr>
            <a:r>
              <a:rPr lang="cy-GB" sz="2600" dirty="0">
                <a:latin typeface="Calibri"/>
                <a:ea typeface="Calibri" panose="020F0502020204030204" pitchFamily="34" charset="0"/>
                <a:cs typeface="Calibri"/>
              </a:rPr>
              <a:t>Eraill? .......</a:t>
            </a:r>
            <a:endParaRPr lang="cy-GB" sz="2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>
              <a:defRPr/>
            </a:pPr>
            <a:r>
              <a:rPr kumimoji="0" lang="cy-GB" sz="28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……………….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ED824F-B96D-6D3D-ECC8-90570C336B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61760" y="2103119"/>
            <a:ext cx="4663440" cy="3963383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i="1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‘…gossip column that is unforgiving, </a:t>
            </a:r>
            <a:r>
              <a:rPr lang="en-GB" i="1" dirty="0" err="1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unforgetful</a:t>
            </a:r>
            <a:r>
              <a:rPr lang="en-GB" i="1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…’ (McLuhan, 1967)</a:t>
            </a:r>
          </a:p>
          <a:p>
            <a:r>
              <a:rPr lang="en-GB" i="1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Online exploitation/cyberbullying</a:t>
            </a:r>
          </a:p>
          <a:p>
            <a:r>
              <a:rPr lang="en-GB" i="1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Mental health/Social comparison concerns (Bandura)</a:t>
            </a:r>
          </a:p>
          <a:p>
            <a:r>
              <a:rPr lang="en-GB" i="1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Digital/ data security</a:t>
            </a:r>
          </a:p>
          <a:p>
            <a:r>
              <a:rPr lang="en-GB" i="1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Concerns about development of CYP social skills/social isolation</a:t>
            </a:r>
          </a:p>
          <a:p>
            <a:r>
              <a:rPr lang="en-GB" i="1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Inequality of access  to devices/infrastructure provision (Bronfenbrenner)</a:t>
            </a:r>
            <a:endParaRPr lang="en-GB" i="1" dirty="0">
              <a:solidFill>
                <a:srgbClr val="0070C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Others? ……………….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554280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AC7BE-8E69-4A05-AA9B-9C056E684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pPr algn="r"/>
            <a:r>
              <a:rPr lang="cy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Asesu ECIE6007C                                    </a:t>
            </a:r>
            <a:r>
              <a:rPr lang="en-GB" sz="32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Assessment of ECIE6007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0C0E0F-A96B-4900-9181-83E6BFD501F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36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Blog 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36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 leiaf 4 cofnod</a:t>
            </a:r>
          </a:p>
          <a:p>
            <a:pPr lvl="0">
              <a:defRPr/>
            </a:pPr>
            <a:r>
              <a:rPr kumimoji="0" lang="pt-BR" sz="3600" b="0" i="0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Cyfanswm</a:t>
            </a:r>
            <a:r>
              <a:rPr kumimoji="0" lang="pt-BR" sz="36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 4000 o </a:t>
            </a:r>
            <a:r>
              <a:rPr kumimoji="0" lang="pt-BR" sz="3600" b="0" i="0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eiriau</a:t>
            </a:r>
            <a:r>
              <a:rPr kumimoji="0" lang="pt-BR" sz="36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</a:t>
            </a:r>
            <a:r>
              <a:rPr lang="pt-BR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tua 1,000 </a:t>
            </a:r>
            <a:r>
              <a:rPr lang="pt-BR" sz="36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gair</a:t>
            </a:r>
            <a:r>
              <a:rPr lang="pt-BR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pt-BR" sz="36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fesul</a:t>
            </a:r>
            <a:r>
              <a:rPr lang="pt-BR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blog, </a:t>
            </a:r>
            <a:r>
              <a:rPr lang="pt-BR" sz="36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gan</a:t>
            </a:r>
            <a:r>
              <a:rPr lang="pt-BR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pt-BR" sz="36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gynnwys</a:t>
            </a:r>
            <a:r>
              <a:rPr lang="pt-BR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pt-BR" sz="36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delweddau</a:t>
            </a:r>
            <a:r>
              <a:rPr kumimoji="0" lang="pt-BR" sz="36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cy-GB" sz="3600" b="0" i="0" u="none" strike="noStrike" kern="1200" cap="none" spc="0" normalizeH="0" baseline="0" dirty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C579DF-36C8-C135-4515-4301396C81C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36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Blog </a:t>
            </a:r>
          </a:p>
          <a:p>
            <a:r>
              <a:rPr lang="en-GB" sz="36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Minimum of 4 entries </a:t>
            </a:r>
          </a:p>
          <a:p>
            <a:r>
              <a:rPr lang="en-GB" sz="36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4000 words in total (approx.1000 words per blog including images)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003550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6C6A5-B70D-44B9-963A-36540EAC30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cy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Blog #3 (1000 o eiriau)  </a:t>
            </a:r>
            <a:r>
              <a:rPr lang="en-GB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Blog #3 (1000 words)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73EF3A-A13C-4114-8941-0E0B04F370A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/>
              <a:t>Wedi </a:t>
            </a:r>
            <a:r>
              <a:rPr lang="en-GB" dirty="0" err="1"/>
              <a:t>Cysylltu</a:t>
            </a:r>
            <a:r>
              <a:rPr lang="en-GB" dirty="0"/>
              <a:t> neu </a:t>
            </a:r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? </a:t>
            </a:r>
            <a:r>
              <a:rPr lang="en-GB" dirty="0" err="1"/>
              <a:t>Archwiliad</a:t>
            </a:r>
            <a:r>
              <a:rPr lang="en-GB" dirty="0"/>
              <a:t> </a:t>
            </a:r>
            <a:r>
              <a:rPr lang="en-GB" dirty="0" err="1"/>
              <a:t>beirniadol</a:t>
            </a:r>
            <a:r>
              <a:rPr lang="en-GB" dirty="0"/>
              <a:t> o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byd</a:t>
            </a:r>
            <a:r>
              <a:rPr lang="en-GB" dirty="0"/>
              <a:t> </a:t>
            </a:r>
            <a:r>
              <a:rPr lang="en-GB" dirty="0" err="1"/>
              <a:t>digidol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siapio</a:t>
            </a:r>
            <a:r>
              <a:rPr lang="en-GB" dirty="0"/>
              <a:t> </a:t>
            </a:r>
            <a:r>
              <a:rPr lang="en-GB" dirty="0" err="1"/>
              <a:t>bywydau</a:t>
            </a:r>
            <a:r>
              <a:rPr lang="en-GB" dirty="0"/>
              <a:t> plant a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ifanc</a:t>
            </a:r>
            <a:endParaRPr lang="en-GB" dirty="0"/>
          </a:p>
          <a:p>
            <a:pPr lvl="0"/>
            <a:r>
              <a:rPr lang="en-GB" dirty="0" err="1"/>
              <a:t>Edrychwch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ganllawiau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blog #3 (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Moodle a Teams)</a:t>
            </a:r>
          </a:p>
          <a:p>
            <a:r>
              <a:rPr lang="en-GB" dirty="0"/>
              <a:t> </a:t>
            </a:r>
          </a:p>
          <a:p>
            <a:pPr marL="0" indent="0">
              <a:buNone/>
            </a:pPr>
            <a:endParaRPr lang="en-GB" sz="4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6EC91B-7CFF-B4CD-C10D-C4E0A9F5B01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i="1" dirty="0">
                <a:solidFill>
                  <a:schemeClr val="accent1"/>
                </a:solidFill>
              </a:rPr>
              <a:t>Connected or Consumed? A Critical Exploration of How the Digital World Shapes the Lives of Children and Young People</a:t>
            </a:r>
          </a:p>
          <a:p>
            <a:r>
              <a:rPr lang="en-GB" i="1" dirty="0">
                <a:solidFill>
                  <a:schemeClr val="accent1"/>
                </a:solidFill>
              </a:rPr>
              <a:t>Look at guidance for blog #3 (Available on Moodle and Teams)</a:t>
            </a:r>
          </a:p>
        </p:txBody>
      </p:sp>
    </p:spTree>
    <p:extLst>
      <p:ext uri="{BB962C8B-B14F-4D97-AF65-F5344CB8AC3E}">
        <p14:creationId xmlns:p14="http://schemas.microsoft.com/office/powerpoint/2010/main" val="125916097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32172-69E9-41E5-B0ED-A987144254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800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Cyfeiriadau</a:t>
            </a:r>
            <a:r>
              <a:rPr lang="cy-GB" sz="48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48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DE8DD0-7EFF-4B5F-AFE9-D7DC5B2F36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014194"/>
            <a:ext cx="10058400" cy="40916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400" dirty="0"/>
              <a:t>Bandura, A. (1977) </a:t>
            </a:r>
            <a:r>
              <a:rPr lang="en-GB" sz="1400" i="1" dirty="0"/>
              <a:t>Social Learning Theory</a:t>
            </a:r>
            <a:r>
              <a:rPr lang="en-GB" sz="1400" dirty="0"/>
              <a:t>. Englewood Cliffs, NJ: Prentice-Hall.</a:t>
            </a:r>
          </a:p>
          <a:p>
            <a:pPr marL="0" lvl="0" indent="0">
              <a:buNone/>
            </a:pPr>
            <a:r>
              <a:rPr lang="en-GB" sz="1400" dirty="0"/>
              <a:t>Bronfenbrenner, U. (1979). </a:t>
            </a:r>
            <a:r>
              <a:rPr lang="en-GB" sz="1400" i="1" dirty="0"/>
              <a:t>The Ecology of Human Development: Experiments by Nature and Design</a:t>
            </a:r>
            <a:r>
              <a:rPr lang="en-GB" sz="1400" dirty="0"/>
              <a:t>. Cambridge, MA: Harvard University Press.</a:t>
            </a:r>
            <a:endParaRPr lang="en-GB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CEOPs (2021) 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Think you know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Ar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gael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yn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/Available at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https://www.thinkuknow.co.uk/professionals/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(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Cyrchwyd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/Accessed 1</a:t>
            </a:r>
            <a:r>
              <a:rPr lang="en-GB" sz="1400" dirty="0">
                <a:solidFill>
                  <a:prstClr val="black"/>
                </a:solidFill>
              </a:rPr>
              <a:t>9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.07.26)</a:t>
            </a:r>
            <a:endParaRPr lang="en-GB" sz="1400" dirty="0">
              <a:solidFill>
                <a:prstClr val="black"/>
              </a:solidFill>
              <a:cs typeface="Calibri"/>
            </a:endParaRPr>
          </a:p>
          <a:p>
            <a:pPr marL="0" lvl="0" indent="0">
              <a:buNone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CEOPs (2021) 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Our Values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Ar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gael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yn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/ Available at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https://www.thinkuknow.co.uk/professionals/our-values/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ea typeface="+mn-ea"/>
                <a:cs typeface="+mn-cs"/>
              </a:rPr>
              <a:t> 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(Accessed 19.0</a:t>
            </a:r>
            <a:r>
              <a:rPr lang="en-GB" sz="1400" dirty="0">
                <a:solidFill>
                  <a:prstClr val="black"/>
                </a:solidFill>
              </a:rPr>
              <a:t>7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.26)</a:t>
            </a:r>
            <a:r>
              <a:rPr lang="en-GB" sz="1400" dirty="0">
                <a:solidFill>
                  <a:srgbClr val="3B3B3B"/>
                </a:solidFill>
                <a:ea typeface="Calibri"/>
                <a:cs typeface="Calibri"/>
              </a:rPr>
              <a:t>    </a:t>
            </a:r>
          </a:p>
          <a:p>
            <a:pPr marL="0" indent="0">
              <a:buNone/>
              <a:defRPr/>
            </a:pPr>
            <a:r>
              <a:rPr lang="en-GB" sz="1400" dirty="0">
                <a:solidFill>
                  <a:srgbClr val="3B3B3B"/>
                </a:solidFill>
                <a:ea typeface="Calibri"/>
                <a:cs typeface="Calibri"/>
              </a:rPr>
              <a:t>Downes, S. (2010). New technology supporting informal learning. Journal of Emerging Technologies in Web Intelligence, 2(1), 27–33.</a:t>
            </a:r>
            <a:endParaRPr lang="en-GB" sz="1400" dirty="0">
              <a:ea typeface="Calibri"/>
              <a:cs typeface="Calibri"/>
            </a:endParaRPr>
          </a:p>
          <a:p>
            <a:pPr marL="0" indent="0">
              <a:buNone/>
              <a:defRPr/>
            </a:pPr>
            <a:r>
              <a:rPr lang="en-GB" sz="1400" dirty="0">
                <a:solidFill>
                  <a:prstClr val="black"/>
                </a:solidFill>
                <a:ea typeface="Calibri"/>
                <a:cs typeface="Calibri"/>
              </a:rPr>
              <a:t>Educational Technology (2023) </a:t>
            </a:r>
            <a:r>
              <a:rPr lang="en-GB" sz="1400" i="1" dirty="0">
                <a:solidFill>
                  <a:prstClr val="black"/>
                </a:solidFill>
                <a:ea typeface="Calibri"/>
                <a:cs typeface="Calibri"/>
              </a:rPr>
              <a:t>Connectivism Learning Theory. </a:t>
            </a:r>
            <a:r>
              <a:rPr lang="en-GB" sz="1400" dirty="0" err="1">
                <a:solidFill>
                  <a:prstClr val="black"/>
                </a:solidFill>
                <a:ea typeface="Calibri"/>
                <a:cs typeface="Calibri"/>
              </a:rPr>
              <a:t>Ar</a:t>
            </a:r>
            <a:r>
              <a:rPr lang="en-GB" sz="1400" dirty="0">
                <a:solidFill>
                  <a:prstClr val="black"/>
                </a:solidFill>
                <a:ea typeface="Calibri"/>
                <a:cs typeface="Calibri"/>
              </a:rPr>
              <a:t> </a:t>
            </a:r>
            <a:r>
              <a:rPr lang="en-GB" sz="1400" dirty="0" err="1">
                <a:solidFill>
                  <a:prstClr val="black"/>
                </a:solidFill>
                <a:ea typeface="Calibri"/>
                <a:cs typeface="Calibri"/>
              </a:rPr>
              <a:t>gael</a:t>
            </a:r>
            <a:r>
              <a:rPr lang="en-GB" sz="1400" dirty="0">
                <a:solidFill>
                  <a:prstClr val="black"/>
                </a:solidFill>
                <a:ea typeface="Calibri"/>
                <a:cs typeface="Calibri"/>
              </a:rPr>
              <a:t> </a:t>
            </a:r>
            <a:r>
              <a:rPr lang="en-GB" sz="1400" dirty="0" err="1">
                <a:solidFill>
                  <a:prstClr val="black"/>
                </a:solidFill>
                <a:ea typeface="Calibri"/>
                <a:cs typeface="Calibri"/>
              </a:rPr>
              <a:t>yn</a:t>
            </a:r>
            <a:r>
              <a:rPr lang="en-GB" sz="1400" dirty="0">
                <a:solidFill>
                  <a:prstClr val="black"/>
                </a:solidFill>
                <a:ea typeface="Calibri"/>
                <a:cs typeface="Calibri"/>
              </a:rPr>
              <a:t>/Available at </a:t>
            </a:r>
            <a:r>
              <a:rPr lang="en-GB" sz="1400" dirty="0">
                <a:solidFill>
                  <a:prstClr val="black"/>
                </a:solidFill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Connectivism Learning Theory - Educational Technology</a:t>
            </a:r>
            <a:r>
              <a:rPr lang="en-GB" sz="1400" dirty="0">
                <a:solidFill>
                  <a:prstClr val="black"/>
                </a:solidFill>
                <a:ea typeface="+mn-lt"/>
                <a:cs typeface="+mn-lt"/>
              </a:rPr>
              <a:t> (</a:t>
            </a:r>
            <a:r>
              <a:rPr lang="en-GB" sz="1400" dirty="0" err="1">
                <a:solidFill>
                  <a:prstClr val="black"/>
                </a:solidFill>
                <a:ea typeface="+mn-lt"/>
                <a:cs typeface="+mn-lt"/>
              </a:rPr>
              <a:t>Cyrchwyd</a:t>
            </a:r>
            <a:r>
              <a:rPr lang="en-GB" sz="1400" dirty="0">
                <a:solidFill>
                  <a:prstClr val="black"/>
                </a:solidFill>
                <a:ea typeface="+mn-lt"/>
                <a:cs typeface="+mn-lt"/>
              </a:rPr>
              <a:t>/Accessed 12.10.2025)</a:t>
            </a:r>
          </a:p>
          <a:p>
            <a:pPr marL="0" indent="0">
              <a:buNone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Eudaimonia (2016) 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The media is the message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Ar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gael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yn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/Available at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ea typeface="+mn-ea"/>
                <a:cs typeface="+mn-cs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https://www.youtube.com/watch?v=gCr2binb4Fs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(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Cyrchwyd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/Accessed 19.07.26) </a:t>
            </a:r>
            <a:endParaRPr kumimoji="0" lang="en-GB" sz="1400" dirty="0">
              <a:solidFill>
                <a:prstClr val="black"/>
              </a:solidFill>
              <a:cs typeface="Calibri"/>
            </a:endParaRPr>
          </a:p>
          <a:p>
            <a:pPr marL="0" indent="0">
              <a:buNone/>
              <a:defRPr/>
            </a:pPr>
            <a:r>
              <a:rPr lang="cy-GB" sz="1400" dirty="0">
                <a:solidFill>
                  <a:prstClr val="black"/>
                </a:solidFill>
                <a:ea typeface="Calibri"/>
                <a:cs typeface="Calibri"/>
              </a:rPr>
              <a:t>Gofal Cymdeithasol Cymru, Gweithdrefnau Diogelu Cymru </a:t>
            </a:r>
            <a:r>
              <a:rPr lang="cy-GB" sz="1400" i="1" dirty="0">
                <a:solidFill>
                  <a:prstClr val="black"/>
                </a:solidFill>
                <a:ea typeface="Calibri"/>
                <a:cs typeface="Calibri"/>
              </a:rPr>
              <a:t>(2020) Ar gael yn </a:t>
            </a:r>
            <a:r>
              <a:rPr lang="en-GB" sz="1400" i="1" dirty="0">
                <a:solidFill>
                  <a:prstClr val="black"/>
                </a:solidFill>
                <a:ea typeface="Calibri"/>
                <a:cs typeface="Calibri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https://diogelu.cymru/cy/int-i/int-i-i1/i1-p1/</a:t>
            </a:r>
            <a:r>
              <a:rPr lang="en-GB" sz="1400" i="1" dirty="0">
                <a:solidFill>
                  <a:srgbClr val="0070C0"/>
                </a:solidFill>
                <a:ea typeface="Calibri"/>
                <a:cs typeface="Calibri"/>
              </a:rPr>
              <a:t> </a:t>
            </a:r>
          </a:p>
          <a:p>
            <a:pPr marL="274320" lvl="1" indent="0">
              <a:buNone/>
              <a:defRPr/>
            </a:pPr>
            <a:r>
              <a:rPr lang="en-GB" sz="1400" i="1" dirty="0">
                <a:ea typeface="Calibri"/>
                <a:cs typeface="Calibri"/>
              </a:rPr>
              <a:t>GOV.UK (2025) Online Safety Act Available at</a:t>
            </a:r>
            <a:r>
              <a:rPr lang="en-GB" sz="1400" i="1" dirty="0">
                <a:solidFill>
                  <a:srgbClr val="0070C0"/>
                </a:solidFill>
                <a:ea typeface="Calibri"/>
                <a:cs typeface="Calibri"/>
              </a:rPr>
              <a:t> </a:t>
            </a:r>
            <a:r>
              <a:rPr lang="en-GB" sz="1400" dirty="0">
                <a:solidFill>
                  <a:srgbClr val="0070C0"/>
                </a:solidFill>
                <a:ea typeface="+mn-lt"/>
                <a:cs typeface="+mn-lt"/>
                <a:hlinkClick r:id="rId7"/>
              </a:rPr>
              <a:t>Online Safety Act: explainer - GOV.UK</a:t>
            </a:r>
            <a:r>
              <a:rPr lang="en-GB" sz="1400" i="1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sz="1400" i="1" dirty="0">
                <a:ea typeface="+mn-lt"/>
                <a:cs typeface="+mn-lt"/>
              </a:rPr>
              <a:t>(Accessed 19.07.2026)</a:t>
            </a:r>
            <a:endParaRPr lang="en-GB" sz="1400" i="1" dirty="0">
              <a:ea typeface="Calibri" panose="020F0502020204030204"/>
              <a:cs typeface="Calibri" panose="020F0502020204030204"/>
            </a:endParaRPr>
          </a:p>
          <a:p>
            <a:pPr marL="274320" lvl="1" indent="0">
              <a:buNone/>
            </a:pPr>
            <a:endParaRPr lang="en-GB" sz="1400" i="1" dirty="0">
              <a:solidFill>
                <a:srgbClr val="0070C0"/>
              </a:solidFill>
              <a:ea typeface="Calibri" panose="020F0502020204030204"/>
              <a:cs typeface="Calibri" panose="020F0502020204030204"/>
            </a:endParaRPr>
          </a:p>
          <a:p>
            <a:pPr marL="274320" lvl="1" indent="0">
              <a:buNone/>
            </a:pPr>
            <a:endParaRPr lang="en-GB" sz="1400" dirty="0">
              <a:solidFill>
                <a:srgbClr val="000000"/>
              </a:solidFill>
              <a:ea typeface="Calibri" panose="020F0502020204030204"/>
              <a:cs typeface="Calibri" panose="020F0502020204030204"/>
            </a:endParaRPr>
          </a:p>
          <a:p>
            <a:pPr marL="274320" lvl="1" indent="0">
              <a:buNone/>
            </a:pPr>
            <a:endParaRPr lang="en-GB" sz="1400" i="1" dirty="0">
              <a:solidFill>
                <a:srgbClr val="0070C0"/>
              </a:solidFill>
              <a:ea typeface="Calibri" panose="020F0502020204030204"/>
              <a:cs typeface="Calibri" panose="020F0502020204030204"/>
            </a:endParaRPr>
          </a:p>
          <a:p>
            <a:pPr marL="274320" lvl="1" indent="0">
              <a:buNone/>
            </a:pPr>
            <a:endParaRPr lang="en-GB" sz="2000" dirty="0">
              <a:ea typeface="Calibri" panose="020F0502020204030204"/>
              <a:cs typeface="Calibri" panose="020F0502020204030204"/>
            </a:endParaRPr>
          </a:p>
          <a:p>
            <a:pPr marL="274320" lvl="1" indent="0">
              <a:buNone/>
            </a:pPr>
            <a:endParaRPr lang="en-GB" sz="2000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92864464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32172-69E9-41E5-B0ED-A987144254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Cyfeiriadau</a:t>
            </a:r>
            <a:r>
              <a:rPr lang="en-GB" sz="48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/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DE8DD0-7EFF-4B5F-AFE9-D7DC5B2F36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495313"/>
            <a:ext cx="10058400" cy="509229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74320" lvl="1" indent="0">
              <a:buNone/>
              <a:defRPr/>
            </a:pPr>
            <a:r>
              <a:rPr lang="cy-GB" sz="1600" i="1" dirty="0">
                <a:solidFill>
                  <a:prstClr val="black"/>
                </a:solidFill>
                <a:ea typeface="Calibri"/>
                <a:cs typeface="Calibri"/>
              </a:rPr>
              <a:t>Llywodraeth Cymru </a:t>
            </a:r>
            <a:r>
              <a:rPr lang="cy-GB" sz="1600" dirty="0">
                <a:solidFill>
                  <a:prstClr val="black"/>
                </a:solidFill>
                <a:ea typeface="Calibri"/>
                <a:cs typeface="Calibri"/>
              </a:rPr>
              <a:t>(2018) </a:t>
            </a:r>
            <a:r>
              <a:rPr lang="cy-GB" sz="1600" i="1" dirty="0">
                <a:solidFill>
                  <a:prstClr val="black"/>
                </a:solidFill>
                <a:ea typeface="Calibri"/>
                <a:cs typeface="Calibri"/>
              </a:rPr>
              <a:t>Fframwaith Cymhwysedd Digidol – canllawiau. </a:t>
            </a:r>
            <a:r>
              <a:rPr lang="cy-GB" sz="1600" dirty="0">
                <a:solidFill>
                  <a:prstClr val="black"/>
                </a:solidFill>
                <a:ea typeface="Calibri"/>
                <a:cs typeface="Calibri"/>
              </a:rPr>
              <a:t>Ar gael yn </a:t>
            </a:r>
            <a:r>
              <a:rPr lang="cy-GB" sz="1600" dirty="0">
                <a:solidFill>
                  <a:prstClr val="black"/>
                </a:solidFill>
                <a:ea typeface="Calibri"/>
                <a:cs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Cwricwlwm i Gymru – cwricwlwm am oes (llyw.cymru)</a:t>
            </a:r>
            <a:r>
              <a:rPr lang="cy-GB" sz="1600" i="1" dirty="0">
                <a:solidFill>
                  <a:srgbClr val="0070C0"/>
                </a:solidFill>
                <a:ea typeface="Calibri"/>
                <a:cs typeface="Calibri"/>
              </a:rPr>
              <a:t> </a:t>
            </a:r>
            <a:r>
              <a:rPr lang="en-GB" sz="1600" dirty="0">
                <a:solidFill>
                  <a:prstClr val="black"/>
                </a:solidFill>
                <a:ea typeface="Calibri"/>
                <a:cs typeface="Calibri"/>
              </a:rPr>
              <a:t>(</a:t>
            </a:r>
            <a:r>
              <a:rPr lang="cy-GB" sz="1600" dirty="0">
                <a:solidFill>
                  <a:prstClr val="black"/>
                </a:solidFill>
                <a:ea typeface="Calibri"/>
                <a:cs typeface="Calibri"/>
              </a:rPr>
              <a:t>Cyrchwyd </a:t>
            </a:r>
            <a:r>
              <a:rPr lang="en-GB" sz="1600" dirty="0">
                <a:solidFill>
                  <a:prstClr val="black"/>
                </a:solidFill>
                <a:ea typeface="Calibri"/>
                <a:cs typeface="Calibri"/>
              </a:rPr>
              <a:t>19.07.26)</a:t>
            </a:r>
          </a:p>
          <a:p>
            <a:pPr marL="274320" lvl="1" indent="0">
              <a:buNone/>
              <a:defRPr/>
            </a:pPr>
            <a:r>
              <a:rPr lang="cy-GB" sz="1600" i="1" dirty="0">
                <a:solidFill>
                  <a:prstClr val="black"/>
                </a:solidFill>
                <a:ea typeface="Calibri"/>
                <a:cs typeface="Calibri"/>
              </a:rPr>
              <a:t>Llywodraeth Cymru Y Fframwaith Cymhwysedd Digidol (2021) </a:t>
            </a:r>
            <a:r>
              <a:rPr lang="cy-GB" sz="1600" dirty="0">
                <a:solidFill>
                  <a:prstClr val="black"/>
                </a:solidFill>
                <a:ea typeface="Calibri"/>
                <a:cs typeface="Calibri"/>
              </a:rPr>
              <a:t>Ar gael yn </a:t>
            </a:r>
            <a:r>
              <a:rPr lang="cy-GB" sz="1600" dirty="0">
                <a:solidFill>
                  <a:prstClr val="black"/>
                </a:solidFill>
                <a:ea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Fframweithiau sgiliau trawsgwricwlaidd - Hwb (llyw.cymru) </a:t>
            </a:r>
            <a:r>
              <a:rPr lang="cy-GB" sz="1600" dirty="0">
                <a:solidFill>
                  <a:prstClr val="black"/>
                </a:solidFill>
                <a:ea typeface="Calibri"/>
                <a:cs typeface="Calibri"/>
              </a:rPr>
              <a:t>(Cyrchwyd 19.07.26</a:t>
            </a:r>
            <a:r>
              <a:rPr lang="en-GB" sz="1600" dirty="0">
                <a:solidFill>
                  <a:prstClr val="black"/>
                </a:solidFill>
                <a:ea typeface="Calibri"/>
                <a:cs typeface="Calibri"/>
              </a:rPr>
              <a:t>)</a:t>
            </a:r>
          </a:p>
          <a:p>
            <a:pPr marL="274320" lvl="1" indent="0">
              <a:buNone/>
              <a:defRPr/>
            </a:pPr>
            <a:r>
              <a:rPr lang="cy-GB" sz="1600" i="1" dirty="0">
                <a:solidFill>
                  <a:prstClr val="black"/>
                </a:solidFill>
                <a:ea typeface="Calibri"/>
                <a:cs typeface="Calibri"/>
              </a:rPr>
              <a:t>Llywodraeth Cymru </a:t>
            </a:r>
            <a:r>
              <a:rPr lang="cy-GB" sz="1600" dirty="0">
                <a:solidFill>
                  <a:prstClr val="black"/>
                </a:solidFill>
                <a:ea typeface="Calibri"/>
                <a:cs typeface="Calibri"/>
              </a:rPr>
              <a:t>(2021) </a:t>
            </a:r>
            <a:r>
              <a:rPr lang="cy-GB" sz="1600" i="1" dirty="0">
                <a:solidFill>
                  <a:prstClr val="black"/>
                </a:solidFill>
                <a:ea typeface="Calibri"/>
                <a:cs typeface="Calibri"/>
              </a:rPr>
              <a:t>Ar Drywydd Dysgu (ar gyfer dysgwyr y blynyddoedd cynnar) </a:t>
            </a:r>
            <a:r>
              <a:rPr lang="cy-GB" sz="1600" dirty="0">
                <a:solidFill>
                  <a:prstClr val="black"/>
                </a:solidFill>
                <a:ea typeface="Calibri"/>
                <a:cs typeface="Calibri"/>
              </a:rPr>
              <a:t>Ar gael yn </a:t>
            </a:r>
            <a:r>
              <a:rPr lang="cy-GB" sz="1600" dirty="0">
                <a:solidFill>
                  <a:prstClr val="black"/>
                </a:solidFill>
                <a:ea typeface="Calibri"/>
                <a:cs typeface="Calibri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Fframwaith Cymhwysedd Digidol (llyw.cymru)</a:t>
            </a:r>
            <a:r>
              <a:rPr lang="cy-GB" sz="1600" dirty="0">
                <a:solidFill>
                  <a:prstClr val="black"/>
                </a:solidFill>
                <a:ea typeface="Calibri"/>
                <a:cs typeface="Calibri"/>
              </a:rPr>
              <a:t> (Cyrchwyd 19.07.26)</a:t>
            </a:r>
            <a:endParaRPr lang="en-US" sz="1600" dirty="0">
              <a:solidFill>
                <a:prstClr val="black"/>
              </a:solidFill>
              <a:ea typeface="Calibri"/>
              <a:cs typeface="Calibri"/>
            </a:endParaRPr>
          </a:p>
          <a:p>
            <a:pPr marL="274320" lvl="1" indent="0">
              <a:buNone/>
              <a:defRPr/>
            </a:pPr>
            <a:r>
              <a:rPr lang="en-GB" sz="1600" dirty="0">
                <a:solidFill>
                  <a:prstClr val="black"/>
                </a:solidFill>
                <a:ea typeface="Calibri"/>
                <a:cs typeface="Calibri"/>
              </a:rPr>
              <a:t>McLuhan, M. &amp; Fiore, Q. (2008) </a:t>
            </a:r>
            <a:r>
              <a:rPr lang="en-GB" sz="1600" i="1" dirty="0">
                <a:solidFill>
                  <a:prstClr val="black"/>
                </a:solidFill>
                <a:ea typeface="Calibri"/>
                <a:cs typeface="Calibri"/>
              </a:rPr>
              <a:t>The Medium is the Massage: An Inventory of Effects. </a:t>
            </a:r>
            <a:r>
              <a:rPr lang="en-GB" sz="1600" dirty="0">
                <a:solidFill>
                  <a:prstClr val="black"/>
                </a:solidFill>
                <a:ea typeface="Calibri"/>
                <a:cs typeface="Calibri"/>
              </a:rPr>
              <a:t>New York: Penguin Classics</a:t>
            </a:r>
          </a:p>
          <a:p>
            <a:pPr marL="274320" lvl="1" indent="0">
              <a:buNone/>
              <a:defRPr/>
            </a:pPr>
            <a:r>
              <a:rPr lang="en-GB" sz="1600" dirty="0">
                <a:solidFill>
                  <a:prstClr val="black"/>
                </a:solidFill>
                <a:ea typeface="Calibri"/>
                <a:cs typeface="Calibri"/>
              </a:rPr>
              <a:t>OECD (2025) </a:t>
            </a:r>
            <a:r>
              <a:rPr lang="en-GB" sz="1600" i="1" dirty="0">
                <a:solidFill>
                  <a:prstClr val="black"/>
                </a:solidFill>
                <a:ea typeface="Calibri"/>
                <a:cs typeface="Calibri"/>
              </a:rPr>
              <a:t>How's life for children in the digital age? </a:t>
            </a:r>
            <a:r>
              <a:rPr lang="en-GB" sz="1600" dirty="0" err="1">
                <a:solidFill>
                  <a:prstClr val="black"/>
                </a:solidFill>
                <a:ea typeface="Calibri"/>
                <a:cs typeface="Calibri"/>
              </a:rPr>
              <a:t>Ar</a:t>
            </a:r>
            <a:r>
              <a:rPr lang="en-GB" sz="1600" dirty="0">
                <a:solidFill>
                  <a:prstClr val="black"/>
                </a:solidFill>
                <a:ea typeface="Calibri"/>
                <a:cs typeface="Calibri"/>
              </a:rPr>
              <a:t> </a:t>
            </a:r>
            <a:r>
              <a:rPr lang="en-GB" sz="1600" dirty="0" err="1">
                <a:solidFill>
                  <a:prstClr val="black"/>
                </a:solidFill>
                <a:ea typeface="Calibri"/>
                <a:cs typeface="Calibri"/>
              </a:rPr>
              <a:t>gael</a:t>
            </a:r>
            <a:r>
              <a:rPr lang="en-GB" sz="1600" dirty="0">
                <a:solidFill>
                  <a:prstClr val="black"/>
                </a:solidFill>
                <a:ea typeface="Calibri"/>
                <a:cs typeface="Calibri"/>
              </a:rPr>
              <a:t> </a:t>
            </a:r>
            <a:r>
              <a:rPr lang="en-GB" sz="1600" dirty="0" err="1">
                <a:solidFill>
                  <a:prstClr val="black"/>
                </a:solidFill>
                <a:ea typeface="Calibri"/>
                <a:cs typeface="Calibri"/>
              </a:rPr>
              <a:t>yn</a:t>
            </a:r>
            <a:r>
              <a:rPr lang="en-GB" sz="1600" dirty="0">
                <a:solidFill>
                  <a:prstClr val="black"/>
                </a:solidFill>
                <a:ea typeface="Calibri"/>
                <a:cs typeface="Calibri"/>
              </a:rPr>
              <a:t>/Available at </a:t>
            </a:r>
            <a:r>
              <a:rPr lang="en-GB" sz="1600" dirty="0">
                <a:solidFill>
                  <a:prstClr val="black"/>
                </a:solidFill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How's Life for Children in the Digital Age? | OECD</a:t>
            </a:r>
            <a:r>
              <a:rPr lang="en-GB" sz="1600" i="1" dirty="0">
                <a:solidFill>
                  <a:prstClr val="black"/>
                </a:solidFill>
                <a:ea typeface="+mn-lt"/>
                <a:cs typeface="+mn-lt"/>
              </a:rPr>
              <a:t> </a:t>
            </a:r>
            <a:r>
              <a:rPr lang="en-GB" sz="1600" dirty="0">
                <a:solidFill>
                  <a:prstClr val="black"/>
                </a:solidFill>
                <a:ea typeface="+mn-lt"/>
                <a:cs typeface="+mn-lt"/>
              </a:rPr>
              <a:t>(</a:t>
            </a:r>
            <a:r>
              <a:rPr lang="en-GB" sz="1600" dirty="0" err="1">
                <a:solidFill>
                  <a:prstClr val="black"/>
                </a:solidFill>
                <a:ea typeface="+mn-lt"/>
                <a:cs typeface="+mn-lt"/>
              </a:rPr>
              <a:t>Cyrchwyd</a:t>
            </a:r>
            <a:r>
              <a:rPr lang="en-GB" sz="1600" dirty="0">
                <a:solidFill>
                  <a:prstClr val="black"/>
                </a:solidFill>
                <a:ea typeface="+mn-lt"/>
                <a:cs typeface="+mn-lt"/>
              </a:rPr>
              <a:t>/Accessed 19.07.2026)</a:t>
            </a:r>
            <a:endParaRPr lang="en-GB" sz="1600" dirty="0">
              <a:solidFill>
                <a:prstClr val="black"/>
              </a:solidFill>
              <a:ea typeface="Calibri"/>
              <a:cs typeface="Calibri"/>
            </a:endParaRPr>
          </a:p>
          <a:p>
            <a:pPr marL="274320" lvl="1" indent="0">
              <a:buNone/>
              <a:defRPr/>
            </a:pPr>
            <a:r>
              <a:rPr lang="en-GB" sz="1600" dirty="0">
                <a:solidFill>
                  <a:prstClr val="black"/>
                </a:solidFill>
                <a:ea typeface="Calibri"/>
                <a:cs typeface="Calibri"/>
              </a:rPr>
              <a:t>Ofcom (2025) </a:t>
            </a:r>
            <a:r>
              <a:rPr lang="en-GB" sz="1600" i="1" dirty="0">
                <a:solidFill>
                  <a:prstClr val="black"/>
                </a:solidFill>
                <a:ea typeface="Calibri"/>
                <a:cs typeface="Calibri"/>
              </a:rPr>
              <a:t>New rules for a safer generation of children online. </a:t>
            </a:r>
            <a:r>
              <a:rPr lang="en-GB" sz="1600" dirty="0" err="1">
                <a:solidFill>
                  <a:prstClr val="black"/>
                </a:solidFill>
                <a:ea typeface="Calibri"/>
                <a:cs typeface="Calibri"/>
              </a:rPr>
              <a:t>Ar</a:t>
            </a:r>
            <a:r>
              <a:rPr lang="en-GB" sz="1600" dirty="0">
                <a:solidFill>
                  <a:prstClr val="black"/>
                </a:solidFill>
                <a:ea typeface="Calibri"/>
                <a:cs typeface="Calibri"/>
              </a:rPr>
              <a:t> </a:t>
            </a:r>
            <a:r>
              <a:rPr lang="en-GB" sz="1600" dirty="0" err="1">
                <a:solidFill>
                  <a:prstClr val="black"/>
                </a:solidFill>
                <a:ea typeface="Calibri"/>
                <a:cs typeface="Calibri"/>
              </a:rPr>
              <a:t>gael</a:t>
            </a:r>
            <a:r>
              <a:rPr lang="en-GB" sz="1600" dirty="0">
                <a:solidFill>
                  <a:prstClr val="black"/>
                </a:solidFill>
                <a:ea typeface="Calibri"/>
                <a:cs typeface="Calibri"/>
              </a:rPr>
              <a:t> </a:t>
            </a:r>
            <a:r>
              <a:rPr lang="en-GB" sz="1600" dirty="0" err="1">
                <a:solidFill>
                  <a:prstClr val="black"/>
                </a:solidFill>
                <a:ea typeface="Calibri"/>
                <a:cs typeface="Calibri"/>
              </a:rPr>
              <a:t>yn</a:t>
            </a:r>
            <a:r>
              <a:rPr lang="en-GB" sz="1600" dirty="0">
                <a:solidFill>
                  <a:prstClr val="black"/>
                </a:solidFill>
                <a:ea typeface="Calibri"/>
                <a:cs typeface="Calibri"/>
              </a:rPr>
              <a:t>/Available at </a:t>
            </a:r>
            <a:r>
              <a:rPr lang="en-GB" sz="1600" dirty="0">
                <a:solidFill>
                  <a:prstClr val="black"/>
                </a:solidFill>
                <a:ea typeface="+mn-lt"/>
                <a:cs typeface="+mn-lt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New rules for a safer generation of children online</a:t>
            </a:r>
            <a:r>
              <a:rPr lang="en-GB" sz="1600" dirty="0">
                <a:solidFill>
                  <a:prstClr val="black"/>
                </a:solidFill>
                <a:ea typeface="Calibri"/>
                <a:cs typeface="Calibri"/>
              </a:rPr>
              <a:t>  (</a:t>
            </a:r>
            <a:r>
              <a:rPr lang="en-GB" sz="1600" dirty="0" err="1">
                <a:solidFill>
                  <a:prstClr val="black"/>
                </a:solidFill>
                <a:ea typeface="Calibri"/>
                <a:cs typeface="Calibri"/>
              </a:rPr>
              <a:t>Cyrchwyd</a:t>
            </a:r>
            <a:r>
              <a:rPr lang="en-GB" sz="1600" dirty="0">
                <a:solidFill>
                  <a:prstClr val="black"/>
                </a:solidFill>
                <a:ea typeface="Calibri"/>
                <a:cs typeface="Calibri"/>
              </a:rPr>
              <a:t>/Accessed 2.10.2025)</a:t>
            </a:r>
          </a:p>
          <a:p>
            <a:pPr marL="274320" lvl="1" indent="0">
              <a:buNone/>
              <a:defRPr/>
            </a:pPr>
            <a:r>
              <a:rPr lang="en-GB" sz="1600" dirty="0">
                <a:solidFill>
                  <a:prstClr val="black"/>
                </a:solidFill>
                <a:ea typeface="Calibri"/>
                <a:cs typeface="Calibri"/>
              </a:rPr>
              <a:t>Ofcom Media Literacy Report (2025) </a:t>
            </a:r>
            <a:r>
              <a:rPr lang="en-GB" sz="1600" i="1" dirty="0">
                <a:solidFill>
                  <a:prstClr val="black"/>
                </a:solidFill>
                <a:ea typeface="+mn-lt"/>
                <a:cs typeface="+mn-lt"/>
              </a:rPr>
              <a:t>Children’s Media Literacy Report 2025</a:t>
            </a:r>
            <a:r>
              <a:rPr lang="en-GB" sz="1600" dirty="0">
                <a:solidFill>
                  <a:prstClr val="black"/>
                </a:solidFill>
                <a:ea typeface="+mn-lt"/>
                <a:cs typeface="+mn-lt"/>
              </a:rPr>
              <a:t>.  </a:t>
            </a:r>
            <a:r>
              <a:rPr lang="en-GB" sz="1600" dirty="0" err="1">
                <a:solidFill>
                  <a:prstClr val="black"/>
                </a:solidFill>
                <a:ea typeface="+mn-lt"/>
                <a:cs typeface="+mn-lt"/>
              </a:rPr>
              <a:t>Ar</a:t>
            </a:r>
            <a:r>
              <a:rPr lang="en-GB" sz="1600" dirty="0">
                <a:solidFill>
                  <a:prstClr val="black"/>
                </a:solidFill>
                <a:ea typeface="+mn-lt"/>
                <a:cs typeface="+mn-lt"/>
              </a:rPr>
              <a:t> </a:t>
            </a:r>
            <a:r>
              <a:rPr lang="en-GB" sz="1600" dirty="0" err="1">
                <a:solidFill>
                  <a:prstClr val="black"/>
                </a:solidFill>
                <a:ea typeface="+mn-lt"/>
                <a:cs typeface="+mn-lt"/>
              </a:rPr>
              <a:t>gael</a:t>
            </a:r>
            <a:r>
              <a:rPr lang="en-GB" sz="1600" dirty="0">
                <a:solidFill>
                  <a:prstClr val="black"/>
                </a:solidFill>
                <a:ea typeface="+mn-lt"/>
                <a:cs typeface="+mn-lt"/>
              </a:rPr>
              <a:t> </a:t>
            </a:r>
            <a:r>
              <a:rPr lang="en-GB" sz="1600" dirty="0" err="1">
                <a:solidFill>
                  <a:prstClr val="black"/>
                </a:solidFill>
                <a:ea typeface="+mn-lt"/>
                <a:cs typeface="+mn-lt"/>
              </a:rPr>
              <a:t>yn</a:t>
            </a:r>
            <a:r>
              <a:rPr lang="en-GB" sz="1600" dirty="0">
                <a:solidFill>
                  <a:prstClr val="black"/>
                </a:solidFill>
                <a:ea typeface="+mn-lt"/>
                <a:cs typeface="+mn-lt"/>
              </a:rPr>
              <a:t>/Available at: https://www.ofcom.org.uk/siteassets/resources/documents/research-and-data/media-literacy-research/children/childrens-media-use-and-attitudes-report-2025/childrens-media-literacy-report-2025.pdf (</a:t>
            </a:r>
            <a:r>
              <a:rPr lang="en-GB" sz="1600" dirty="0" err="1">
                <a:solidFill>
                  <a:prstClr val="black"/>
                </a:solidFill>
                <a:ea typeface="+mn-lt"/>
                <a:cs typeface="+mn-lt"/>
              </a:rPr>
              <a:t>Cyrchwyd</a:t>
            </a:r>
            <a:r>
              <a:rPr lang="en-GB" sz="1600" dirty="0">
                <a:solidFill>
                  <a:prstClr val="black"/>
                </a:solidFill>
                <a:ea typeface="+mn-lt"/>
                <a:cs typeface="+mn-lt"/>
              </a:rPr>
              <a:t>/Accessed 19.07.2026)</a:t>
            </a:r>
          </a:p>
          <a:p>
            <a:pPr marL="274320" lvl="1" indent="0">
              <a:buNone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Calibri"/>
                <a:cs typeface="Calibri"/>
              </a:rPr>
              <a:t>Shapiro, J. 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Calibri"/>
                <a:cs typeface="Calibri"/>
              </a:rPr>
              <a:t>(2019) The New Childhood </a:t>
            </a:r>
            <a:r>
              <a:rPr kumimoji="0" lang="en-GB" sz="1600" b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Calibri"/>
                <a:cs typeface="Calibri"/>
              </a:rPr>
              <a:t>London: Yellow Kite</a:t>
            </a:r>
            <a:endParaRPr lang="en-GB" sz="1600" dirty="0">
              <a:solidFill>
                <a:prstClr val="black"/>
              </a:solidFill>
              <a:ea typeface="Calibri"/>
              <a:cs typeface="Calibri"/>
            </a:endParaRPr>
          </a:p>
          <a:p>
            <a:pPr marL="274320" marR="0" lvl="1" indent="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20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2454967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6DBE4-55EC-0141-1639-351EFF425E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Cyfeiriadau</a:t>
            </a:r>
            <a:r>
              <a:rPr lang="en-GB" dirty="0"/>
              <a:t> / </a:t>
            </a:r>
            <a:r>
              <a:rPr lang="en-GB" dirty="0">
                <a:solidFill>
                  <a:schemeClr val="accent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219EA9-A42D-4024-2D49-73724B607E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274320" lvl="1" indent="0">
              <a:buNone/>
              <a:defRPr/>
            </a:pPr>
            <a:r>
              <a:rPr lang="en-GB" sz="1700" dirty="0">
                <a:solidFill>
                  <a:prstClr val="black"/>
                </a:solidFill>
                <a:ea typeface="Calibri"/>
                <a:cs typeface="Calibri"/>
              </a:rPr>
              <a:t>Siemens, G. (2005) </a:t>
            </a:r>
            <a:r>
              <a:rPr lang="en-GB" sz="1700" i="1" dirty="0">
                <a:solidFill>
                  <a:prstClr val="black"/>
                </a:solidFill>
                <a:ea typeface="Calibri"/>
                <a:cs typeface="Calibri"/>
              </a:rPr>
              <a:t>cited by </a:t>
            </a:r>
            <a:r>
              <a:rPr lang="en-GB" sz="1700" dirty="0">
                <a:solidFill>
                  <a:prstClr val="black"/>
                </a:solidFill>
                <a:ea typeface="Calibri"/>
                <a:cs typeface="Calibri"/>
              </a:rPr>
              <a:t>Western Governors University (2021) </a:t>
            </a:r>
            <a:r>
              <a:rPr lang="en-GB" sz="1700" i="1" dirty="0">
                <a:solidFill>
                  <a:prstClr val="black"/>
                </a:solidFill>
                <a:ea typeface="Calibri"/>
                <a:cs typeface="Calibri"/>
              </a:rPr>
              <a:t>Connectivism Learning Theory. </a:t>
            </a:r>
            <a:r>
              <a:rPr lang="en-GB" sz="1700" dirty="0" err="1">
                <a:solidFill>
                  <a:prstClr val="black"/>
                </a:solidFill>
                <a:ea typeface="Calibri"/>
                <a:cs typeface="Calibri"/>
              </a:rPr>
              <a:t>Ar</a:t>
            </a:r>
            <a:r>
              <a:rPr lang="en-GB" sz="1700" dirty="0">
                <a:solidFill>
                  <a:prstClr val="black"/>
                </a:solidFill>
                <a:ea typeface="Calibri"/>
                <a:cs typeface="Calibri"/>
              </a:rPr>
              <a:t> </a:t>
            </a:r>
            <a:r>
              <a:rPr lang="en-GB" sz="1700" dirty="0" err="1">
                <a:solidFill>
                  <a:prstClr val="black"/>
                </a:solidFill>
                <a:ea typeface="Calibri"/>
                <a:cs typeface="Calibri"/>
              </a:rPr>
              <a:t>gael</a:t>
            </a:r>
            <a:r>
              <a:rPr lang="en-GB" sz="1700" dirty="0">
                <a:solidFill>
                  <a:prstClr val="black"/>
                </a:solidFill>
                <a:ea typeface="Calibri"/>
                <a:cs typeface="Calibri"/>
              </a:rPr>
              <a:t> </a:t>
            </a:r>
            <a:r>
              <a:rPr lang="en-GB" sz="1700" dirty="0" err="1">
                <a:solidFill>
                  <a:prstClr val="black"/>
                </a:solidFill>
                <a:ea typeface="Calibri"/>
                <a:cs typeface="Calibri"/>
              </a:rPr>
              <a:t>yn</a:t>
            </a:r>
            <a:r>
              <a:rPr lang="en-GB" sz="1700" dirty="0">
                <a:solidFill>
                  <a:prstClr val="black"/>
                </a:solidFill>
                <a:ea typeface="Calibri"/>
                <a:cs typeface="Calibri"/>
              </a:rPr>
              <a:t>/Available at </a:t>
            </a:r>
            <a:r>
              <a:rPr lang="en-GB" sz="1700" dirty="0">
                <a:solidFill>
                  <a:srgbClr val="0070C0"/>
                </a:solidFill>
                <a:ea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https://www.wgu.edu/blog/connectivism-learning-theory2105.html#close</a:t>
            </a:r>
            <a:r>
              <a:rPr lang="en-GB" sz="1700" dirty="0">
                <a:solidFill>
                  <a:srgbClr val="0070C0"/>
                </a:solidFill>
                <a:ea typeface="Calibri"/>
                <a:cs typeface="Calibri"/>
              </a:rPr>
              <a:t> </a:t>
            </a:r>
            <a:r>
              <a:rPr lang="en-GB" sz="1700" dirty="0">
                <a:solidFill>
                  <a:prstClr val="black"/>
                </a:solidFill>
                <a:ea typeface="Calibri"/>
                <a:cs typeface="Calibri"/>
              </a:rPr>
              <a:t>(</a:t>
            </a:r>
            <a:r>
              <a:rPr lang="en-GB" sz="1700" dirty="0" err="1">
                <a:solidFill>
                  <a:prstClr val="black"/>
                </a:solidFill>
                <a:ea typeface="Calibri"/>
                <a:cs typeface="Calibri"/>
              </a:rPr>
              <a:t>Cyrchwyd</a:t>
            </a:r>
            <a:r>
              <a:rPr lang="en-GB" sz="1700" dirty="0">
                <a:solidFill>
                  <a:prstClr val="black"/>
                </a:solidFill>
                <a:ea typeface="Calibri"/>
                <a:cs typeface="Calibri"/>
              </a:rPr>
              <a:t>/Accessed 19.07.26)</a:t>
            </a:r>
            <a:endParaRPr lang="en-US" sz="1700" dirty="0">
              <a:solidFill>
                <a:prstClr val="black"/>
              </a:solidFill>
              <a:ea typeface="Calibri"/>
              <a:cs typeface="Calibri"/>
            </a:endParaRPr>
          </a:p>
          <a:p>
            <a:pPr marL="274320" lvl="1" indent="0">
              <a:buNone/>
              <a:defRPr/>
            </a:pPr>
            <a:r>
              <a:rPr lang="en-GB" sz="1700" dirty="0">
                <a:solidFill>
                  <a:prstClr val="black"/>
                </a:solidFill>
                <a:ea typeface="Calibri"/>
                <a:cs typeface="Calibri"/>
              </a:rPr>
              <a:t>Social Care Wales (2020) </a:t>
            </a:r>
            <a:r>
              <a:rPr lang="en-GB" sz="1700" i="1" dirty="0">
                <a:solidFill>
                  <a:prstClr val="black"/>
                </a:solidFill>
                <a:ea typeface="Calibri"/>
                <a:cs typeface="Calibri"/>
              </a:rPr>
              <a:t>Wales Safeguarding Procedures. </a:t>
            </a:r>
            <a:r>
              <a:rPr lang="en-GB" sz="1700" dirty="0" err="1">
                <a:solidFill>
                  <a:prstClr val="black"/>
                </a:solidFill>
                <a:ea typeface="Calibri"/>
                <a:cs typeface="Calibri"/>
              </a:rPr>
              <a:t>Ar</a:t>
            </a:r>
            <a:r>
              <a:rPr lang="en-GB" sz="1700" dirty="0">
                <a:solidFill>
                  <a:prstClr val="black"/>
                </a:solidFill>
                <a:ea typeface="Calibri"/>
                <a:cs typeface="Calibri"/>
              </a:rPr>
              <a:t> </a:t>
            </a:r>
            <a:r>
              <a:rPr lang="en-GB" sz="1700" dirty="0" err="1">
                <a:solidFill>
                  <a:prstClr val="black"/>
                </a:solidFill>
                <a:ea typeface="Calibri"/>
                <a:cs typeface="Calibri"/>
              </a:rPr>
              <a:t>gael</a:t>
            </a:r>
            <a:r>
              <a:rPr lang="en-GB" sz="1700" dirty="0">
                <a:solidFill>
                  <a:prstClr val="black"/>
                </a:solidFill>
                <a:ea typeface="Calibri"/>
                <a:cs typeface="Calibri"/>
              </a:rPr>
              <a:t> </a:t>
            </a:r>
            <a:r>
              <a:rPr lang="en-GB" sz="1700" dirty="0" err="1">
                <a:solidFill>
                  <a:prstClr val="black"/>
                </a:solidFill>
                <a:ea typeface="Calibri"/>
                <a:cs typeface="Calibri"/>
              </a:rPr>
              <a:t>yn</a:t>
            </a:r>
            <a:r>
              <a:rPr lang="en-GB" sz="1700" dirty="0">
                <a:solidFill>
                  <a:prstClr val="black"/>
                </a:solidFill>
                <a:ea typeface="Calibri"/>
                <a:cs typeface="Calibri"/>
              </a:rPr>
              <a:t>/Available at </a:t>
            </a:r>
            <a:r>
              <a:rPr lang="en-GB" sz="1700" i="1" dirty="0">
                <a:solidFill>
                  <a:srgbClr val="0070C0"/>
                </a:solidFill>
                <a:ea typeface="Calibri"/>
                <a:cs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https://safeguarding.wales/int/i1/i1.p1.html</a:t>
            </a:r>
            <a:r>
              <a:rPr lang="en-GB" sz="1700" i="1" dirty="0">
                <a:solidFill>
                  <a:srgbClr val="0070C0"/>
                </a:solidFill>
                <a:ea typeface="Calibri"/>
                <a:cs typeface="Calibri"/>
              </a:rPr>
              <a:t> </a:t>
            </a:r>
            <a:r>
              <a:rPr lang="en-GB" sz="1700" dirty="0">
                <a:ea typeface="Calibri"/>
                <a:cs typeface="Calibri"/>
              </a:rPr>
              <a:t>(</a:t>
            </a:r>
            <a:r>
              <a:rPr lang="en-GB" sz="1700" dirty="0" err="1">
                <a:ea typeface="Calibri"/>
                <a:cs typeface="Calibri"/>
              </a:rPr>
              <a:t>Cyrchwyd</a:t>
            </a:r>
            <a:r>
              <a:rPr lang="en-GB" sz="1700" dirty="0">
                <a:ea typeface="Calibri"/>
                <a:cs typeface="Calibri"/>
              </a:rPr>
              <a:t>/Accessed 19.07.26)</a:t>
            </a:r>
          </a:p>
          <a:p>
            <a:pPr marL="274320" lvl="1" indent="0">
              <a:buNone/>
              <a:defRPr/>
            </a:pPr>
            <a:r>
              <a:rPr lang="en-GB" sz="1700" dirty="0">
                <a:solidFill>
                  <a:prstClr val="black"/>
                </a:solidFill>
                <a:ea typeface="Calibri"/>
                <a:cs typeface="Calibri"/>
              </a:rPr>
              <a:t>UNICEF (2025) </a:t>
            </a:r>
            <a:r>
              <a:rPr lang="en-GB" sz="1700" i="1" dirty="0">
                <a:solidFill>
                  <a:prstClr val="black"/>
                </a:solidFill>
                <a:ea typeface="Calibri"/>
                <a:cs typeface="Calibri"/>
              </a:rPr>
              <a:t>Childhood in a Digital World. </a:t>
            </a:r>
            <a:r>
              <a:rPr lang="en-GB" sz="1700" dirty="0" err="1">
                <a:solidFill>
                  <a:prstClr val="black"/>
                </a:solidFill>
                <a:ea typeface="Calibri"/>
                <a:cs typeface="Calibri"/>
              </a:rPr>
              <a:t>Ar</a:t>
            </a:r>
            <a:r>
              <a:rPr lang="en-GB" sz="1700" dirty="0">
                <a:solidFill>
                  <a:prstClr val="black"/>
                </a:solidFill>
                <a:ea typeface="Calibri"/>
                <a:cs typeface="Calibri"/>
              </a:rPr>
              <a:t> </a:t>
            </a:r>
            <a:r>
              <a:rPr lang="en-GB" sz="1700" dirty="0" err="1">
                <a:solidFill>
                  <a:prstClr val="black"/>
                </a:solidFill>
                <a:ea typeface="Calibri"/>
                <a:cs typeface="Calibri"/>
              </a:rPr>
              <a:t>gael</a:t>
            </a:r>
            <a:r>
              <a:rPr lang="en-GB" sz="1700" dirty="0">
                <a:solidFill>
                  <a:prstClr val="black"/>
                </a:solidFill>
                <a:ea typeface="Calibri"/>
                <a:cs typeface="Calibri"/>
              </a:rPr>
              <a:t> </a:t>
            </a:r>
            <a:r>
              <a:rPr lang="en-GB" sz="1700" dirty="0" err="1">
                <a:solidFill>
                  <a:prstClr val="black"/>
                </a:solidFill>
                <a:ea typeface="Calibri"/>
                <a:cs typeface="Calibri"/>
              </a:rPr>
              <a:t>yn</a:t>
            </a:r>
            <a:r>
              <a:rPr lang="en-GB" sz="1700" dirty="0">
                <a:solidFill>
                  <a:prstClr val="black"/>
                </a:solidFill>
                <a:ea typeface="Calibri"/>
                <a:cs typeface="Calibri"/>
              </a:rPr>
              <a:t>/Available at  </a:t>
            </a:r>
            <a:r>
              <a:rPr lang="en-GB" sz="1700" dirty="0">
                <a:solidFill>
                  <a:prstClr val="black"/>
                </a:solidFill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Childhood in a Digital World | Innocenti Global Office of Research and Foresight</a:t>
            </a:r>
            <a:r>
              <a:rPr lang="en-GB" sz="1700" dirty="0">
                <a:solidFill>
                  <a:prstClr val="black"/>
                </a:solidFill>
                <a:ea typeface="Calibri"/>
                <a:cs typeface="Calibri"/>
              </a:rPr>
              <a:t> (</a:t>
            </a:r>
            <a:r>
              <a:rPr lang="en-GB" sz="1700" dirty="0" err="1">
                <a:solidFill>
                  <a:prstClr val="black"/>
                </a:solidFill>
                <a:ea typeface="Calibri"/>
                <a:cs typeface="Calibri"/>
              </a:rPr>
              <a:t>Cyrchwyd</a:t>
            </a:r>
            <a:r>
              <a:rPr lang="en-GB" sz="1700" dirty="0">
                <a:solidFill>
                  <a:prstClr val="black"/>
                </a:solidFill>
                <a:ea typeface="Calibri"/>
                <a:cs typeface="Calibri"/>
              </a:rPr>
              <a:t>/Accessed 12.10.25)</a:t>
            </a:r>
          </a:p>
          <a:p>
            <a:pPr marL="274320" lvl="1" indent="0">
              <a:buNone/>
              <a:defRPr/>
            </a:pPr>
            <a:r>
              <a:rPr lang="en-GB" sz="1700" dirty="0"/>
              <a:t>Vygotsky, L.S. (1978) </a:t>
            </a:r>
            <a:r>
              <a:rPr lang="en-GB" sz="1700" i="1" dirty="0"/>
              <a:t>Mind in Society: The Development of Higher Psychological Processes</a:t>
            </a:r>
            <a:r>
              <a:rPr lang="en-GB" sz="1700" dirty="0"/>
              <a:t>. Cambridge, MA: Harvard University Press.</a:t>
            </a:r>
            <a:endParaRPr lang="en-US" sz="1700" dirty="0">
              <a:solidFill>
                <a:prstClr val="black"/>
              </a:solidFill>
              <a:ea typeface="Calibri"/>
              <a:cs typeface="Calibri"/>
            </a:endParaRPr>
          </a:p>
          <a:p>
            <a:pPr marL="274320" lvl="1" indent="0">
              <a:buNone/>
              <a:defRPr/>
            </a:pPr>
            <a:r>
              <a:rPr kumimoji="0" lang="en-GB" sz="17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Calibri"/>
                <a:cs typeface="Calibri"/>
              </a:rPr>
              <a:t>Wales Government </a:t>
            </a:r>
            <a:r>
              <a:rPr lang="en-GB" sz="1700" i="1" dirty="0">
                <a:solidFill>
                  <a:prstClr val="black"/>
                </a:solidFill>
                <a:ea typeface="Calibri"/>
                <a:cs typeface="Calibri"/>
              </a:rPr>
              <a:t>(2018) The Digital Competence Framework Guidance. </a:t>
            </a:r>
            <a:r>
              <a:rPr lang="en-GB" sz="1700" dirty="0">
                <a:solidFill>
                  <a:prstClr val="black"/>
                </a:solidFill>
                <a:ea typeface="Calibri"/>
                <a:cs typeface="Calibri"/>
              </a:rPr>
              <a:t>Available at </a:t>
            </a:r>
            <a:r>
              <a:rPr lang="en-GB" sz="1700" dirty="0">
                <a:solidFill>
                  <a:srgbClr val="0070C0"/>
                </a:solidFill>
                <a:ea typeface="Calibri"/>
                <a:cs typeface="Calibri"/>
              </a:rPr>
              <a:t>A curriculum for Wales – a curriculum for life (</a:t>
            </a:r>
            <a:r>
              <a:rPr lang="en-GB" sz="1700" dirty="0" err="1">
                <a:solidFill>
                  <a:srgbClr val="0070C0"/>
                </a:solidFill>
                <a:ea typeface="Calibri"/>
                <a:cs typeface="Calibri"/>
              </a:rPr>
              <a:t>gov.wales</a:t>
            </a:r>
            <a:r>
              <a:rPr lang="en-GB" sz="1700" dirty="0">
                <a:solidFill>
                  <a:srgbClr val="0070C0"/>
                </a:solidFill>
                <a:ea typeface="Calibri"/>
                <a:cs typeface="Calibri"/>
              </a:rPr>
              <a:t>) </a:t>
            </a:r>
            <a:r>
              <a:rPr lang="en-GB" sz="1700" dirty="0">
                <a:solidFill>
                  <a:prstClr val="black"/>
                </a:solidFill>
                <a:ea typeface="Calibri"/>
                <a:cs typeface="Calibri"/>
              </a:rPr>
              <a:t>(Accessed 17.07.26)</a:t>
            </a:r>
          </a:p>
          <a:p>
            <a:pPr marL="274320" lvl="1" indent="0">
              <a:buNone/>
              <a:defRPr/>
            </a:pPr>
            <a:r>
              <a:rPr lang="en-GB" sz="1700" dirty="0">
                <a:solidFill>
                  <a:prstClr val="black"/>
                </a:solidFill>
                <a:ea typeface="Calibri"/>
                <a:cs typeface="Calibri"/>
              </a:rPr>
              <a:t>Wales Government (2021) </a:t>
            </a:r>
            <a:r>
              <a:rPr kumimoji="0" lang="en-GB" sz="17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Calibri"/>
                <a:cs typeface="Calibri"/>
              </a:rPr>
              <a:t>The Digital Competence Framework </a:t>
            </a: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Calibri"/>
                <a:cs typeface="Calibri"/>
              </a:rPr>
              <a:t>Available at </a:t>
            </a: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ea typeface="Calibri"/>
                <a:cs typeface="Calibri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Cross-curricular skills frameworks - Hwb (gov.wales) </a:t>
            </a: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Calibri"/>
                <a:cs typeface="Calibri"/>
              </a:rPr>
              <a:t>(Accessed 17.07.26)</a:t>
            </a: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ea typeface="Calibri"/>
                <a:cs typeface="Calibri"/>
              </a:rPr>
              <a:t> </a:t>
            </a:r>
            <a:endParaRPr lang="en-GB" sz="1700" dirty="0">
              <a:ea typeface="Calibri"/>
              <a:cs typeface="Calibri"/>
            </a:endParaRPr>
          </a:p>
          <a:p>
            <a:pPr marL="274320" marR="0" lvl="1" indent="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700" b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Calibri"/>
                <a:cs typeface="Calibri"/>
              </a:rPr>
              <a:t>Wales Government (2021) </a:t>
            </a:r>
            <a:r>
              <a:rPr kumimoji="0" lang="en-GB" sz="17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Calibri"/>
                <a:cs typeface="Calibri"/>
              </a:rPr>
              <a:t>Routes for Learning (for earliest years learners) </a:t>
            </a: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Calibri"/>
                <a:cs typeface="Calibri"/>
              </a:rPr>
              <a:t>Available at </a:t>
            </a: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ea typeface="Calibri"/>
                <a:cs typeface="Calibri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Digital Competence Framework (gov.wales)</a:t>
            </a: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ea typeface="Calibri"/>
                <a:cs typeface="Calibri"/>
              </a:rPr>
              <a:t> </a:t>
            </a: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Calibri"/>
                <a:cs typeface="Calibri"/>
              </a:rPr>
              <a:t>(Accessed 17.07.26) </a:t>
            </a:r>
            <a:endParaRPr lang="en-GB" sz="1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Calibri"/>
              <a:cs typeface="Calibri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291956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CF64DD8-8BF1-4055-AA84-573F3383EB47}"/>
    </a:ext>
  </a:extLst>
</a:theme>
</file>

<file path=ppt/theme/theme2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3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8F54E00-A234-4BC1-9AB6-79240979EE68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379F4DF4C23D64BB72CCA2EBD7C55DA" ma:contentTypeVersion="3" ma:contentTypeDescription="Create a new document." ma:contentTypeScope="" ma:versionID="afbd2957145aba05f3db3e90c94508f3">
  <xsd:schema xmlns:xsd="http://www.w3.org/2001/XMLSchema" xmlns:xs="http://www.w3.org/2001/XMLSchema" xmlns:p="http://schemas.microsoft.com/office/2006/metadata/properties" xmlns:ns2="c9412f1f-c5de-433b-90f0-e30b35783b17" targetNamespace="http://schemas.microsoft.com/office/2006/metadata/properties" ma:root="true" ma:fieldsID="6f8bbc5714e253bba62b0fa192732a83" ns2:_="">
    <xsd:import namespace="c9412f1f-c5de-433b-90f0-e30b35783b1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9412f1f-c5de-433b-90f0-e30b35783b1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412BB07-B73E-4570-9069-2DEC99149C1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9412f1f-c5de-433b-90f0-e30b35783b1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37651BA-F45C-4845-9AB3-E0A65B39F5E1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CDB58277-F8DF-46FF-84EC-EF41B835E69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Template for PP Accessibility</Template>
  <TotalTime>0</TotalTime>
  <Words>3252</Words>
  <Application>Microsoft Office PowerPoint</Application>
  <PresentationFormat>Widescreen</PresentationFormat>
  <Paragraphs>277</Paragraphs>
  <Slides>29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29</vt:i4>
      </vt:variant>
    </vt:vector>
  </HeadingPairs>
  <TitlesOfParts>
    <vt:vector size="35" baseType="lpstr">
      <vt:lpstr>Arial</vt:lpstr>
      <vt:lpstr>Calibri</vt:lpstr>
      <vt:lpstr>Calibri Light</vt:lpstr>
      <vt:lpstr>UWTSD Title Page 1</vt:lpstr>
      <vt:lpstr>UWTSD Holding Page</vt:lpstr>
      <vt:lpstr>UWTSD Text 2</vt:lpstr>
      <vt:lpstr>PowerPoint Presentation</vt:lpstr>
      <vt:lpstr>ECIE6007C                       ECIE6007  </vt:lpstr>
      <vt:lpstr>Blog #3 (1000 o eiriau)  Blog #3 (1000 words)</vt:lpstr>
      <vt:lpstr>Gall theori, polisi ac arfer                    Theory, policy and practice can: </vt:lpstr>
      <vt:lpstr>Theori Cyfathrebu (1964)      Theory of Communication (1964)  Theori Cyfryngau                                                    (Media Theory)</vt:lpstr>
      <vt:lpstr>Marshall McLuhan (1911-1980)</vt:lpstr>
      <vt:lpstr>Llunio cysylltiadau â’r 21in ganrif     Draw links to 21st century</vt:lpstr>
      <vt:lpstr>Damcaniaeth Cysylltiaeth                                 Theory of  Connectivism  (2005)                                                                                                     (2005)    </vt:lpstr>
      <vt:lpstr>Cysylltiaeth</vt:lpstr>
      <vt:lpstr>Connectivism</vt:lpstr>
      <vt:lpstr> Enghraifft o Gysylltiaeth              Example of Connectivism Eraill?                 Others ? e.g. Education, Social Media, Gamification, Simulations  Image: Downes, 2010  Image taken from Educational Technology (2023)</vt:lpstr>
      <vt:lpstr>Cysylltiadau Wyneb yn Wyneb vs Ar-lein ymhlith Plant (DU, Oedran 3–16) Face-to-Face vs Online Connections Among Children (UK, Ages 3–16) </vt:lpstr>
      <vt:lpstr>Cysylltiadau Wyneb yn Wyneb vs Ar-lein ymhlith Plant (DU, Oedran 3–16) Face-to-Face vs Online Connections Among Children (UK, Ages 3–16)   </vt:lpstr>
      <vt:lpstr>    Cysylltiadau Wyneb yn Wyneb vs Ar-lein ymhlith Plant (DU, Oedran 3–16) Face-to-Face vs Online Connections Among Children (UK, Ages 3–16)     </vt:lpstr>
      <vt:lpstr>Cysylltiadau Wyneb yn Wyneb vs Ar-lein ymhlith Plant (DU, Oedran 3–16) Face-to-Face vs Online Connections Among Children (UK, Ages 3–16) </vt:lpstr>
      <vt:lpstr>Theori Systemau Ecolegol (Bronfenbrenner, 1979) Ecological SystemsTheory (Bronfenbrenner,1979)</vt:lpstr>
      <vt:lpstr>Theori Gymdeithasol-ddiwylliannol (Vygotsky, 1978) Social Communication Theory (Vygotsky,1978)</vt:lpstr>
      <vt:lpstr>Theori Dysgu Cymdeithasol (Bandura, 1977) Social Learning Theory (Bandura,1977)</vt:lpstr>
      <vt:lpstr>  Plant fel defnyddwyr                              Children as consumers  a chynhyrchwyr cynnwys digidol:        and producers of  digital content: Polisïau                                                      Policies  </vt:lpstr>
      <vt:lpstr>Plant fel defnyddwyr a                                             Children as consumers  chynhyrchwyr cynnwys digidol             and producers of digital content</vt:lpstr>
      <vt:lpstr>Effeithiau plant fel defnyddwyr            Effects of children as consumers  a chynhyrchwyr cynnwys digidol          and producers of digital content</vt:lpstr>
      <vt:lpstr>Effeithiau plant fel defnyddwyr chynhyrchwyr cynnwys digidol          Effects of children as consumers and producers of digital content </vt:lpstr>
      <vt:lpstr>Crynodeb                               Recap Cyfleoedd                            Opportunities</vt:lpstr>
      <vt:lpstr>Crynodeb                                                          Recap Risgiau                                                               Risks</vt:lpstr>
      <vt:lpstr>Asesu ECIE6007C                                    Assessment of ECIE6007</vt:lpstr>
      <vt:lpstr>Blog #3 (1000 o eiriau)  Blog #3 (1000 words)</vt:lpstr>
      <vt:lpstr>Cyfeiriadau / References</vt:lpstr>
      <vt:lpstr>Cyfeiriadau / References</vt:lpstr>
      <vt:lpstr>Cyfeiriadau /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ECIE6002</dc:title>
  <dc:creator>Sue Ainsworth</dc:creator>
  <cp:lastModifiedBy>Sue Ainsworth</cp:lastModifiedBy>
  <cp:revision>522</cp:revision>
  <dcterms:created xsi:type="dcterms:W3CDTF">2021-10-14T08:24:06Z</dcterms:created>
  <dcterms:modified xsi:type="dcterms:W3CDTF">2026-10-14T10:26:00Z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0x010100B379F4DF4C23D64BB72CCA2EBD7C55DA</vt:lpwstr>
  </property>
</Properties>
</file>