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5" r:id="rId5"/>
    <p:sldId id="266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82587" autoAdjust="0"/>
  </p:normalViewPr>
  <p:slideViewPr>
    <p:cSldViewPr snapToGrid="0">
      <p:cViewPr varScale="1">
        <p:scale>
          <a:sx n="75" d="100"/>
          <a:sy n="75" d="100"/>
        </p:scale>
        <p:origin x="-894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E2F19-A2F9-4097-99AE-1560EC0E1CBD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75CFDC-C873-45BB-A403-650755A5BF2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38266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61550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92049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301097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5622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111569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83809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913640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5CFDC-C873-45BB-A403-650755A5BF26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57870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2165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32747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92521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48823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58070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52741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34314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33432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77672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21508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0333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60944-1F43-4DBC-AFCF-E8604D9F73D4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9C8D5-DE51-4C90-A12C-B99E5BA3267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19608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1262064"/>
            <a:ext cx="9093200" cy="3868737"/>
          </a:xfrm>
        </p:spPr>
        <p:txBody>
          <a:bodyPr>
            <a:normAutofit/>
          </a:bodyPr>
          <a:lstStyle/>
          <a:p>
            <a:r>
              <a:rPr lang="en-GB" dirty="0" smtClean="0"/>
              <a:t>Risk Management </a:t>
            </a:r>
            <a:br>
              <a:rPr lang="en-GB" dirty="0" smtClean="0"/>
            </a:br>
            <a:r>
              <a:rPr lang="en-GB" dirty="0" smtClean="0"/>
              <a:t>of </a:t>
            </a:r>
            <a:br>
              <a:rPr lang="en-GB" dirty="0" smtClean="0"/>
            </a:br>
            <a:r>
              <a:rPr lang="en-GB" dirty="0" smtClean="0"/>
              <a:t>Digital Identity on Social </a:t>
            </a:r>
            <a:br>
              <a:rPr lang="en-GB" dirty="0" smtClean="0"/>
            </a:br>
            <a:r>
              <a:rPr lang="en-GB" dirty="0" smtClean="0"/>
              <a:t>Media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100" y="5130801"/>
            <a:ext cx="9144000" cy="1655762"/>
          </a:xfrm>
        </p:spPr>
        <p:txBody>
          <a:bodyPr>
            <a:normAutofit/>
          </a:bodyPr>
          <a:lstStyle/>
          <a:p>
            <a:endParaRPr lang="en-GB" sz="4000" dirty="0" smtClean="0"/>
          </a:p>
          <a:p>
            <a:r>
              <a:rPr lang="en-GB" sz="4000" dirty="0" smtClean="0"/>
              <a:t>Week seven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14085" y="11222"/>
            <a:ext cx="3477915" cy="349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9081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1825625"/>
            <a:ext cx="59309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Explain how Risk Management can be used with Social Media within Business</a:t>
            </a:r>
          </a:p>
          <a:p>
            <a:endParaRPr lang="en-GB" dirty="0"/>
          </a:p>
          <a:p>
            <a:r>
              <a:rPr lang="en-GB" dirty="0" smtClean="0"/>
              <a:t>Examples of threats and ways to manage the risk they cause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5686" y="-23598"/>
            <a:ext cx="6606314" cy="34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659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Benefits of Social media to Business</a:t>
            </a:r>
          </a:p>
          <a:p>
            <a:endParaRPr lang="en-GB" dirty="0"/>
          </a:p>
          <a:p>
            <a:r>
              <a:rPr lang="en-GB" dirty="0" smtClean="0"/>
              <a:t>How is social media dangerous?</a:t>
            </a:r>
          </a:p>
          <a:p>
            <a:pPr lvl="1"/>
            <a:r>
              <a:rPr lang="en-GB" dirty="0" smtClean="0"/>
              <a:t>Confidential information leaks</a:t>
            </a:r>
          </a:p>
          <a:p>
            <a:pPr lvl="1"/>
            <a:r>
              <a:rPr lang="en-GB" dirty="0" smtClean="0"/>
              <a:t>Social media having a negative impact on a brand’s reputation</a:t>
            </a:r>
          </a:p>
          <a:p>
            <a:pPr lvl="1"/>
            <a:r>
              <a:rPr lang="en-GB" dirty="0" smtClean="0"/>
              <a:t>Intellectual property theft</a:t>
            </a:r>
          </a:p>
          <a:p>
            <a:pPr lvl="1"/>
            <a:r>
              <a:rPr lang="en-GB" dirty="0" smtClean="0"/>
              <a:t>Legal ramifications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77714" y="0"/>
            <a:ext cx="3514286" cy="23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3057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737A272E-A340-4A50-A84B-50EEF250F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86250"/>
            <a:ext cx="9127067" cy="826048"/>
          </a:xfrm>
        </p:spPr>
        <p:txBody>
          <a:bodyPr>
            <a:noAutofit/>
          </a:bodyPr>
          <a:lstStyle/>
          <a:p>
            <a:r>
              <a:rPr lang="en-GB" sz="3600" dirty="0"/>
              <a:t>Social Media Risk Management</a:t>
            </a:r>
            <a:endParaRPr lang="en-US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64823E05-F65D-4EA5-B5A8-17BD7ED02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2006600"/>
            <a:ext cx="9436100" cy="421640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How is social media dangerous?</a:t>
            </a:r>
          </a:p>
          <a:p>
            <a:pPr lvl="1">
              <a:lnSpc>
                <a:spcPct val="100000"/>
              </a:lnSpc>
            </a:pPr>
            <a:r>
              <a:rPr lang="en-US" sz="2400" dirty="0" smtClean="0"/>
              <a:t>Both </a:t>
            </a:r>
            <a:r>
              <a:rPr lang="en-US" sz="2400" dirty="0"/>
              <a:t>consumers and brands can be victims of social commerce </a:t>
            </a:r>
            <a:r>
              <a:rPr lang="en-US" sz="2400" dirty="0" smtClean="0"/>
              <a:t>fraud!</a:t>
            </a:r>
          </a:p>
          <a:p>
            <a:pPr lvl="1">
              <a:lnSpc>
                <a:spcPct val="100000"/>
              </a:lnSpc>
            </a:pPr>
            <a:r>
              <a:rPr lang="en-US" sz="2200" dirty="0" smtClean="0"/>
              <a:t>Fraudsters </a:t>
            </a:r>
            <a:r>
              <a:rPr lang="en-US" sz="2200" dirty="0"/>
              <a:t>pose as a legitimate brand on social media. They then scam customers while undermining the brand’s reputation and creating negative brand sentiment. </a:t>
            </a:r>
          </a:p>
        </p:txBody>
      </p:sp>
    </p:spTree>
    <p:extLst>
      <p:ext uri="{BB962C8B-B14F-4D97-AF65-F5344CB8AC3E}">
        <p14:creationId xmlns:p14="http://schemas.microsoft.com/office/powerpoint/2010/main" xmlns="" val="3243893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737A272E-A340-4A50-A84B-50EEF250F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00" y="686250"/>
            <a:ext cx="9190567" cy="826048"/>
          </a:xfrm>
        </p:spPr>
        <p:txBody>
          <a:bodyPr>
            <a:noAutofit/>
          </a:bodyPr>
          <a:lstStyle/>
          <a:p>
            <a:r>
              <a:rPr lang="en-GB" sz="3600" dirty="0"/>
              <a:t>Social Media Risk Management</a:t>
            </a:r>
            <a:endParaRPr lang="en-US" sz="3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64823E05-F65D-4EA5-B5A8-17BD7ED02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0" y="2006601"/>
            <a:ext cx="9258300" cy="392853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200" dirty="0"/>
              <a:t>A study of 5,000 brand profiles on Twitter, Facebook, YouTube, and Instagram found that nearly 20% of social media brand profiles were </a:t>
            </a:r>
            <a:r>
              <a:rPr lang="en-US" sz="2200" b="1" dirty="0"/>
              <a:t>fake accounts </a:t>
            </a:r>
            <a:r>
              <a:rPr lang="en-US" sz="2200" dirty="0"/>
              <a:t>used to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Offer counterfeit products and services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Phish for personally identifiable information to use in identity theft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Infect victims with malware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Maliciously attack brands</a:t>
            </a:r>
          </a:p>
          <a:p>
            <a:pPr lvl="1">
              <a:lnSpc>
                <a:spcPct val="100000"/>
              </a:lnSpc>
              <a:buFont typeface="Arial" panose="020B0604020202020204" pitchFamily="34" charset="0"/>
              <a:buChar char="–"/>
            </a:pPr>
            <a:r>
              <a:rPr lang="en-US" sz="2200" dirty="0"/>
              <a:t>Generate ad revenue</a:t>
            </a:r>
          </a:p>
        </p:txBody>
      </p:sp>
    </p:spTree>
    <p:extLst>
      <p:ext uri="{BB962C8B-B14F-4D97-AF65-F5344CB8AC3E}">
        <p14:creationId xmlns:p14="http://schemas.microsoft.com/office/powerpoint/2010/main" xmlns="" val="2603418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Create a Social Media Risk Assessment</a:t>
            </a:r>
          </a:p>
          <a:p>
            <a:r>
              <a:rPr lang="en-GB" dirty="0" smtClean="0"/>
              <a:t>Evaluating and Managing Risks</a:t>
            </a:r>
          </a:p>
          <a:p>
            <a:r>
              <a:rPr lang="en-GB" dirty="0" smtClean="0"/>
              <a:t>What is Risk Analysis</a:t>
            </a:r>
          </a:p>
          <a:p>
            <a:r>
              <a:rPr lang="en-GB" dirty="0" smtClean="0"/>
              <a:t>When to use Risk Analysis – in this case to assess </a:t>
            </a:r>
            <a:br>
              <a:rPr lang="en-GB" dirty="0" smtClean="0"/>
            </a:br>
            <a:r>
              <a:rPr lang="en-GB" dirty="0" smtClean="0"/>
              <a:t>the threats to the business of using Social media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82476" y="0"/>
            <a:ext cx="3609524" cy="427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009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Create a Social Media Risk Assessment</a:t>
            </a:r>
          </a:p>
          <a:p>
            <a:r>
              <a:rPr lang="en-GB" dirty="0" smtClean="0"/>
              <a:t>How to Use Risk Analysis (Social Media usage)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Identify Threats to the business of Social Media Usage for example</a:t>
            </a:r>
          </a:p>
          <a:p>
            <a:pPr lvl="2"/>
            <a:r>
              <a:rPr lang="en-GB" dirty="0" smtClean="0"/>
              <a:t>Confidential information leaks</a:t>
            </a:r>
          </a:p>
          <a:p>
            <a:pPr lvl="2"/>
            <a:r>
              <a:rPr lang="en-GB" dirty="0" smtClean="0"/>
              <a:t>Social media having a negative impact on a brand’s reputation</a:t>
            </a:r>
          </a:p>
          <a:p>
            <a:pPr lvl="2"/>
            <a:r>
              <a:rPr lang="en-GB" dirty="0" smtClean="0"/>
              <a:t>Intellectual property theft</a:t>
            </a:r>
          </a:p>
          <a:p>
            <a:pPr lvl="2"/>
            <a:r>
              <a:rPr lang="en-GB" dirty="0" smtClean="0"/>
              <a:t>Legal ramifications</a:t>
            </a:r>
          </a:p>
          <a:p>
            <a:pPr lvl="2"/>
            <a:endParaRPr lang="en-GB" dirty="0"/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Estimate Risk</a:t>
            </a:r>
          </a:p>
          <a:p>
            <a:pPr marL="1371600" lvl="2" indent="-457200">
              <a:buFont typeface="+mj-lt"/>
              <a:buAutoNum type="arabicPeriod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25009" y="4432438"/>
            <a:ext cx="4352381" cy="220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071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Manage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Avoid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Share the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Accept the risk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Mitigate/Control the risk</a:t>
            </a:r>
          </a:p>
          <a:p>
            <a:pPr marL="914400" lvl="1" indent="-457200">
              <a:buFont typeface="+mj-lt"/>
              <a:buAutoNum type="arabicPeriod"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Risk Analysis is a proven way of identifying and assessing factors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21766" y="1503784"/>
            <a:ext cx="2685934" cy="265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580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1633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Now we will look at some real Social Media risks/threats and ways to mitigate or control them or avoid them</a:t>
            </a:r>
            <a:r>
              <a:rPr lang="en-GB" b="1" dirty="0"/>
              <a:t>. (Examples of threats and ways to manage the risk they </a:t>
            </a:r>
            <a:r>
              <a:rPr lang="en-GB" b="1" dirty="0" smtClean="0"/>
              <a:t>cause)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Social Media security often overlooked by business</a:t>
            </a:r>
          </a:p>
          <a:p>
            <a:endParaRPr lang="en-GB" dirty="0"/>
          </a:p>
          <a:p>
            <a:r>
              <a:rPr lang="en-GB" dirty="0" smtClean="0"/>
              <a:t>Set a Place at the Policy Table</a:t>
            </a:r>
          </a:p>
          <a:p>
            <a:endParaRPr lang="en-GB" dirty="0"/>
          </a:p>
          <a:p>
            <a:r>
              <a:rPr lang="en-GB" dirty="0" smtClean="0"/>
              <a:t>Some threats to be identified of a business using Social Media to reduce risk</a:t>
            </a:r>
          </a:p>
          <a:p>
            <a:pPr lvl="1"/>
            <a:r>
              <a:rPr lang="en-GB" dirty="0" smtClean="0"/>
              <a:t>Confidential information leaks</a:t>
            </a:r>
          </a:p>
          <a:p>
            <a:pPr lvl="1"/>
            <a:r>
              <a:rPr lang="en-GB" dirty="0" smtClean="0"/>
              <a:t>Social media having a negative impact on a brand’s reputation</a:t>
            </a:r>
          </a:p>
          <a:p>
            <a:pPr lvl="1"/>
            <a:r>
              <a:rPr lang="en-GB" dirty="0" smtClean="0"/>
              <a:t>Intellectual property theft</a:t>
            </a:r>
          </a:p>
          <a:p>
            <a:pPr lvl="1"/>
            <a:r>
              <a:rPr lang="en-GB" dirty="0" smtClean="0"/>
              <a:t>Legal ramifications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31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 Risk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Programs to Mitigate Social Media Risk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Written Policy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Monitoring Social Media Feeds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Organization Communications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Governance: Every social media account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Dotted line between corporate and private Social Media Accounts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Train staff members in media law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Invest in internet security and ensure these defences are up to date</a:t>
            </a:r>
            <a:r>
              <a:rPr lang="en-GB" dirty="0" smtClean="0"/>
              <a:t>.</a:t>
            </a:r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r>
              <a:rPr lang="en-GB" dirty="0" smtClean="0"/>
              <a:t>Avoid Crisis of Risks coming to fruition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4953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Explain how Risk Management can be used with Social Media within Business</a:t>
            </a:r>
          </a:p>
          <a:p>
            <a:endParaRPr lang="en-GB" dirty="0"/>
          </a:p>
          <a:p>
            <a:r>
              <a:rPr lang="en-GB" dirty="0" smtClean="0"/>
              <a:t>Examples of threats and ways to manage the risk they cause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45147" y="4001294"/>
            <a:ext cx="3761905" cy="23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046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453</Words>
  <Application>Microsoft Office PowerPoint</Application>
  <PresentationFormat>Custom</PresentationFormat>
  <Paragraphs>90</Paragraphs>
  <Slides>11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Risk Management  of  Digital Identity on Social  Media</vt:lpstr>
      <vt:lpstr>Objectives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Social Media Risk Management</vt:lpstr>
      <vt:lpstr>Summary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 Management of Digital Identity on Social Media</dc:title>
  <dc:creator>Anthony Burns</dc:creator>
  <cp:lastModifiedBy>se046</cp:lastModifiedBy>
  <cp:revision>26</cp:revision>
  <dcterms:created xsi:type="dcterms:W3CDTF">2018-07-23T09:12:31Z</dcterms:created>
  <dcterms:modified xsi:type="dcterms:W3CDTF">2018-09-13T14:41:00Z</dcterms:modified>
</cp:coreProperties>
</file>