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680"/>
  </p:normalViewPr>
  <p:slideViewPr>
    <p:cSldViewPr snapToGrid="0">
      <p:cViewPr varScale="1">
        <p:scale>
          <a:sx n="64" d="100"/>
          <a:sy n="64" d="100"/>
        </p:scale>
        <p:origin x="7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354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6948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131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3145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4662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5195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6467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3875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128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2257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3289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9/9/2024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670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www.onyxtruth.com/2017/11/14/why-reddit-banning-groups-like-incels-is-good-for-black-men/" TargetMode="External"/><Relationship Id="rId7" Type="http://schemas.openxmlformats.org/officeDocument/2006/relationships/hyperlink" Target="https://www.impriindia.com/gender-gaps/" TargetMode="External"/><Relationship Id="rId12" Type="http://schemas.openxmlformats.org/officeDocument/2006/relationships/hyperlink" Target="https://creativecommons.org/licenses/by-nd/3.0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pursuit.unimelb.edu.au/articles/why-parliament-should-decide-on-same-sex-marriage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genderpolicyreport.umn.edu/metoo-and-the-failure-of-law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ursuit.unimelb.edu.au/articles/why-more-australians-are-supporting-gay-rights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americanfathersliberationarmy.blogspot.com/2016/06/is-there-really-fatherhood-crisis.html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75062596@N00/4863766875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-equation.com/new-to-your-company-sell-your-ideas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ronlineph.com/2020/06/03/in-the-news-alarm-over-dutertes-new-anti-terrorism-bill-for-philippines-aljazeera/al-jazeera-logo-2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aljazeera.com/author/banchiamlack-dessalegn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F6CB14B4-60C8-E91E-0B58-DE4393037B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0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8832D8-ECAE-A501-47C7-C8D4DFF01D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2807208"/>
          </a:xfrm>
        </p:spPr>
        <p:txBody>
          <a:bodyPr anchor="b">
            <a:normAutofit/>
          </a:bodyPr>
          <a:lstStyle/>
          <a:p>
            <a:pPr algn="l"/>
            <a:r>
              <a:rPr lang="en-US" sz="5400" dirty="0"/>
              <a:t>Celebrate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FACAC1-F35E-E245-FD98-872B7B978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3968496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It’s assignment time</a:t>
            </a:r>
          </a:p>
        </p:txBody>
      </p:sp>
    </p:spTree>
    <p:extLst>
      <p:ext uri="{BB962C8B-B14F-4D97-AF65-F5344CB8AC3E}">
        <p14:creationId xmlns:p14="http://schemas.microsoft.com/office/powerpoint/2010/main" val="1848777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aper files on the table">
            <a:extLst>
              <a:ext uri="{FF2B5EF4-FFF2-40B4-BE49-F238E27FC236}">
                <a16:creationId xmlns:a16="http://schemas.microsoft.com/office/drawing/2014/main" id="{E429E5F0-FF19-960D-07D8-695BD7B004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45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0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485CC4B-D289-62CF-3818-038D54C6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280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portfolio of 2 pieces of work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46720E-659B-32DC-64D5-AFC835EB6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48600" y="3968496"/>
            <a:ext cx="4023360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All linked to the same topic</a:t>
            </a:r>
          </a:p>
        </p:txBody>
      </p:sp>
    </p:spTree>
    <p:extLst>
      <p:ext uri="{BB962C8B-B14F-4D97-AF65-F5344CB8AC3E}">
        <p14:creationId xmlns:p14="http://schemas.microsoft.com/office/powerpoint/2010/main" val="3492497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7E36F3B-5EA3-4859-A8E1-7DB2CD0BF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2635EE6-D269-46B5-8431-4D0F084D4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4"/>
            <a:ext cx="5491718" cy="6858003"/>
          </a:xfrm>
          <a:custGeom>
            <a:avLst/>
            <a:gdLst>
              <a:gd name="connsiteX0" fmla="*/ 2609706 w 6252552"/>
              <a:gd name="connsiteY0" fmla="*/ 0 h 6858003"/>
              <a:gd name="connsiteX1" fmla="*/ 6252552 w 6252552"/>
              <a:gd name="connsiteY1" fmla="*/ 0 h 6858003"/>
              <a:gd name="connsiteX2" fmla="*/ 6252552 w 6252552"/>
              <a:gd name="connsiteY2" fmla="*/ 6858002 h 6858003"/>
              <a:gd name="connsiteX3" fmla="*/ 6228060 w 6252552"/>
              <a:gd name="connsiteY3" fmla="*/ 6858002 h 6858003"/>
              <a:gd name="connsiteX4" fmla="*/ 6228060 w 6252552"/>
              <a:gd name="connsiteY4" fmla="*/ 6858003 h 6858003"/>
              <a:gd name="connsiteX5" fmla="*/ 0 w 6252552"/>
              <a:gd name="connsiteY5" fmla="*/ 6858003 h 6858003"/>
              <a:gd name="connsiteX6" fmla="*/ 0 w 6252552"/>
              <a:gd name="connsiteY6" fmla="*/ 1 h 6858003"/>
              <a:gd name="connsiteX7" fmla="*/ 2609701 w 6252552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52552" h="6858003">
                <a:moveTo>
                  <a:pt x="2609706" y="0"/>
                </a:moveTo>
                <a:lnTo>
                  <a:pt x="6252552" y="0"/>
                </a:lnTo>
                <a:lnTo>
                  <a:pt x="6252552" y="6858002"/>
                </a:lnTo>
                <a:lnTo>
                  <a:pt x="6228060" y="6858002"/>
                </a:lnTo>
                <a:lnTo>
                  <a:pt x="6228060" y="6858003"/>
                </a:lnTo>
                <a:lnTo>
                  <a:pt x="0" y="6858003"/>
                </a:lnTo>
                <a:lnTo>
                  <a:pt x="0" y="1"/>
                </a:lnTo>
                <a:lnTo>
                  <a:pt x="260970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179195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B229A-54A1-C21D-6074-9A7E27D5F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343203" cy="27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1 – choose an overarching theme/subject</a:t>
            </a:r>
          </a:p>
        </p:txBody>
      </p: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B1F7A43-79CD-94C1-A225-81A03ED19E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811" r="18694" b="3"/>
          <a:stretch/>
        </p:blipFill>
        <p:spPr>
          <a:xfrm>
            <a:off x="5725325" y="175469"/>
            <a:ext cx="3025660" cy="3146323"/>
          </a:xfrm>
          <a:custGeom>
            <a:avLst/>
            <a:gdLst/>
            <a:ahLst/>
            <a:cxnLst/>
            <a:rect l="l" t="t" r="r" b="b"/>
            <a:pathLst>
              <a:path w="3146323" h="3146323">
                <a:moveTo>
                  <a:pt x="91778" y="0"/>
                </a:moveTo>
                <a:lnTo>
                  <a:pt x="3054545" y="0"/>
                </a:lnTo>
                <a:cubicBezTo>
                  <a:pt x="3105233" y="0"/>
                  <a:pt x="3146323" y="41090"/>
                  <a:pt x="3146323" y="91778"/>
                </a:cubicBezTo>
                <a:lnTo>
                  <a:pt x="3146323" y="3054545"/>
                </a:lnTo>
                <a:cubicBezTo>
                  <a:pt x="3146323" y="3105233"/>
                  <a:pt x="3105233" y="3146323"/>
                  <a:pt x="3054545" y="3146323"/>
                </a:cubicBezTo>
                <a:lnTo>
                  <a:pt x="91778" y="3146323"/>
                </a:lnTo>
                <a:cubicBezTo>
                  <a:pt x="41090" y="3146323"/>
                  <a:pt x="0" y="3105233"/>
                  <a:pt x="0" y="3054545"/>
                </a:cubicBezTo>
                <a:lnTo>
                  <a:pt x="0" y="91778"/>
                </a:lnTo>
                <a:cubicBezTo>
                  <a:pt x="0" y="41090"/>
                  <a:pt x="41090" y="0"/>
                  <a:pt x="91778" y="0"/>
                </a:cubicBezTo>
                <a:close/>
              </a:path>
            </a:pathLst>
          </a:cu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4A194-B6E7-9B78-2C7A-A13D49231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3686187"/>
            <a:ext cx="4343203" cy="2292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Family, Marriage, Gender or Sexuality</a:t>
            </a:r>
          </a:p>
        </p:txBody>
      </p:sp>
      <p:pic>
        <p:nvPicPr>
          <p:cNvPr id="14" name="Picture 13" descr="A group of people holding kites on a beach&#10;&#10;Description automatically generated with medium confidence">
            <a:extLst>
              <a:ext uri="{FF2B5EF4-FFF2-40B4-BE49-F238E27FC236}">
                <a16:creationId xmlns:a16="http://schemas.microsoft.com/office/drawing/2014/main" id="{6C67683B-E9AA-C9CF-8CA9-456149A78A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973" r="19076" b="-2"/>
          <a:stretch/>
        </p:blipFill>
        <p:spPr>
          <a:xfrm>
            <a:off x="8932724" y="175469"/>
            <a:ext cx="3025660" cy="3146323"/>
          </a:xfrm>
          <a:custGeom>
            <a:avLst/>
            <a:gdLst/>
            <a:ahLst/>
            <a:cxnLst/>
            <a:rect l="l" t="t" r="r" b="b"/>
            <a:pathLst>
              <a:path w="3146323" h="3146323">
                <a:moveTo>
                  <a:pt x="91778" y="0"/>
                </a:moveTo>
                <a:lnTo>
                  <a:pt x="3054545" y="0"/>
                </a:lnTo>
                <a:cubicBezTo>
                  <a:pt x="3105233" y="0"/>
                  <a:pt x="3146323" y="41090"/>
                  <a:pt x="3146323" y="91778"/>
                </a:cubicBezTo>
                <a:lnTo>
                  <a:pt x="3146323" y="3054545"/>
                </a:lnTo>
                <a:cubicBezTo>
                  <a:pt x="3146323" y="3105233"/>
                  <a:pt x="3105233" y="3146323"/>
                  <a:pt x="3054545" y="3146323"/>
                </a:cubicBezTo>
                <a:lnTo>
                  <a:pt x="91778" y="3146323"/>
                </a:lnTo>
                <a:cubicBezTo>
                  <a:pt x="41090" y="3146323"/>
                  <a:pt x="0" y="3105233"/>
                  <a:pt x="0" y="3054545"/>
                </a:cubicBezTo>
                <a:lnTo>
                  <a:pt x="0" y="91778"/>
                </a:lnTo>
                <a:cubicBezTo>
                  <a:pt x="0" y="41090"/>
                  <a:pt x="41090" y="0"/>
                  <a:pt x="91778" y="0"/>
                </a:cubicBezTo>
                <a:close/>
              </a:path>
            </a:pathLst>
          </a:custGeom>
        </p:spPr>
      </p:pic>
      <p:pic>
        <p:nvPicPr>
          <p:cNvPr id="5" name="Picture 4" descr="A group of people holding signs&#10;&#10;Description automatically generated with low confidence">
            <a:extLst>
              <a:ext uri="{FF2B5EF4-FFF2-40B4-BE49-F238E27FC236}">
                <a16:creationId xmlns:a16="http://schemas.microsoft.com/office/drawing/2014/main" id="{CB2CEEE9-E897-331D-4C69-8D2B0BB2F61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6734" r="30024" b="2"/>
          <a:stretch/>
        </p:blipFill>
        <p:spPr>
          <a:xfrm>
            <a:off x="8932730" y="3497262"/>
            <a:ext cx="3023509" cy="3146323"/>
          </a:xfrm>
          <a:custGeom>
            <a:avLst/>
            <a:gdLst/>
            <a:ahLst/>
            <a:cxnLst/>
            <a:rect l="l" t="t" r="r" b="b"/>
            <a:pathLst>
              <a:path w="2561387" h="3146323">
                <a:moveTo>
                  <a:pt x="91979" y="0"/>
                </a:moveTo>
                <a:lnTo>
                  <a:pt x="2469408" y="0"/>
                </a:lnTo>
                <a:cubicBezTo>
                  <a:pt x="2520207" y="0"/>
                  <a:pt x="2561387" y="41180"/>
                  <a:pt x="2561387" y="91979"/>
                </a:cubicBezTo>
                <a:lnTo>
                  <a:pt x="2561387" y="3054344"/>
                </a:lnTo>
                <a:cubicBezTo>
                  <a:pt x="2561387" y="3105143"/>
                  <a:pt x="2520207" y="3146323"/>
                  <a:pt x="2469408" y="3146323"/>
                </a:cubicBezTo>
                <a:lnTo>
                  <a:pt x="91979" y="3146323"/>
                </a:lnTo>
                <a:cubicBezTo>
                  <a:pt x="41180" y="3146323"/>
                  <a:pt x="0" y="3105143"/>
                  <a:pt x="0" y="3054344"/>
                </a:cubicBezTo>
                <a:lnTo>
                  <a:pt x="0" y="91979"/>
                </a:lnTo>
                <a:cubicBezTo>
                  <a:pt x="0" y="41180"/>
                  <a:pt x="41180" y="0"/>
                  <a:pt x="91979" y="0"/>
                </a:cubicBezTo>
                <a:close/>
              </a:path>
            </a:pathLst>
          </a:custGeom>
        </p:spPr>
      </p:pic>
      <p:pic>
        <p:nvPicPr>
          <p:cNvPr id="8" name="Picture 7" descr="A person holding a sign&#10;&#10;Description automatically generated with medium confidence">
            <a:extLst>
              <a:ext uri="{FF2B5EF4-FFF2-40B4-BE49-F238E27FC236}">
                <a16:creationId xmlns:a16="http://schemas.microsoft.com/office/drawing/2014/main" id="{6BAB2AD1-F335-4EBB-405C-8177550E53F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5076" r="20779"/>
          <a:stretch/>
        </p:blipFill>
        <p:spPr>
          <a:xfrm>
            <a:off x="5722384" y="3497261"/>
            <a:ext cx="3023509" cy="3146323"/>
          </a:xfrm>
          <a:custGeom>
            <a:avLst/>
            <a:gdLst/>
            <a:ahLst/>
            <a:cxnLst/>
            <a:rect l="l" t="t" r="r" b="b"/>
            <a:pathLst>
              <a:path w="2561387" h="3146323">
                <a:moveTo>
                  <a:pt x="91979" y="0"/>
                </a:moveTo>
                <a:lnTo>
                  <a:pt x="2469408" y="0"/>
                </a:lnTo>
                <a:cubicBezTo>
                  <a:pt x="2520207" y="0"/>
                  <a:pt x="2561387" y="41180"/>
                  <a:pt x="2561387" y="91979"/>
                </a:cubicBezTo>
                <a:lnTo>
                  <a:pt x="2561387" y="3054344"/>
                </a:lnTo>
                <a:cubicBezTo>
                  <a:pt x="2561387" y="3105143"/>
                  <a:pt x="2520207" y="3146323"/>
                  <a:pt x="2469408" y="3146323"/>
                </a:cubicBezTo>
                <a:lnTo>
                  <a:pt x="91979" y="3146323"/>
                </a:lnTo>
                <a:cubicBezTo>
                  <a:pt x="41180" y="3146323"/>
                  <a:pt x="0" y="3105143"/>
                  <a:pt x="0" y="3054344"/>
                </a:cubicBezTo>
                <a:lnTo>
                  <a:pt x="0" y="91979"/>
                </a:lnTo>
                <a:cubicBezTo>
                  <a:pt x="0" y="41180"/>
                  <a:pt x="41180" y="0"/>
                  <a:pt x="91979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A0FAB3-27B9-33C6-5241-9AE27EECF6D2}"/>
              </a:ext>
            </a:extLst>
          </p:cNvPr>
          <p:cNvSpPr txBox="1"/>
          <p:nvPr/>
        </p:nvSpPr>
        <p:spPr>
          <a:xfrm>
            <a:off x="9423293" y="687070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www.impriindia.com/gender-gap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1D00A2-7E12-4241-2889-C1D6115F9FF7}"/>
              </a:ext>
            </a:extLst>
          </p:cNvPr>
          <p:cNvSpPr txBox="1"/>
          <p:nvPr/>
        </p:nvSpPr>
        <p:spPr>
          <a:xfrm>
            <a:off x="6641886" y="687070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genderpolicyreport.umn.edu/metoo-and-the-failure-of-la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AA83CF0-89E3-C67C-6618-5BAD4A55F6D3}"/>
              </a:ext>
            </a:extLst>
          </p:cNvPr>
          <p:cNvSpPr txBox="1"/>
          <p:nvPr/>
        </p:nvSpPr>
        <p:spPr>
          <a:xfrm>
            <a:off x="3838037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www.onyxtruth.com/2017/11/14/why-reddit-banning-groups-like-incels-is-good-for-black-me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8F2B59-792B-E0EC-414C-8513AFFA5472}"/>
              </a:ext>
            </a:extLst>
          </p:cNvPr>
          <p:cNvSpPr txBox="1"/>
          <p:nvPr/>
        </p:nvSpPr>
        <p:spPr>
          <a:xfrm>
            <a:off x="1196092" y="6870700"/>
            <a:ext cx="26292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pursuit.unimelb.edu.au/articles/why-parliament-should-decide-on-same-sex-marri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202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D453324-C6A3-43E4-B553-D28495028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E2635EE6-D269-46B5-8431-4D0F084D4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4"/>
            <a:ext cx="6252552" cy="6858003"/>
          </a:xfrm>
          <a:custGeom>
            <a:avLst/>
            <a:gdLst>
              <a:gd name="connsiteX0" fmla="*/ 2609706 w 6252552"/>
              <a:gd name="connsiteY0" fmla="*/ 0 h 6858003"/>
              <a:gd name="connsiteX1" fmla="*/ 6252552 w 6252552"/>
              <a:gd name="connsiteY1" fmla="*/ 0 h 6858003"/>
              <a:gd name="connsiteX2" fmla="*/ 6252552 w 6252552"/>
              <a:gd name="connsiteY2" fmla="*/ 6858002 h 6858003"/>
              <a:gd name="connsiteX3" fmla="*/ 6228060 w 6252552"/>
              <a:gd name="connsiteY3" fmla="*/ 6858002 h 6858003"/>
              <a:gd name="connsiteX4" fmla="*/ 6228060 w 6252552"/>
              <a:gd name="connsiteY4" fmla="*/ 6858003 h 6858003"/>
              <a:gd name="connsiteX5" fmla="*/ 0 w 6252552"/>
              <a:gd name="connsiteY5" fmla="*/ 6858003 h 6858003"/>
              <a:gd name="connsiteX6" fmla="*/ 0 w 6252552"/>
              <a:gd name="connsiteY6" fmla="*/ 1 h 6858003"/>
              <a:gd name="connsiteX7" fmla="*/ 2609701 w 6252552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52552" h="6858003">
                <a:moveTo>
                  <a:pt x="2609706" y="0"/>
                </a:moveTo>
                <a:lnTo>
                  <a:pt x="6252552" y="0"/>
                </a:lnTo>
                <a:lnTo>
                  <a:pt x="6252552" y="6858002"/>
                </a:lnTo>
                <a:lnTo>
                  <a:pt x="6228060" y="6858002"/>
                </a:lnTo>
                <a:lnTo>
                  <a:pt x="6228060" y="6858003"/>
                </a:lnTo>
                <a:lnTo>
                  <a:pt x="0" y="6858003"/>
                </a:lnTo>
                <a:lnTo>
                  <a:pt x="0" y="1"/>
                </a:lnTo>
                <a:lnTo>
                  <a:pt x="260970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3C655-1011-1A9C-2FEA-687B857EA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5271106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2 – search for a current media story that attends to your theme</a:t>
            </a:r>
          </a:p>
        </p:txBody>
      </p:sp>
      <p:pic>
        <p:nvPicPr>
          <p:cNvPr id="5" name="Picture 4" descr="A crowd of people holding signs and umbrellas&#10;&#10;Description automatically generated with low confidence">
            <a:extLst>
              <a:ext uri="{FF2B5EF4-FFF2-40B4-BE49-F238E27FC236}">
                <a16:creationId xmlns:a16="http://schemas.microsoft.com/office/drawing/2014/main" id="{E43F67FC-9260-E1DD-D49B-4F6F077DDC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281" r="2" b="2"/>
          <a:stretch/>
        </p:blipFill>
        <p:spPr>
          <a:xfrm>
            <a:off x="6509916" y="143441"/>
            <a:ext cx="5431801" cy="3143436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sp>
        <p:nvSpPr>
          <p:cNvPr id="39" name="Oval 38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914747-03D4-DA45-DFE6-A2A4322ACD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3686187"/>
            <a:ext cx="5271106" cy="229258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8C86353-29D7-B83B-D2B9-D9A67F3888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4133" b="-2"/>
          <a:stretch/>
        </p:blipFill>
        <p:spPr>
          <a:xfrm>
            <a:off x="6496428" y="3502644"/>
            <a:ext cx="5431801" cy="3187173"/>
          </a:xfrm>
          <a:custGeom>
            <a:avLst/>
            <a:gdLst/>
            <a:ahLst/>
            <a:cxnLst/>
            <a:rect l="l" t="t" r="r" b="b"/>
            <a:pathLst>
              <a:path w="5096871" h="3187173">
                <a:moveTo>
                  <a:pt x="76652" y="0"/>
                </a:moveTo>
                <a:lnTo>
                  <a:pt x="5020219" y="0"/>
                </a:lnTo>
                <a:cubicBezTo>
                  <a:pt x="5062553" y="0"/>
                  <a:pt x="5096871" y="34318"/>
                  <a:pt x="5096871" y="76652"/>
                </a:cubicBezTo>
                <a:lnTo>
                  <a:pt x="5096871" y="3110521"/>
                </a:lnTo>
                <a:cubicBezTo>
                  <a:pt x="5096871" y="3152855"/>
                  <a:pt x="5062553" y="3187173"/>
                  <a:pt x="5020219" y="3187173"/>
                </a:cubicBezTo>
                <a:lnTo>
                  <a:pt x="76652" y="3187173"/>
                </a:lnTo>
                <a:cubicBezTo>
                  <a:pt x="34318" y="3187173"/>
                  <a:pt x="0" y="3152855"/>
                  <a:pt x="0" y="3110521"/>
                </a:cubicBezTo>
                <a:lnTo>
                  <a:pt x="0" y="76652"/>
                </a:lnTo>
                <a:cubicBezTo>
                  <a:pt x="0" y="34318"/>
                  <a:pt x="34318" y="0"/>
                  <a:pt x="76652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CD5C88-84BD-B4F1-A362-7A7B39267D64}"/>
              </a:ext>
            </a:extLst>
          </p:cNvPr>
          <p:cNvSpPr txBox="1"/>
          <p:nvPr/>
        </p:nvSpPr>
        <p:spPr>
          <a:xfrm>
            <a:off x="9562755" y="6870700"/>
            <a:ext cx="26292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ursuit.unimelb.edu.au/articles/why-more-australians-are-supporting-gay-r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0FC029-8E1D-A22F-164E-91A8E4D54085}"/>
              </a:ext>
            </a:extLst>
          </p:cNvPr>
          <p:cNvSpPr txBox="1"/>
          <p:nvPr/>
        </p:nvSpPr>
        <p:spPr>
          <a:xfrm>
            <a:off x="6758906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americanfathersliberationarmy.blogspot.com/2016/06/is-there-really-fatherhood-cris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583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om full of boxes&#10;&#10;Description automatically generated with medium confidence">
            <a:extLst>
              <a:ext uri="{FF2B5EF4-FFF2-40B4-BE49-F238E27FC236}">
                <a16:creationId xmlns:a16="http://schemas.microsoft.com/office/drawing/2014/main" id="{23235345-7597-0B79-805D-81F26BC7AC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001" b="1874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5C43F-3886-041C-98E5-4CF7B71CC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Unpack the article’s approach using the information covered in the course.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EDCE0-95D1-191A-E82D-2D4B00D3D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7980" y="396935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 I mean ‘unpack’?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16E4A5-8110-0B48-733E-E500E29D215F}"/>
              </a:ext>
            </a:extLst>
          </p:cNvPr>
          <p:cNvSpPr txBox="1"/>
          <p:nvPr/>
        </p:nvSpPr>
        <p:spPr>
          <a:xfrm>
            <a:off x="9585197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75062596@N00/486376687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126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5766D9E-9E26-C8F0-0999-1DF910B70E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77" r="15572" b="-1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E71A0-2EC0-E6B9-36FD-886134B0D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092525" cy="35941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‘Unpacking’ = opening the box to see what’s in it. </a:t>
            </a:r>
            <a:br>
              <a:rPr lang="en-US" sz="3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method that allows you to reveal the </a:t>
            </a:r>
            <a:r>
              <a:rPr lang="en-US" sz="3800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ideas</a:t>
            </a:r>
            <a:r>
              <a:rPr lang="en-US" sz="3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underpinning the article.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12C0-48E9-A276-9026-D669C8584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1844" y="5377342"/>
            <a:ext cx="4092525" cy="229258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It requires you take the piece apart to find out what is holding it all together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8136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190D0-9BE2-0A1D-9D87-777C66185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kind of ideas are you looking for?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61CD96-3720-F7FA-02CB-B8820D069C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 assumptions, the perspective, even the author’s ideology.</a:t>
            </a:r>
          </a:p>
          <a:p>
            <a:pPr algn="ctr"/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Who is the author?</a:t>
            </a:r>
          </a:p>
          <a:p>
            <a:pPr algn="ctr"/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Who do they work for?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What does the writer present as ‘true’?</a:t>
            </a:r>
          </a:p>
          <a:p>
            <a:pPr algn="ctr"/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 do these truths sit with the theory you know?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1C025576-432E-CF1A-247C-3C50B5C066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B56368-F7E8-9CCF-9A3C-F1AE2B9423A6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eople-equation.com/new-to-your-company-sell-your-ide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393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C75CB24D-5EEA-1D7E-20DF-C99BCB1E5B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60129" y="2657475"/>
            <a:ext cx="3731871" cy="42005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9E056E-F6D0-4B14-C0B6-B6BCACCCD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What Ethiopia can teach the US about abortion rights.</a:t>
            </a:r>
            <a:br>
              <a:rPr lang="en-GB" b="1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</a:br>
            <a:r>
              <a:rPr lang="en-GB" b="1" i="1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Aljazeera</a:t>
            </a:r>
            <a:endParaRPr lang="en-US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9E8C8-D8C4-8CDF-C966-EDA74922F3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sng" dirty="0">
                <a:solidFill>
                  <a:srgbClr val="333333"/>
                </a:solidFill>
                <a:effectLst/>
                <a:latin typeface="Roboto" panose="02000000000000000000" pitchFamily="2" charset="0"/>
                <a:hlinkClick r:id="rId4"/>
              </a:rPr>
              <a:t>By Banchiamlack Dessalegn</a:t>
            </a:r>
            <a:r>
              <a:rPr lang="en-GB" b="1" i="0" u="sng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, Sept 2022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071DAF-5504-92C5-71EC-D7D47C208746}"/>
              </a:ext>
            </a:extLst>
          </p:cNvPr>
          <p:cNvSpPr txBox="1"/>
          <p:nvPr/>
        </p:nvSpPr>
        <p:spPr>
          <a:xfrm>
            <a:off x="9536100" y="6947447"/>
            <a:ext cx="265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hronlineph.com/2020/06/03/in-the-news-alarm-over-dutertes-new-anti-terrorism-bill-for-philippines-aljazeera/al-jazeera-logo-2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66127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ACD9E6-EEE3-38DA-83A5-814A573FD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 piece – 2000+ words</a:t>
            </a:r>
            <a:b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</a:t>
            </a:r>
            <a:r>
              <a:rPr lang="en-US" sz="5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contextualising</a:t>
            </a:r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document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FE2E6-BC6E-47AA-58E9-8B112B384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r"/>
            <a:r>
              <a:rPr lang="en-US" sz="17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uses the article to talk about the topic generally. </a:t>
            </a:r>
            <a:r>
              <a:rPr lang="en-US" sz="1700" dirty="0">
                <a:solidFill>
                  <a:schemeClr val="tx1"/>
                </a:solidFill>
              </a:rPr>
              <a:t>The topic in this case could be the right to choose.</a:t>
            </a:r>
          </a:p>
          <a:p>
            <a:pPr algn="r"/>
            <a:r>
              <a:rPr lang="en-US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Your doc would need to show how the article uses the topic to advance a perspective. It must also illustrate to the reader that you know more about the topic than what you’ve read in the article.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8145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E2E6083F-8BAA-1E82-67FC-2D81795FFE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415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20D75-EDA0-FC5A-E598-96D493990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092525" cy="27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following 1 piece of the portfolio presents the same topic in a different format, for a different audience.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1E789-2B90-A9AF-0A32-1978CAE2A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3686187"/>
            <a:ext cx="4092525" cy="229258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4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037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357A4-8005-6E2C-977B-186C10C50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. 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D77033-BEF7-8A94-C9FD-E54DF4D67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. Literature review or annotated bibliography (min 5 entries) </a:t>
            </a:r>
            <a:br>
              <a:rPr lang="en-GB" dirty="0"/>
            </a:br>
            <a:r>
              <a:rPr lang="en-GB" dirty="0"/>
              <a:t>ii. Glossary of terms (10 entries) </a:t>
            </a:r>
            <a:br>
              <a:rPr lang="en-GB" dirty="0"/>
            </a:br>
            <a:r>
              <a:rPr lang="en-GB" dirty="0"/>
              <a:t>iii. Pinterest Board. </a:t>
            </a:r>
            <a:br>
              <a:rPr lang="en-GB" dirty="0"/>
            </a:br>
            <a:r>
              <a:rPr lang="en-GB" dirty="0"/>
              <a:t>iv. Video Presentation. </a:t>
            </a:r>
            <a:br>
              <a:rPr lang="en-GB" dirty="0"/>
            </a:br>
            <a:r>
              <a:rPr lang="en-GB" dirty="0"/>
              <a:t>v. Educational Pamphlet</a:t>
            </a:r>
            <a:br>
              <a:rPr lang="en-GB" dirty="0"/>
            </a:br>
            <a:r>
              <a:rPr lang="en-GB" dirty="0"/>
              <a:t>vi. Infographic. </a:t>
            </a:r>
            <a:br>
              <a:rPr lang="en-GB" dirty="0"/>
            </a:br>
            <a:r>
              <a:rPr lang="en-GB" dirty="0"/>
              <a:t>vii. Academic Poster </a:t>
            </a:r>
            <a:br>
              <a:rPr lang="en-GB" dirty="0"/>
            </a:br>
            <a:r>
              <a:rPr lang="en-GB" dirty="0"/>
              <a:t>viii. Photo essay</a:t>
            </a:r>
            <a:endParaRPr lang="en-US" dirty="0"/>
          </a:p>
        </p:txBody>
      </p:sp>
      <p:sp>
        <p:nvSpPr>
          <p:cNvPr id="51" name="Arc 5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78177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417</Words>
  <Application>Microsoft Office PowerPoint</Application>
  <PresentationFormat>Widescreen</PresentationFormat>
  <Paragraphs>34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Calibri</vt:lpstr>
      <vt:lpstr>Roboto</vt:lpstr>
      <vt:lpstr>Tw Cen MT</vt:lpstr>
      <vt:lpstr>ShapesVTI</vt:lpstr>
      <vt:lpstr>Celebrate</vt:lpstr>
      <vt:lpstr>A portfolio of 2 pieces of work</vt:lpstr>
      <vt:lpstr>Step 1 – choose an overarching theme/subject</vt:lpstr>
      <vt:lpstr>Step 2 – search for a current media story that attends to your theme</vt:lpstr>
      <vt:lpstr>Unpack the article’s approach using the information covered in the course.</vt:lpstr>
      <vt:lpstr>‘Unpacking’ = opening the box to see what’s in it.   A method that allows you to reveal the ideas underpinning the article. </vt:lpstr>
      <vt:lpstr>What kind of ideas are you looking for?</vt:lpstr>
      <vt:lpstr>What Ethiopia can teach the US about abortion rights. Aljazeera</vt:lpstr>
      <vt:lpstr>Main piece – 2000+ words A contextualising document</vt:lpstr>
      <vt:lpstr>The following 1 piece of the portfolio presents the same topic in a different format, for a different audience.</vt:lpstr>
      <vt:lpstr>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Celebrate</dc:title>
  <dc:creator>Luci Attala</dc:creator>
  <cp:lastModifiedBy>Bettina Schmidt</cp:lastModifiedBy>
  <cp:revision>2</cp:revision>
  <dcterms:created xsi:type="dcterms:W3CDTF">2022-11-09T08:46:34Z</dcterms:created>
  <dcterms:modified xsi:type="dcterms:W3CDTF">2024-09-09T14:08:26Z</dcterms:modified>
</cp:coreProperties>
</file>