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2" r:id="rId3"/>
    <p:sldId id="257"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B38A2-D974-4A2C-872C-994F450EC9D1}" v="23" dt="2022-07-17T13:15:13.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oslav Mirchev" userId="ec2ae9a2bf5b09fc" providerId="LiveId" clId="{AB3B38A2-D974-4A2C-872C-994F450EC9D1}"/>
    <pc:docChg chg="undo custSel addSld modSld">
      <pc:chgData name="Miroslav Mirchev" userId="ec2ae9a2bf5b09fc" providerId="LiveId" clId="{AB3B38A2-D974-4A2C-872C-994F450EC9D1}" dt="2022-07-17T13:19:38.608" v="2690" actId="1076"/>
      <pc:docMkLst>
        <pc:docMk/>
      </pc:docMkLst>
      <pc:sldChg chg="modSp new mod">
        <pc:chgData name="Miroslav Mirchev" userId="ec2ae9a2bf5b09fc" providerId="LiveId" clId="{AB3B38A2-D974-4A2C-872C-994F450EC9D1}" dt="2022-07-17T11:02:39.997" v="110" actId="20577"/>
        <pc:sldMkLst>
          <pc:docMk/>
          <pc:sldMk cId="2761970361" sldId="256"/>
        </pc:sldMkLst>
        <pc:spChg chg="mod">
          <ac:chgData name="Miroslav Mirchev" userId="ec2ae9a2bf5b09fc" providerId="LiveId" clId="{AB3B38A2-D974-4A2C-872C-994F450EC9D1}" dt="2022-07-17T11:02:22.761" v="73" actId="20577"/>
          <ac:spMkLst>
            <pc:docMk/>
            <pc:sldMk cId="2761970361" sldId="256"/>
            <ac:spMk id="2" creationId="{0A779F10-F825-A306-18BA-FA2FF047081C}"/>
          </ac:spMkLst>
        </pc:spChg>
        <pc:spChg chg="mod">
          <ac:chgData name="Miroslav Mirchev" userId="ec2ae9a2bf5b09fc" providerId="LiveId" clId="{AB3B38A2-D974-4A2C-872C-994F450EC9D1}" dt="2022-07-17T11:02:39.997" v="110" actId="20577"/>
          <ac:spMkLst>
            <pc:docMk/>
            <pc:sldMk cId="2761970361" sldId="256"/>
            <ac:spMk id="3" creationId="{5455180E-0882-8E3F-6D38-9E0ADA084E1D}"/>
          </ac:spMkLst>
        </pc:spChg>
      </pc:sldChg>
      <pc:sldChg chg="addSp delSp modSp new mod">
        <pc:chgData name="Miroslav Mirchev" userId="ec2ae9a2bf5b09fc" providerId="LiveId" clId="{AB3B38A2-D974-4A2C-872C-994F450EC9D1}" dt="2022-07-17T11:31:01.487" v="748" actId="1076"/>
        <pc:sldMkLst>
          <pc:docMk/>
          <pc:sldMk cId="2674105655" sldId="257"/>
        </pc:sldMkLst>
        <pc:spChg chg="add mod">
          <ac:chgData name="Miroslav Mirchev" userId="ec2ae9a2bf5b09fc" providerId="LiveId" clId="{AB3B38A2-D974-4A2C-872C-994F450EC9D1}" dt="2022-07-17T11:03:46.307" v="152" actId="1076"/>
          <ac:spMkLst>
            <pc:docMk/>
            <pc:sldMk cId="2674105655" sldId="257"/>
            <ac:spMk id="2" creationId="{DACE8886-A823-8E30-2E33-16FE6A77080E}"/>
          </ac:spMkLst>
        </pc:spChg>
        <pc:spChg chg="add mod">
          <ac:chgData name="Miroslav Mirchev" userId="ec2ae9a2bf5b09fc" providerId="LiveId" clId="{AB3B38A2-D974-4A2C-872C-994F450EC9D1}" dt="2022-07-17T11:14:23.352" v="306" actId="20577"/>
          <ac:spMkLst>
            <pc:docMk/>
            <pc:sldMk cId="2674105655" sldId="257"/>
            <ac:spMk id="3" creationId="{93099C03-346D-0F58-DE53-3331BF6979BB}"/>
          </ac:spMkLst>
        </pc:spChg>
        <pc:spChg chg="add mod">
          <ac:chgData name="Miroslav Mirchev" userId="ec2ae9a2bf5b09fc" providerId="LiveId" clId="{AB3B38A2-D974-4A2C-872C-994F450EC9D1}" dt="2022-07-17T11:21:10.146" v="356" actId="1076"/>
          <ac:spMkLst>
            <pc:docMk/>
            <pc:sldMk cId="2674105655" sldId="257"/>
            <ac:spMk id="4" creationId="{E2C911BB-3ED0-9F8D-9058-1F58B430D730}"/>
          </ac:spMkLst>
        </pc:spChg>
        <pc:spChg chg="add del">
          <ac:chgData name="Miroslav Mirchev" userId="ec2ae9a2bf5b09fc" providerId="LiveId" clId="{AB3B38A2-D974-4A2C-872C-994F450EC9D1}" dt="2022-07-17T11:15:05.683" v="309" actId="478"/>
          <ac:spMkLst>
            <pc:docMk/>
            <pc:sldMk cId="2674105655" sldId="257"/>
            <ac:spMk id="6" creationId="{A96A9F98-ABF7-1FBA-98EF-405EC384258E}"/>
          </ac:spMkLst>
        </pc:spChg>
        <pc:spChg chg="add mod">
          <ac:chgData name="Miroslav Mirchev" userId="ec2ae9a2bf5b09fc" providerId="LiveId" clId="{AB3B38A2-D974-4A2C-872C-994F450EC9D1}" dt="2022-07-17T11:15:22.690" v="312" actId="1076"/>
          <ac:spMkLst>
            <pc:docMk/>
            <pc:sldMk cId="2674105655" sldId="257"/>
            <ac:spMk id="7" creationId="{40F2FA70-16B3-6CE9-9AEC-F3D57D298A7C}"/>
          </ac:spMkLst>
        </pc:spChg>
        <pc:spChg chg="add mod">
          <ac:chgData name="Miroslav Mirchev" userId="ec2ae9a2bf5b09fc" providerId="LiveId" clId="{AB3B38A2-D974-4A2C-872C-994F450EC9D1}" dt="2022-07-17T11:30:44.866" v="743" actId="1076"/>
          <ac:spMkLst>
            <pc:docMk/>
            <pc:sldMk cId="2674105655" sldId="257"/>
            <ac:spMk id="8" creationId="{CD162946-11BA-59B7-B55A-8A82D9198C20}"/>
          </ac:spMkLst>
        </pc:spChg>
        <pc:spChg chg="add del mod">
          <ac:chgData name="Miroslav Mirchev" userId="ec2ae9a2bf5b09fc" providerId="LiveId" clId="{AB3B38A2-D974-4A2C-872C-994F450EC9D1}" dt="2022-07-17T11:17:04.405" v="343" actId="478"/>
          <ac:spMkLst>
            <pc:docMk/>
            <pc:sldMk cId="2674105655" sldId="257"/>
            <ac:spMk id="9" creationId="{9FB76C4C-9EEB-307B-E3B9-4FCDAD0D29E3}"/>
          </ac:spMkLst>
        </pc:spChg>
        <pc:spChg chg="add del mod">
          <ac:chgData name="Miroslav Mirchev" userId="ec2ae9a2bf5b09fc" providerId="LiveId" clId="{AB3B38A2-D974-4A2C-872C-994F450EC9D1}" dt="2022-07-17T11:17:07.707" v="345" actId="478"/>
          <ac:spMkLst>
            <pc:docMk/>
            <pc:sldMk cId="2674105655" sldId="257"/>
            <ac:spMk id="10" creationId="{BD49CF6E-C3B6-BA31-4D57-43299C1E0933}"/>
          </ac:spMkLst>
        </pc:spChg>
        <pc:spChg chg="add mod">
          <ac:chgData name="Miroslav Mirchev" userId="ec2ae9a2bf5b09fc" providerId="LiveId" clId="{AB3B38A2-D974-4A2C-872C-994F450EC9D1}" dt="2022-07-17T11:27:53.058" v="566" actId="1076"/>
          <ac:spMkLst>
            <pc:docMk/>
            <pc:sldMk cId="2674105655" sldId="257"/>
            <ac:spMk id="11" creationId="{6C2C0C5A-A9E8-1AAF-E00F-CA6A6D1EDB2B}"/>
          </ac:spMkLst>
        </pc:spChg>
        <pc:spChg chg="add del mod">
          <ac:chgData name="Miroslav Mirchev" userId="ec2ae9a2bf5b09fc" providerId="LiveId" clId="{AB3B38A2-D974-4A2C-872C-994F450EC9D1}" dt="2022-07-17T11:30:35.227" v="739" actId="478"/>
          <ac:spMkLst>
            <pc:docMk/>
            <pc:sldMk cId="2674105655" sldId="257"/>
            <ac:spMk id="12" creationId="{E1F5F6FE-E122-064C-FFB4-DBCF3490CA80}"/>
          </ac:spMkLst>
        </pc:spChg>
        <pc:spChg chg="add mod">
          <ac:chgData name="Miroslav Mirchev" userId="ec2ae9a2bf5b09fc" providerId="LiveId" clId="{AB3B38A2-D974-4A2C-872C-994F450EC9D1}" dt="2022-07-17T11:30:00.402" v="732" actId="33524"/>
          <ac:spMkLst>
            <pc:docMk/>
            <pc:sldMk cId="2674105655" sldId="257"/>
            <ac:spMk id="13" creationId="{C9F2E036-E744-AFCC-6E6A-2BF63C65A938}"/>
          </ac:spMkLst>
        </pc:spChg>
        <pc:spChg chg="add mod">
          <ac:chgData name="Miroslav Mirchev" userId="ec2ae9a2bf5b09fc" providerId="LiveId" clId="{AB3B38A2-D974-4A2C-872C-994F450EC9D1}" dt="2022-07-17T11:30:52.633" v="746" actId="1076"/>
          <ac:spMkLst>
            <pc:docMk/>
            <pc:sldMk cId="2674105655" sldId="257"/>
            <ac:spMk id="14" creationId="{C043C931-21E5-FA16-AA5D-97343C794068}"/>
          </ac:spMkLst>
        </pc:spChg>
        <pc:spChg chg="add mod">
          <ac:chgData name="Miroslav Mirchev" userId="ec2ae9a2bf5b09fc" providerId="LiveId" clId="{AB3B38A2-D974-4A2C-872C-994F450EC9D1}" dt="2022-07-17T11:31:01.487" v="748" actId="1076"/>
          <ac:spMkLst>
            <pc:docMk/>
            <pc:sldMk cId="2674105655" sldId="257"/>
            <ac:spMk id="15" creationId="{A93AF284-7B63-F290-DB21-4CFA26D1E6DA}"/>
          </ac:spMkLst>
        </pc:spChg>
      </pc:sldChg>
      <pc:sldChg chg="addSp modSp new mod setBg">
        <pc:chgData name="Miroslav Mirchev" userId="ec2ae9a2bf5b09fc" providerId="LiveId" clId="{AB3B38A2-D974-4A2C-872C-994F450EC9D1}" dt="2022-07-17T11:51:36.729" v="979" actId="14100"/>
        <pc:sldMkLst>
          <pc:docMk/>
          <pc:sldMk cId="3416303460" sldId="258"/>
        </pc:sldMkLst>
        <pc:spChg chg="add mod">
          <ac:chgData name="Miroslav Mirchev" userId="ec2ae9a2bf5b09fc" providerId="LiveId" clId="{AB3B38A2-D974-4A2C-872C-994F450EC9D1}" dt="2022-07-17T11:47:45.919" v="931" actId="26606"/>
          <ac:spMkLst>
            <pc:docMk/>
            <pc:sldMk cId="3416303460" sldId="258"/>
            <ac:spMk id="2" creationId="{D58AD539-0C79-8480-8FB8-82BDA7E7E998}"/>
          </ac:spMkLst>
        </pc:spChg>
        <pc:spChg chg="add mod ord">
          <ac:chgData name="Miroslav Mirchev" userId="ec2ae9a2bf5b09fc" providerId="LiveId" clId="{AB3B38A2-D974-4A2C-872C-994F450EC9D1}" dt="2022-07-17T11:51:36.729" v="979" actId="14100"/>
          <ac:spMkLst>
            <pc:docMk/>
            <pc:sldMk cId="3416303460" sldId="258"/>
            <ac:spMk id="3" creationId="{D5B19012-7CE6-E4E0-9FB3-A8D51A18BEE3}"/>
          </ac:spMkLst>
        </pc:spChg>
        <pc:spChg chg="add">
          <ac:chgData name="Miroslav Mirchev" userId="ec2ae9a2bf5b09fc" providerId="LiveId" clId="{AB3B38A2-D974-4A2C-872C-994F450EC9D1}" dt="2022-07-17T11:47:45.919" v="931" actId="26606"/>
          <ac:spMkLst>
            <pc:docMk/>
            <pc:sldMk cId="3416303460" sldId="258"/>
            <ac:spMk id="10" creationId="{32AEEBC8-9D30-42EF-95F2-386C2653FBF0}"/>
          </ac:spMkLst>
        </pc:spChg>
        <pc:spChg chg="add">
          <ac:chgData name="Miroslav Mirchev" userId="ec2ae9a2bf5b09fc" providerId="LiveId" clId="{AB3B38A2-D974-4A2C-872C-994F450EC9D1}" dt="2022-07-17T11:47:45.919" v="931" actId="26606"/>
          <ac:spMkLst>
            <pc:docMk/>
            <pc:sldMk cId="3416303460" sldId="258"/>
            <ac:spMk id="12" creationId="{2E92FA66-67D7-4CB4-94D3-E643A9AD4757}"/>
          </ac:spMkLst>
        </pc:spChg>
        <pc:picChg chg="add mod">
          <ac:chgData name="Miroslav Mirchev" userId="ec2ae9a2bf5b09fc" providerId="LiveId" clId="{AB3B38A2-D974-4A2C-872C-994F450EC9D1}" dt="2022-07-17T11:48:32.877" v="941" actId="14100"/>
          <ac:picMkLst>
            <pc:docMk/>
            <pc:sldMk cId="3416303460" sldId="258"/>
            <ac:picMk id="5" creationId="{1F6E58DF-AEFA-9BBC-3FC5-77FEBD2F6090}"/>
          </ac:picMkLst>
        </pc:picChg>
      </pc:sldChg>
      <pc:sldChg chg="addSp modSp new mod">
        <pc:chgData name="Miroslav Mirchev" userId="ec2ae9a2bf5b09fc" providerId="LiveId" clId="{AB3B38A2-D974-4A2C-872C-994F450EC9D1}" dt="2022-07-17T12:25:02.290" v="1338" actId="14100"/>
        <pc:sldMkLst>
          <pc:docMk/>
          <pc:sldMk cId="1783605995" sldId="259"/>
        </pc:sldMkLst>
        <pc:spChg chg="add mod">
          <ac:chgData name="Miroslav Mirchev" userId="ec2ae9a2bf5b09fc" providerId="LiveId" clId="{AB3B38A2-D974-4A2C-872C-994F450EC9D1}" dt="2022-07-17T11:55:28.325" v="1008" actId="20577"/>
          <ac:spMkLst>
            <pc:docMk/>
            <pc:sldMk cId="1783605995" sldId="259"/>
            <ac:spMk id="2" creationId="{6C8C1DCA-B374-9863-A77B-A1131E12248C}"/>
          </ac:spMkLst>
        </pc:spChg>
        <pc:spChg chg="add mod">
          <ac:chgData name="Miroslav Mirchev" userId="ec2ae9a2bf5b09fc" providerId="LiveId" clId="{AB3B38A2-D974-4A2C-872C-994F450EC9D1}" dt="2022-07-17T12:06:41.017" v="1210" actId="14100"/>
          <ac:spMkLst>
            <pc:docMk/>
            <pc:sldMk cId="1783605995" sldId="259"/>
            <ac:spMk id="3" creationId="{40A3D78D-7857-4444-038E-E5A19ACD1A63}"/>
          </ac:spMkLst>
        </pc:spChg>
        <pc:spChg chg="add mod">
          <ac:chgData name="Miroslav Mirchev" userId="ec2ae9a2bf5b09fc" providerId="LiveId" clId="{AB3B38A2-D974-4A2C-872C-994F450EC9D1}" dt="2022-07-17T12:24:17.335" v="1329" actId="1076"/>
          <ac:spMkLst>
            <pc:docMk/>
            <pc:sldMk cId="1783605995" sldId="259"/>
            <ac:spMk id="4" creationId="{C2EA82C6-6328-CDF4-8490-018917304ED4}"/>
          </ac:spMkLst>
        </pc:spChg>
        <pc:spChg chg="add mod">
          <ac:chgData name="Miroslav Mirchev" userId="ec2ae9a2bf5b09fc" providerId="LiveId" clId="{AB3B38A2-D974-4A2C-872C-994F450EC9D1}" dt="2022-07-17T12:21:16.231" v="1328" actId="14100"/>
          <ac:spMkLst>
            <pc:docMk/>
            <pc:sldMk cId="1783605995" sldId="259"/>
            <ac:spMk id="5" creationId="{36040940-78A1-3CC4-DCE1-E92DB0B8159A}"/>
          </ac:spMkLst>
        </pc:spChg>
        <pc:spChg chg="add mod">
          <ac:chgData name="Miroslav Mirchev" userId="ec2ae9a2bf5b09fc" providerId="LiveId" clId="{AB3B38A2-D974-4A2C-872C-994F450EC9D1}" dt="2022-07-17T12:25:02.290" v="1338" actId="14100"/>
          <ac:spMkLst>
            <pc:docMk/>
            <pc:sldMk cId="1783605995" sldId="259"/>
            <ac:spMk id="6" creationId="{59E61989-8539-5B8F-EE45-7D82FC513C3F}"/>
          </ac:spMkLst>
        </pc:spChg>
      </pc:sldChg>
      <pc:sldChg chg="addSp delSp modSp new mod">
        <pc:chgData name="Miroslav Mirchev" userId="ec2ae9a2bf5b09fc" providerId="LiveId" clId="{AB3B38A2-D974-4A2C-872C-994F450EC9D1}" dt="2022-07-17T12:57:10.420" v="2088" actId="1076"/>
        <pc:sldMkLst>
          <pc:docMk/>
          <pc:sldMk cId="3123002343" sldId="260"/>
        </pc:sldMkLst>
        <pc:spChg chg="add mod">
          <ac:chgData name="Miroslav Mirchev" userId="ec2ae9a2bf5b09fc" providerId="LiveId" clId="{AB3B38A2-D974-4A2C-872C-994F450EC9D1}" dt="2022-07-17T12:57:10.420" v="2088" actId="1076"/>
          <ac:spMkLst>
            <pc:docMk/>
            <pc:sldMk cId="3123002343" sldId="260"/>
            <ac:spMk id="2" creationId="{E554D44D-1D7B-596A-4045-B155D6E7141A}"/>
          </ac:spMkLst>
        </pc:spChg>
        <pc:spChg chg="add del mod">
          <ac:chgData name="Miroslav Mirchev" userId="ec2ae9a2bf5b09fc" providerId="LiveId" clId="{AB3B38A2-D974-4A2C-872C-994F450EC9D1}" dt="2022-07-17T12:05:38.964" v="1120" actId="21"/>
          <ac:spMkLst>
            <pc:docMk/>
            <pc:sldMk cId="3123002343" sldId="260"/>
            <ac:spMk id="3" creationId="{897E6756-42B9-1FA6-8B00-C1A29ED0957F}"/>
          </ac:spMkLst>
        </pc:spChg>
        <pc:spChg chg="add mod">
          <ac:chgData name="Miroslav Mirchev" userId="ec2ae9a2bf5b09fc" providerId="LiveId" clId="{AB3B38A2-D974-4A2C-872C-994F450EC9D1}" dt="2022-07-17T12:47:07.558" v="2067" actId="20577"/>
          <ac:spMkLst>
            <pc:docMk/>
            <pc:sldMk cId="3123002343" sldId="260"/>
            <ac:spMk id="5" creationId="{35474888-E1C8-A07F-24D0-4B3CF8D35FDD}"/>
          </ac:spMkLst>
        </pc:spChg>
        <pc:graphicFrameChg chg="add mod modGraphic">
          <ac:chgData name="Miroslav Mirchev" userId="ec2ae9a2bf5b09fc" providerId="LiveId" clId="{AB3B38A2-D974-4A2C-872C-994F450EC9D1}" dt="2022-07-17T12:47:13.544" v="2068" actId="33524"/>
          <ac:graphicFrameMkLst>
            <pc:docMk/>
            <pc:sldMk cId="3123002343" sldId="260"/>
            <ac:graphicFrameMk id="4" creationId="{75D70964-D852-52B7-EDA9-30E12EC31A25}"/>
          </ac:graphicFrameMkLst>
        </pc:graphicFrameChg>
      </pc:sldChg>
      <pc:sldChg chg="addSp delSp modSp new mod">
        <pc:chgData name="Miroslav Mirchev" userId="ec2ae9a2bf5b09fc" providerId="LiveId" clId="{AB3B38A2-D974-4A2C-872C-994F450EC9D1}" dt="2022-07-17T13:19:38.608" v="2690" actId="1076"/>
        <pc:sldMkLst>
          <pc:docMk/>
          <pc:sldMk cId="2513107957" sldId="261"/>
        </pc:sldMkLst>
        <pc:spChg chg="add del mod">
          <ac:chgData name="Miroslav Mirchev" userId="ec2ae9a2bf5b09fc" providerId="LiveId" clId="{AB3B38A2-D974-4A2C-872C-994F450EC9D1}" dt="2022-07-17T12:58:17.205" v="2092"/>
          <ac:spMkLst>
            <pc:docMk/>
            <pc:sldMk cId="2513107957" sldId="261"/>
            <ac:spMk id="2" creationId="{262AD509-A712-88CE-9153-CFA2656198C0}"/>
          </ac:spMkLst>
        </pc:spChg>
        <pc:spChg chg="add mod">
          <ac:chgData name="Miroslav Mirchev" userId="ec2ae9a2bf5b09fc" providerId="LiveId" clId="{AB3B38A2-D974-4A2C-872C-994F450EC9D1}" dt="2022-07-17T12:58:42.726" v="2111" actId="313"/>
          <ac:spMkLst>
            <pc:docMk/>
            <pc:sldMk cId="2513107957" sldId="261"/>
            <ac:spMk id="3" creationId="{438DF153-91BF-CE3D-D7B6-4F3DFBD32A2B}"/>
          </ac:spMkLst>
        </pc:spChg>
        <pc:spChg chg="add mod">
          <ac:chgData name="Miroslav Mirchev" userId="ec2ae9a2bf5b09fc" providerId="LiveId" clId="{AB3B38A2-D974-4A2C-872C-994F450EC9D1}" dt="2022-07-17T13:19:38.608" v="2690" actId="1076"/>
          <ac:spMkLst>
            <pc:docMk/>
            <pc:sldMk cId="2513107957" sldId="261"/>
            <ac:spMk id="4" creationId="{20387A5D-4E23-1E10-53E8-35214D819095}"/>
          </ac:spMkLst>
        </pc:spChg>
      </pc:sldChg>
      <pc:sldChg chg="addSp modSp new mod">
        <pc:chgData name="Miroslav Mirchev" userId="ec2ae9a2bf5b09fc" providerId="LiveId" clId="{AB3B38A2-D974-4A2C-872C-994F450EC9D1}" dt="2022-07-17T13:03:46.242" v="2410" actId="20577"/>
        <pc:sldMkLst>
          <pc:docMk/>
          <pc:sldMk cId="3748819685" sldId="262"/>
        </pc:sldMkLst>
        <pc:spChg chg="add mod">
          <ac:chgData name="Miroslav Mirchev" userId="ec2ae9a2bf5b09fc" providerId="LiveId" clId="{AB3B38A2-D974-4A2C-872C-994F450EC9D1}" dt="2022-07-17T12:58:59.922" v="2130" actId="20577"/>
          <ac:spMkLst>
            <pc:docMk/>
            <pc:sldMk cId="3748819685" sldId="262"/>
            <ac:spMk id="2" creationId="{4793CA41-0911-715A-CDD3-AB5C3F8E21B7}"/>
          </ac:spMkLst>
        </pc:spChg>
        <pc:spChg chg="add mod">
          <ac:chgData name="Miroslav Mirchev" userId="ec2ae9a2bf5b09fc" providerId="LiveId" clId="{AB3B38A2-D974-4A2C-872C-994F450EC9D1}" dt="2022-07-17T13:03:46.242" v="2410" actId="20577"/>
          <ac:spMkLst>
            <pc:docMk/>
            <pc:sldMk cId="3748819685" sldId="262"/>
            <ac:spMk id="3" creationId="{424637C3-83C8-80B7-3DD0-21D0A38EE8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3269C4-59DC-401E-8B63-0AAF48B4FE60}" type="datetimeFigureOut">
              <a:rPr lang="en-GB" smtClean="0"/>
              <a:t>17/07/2022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292BE-5B0F-4831-A624-4F7FB6D1CBBC}" type="slidenum">
              <a:rPr lang="en-GB" smtClean="0"/>
              <a:t>‹#›</a:t>
            </a:fld>
            <a:endParaRPr lang="en-GB"/>
          </a:p>
        </p:txBody>
      </p:sp>
    </p:spTree>
    <p:extLst>
      <p:ext uri="{BB962C8B-B14F-4D97-AF65-F5344CB8AC3E}">
        <p14:creationId xmlns:p14="http://schemas.microsoft.com/office/powerpoint/2010/main" val="160123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2292BE-5B0F-4831-A624-4F7FB6D1CBBC}" type="slidenum">
              <a:rPr lang="en-GB" smtClean="0"/>
              <a:t>5</a:t>
            </a:fld>
            <a:endParaRPr lang="en-GB"/>
          </a:p>
        </p:txBody>
      </p:sp>
    </p:spTree>
    <p:extLst>
      <p:ext uri="{BB962C8B-B14F-4D97-AF65-F5344CB8AC3E}">
        <p14:creationId xmlns:p14="http://schemas.microsoft.com/office/powerpoint/2010/main" val="3644454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163E2-1E3B-1671-A779-D6590AE857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C2A262-8E84-3C09-924F-265683F3B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DCAABF-E3F6-BF70-237A-6A06F2C41237}"/>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92D24379-02F2-9260-8EB7-6E7496EE0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8D288-B649-CC24-F3FD-92B59A37EA89}"/>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1442718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4B1E-3406-7646-E07B-45E5DF2662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82149F-BB65-7A9C-B06E-6F5E657004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B979E-7EC9-A8B2-2072-9E2612DB98A2}"/>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2D99B472-38F7-235B-BB36-EE1A83AF6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9604D1-E3BE-F114-79A8-610AA7217A62}"/>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2882404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F2C7-2372-584B-C6B0-3516ACB0EA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2C6E8E-8085-2F77-EF6E-0682C74A51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5B1160-EB1C-2982-066C-DC42B16563C2}"/>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C3CFE07D-4644-6823-9C49-AD6E965BE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A1895-890F-DB12-24F8-0D4E09DA0101}"/>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322989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A0070-136C-6644-94FD-3B994EFF8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496FA7-2908-AC41-0B44-17AE440B1D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30BC4F-EE7F-6BB2-8596-EBE9FF6D31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41EBF8-E030-329F-35ED-B35AD7AB4CD1}"/>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6" name="Footer Placeholder 5">
            <a:extLst>
              <a:ext uri="{FF2B5EF4-FFF2-40B4-BE49-F238E27FC236}">
                <a16:creationId xmlns:a16="http://schemas.microsoft.com/office/drawing/2014/main" id="{F1E042DA-8153-077B-A7E3-79888D094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966062-BC2F-C0FD-7E39-B92356C2D2AB}"/>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4018996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D3E-ACAA-29FA-3D85-86D49DDAC7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FB7F07-588B-D5E7-E21D-E89D08BB78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D6A756-0F4B-4792-E119-BFD0B91E16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C31E5-5059-4C41-7DB3-B75E896299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7E4359-2310-DFC9-83E6-7A54DE5412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F9393D-7446-FB28-D90F-3C1AC5CA0AAD}"/>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8" name="Footer Placeholder 7">
            <a:extLst>
              <a:ext uri="{FF2B5EF4-FFF2-40B4-BE49-F238E27FC236}">
                <a16:creationId xmlns:a16="http://schemas.microsoft.com/office/drawing/2014/main" id="{F2EE8C7C-7C5C-8F7B-6912-4855D2ED21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0FE0EB-4096-3949-D3E4-2012CB007C02}"/>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409715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11F3A-6D51-EBD1-9F0C-32FB3F5D49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A2B941-9458-D5BD-012F-D74AD584D205}"/>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4" name="Footer Placeholder 3">
            <a:extLst>
              <a:ext uri="{FF2B5EF4-FFF2-40B4-BE49-F238E27FC236}">
                <a16:creationId xmlns:a16="http://schemas.microsoft.com/office/drawing/2014/main" id="{188A30C1-4D35-E072-9EFC-04C20874C0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AA8E7-7402-AA1A-9106-266FD4176BAF}"/>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251278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A83E5A-4180-1801-28B0-0DBE20FC0D4D}"/>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3" name="Footer Placeholder 2">
            <a:extLst>
              <a:ext uri="{FF2B5EF4-FFF2-40B4-BE49-F238E27FC236}">
                <a16:creationId xmlns:a16="http://schemas.microsoft.com/office/drawing/2014/main" id="{A16B6AA8-BC3F-7BDA-7726-5C5FC507B4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A8D835-2FFE-3B34-7484-034C394CE917}"/>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157591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EAA1B-6EA5-FB0B-BD8D-CBD7C601EA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A6B053-6D75-8F1C-C081-3DF2006987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955874-089B-8B79-9DD2-3DB11C7CAD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92E40-8A18-13BF-C3CB-E1A0CC29B3F3}"/>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6" name="Footer Placeholder 5">
            <a:extLst>
              <a:ext uri="{FF2B5EF4-FFF2-40B4-BE49-F238E27FC236}">
                <a16:creationId xmlns:a16="http://schemas.microsoft.com/office/drawing/2014/main" id="{E1D0F404-85A7-9568-A255-20367B8E9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1DC23-8DD1-B62D-5656-531E29F55C74}"/>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965356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33A6-BBA0-8FE2-E596-D5984DBB1A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D9D1FE-88EA-334C-4955-FA8DB3A99A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44F4F0-81B6-DC36-06BA-75336EDA7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7367C-6FED-09E0-82AB-1F28E0367C3C}"/>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6" name="Footer Placeholder 5">
            <a:extLst>
              <a:ext uri="{FF2B5EF4-FFF2-40B4-BE49-F238E27FC236}">
                <a16:creationId xmlns:a16="http://schemas.microsoft.com/office/drawing/2014/main" id="{11969E97-917F-073E-71B9-FBD047F2A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D71AE-C1E7-1FC2-E34D-4D833F208B5A}"/>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2766560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7D2D-A0A8-599A-7118-BE6E16372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928E5A-3136-B532-F305-CF76EC1468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8FE96-19EA-7F15-FA52-D61A4B337BFA}"/>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61C3B62B-54AC-995C-EFCA-088C907C5D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A6EA0-5108-023A-571A-E646756BA53E}"/>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2551742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9E2E82-03C0-0745-8E9B-A8642605F7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C35A03-7794-7EE4-A0C6-3AEF132E4B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A15035-EE4C-58D6-4F11-9779C01852B4}"/>
              </a:ext>
            </a:extLst>
          </p:cNvPr>
          <p:cNvSpPr>
            <a:spLocks noGrp="1"/>
          </p:cNvSpPr>
          <p:nvPr>
            <p:ph type="dt" sz="half" idx="10"/>
          </p:nvPr>
        </p:nvSpPr>
        <p:spPr/>
        <p:txBody>
          <a:body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CE2798A2-72AB-797D-CA3D-9B9C16B56A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E4D3C9-7B9F-8A70-90A3-074E727D371C}"/>
              </a:ext>
            </a:extLst>
          </p:cNvPr>
          <p:cNvSpPr>
            <a:spLocks noGrp="1"/>
          </p:cNvSpPr>
          <p:nvPr>
            <p:ph type="sldNum" sz="quarter" idx="12"/>
          </p:nvPr>
        </p:nvSpPr>
        <p:spPr/>
        <p:txBody>
          <a:bodyPr/>
          <a:lstStyle/>
          <a:p>
            <a:fld id="{03892C6E-4F66-4082-A494-2D77E084F22E}" type="slidenum">
              <a:rPr lang="en-GB" smtClean="0"/>
              <a:t>‹#›</a:t>
            </a:fld>
            <a:endParaRPr lang="en-GB"/>
          </a:p>
        </p:txBody>
      </p:sp>
    </p:spTree>
    <p:extLst>
      <p:ext uri="{BB962C8B-B14F-4D97-AF65-F5344CB8AC3E}">
        <p14:creationId xmlns:p14="http://schemas.microsoft.com/office/powerpoint/2010/main" val="413942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74FD37-546E-B972-0E0C-82F14B13E2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C9A1C7-4FF3-EF75-5E58-6E2443C16A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75968B-9E90-7D7B-01E9-EC3A83658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F4FAFB-9485-4C02-B156-3C8A50F61614}" type="datetimeFigureOut">
              <a:rPr lang="en-GB" smtClean="0"/>
              <a:t>17/07/2022</a:t>
            </a:fld>
            <a:endParaRPr lang="en-GB"/>
          </a:p>
        </p:txBody>
      </p:sp>
      <p:sp>
        <p:nvSpPr>
          <p:cNvPr id="5" name="Footer Placeholder 4">
            <a:extLst>
              <a:ext uri="{FF2B5EF4-FFF2-40B4-BE49-F238E27FC236}">
                <a16:creationId xmlns:a16="http://schemas.microsoft.com/office/drawing/2014/main" id="{29907A90-1EA8-D4F9-636B-CC47D140F7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D1D73D-B5FC-3019-796C-F2C14D196B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892C6E-4F66-4082-A494-2D77E084F22E}" type="slidenum">
              <a:rPr lang="en-GB" smtClean="0"/>
              <a:t>‹#›</a:t>
            </a:fld>
            <a:endParaRPr lang="en-GB"/>
          </a:p>
        </p:txBody>
      </p:sp>
    </p:spTree>
    <p:extLst>
      <p:ext uri="{BB962C8B-B14F-4D97-AF65-F5344CB8AC3E}">
        <p14:creationId xmlns:p14="http://schemas.microsoft.com/office/powerpoint/2010/main" val="1165353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health.org.uk/news-and-comment/blogs/" TargetMode="External"/><Relationship Id="rId2" Type="http://schemas.openxmlformats.org/officeDocument/2006/relationships/hyperlink" Target="https://www.marketingtutor.net/pestle-analysis-of-the-nhs/" TargetMode="External"/><Relationship Id="rId1" Type="http://schemas.openxmlformats.org/officeDocument/2006/relationships/slideLayout" Target="../slideLayouts/slideLayout7.xml"/><Relationship Id="rId4" Type="http://schemas.openxmlformats.org/officeDocument/2006/relationships/hyperlink" Target="https://morningbusinesschat.com/most-qualified-people-for-the-jo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79F10-F825-A306-18BA-FA2FF047081C}"/>
              </a:ext>
            </a:extLst>
          </p:cNvPr>
          <p:cNvSpPr>
            <a:spLocks noGrp="1"/>
          </p:cNvSpPr>
          <p:nvPr>
            <p:ph type="ctrTitle"/>
          </p:nvPr>
        </p:nvSpPr>
        <p:spPr/>
        <p:txBody>
          <a:bodyPr>
            <a:normAutofit fontScale="90000"/>
          </a:bodyPr>
          <a:lstStyle/>
          <a:p>
            <a:r>
              <a:rPr lang="en-US" dirty="0"/>
              <a:t>NHS Staff Shortage – Economic Crysis and Political Analysis</a:t>
            </a:r>
            <a:endParaRPr lang="en-GB" dirty="0"/>
          </a:p>
        </p:txBody>
      </p:sp>
      <p:sp>
        <p:nvSpPr>
          <p:cNvPr id="3" name="Subtitle 2">
            <a:extLst>
              <a:ext uri="{FF2B5EF4-FFF2-40B4-BE49-F238E27FC236}">
                <a16:creationId xmlns:a16="http://schemas.microsoft.com/office/drawing/2014/main" id="{5455180E-0882-8E3F-6D38-9E0ADA084E1D}"/>
              </a:ext>
            </a:extLst>
          </p:cNvPr>
          <p:cNvSpPr>
            <a:spLocks noGrp="1"/>
          </p:cNvSpPr>
          <p:nvPr>
            <p:ph type="subTitle" idx="1"/>
          </p:nvPr>
        </p:nvSpPr>
        <p:spPr/>
        <p:txBody>
          <a:bodyPr/>
          <a:lstStyle/>
          <a:p>
            <a:r>
              <a:rPr lang="en-US" dirty="0"/>
              <a:t>Prepared by </a:t>
            </a:r>
            <a:r>
              <a:rPr lang="en-US" dirty="0" err="1"/>
              <a:t>Beatris</a:t>
            </a:r>
            <a:r>
              <a:rPr lang="en-US" dirty="0"/>
              <a:t> </a:t>
            </a:r>
            <a:r>
              <a:rPr lang="en-US" dirty="0" err="1"/>
              <a:t>Gelkova</a:t>
            </a:r>
            <a:endParaRPr lang="en-GB" dirty="0"/>
          </a:p>
        </p:txBody>
      </p:sp>
    </p:spTree>
    <p:extLst>
      <p:ext uri="{BB962C8B-B14F-4D97-AF65-F5344CB8AC3E}">
        <p14:creationId xmlns:p14="http://schemas.microsoft.com/office/powerpoint/2010/main" val="2761970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93CA41-0911-715A-CDD3-AB5C3F8E21B7}"/>
              </a:ext>
            </a:extLst>
          </p:cNvPr>
          <p:cNvSpPr txBox="1"/>
          <p:nvPr/>
        </p:nvSpPr>
        <p:spPr>
          <a:xfrm>
            <a:off x="164386" y="133564"/>
            <a:ext cx="6130088"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rPr>
              <a:t>Contents Page</a:t>
            </a:r>
            <a:endParaRPr lang="en-GB" sz="2400" b="1" dirty="0">
              <a:effectLst>
                <a:outerShdw blurRad="38100" dist="38100" dir="2700000" algn="tl">
                  <a:srgbClr val="000000">
                    <a:alpha val="43137"/>
                  </a:srgbClr>
                </a:outerShdw>
              </a:effectLst>
            </a:endParaRPr>
          </a:p>
        </p:txBody>
      </p:sp>
      <p:sp>
        <p:nvSpPr>
          <p:cNvPr id="3" name="Rectangle: Diagonal Corners Rounded 2">
            <a:extLst>
              <a:ext uri="{FF2B5EF4-FFF2-40B4-BE49-F238E27FC236}">
                <a16:creationId xmlns:a16="http://schemas.microsoft.com/office/drawing/2014/main" id="{424637C3-83C8-80B7-3DD0-21D0A38EE83D}"/>
              </a:ext>
            </a:extLst>
          </p:cNvPr>
          <p:cNvSpPr/>
          <p:nvPr/>
        </p:nvSpPr>
        <p:spPr>
          <a:xfrm>
            <a:off x="10274" y="1202075"/>
            <a:ext cx="12226088" cy="4756935"/>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
            </a:pPr>
            <a:endParaRPr lang="en-US" sz="2400" dirty="0"/>
          </a:p>
          <a:p>
            <a:pPr marL="285750" indent="-285750">
              <a:buFont typeface="Wingdings" panose="05000000000000000000" pitchFamily="2" charset="2"/>
              <a:buChar char="§"/>
            </a:pPr>
            <a:r>
              <a:rPr lang="en-US" sz="2400" b="1" dirty="0">
                <a:effectLst>
                  <a:outerShdw blurRad="38100" dist="38100" dir="2700000" algn="tl">
                    <a:srgbClr val="000000">
                      <a:alpha val="43137"/>
                    </a:srgbClr>
                  </a:outerShdw>
                </a:effectLst>
              </a:rPr>
              <a:t>NHS Political and Economic Problems Background</a:t>
            </a:r>
          </a:p>
          <a:p>
            <a:pPr marL="285750" indent="-285750">
              <a:buFont typeface="Wingdings" panose="05000000000000000000" pitchFamily="2" charset="2"/>
              <a:buChar char="§"/>
            </a:pPr>
            <a:endParaRPr lang="en-US" sz="2400" b="1" dirty="0">
              <a:effectLst>
                <a:outerShdw blurRad="38100" dist="38100" dir="2700000" algn="tl">
                  <a:srgbClr val="000000">
                    <a:alpha val="43137"/>
                  </a:srgbClr>
                </a:outerShdw>
              </a:effectLst>
            </a:endParaRPr>
          </a:p>
          <a:p>
            <a:pPr marL="285750" indent="-285750">
              <a:buFont typeface="Wingdings" panose="05000000000000000000" pitchFamily="2" charset="2"/>
              <a:buChar char="§"/>
            </a:pPr>
            <a:r>
              <a:rPr lang="en-US" sz="2400" b="1" dirty="0">
                <a:effectLst>
                  <a:outerShdw blurRad="38100" dist="38100" dir="2700000" algn="tl">
                    <a:srgbClr val="000000">
                      <a:alpha val="43137"/>
                    </a:srgbClr>
                  </a:outerShdw>
                </a:effectLst>
              </a:rPr>
              <a:t>PESTLE Analysis: Definition and Overview Comments</a:t>
            </a:r>
          </a:p>
          <a:p>
            <a:pPr marL="285750" indent="-285750">
              <a:buFont typeface="Wingdings" panose="05000000000000000000" pitchFamily="2" charset="2"/>
              <a:buChar char="§"/>
            </a:pPr>
            <a:endParaRPr lang="en-US" sz="2400" b="1" dirty="0">
              <a:effectLst>
                <a:outerShdw blurRad="38100" dist="38100" dir="2700000" algn="tl">
                  <a:srgbClr val="000000">
                    <a:alpha val="43137"/>
                  </a:srgbClr>
                </a:outerShdw>
              </a:effectLst>
            </a:endParaRPr>
          </a:p>
          <a:p>
            <a:pPr marL="285750" indent="-285750">
              <a:buFont typeface="Wingdings" panose="05000000000000000000" pitchFamily="2" charset="2"/>
              <a:buChar char="§"/>
            </a:pPr>
            <a:r>
              <a:rPr lang="en-US" sz="2400" b="1" dirty="0">
                <a:effectLst>
                  <a:outerShdw blurRad="38100" dist="38100" dir="2700000" algn="tl">
                    <a:srgbClr val="000000">
                      <a:alpha val="43137"/>
                    </a:srgbClr>
                  </a:outerShdw>
                </a:effectLst>
              </a:rPr>
              <a:t>Potential Solutions</a:t>
            </a:r>
          </a:p>
          <a:p>
            <a:pPr marL="285750" indent="-285750">
              <a:buFont typeface="Wingdings" panose="05000000000000000000" pitchFamily="2" charset="2"/>
              <a:buChar char="§"/>
            </a:pPr>
            <a:endParaRPr lang="en-US" sz="2400" b="1" dirty="0">
              <a:effectLst>
                <a:outerShdw blurRad="38100" dist="38100" dir="2700000" algn="tl">
                  <a:srgbClr val="000000">
                    <a:alpha val="43137"/>
                  </a:srgbClr>
                </a:outerShdw>
              </a:effectLst>
            </a:endParaRPr>
          </a:p>
          <a:p>
            <a:pPr marL="285750" indent="-285750">
              <a:buFont typeface="Wingdings" panose="05000000000000000000" pitchFamily="2" charset="2"/>
              <a:buChar char="§"/>
            </a:pPr>
            <a:r>
              <a:rPr lang="en-US" sz="2400" b="1" dirty="0">
                <a:effectLst>
                  <a:outerShdw blurRad="38100" dist="38100" dir="2700000" algn="tl">
                    <a:srgbClr val="000000">
                      <a:alpha val="43137"/>
                    </a:srgbClr>
                  </a:outerShdw>
                </a:effectLst>
              </a:rPr>
              <a:t>Grid Impact Analysis on Potential Next Steps &amp; Final Results</a:t>
            </a:r>
          </a:p>
          <a:p>
            <a:pPr marL="285750" indent="-285750">
              <a:buFont typeface="Wingdings" panose="05000000000000000000" pitchFamily="2" charset="2"/>
              <a:buChar char="§"/>
            </a:pPr>
            <a:endParaRPr lang="en-US" sz="2400" b="1" dirty="0">
              <a:effectLst>
                <a:outerShdw blurRad="38100" dist="38100" dir="2700000" algn="tl">
                  <a:srgbClr val="000000">
                    <a:alpha val="43137"/>
                  </a:srgbClr>
                </a:outerShdw>
              </a:effectLst>
            </a:endParaRPr>
          </a:p>
          <a:p>
            <a:pPr marL="285750" indent="-285750">
              <a:buFont typeface="Wingdings" panose="05000000000000000000" pitchFamily="2" charset="2"/>
              <a:buChar char="§"/>
            </a:pPr>
            <a:r>
              <a:rPr lang="en-US" sz="2400" b="1" dirty="0">
                <a:effectLst>
                  <a:outerShdw blurRad="38100" dist="38100" dir="2700000" algn="tl">
                    <a:srgbClr val="000000">
                      <a:alpha val="43137"/>
                    </a:srgbClr>
                  </a:outerShdw>
                </a:effectLst>
              </a:rPr>
              <a:t>Reference Page</a:t>
            </a:r>
          </a:p>
          <a:p>
            <a:pPr marL="285750" indent="-285750">
              <a:buFont typeface="Wingdings" panose="05000000000000000000" pitchFamily="2" charset="2"/>
              <a:buChar char="§"/>
            </a:pPr>
            <a:endParaRPr lang="en-US" sz="2400" dirty="0"/>
          </a:p>
          <a:p>
            <a:endParaRPr lang="en-GB" dirty="0"/>
          </a:p>
        </p:txBody>
      </p:sp>
    </p:spTree>
    <p:extLst>
      <p:ext uri="{BB962C8B-B14F-4D97-AF65-F5344CB8AC3E}">
        <p14:creationId xmlns:p14="http://schemas.microsoft.com/office/powerpoint/2010/main" val="3748819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E8886-A823-8E30-2E33-16FE6A77080E}"/>
              </a:ext>
            </a:extLst>
          </p:cNvPr>
          <p:cNvSpPr txBox="1"/>
          <p:nvPr/>
        </p:nvSpPr>
        <p:spPr>
          <a:xfrm>
            <a:off x="164386" y="184935"/>
            <a:ext cx="51884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rPr>
              <a:t>Problem Nature and Background</a:t>
            </a:r>
            <a:endParaRPr lang="en-GB" sz="2400" b="1" dirty="0">
              <a:effectLst>
                <a:outerShdw blurRad="38100" dist="38100" dir="2700000" algn="tl">
                  <a:srgbClr val="000000">
                    <a:alpha val="43137"/>
                  </a:srgbClr>
                </a:outerShdw>
              </a:effectLst>
            </a:endParaRPr>
          </a:p>
        </p:txBody>
      </p:sp>
      <p:sp>
        <p:nvSpPr>
          <p:cNvPr id="3" name="Rectangle 2">
            <a:extLst>
              <a:ext uri="{FF2B5EF4-FFF2-40B4-BE49-F238E27FC236}">
                <a16:creationId xmlns:a16="http://schemas.microsoft.com/office/drawing/2014/main" id="{93099C03-346D-0F58-DE53-3331BF6979BB}"/>
              </a:ext>
            </a:extLst>
          </p:cNvPr>
          <p:cNvSpPr/>
          <p:nvPr/>
        </p:nvSpPr>
        <p:spPr>
          <a:xfrm>
            <a:off x="164386" y="1027416"/>
            <a:ext cx="5825448" cy="14486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 UK citizens are eligible for a free, comprehensive healthcare through the NHS. Additionally, it functions as a whole healthcare system. </a:t>
            </a:r>
            <a:r>
              <a:rPr lang="en-US" b="1" u="sng" dirty="0"/>
              <a:t>This huge margin of operation can be easily impacted by multiple factors!</a:t>
            </a:r>
            <a:endParaRPr lang="en-GB" b="1" u="sng" dirty="0"/>
          </a:p>
        </p:txBody>
      </p:sp>
      <p:sp>
        <p:nvSpPr>
          <p:cNvPr id="4" name="Arrow: Right 3">
            <a:extLst>
              <a:ext uri="{FF2B5EF4-FFF2-40B4-BE49-F238E27FC236}">
                <a16:creationId xmlns:a16="http://schemas.microsoft.com/office/drawing/2014/main" id="{E2C911BB-3ED0-9F8D-9058-1F58B430D730}"/>
              </a:ext>
            </a:extLst>
          </p:cNvPr>
          <p:cNvSpPr/>
          <p:nvPr/>
        </p:nvSpPr>
        <p:spPr>
          <a:xfrm>
            <a:off x="6096000" y="1561672"/>
            <a:ext cx="626723" cy="3801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40F2FA70-16B3-6CE9-9AEC-F3D57D298A7C}"/>
              </a:ext>
            </a:extLst>
          </p:cNvPr>
          <p:cNvSpPr/>
          <p:nvPr/>
        </p:nvSpPr>
        <p:spPr>
          <a:xfrm rot="5400000">
            <a:off x="2763748" y="2803134"/>
            <a:ext cx="626723" cy="3801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D162946-11BA-59B7-B55A-8A82D9198C20}"/>
              </a:ext>
            </a:extLst>
          </p:cNvPr>
          <p:cNvSpPr/>
          <p:nvPr/>
        </p:nvSpPr>
        <p:spPr>
          <a:xfrm>
            <a:off x="6839164" y="308225"/>
            <a:ext cx="5352835" cy="32021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t>Political Issues and Brexit</a:t>
            </a:r>
          </a:p>
          <a:p>
            <a:pPr algn="ctr"/>
            <a:endParaRPr lang="en-US" b="1" u="sng" dirty="0"/>
          </a:p>
          <a:p>
            <a:pPr algn="ctr"/>
            <a:r>
              <a:rPr lang="en-US" dirty="0"/>
              <a:t>Brexit left a huge scarcity of resources and it is one of the main problems at hand. Many medications and medical supplies are being transported to the UK from different EU countries. After the Brexit, the markets will undoubtedly be disrupted by the acute shortage of critical medications. This on the other hand puts staff under constant pressure, hence one of the reasons for staff shortages now.</a:t>
            </a:r>
            <a:endParaRPr lang="en-GB" dirty="0"/>
          </a:p>
        </p:txBody>
      </p:sp>
      <p:sp>
        <p:nvSpPr>
          <p:cNvPr id="11" name="Rectangle: Rounded Corners 10">
            <a:extLst>
              <a:ext uri="{FF2B5EF4-FFF2-40B4-BE49-F238E27FC236}">
                <a16:creationId xmlns:a16="http://schemas.microsoft.com/office/drawing/2014/main" id="{6C2C0C5A-A9E8-1AAF-E00F-CA6A6D1EDB2B}"/>
              </a:ext>
            </a:extLst>
          </p:cNvPr>
          <p:cNvSpPr/>
          <p:nvPr/>
        </p:nvSpPr>
        <p:spPr>
          <a:xfrm>
            <a:off x="164386" y="3534310"/>
            <a:ext cx="5959011" cy="31387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Economic Factors</a:t>
            </a:r>
          </a:p>
          <a:p>
            <a:pPr algn="ctr"/>
            <a:endParaRPr lang="en-US" dirty="0"/>
          </a:p>
          <a:p>
            <a:pPr algn="ctr"/>
            <a:r>
              <a:rPr lang="en-US" dirty="0"/>
              <a:t>The NHS has been dealing with numerous issues ever since the 2008 financial crisis.  The NHS was forced to lower worker salaries as a result of both a shortage of resources and numerous economic regulations. As a result, a sizable section of the NHS staff left, and less qualified individuals took their place. Even though the financial crisis took place ten years ago, its repercussions are still clearly felt by the NHS, which is unable to function at its previous level.</a:t>
            </a:r>
            <a:endParaRPr lang="en-GB" dirty="0"/>
          </a:p>
        </p:txBody>
      </p:sp>
      <p:sp>
        <p:nvSpPr>
          <p:cNvPr id="13" name="Rectangle: Rounded Corners 12">
            <a:extLst>
              <a:ext uri="{FF2B5EF4-FFF2-40B4-BE49-F238E27FC236}">
                <a16:creationId xmlns:a16="http://schemas.microsoft.com/office/drawing/2014/main" id="{C9F2E036-E744-AFCC-6E6A-2BF63C65A938}"/>
              </a:ext>
            </a:extLst>
          </p:cNvPr>
          <p:cNvSpPr/>
          <p:nvPr/>
        </p:nvSpPr>
        <p:spPr>
          <a:xfrm>
            <a:off x="6903972" y="4263774"/>
            <a:ext cx="5288028" cy="14589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 those factors combined, are leading to an inevitable impact on all aspects of the NHS:</a:t>
            </a:r>
          </a:p>
          <a:p>
            <a:pPr marL="285750" indent="-285750" algn="ctr">
              <a:buFont typeface="Wingdings" panose="05000000000000000000" pitchFamily="2" charset="2"/>
              <a:buChar char="Ø"/>
            </a:pPr>
            <a:r>
              <a:rPr lang="en-US" dirty="0"/>
              <a:t>Staff</a:t>
            </a:r>
          </a:p>
          <a:p>
            <a:pPr marL="285750" indent="-285750" algn="ctr">
              <a:buFont typeface="Wingdings" panose="05000000000000000000" pitchFamily="2" charset="2"/>
              <a:buChar char="Ø"/>
            </a:pPr>
            <a:r>
              <a:rPr lang="en-US" dirty="0"/>
              <a:t>Healthcare</a:t>
            </a:r>
          </a:p>
          <a:p>
            <a:pPr marL="285750" indent="-285750" algn="ctr">
              <a:buFont typeface="Wingdings" panose="05000000000000000000" pitchFamily="2" charset="2"/>
              <a:buChar char="Ø"/>
            </a:pPr>
            <a:r>
              <a:rPr lang="en-US" dirty="0"/>
              <a:t>Patients</a:t>
            </a:r>
            <a:endParaRPr lang="en-GB" dirty="0"/>
          </a:p>
        </p:txBody>
      </p:sp>
      <p:sp>
        <p:nvSpPr>
          <p:cNvPr id="14" name="Arrow: Right 13">
            <a:extLst>
              <a:ext uri="{FF2B5EF4-FFF2-40B4-BE49-F238E27FC236}">
                <a16:creationId xmlns:a16="http://schemas.microsoft.com/office/drawing/2014/main" id="{C043C931-21E5-FA16-AA5D-97343C794068}"/>
              </a:ext>
            </a:extLst>
          </p:cNvPr>
          <p:cNvSpPr/>
          <p:nvPr/>
        </p:nvSpPr>
        <p:spPr>
          <a:xfrm rot="5400000">
            <a:off x="9234624" y="3696985"/>
            <a:ext cx="626723" cy="3801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A93AF284-7B63-F290-DB21-4CFA26D1E6DA}"/>
              </a:ext>
            </a:extLst>
          </p:cNvPr>
          <p:cNvSpPr/>
          <p:nvPr/>
        </p:nvSpPr>
        <p:spPr>
          <a:xfrm>
            <a:off x="6212441" y="4803167"/>
            <a:ext cx="626723" cy="3801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4105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58AD539-0C79-8480-8FB8-82BDA7E7E998}"/>
              </a:ext>
            </a:extLst>
          </p:cNvPr>
          <p:cNvSpPr txBox="1"/>
          <p:nvPr/>
        </p:nvSpPr>
        <p:spPr>
          <a:xfrm>
            <a:off x="630936" y="502920"/>
            <a:ext cx="3419856" cy="146304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000" b="1" kern="1200">
                <a:solidFill>
                  <a:schemeClr val="tx1"/>
                </a:solidFill>
                <a:effectLst>
                  <a:outerShdw blurRad="38100" dist="38100" dir="2700000" algn="tl">
                    <a:srgbClr val="000000">
                      <a:alpha val="43137"/>
                    </a:srgbClr>
                  </a:outerShdw>
                </a:effectLst>
                <a:latin typeface="+mj-lt"/>
                <a:ea typeface="+mj-ea"/>
                <a:cs typeface="+mj-cs"/>
              </a:rPr>
              <a:t>PESTLE Analysis Definition and Overview Comments</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Diagonal Corners Rounded 2">
            <a:extLst>
              <a:ext uri="{FF2B5EF4-FFF2-40B4-BE49-F238E27FC236}">
                <a16:creationId xmlns:a16="http://schemas.microsoft.com/office/drawing/2014/main" id="{D5B19012-7CE6-E4E0-9FB3-A8D51A18BEE3}"/>
              </a:ext>
            </a:extLst>
          </p:cNvPr>
          <p:cNvSpPr/>
          <p:nvPr/>
        </p:nvSpPr>
        <p:spPr>
          <a:xfrm>
            <a:off x="4654294" y="-1"/>
            <a:ext cx="7537705" cy="3873357"/>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dirty="0">
                <a:solidFill>
                  <a:schemeClr val="bg1"/>
                </a:solidFill>
              </a:rPr>
              <a:t>Definition: An organization's primary external influences—political, economic, sociological, technological, legal, and environmental—are examined through a PESTLE analysis. It can be applied in a variety of situations and aid senior managers and human resource experts in making strategic decisions.</a:t>
            </a:r>
          </a:p>
          <a:p>
            <a:pPr>
              <a:lnSpc>
                <a:spcPct val="90000"/>
              </a:lnSpc>
              <a:spcAft>
                <a:spcPts val="600"/>
              </a:spcAft>
            </a:pPr>
            <a:endParaRPr lang="en-US" dirty="0">
              <a:solidFill>
                <a:schemeClr val="tx1"/>
              </a:solidFill>
            </a:endParaRPr>
          </a:p>
          <a:p>
            <a:pPr>
              <a:lnSpc>
                <a:spcPct val="90000"/>
              </a:lnSpc>
              <a:spcAft>
                <a:spcPts val="600"/>
              </a:spcAft>
            </a:pPr>
            <a:r>
              <a:rPr lang="en-US" dirty="0">
                <a:solidFill>
                  <a:schemeClr val="bg1"/>
                </a:solidFill>
              </a:rPr>
              <a:t>Comments: Several factors are currently exerting strain on the NHS. Top of the list are the Brexit and the prior economic crisis. But in order to increase its functional capacity, it must also address other issues. We anticipate that some of these issues can be resolved in the not-too-distant future with the ongoing integration of technology and the development of educated doctors.</a:t>
            </a:r>
          </a:p>
        </p:txBody>
      </p:sp>
      <p:pic>
        <p:nvPicPr>
          <p:cNvPr id="5" name="Picture 4" descr="Graphical user interface, text, application&#10;&#10;Description automatically generated">
            <a:extLst>
              <a:ext uri="{FF2B5EF4-FFF2-40B4-BE49-F238E27FC236}">
                <a16:creationId xmlns:a16="http://schemas.microsoft.com/office/drawing/2014/main" id="{1F6E58DF-AEFA-9BBC-3FC5-77FEBD2F6090}"/>
              </a:ext>
            </a:extLst>
          </p:cNvPr>
          <p:cNvPicPr>
            <a:picLocks noChangeAspect="1"/>
          </p:cNvPicPr>
          <p:nvPr/>
        </p:nvPicPr>
        <p:blipFill>
          <a:blip r:embed="rId2"/>
          <a:stretch>
            <a:fillRect/>
          </a:stretch>
        </p:blipFill>
        <p:spPr>
          <a:xfrm>
            <a:off x="103870" y="3924728"/>
            <a:ext cx="12069843" cy="2855950"/>
          </a:xfrm>
          <a:prstGeom prst="rect">
            <a:avLst/>
          </a:prstGeom>
        </p:spPr>
      </p:pic>
    </p:spTree>
    <p:extLst>
      <p:ext uri="{BB962C8B-B14F-4D97-AF65-F5344CB8AC3E}">
        <p14:creationId xmlns:p14="http://schemas.microsoft.com/office/powerpoint/2010/main" val="341630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8C1DCA-B374-9863-A77B-A1131E12248C}"/>
              </a:ext>
            </a:extLst>
          </p:cNvPr>
          <p:cNvSpPr txBox="1"/>
          <p:nvPr/>
        </p:nvSpPr>
        <p:spPr>
          <a:xfrm>
            <a:off x="164386" y="184935"/>
            <a:ext cx="518845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rPr>
              <a:t>Potential Issue Solutions</a:t>
            </a:r>
            <a:endParaRPr lang="en-GB" sz="2400" b="1" dirty="0">
              <a:effectLst>
                <a:outerShdw blurRad="38100" dist="38100" dir="2700000" algn="tl">
                  <a:srgbClr val="000000">
                    <a:alpha val="43137"/>
                  </a:srgbClr>
                </a:outerShdw>
              </a:effectLst>
            </a:endParaRPr>
          </a:p>
        </p:txBody>
      </p:sp>
      <p:sp>
        <p:nvSpPr>
          <p:cNvPr id="3" name="Rectangle: Diagonal Corners Rounded 2">
            <a:extLst>
              <a:ext uri="{FF2B5EF4-FFF2-40B4-BE49-F238E27FC236}">
                <a16:creationId xmlns:a16="http://schemas.microsoft.com/office/drawing/2014/main" id="{40A3D78D-7857-4444-038E-E5A19ACD1A63}"/>
              </a:ext>
            </a:extLst>
          </p:cNvPr>
          <p:cNvSpPr/>
          <p:nvPr/>
        </p:nvSpPr>
        <p:spPr>
          <a:xfrm>
            <a:off x="0" y="1047965"/>
            <a:ext cx="6842589" cy="196236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One of the potential solutions to the crisis would be to focus on</a:t>
            </a:r>
          </a:p>
          <a:p>
            <a:pPr algn="ctr"/>
            <a:r>
              <a:rPr lang="en-US" dirty="0"/>
              <a:t>developing collective, caring and inclusive leadership and supportive teamwork that values people and satisfies their fundamental needs, the NHS requires full   participation, and effectiveness to increase retention and make the NHS a better place to work.</a:t>
            </a:r>
            <a:endParaRPr lang="en-GB" dirty="0"/>
          </a:p>
        </p:txBody>
      </p:sp>
      <p:sp>
        <p:nvSpPr>
          <p:cNvPr id="4" name="Arrow: Bent-Up 3">
            <a:extLst>
              <a:ext uri="{FF2B5EF4-FFF2-40B4-BE49-F238E27FC236}">
                <a16:creationId xmlns:a16="http://schemas.microsoft.com/office/drawing/2014/main" id="{C2EA82C6-6328-CDF4-8490-018917304ED4}"/>
              </a:ext>
            </a:extLst>
          </p:cNvPr>
          <p:cNvSpPr/>
          <p:nvPr/>
        </p:nvSpPr>
        <p:spPr>
          <a:xfrm rot="5400000">
            <a:off x="3527122" y="2774365"/>
            <a:ext cx="1962365" cy="2424022"/>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Diagonal Corners Rounded 4">
            <a:extLst>
              <a:ext uri="{FF2B5EF4-FFF2-40B4-BE49-F238E27FC236}">
                <a16:creationId xmlns:a16="http://schemas.microsoft.com/office/drawing/2014/main" id="{36040940-78A1-3CC4-DCE1-E92DB0B8159A}"/>
              </a:ext>
            </a:extLst>
          </p:cNvPr>
          <p:cNvSpPr/>
          <p:nvPr/>
        </p:nvSpPr>
        <p:spPr>
          <a:xfrm>
            <a:off x="5720316" y="3173003"/>
            <a:ext cx="6443331" cy="286629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next step will need to be to hire a more qualified and experienced staff, even if they are in the process of acquiring them, a more qualified employee commands greater trust than one who may not yet meet the requirements for the position. You'll feel more at ease hiring them if they can demonstrate that they have the required credentials, such as the appropriate diplomas or honors.</a:t>
            </a:r>
            <a:endParaRPr lang="en-GB" dirty="0"/>
          </a:p>
        </p:txBody>
      </p:sp>
      <p:sp>
        <p:nvSpPr>
          <p:cNvPr id="6" name="Arrow: Bent-Up 5">
            <a:extLst>
              <a:ext uri="{FF2B5EF4-FFF2-40B4-BE49-F238E27FC236}">
                <a16:creationId xmlns:a16="http://schemas.microsoft.com/office/drawing/2014/main" id="{59E61989-8539-5B8F-EE45-7D82FC513C3F}"/>
              </a:ext>
            </a:extLst>
          </p:cNvPr>
          <p:cNvSpPr/>
          <p:nvPr/>
        </p:nvSpPr>
        <p:spPr>
          <a:xfrm flipV="1">
            <a:off x="6842589" y="1423650"/>
            <a:ext cx="2631020" cy="1749353"/>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3605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54D44D-1D7B-596A-4045-B155D6E7141A}"/>
              </a:ext>
            </a:extLst>
          </p:cNvPr>
          <p:cNvSpPr txBox="1"/>
          <p:nvPr/>
        </p:nvSpPr>
        <p:spPr>
          <a:xfrm>
            <a:off x="164386" y="133564"/>
            <a:ext cx="6130088"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rPr>
              <a:t>GRID Evaluation On Next Steps &amp; Final Results</a:t>
            </a:r>
            <a:endParaRPr lang="en-GB" sz="2400" b="1" dirty="0">
              <a:effectLst>
                <a:outerShdw blurRad="38100" dist="38100" dir="2700000" algn="tl">
                  <a:srgbClr val="000000">
                    <a:alpha val="43137"/>
                  </a:srgbClr>
                </a:outerShdw>
              </a:effectLst>
            </a:endParaRPr>
          </a:p>
        </p:txBody>
      </p:sp>
      <p:graphicFrame>
        <p:nvGraphicFramePr>
          <p:cNvPr id="4" name="Table 4">
            <a:extLst>
              <a:ext uri="{FF2B5EF4-FFF2-40B4-BE49-F238E27FC236}">
                <a16:creationId xmlns:a16="http://schemas.microsoft.com/office/drawing/2014/main" id="{75D70964-D852-52B7-EDA9-30E12EC31A25}"/>
              </a:ext>
            </a:extLst>
          </p:cNvPr>
          <p:cNvGraphicFramePr>
            <a:graphicFrameLocks noGrp="1"/>
          </p:cNvGraphicFramePr>
          <p:nvPr>
            <p:extLst>
              <p:ext uri="{D42A27DB-BD31-4B8C-83A1-F6EECF244321}">
                <p14:modId xmlns:p14="http://schemas.microsoft.com/office/powerpoint/2010/main" val="2926404614"/>
              </p:ext>
            </p:extLst>
          </p:nvPr>
        </p:nvGraphicFramePr>
        <p:xfrm>
          <a:off x="0" y="1084521"/>
          <a:ext cx="12192000" cy="3062178"/>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517381259"/>
                    </a:ext>
                  </a:extLst>
                </a:gridCol>
                <a:gridCol w="2032000">
                  <a:extLst>
                    <a:ext uri="{9D8B030D-6E8A-4147-A177-3AD203B41FA5}">
                      <a16:colId xmlns:a16="http://schemas.microsoft.com/office/drawing/2014/main" val="20604695"/>
                    </a:ext>
                  </a:extLst>
                </a:gridCol>
                <a:gridCol w="2032000">
                  <a:extLst>
                    <a:ext uri="{9D8B030D-6E8A-4147-A177-3AD203B41FA5}">
                      <a16:colId xmlns:a16="http://schemas.microsoft.com/office/drawing/2014/main" val="1643362862"/>
                    </a:ext>
                  </a:extLst>
                </a:gridCol>
                <a:gridCol w="2032000">
                  <a:extLst>
                    <a:ext uri="{9D8B030D-6E8A-4147-A177-3AD203B41FA5}">
                      <a16:colId xmlns:a16="http://schemas.microsoft.com/office/drawing/2014/main" val="864484324"/>
                    </a:ext>
                  </a:extLst>
                </a:gridCol>
                <a:gridCol w="2032000">
                  <a:extLst>
                    <a:ext uri="{9D8B030D-6E8A-4147-A177-3AD203B41FA5}">
                      <a16:colId xmlns:a16="http://schemas.microsoft.com/office/drawing/2014/main" val="4094002844"/>
                    </a:ext>
                  </a:extLst>
                </a:gridCol>
                <a:gridCol w="2032000">
                  <a:extLst>
                    <a:ext uri="{9D8B030D-6E8A-4147-A177-3AD203B41FA5}">
                      <a16:colId xmlns:a16="http://schemas.microsoft.com/office/drawing/2014/main" val="2150124228"/>
                    </a:ext>
                  </a:extLst>
                </a:gridCol>
              </a:tblGrid>
              <a:tr h="1020726">
                <a:tc>
                  <a:txBody>
                    <a:bodyPr/>
                    <a:lstStyle/>
                    <a:p>
                      <a:pPr algn="ctr"/>
                      <a:r>
                        <a:rPr lang="en-US" dirty="0"/>
                        <a:t>Solution</a:t>
                      </a:r>
                      <a:endParaRPr lang="en-GB" dirty="0"/>
                    </a:p>
                  </a:txBody>
                  <a:tcPr/>
                </a:tc>
                <a:tc>
                  <a:txBody>
                    <a:bodyPr/>
                    <a:lstStyle/>
                    <a:p>
                      <a:pPr algn="ctr"/>
                      <a:r>
                        <a:rPr lang="en-US" dirty="0"/>
                        <a:t>System Impact</a:t>
                      </a:r>
                      <a:endParaRPr lang="en-GB" dirty="0"/>
                    </a:p>
                  </a:txBody>
                  <a:tcPr/>
                </a:tc>
                <a:tc>
                  <a:txBody>
                    <a:bodyPr/>
                    <a:lstStyle/>
                    <a:p>
                      <a:pPr algn="ctr"/>
                      <a:r>
                        <a:rPr lang="en-US" dirty="0"/>
                        <a:t>Patient Impact</a:t>
                      </a:r>
                      <a:endParaRPr lang="en-GB" dirty="0"/>
                    </a:p>
                  </a:txBody>
                  <a:tcPr/>
                </a:tc>
                <a:tc>
                  <a:txBody>
                    <a:bodyPr/>
                    <a:lstStyle/>
                    <a:p>
                      <a:pPr algn="ctr"/>
                      <a:r>
                        <a:rPr lang="en-US" dirty="0"/>
                        <a:t>Difficulty</a:t>
                      </a:r>
                      <a:endParaRPr lang="en-GB" dirty="0"/>
                    </a:p>
                  </a:txBody>
                  <a:tcPr/>
                </a:tc>
                <a:tc>
                  <a:txBody>
                    <a:bodyPr/>
                    <a:lstStyle/>
                    <a:p>
                      <a:pPr algn="ctr"/>
                      <a:r>
                        <a:rPr lang="en-US" dirty="0"/>
                        <a:t>Urgency</a:t>
                      </a:r>
                      <a:endParaRPr lang="en-GB" dirty="0"/>
                    </a:p>
                  </a:txBody>
                  <a:tcPr/>
                </a:tc>
                <a:tc>
                  <a:txBody>
                    <a:bodyPr/>
                    <a:lstStyle/>
                    <a:p>
                      <a:pPr algn="ctr"/>
                      <a:r>
                        <a:rPr lang="en-US" dirty="0"/>
                        <a:t>Result</a:t>
                      </a:r>
                      <a:endParaRPr lang="en-GB" dirty="0"/>
                    </a:p>
                  </a:txBody>
                  <a:tcPr/>
                </a:tc>
                <a:extLst>
                  <a:ext uri="{0D108BD9-81ED-4DB2-BD59-A6C34878D82A}">
                    <a16:rowId xmlns:a16="http://schemas.microsoft.com/office/drawing/2014/main" val="4207233489"/>
                  </a:ext>
                </a:extLst>
              </a:tr>
              <a:tr h="1020726">
                <a:tc>
                  <a:txBody>
                    <a:bodyPr/>
                    <a:lstStyle/>
                    <a:p>
                      <a:pPr algn="ctr"/>
                      <a:r>
                        <a:rPr lang="en-US" dirty="0"/>
                        <a:t>Improve Leadership</a:t>
                      </a:r>
                      <a:endParaRPr lang="en-GB" dirty="0"/>
                    </a:p>
                  </a:txBody>
                  <a:tcPr/>
                </a:tc>
                <a:tc>
                  <a:txBody>
                    <a:bodyPr/>
                    <a:lstStyle/>
                    <a:p>
                      <a:pPr algn="ctr"/>
                      <a:r>
                        <a:rPr lang="en-US" dirty="0"/>
                        <a:t>9</a:t>
                      </a:r>
                      <a:endParaRPr lang="en-GB" dirty="0"/>
                    </a:p>
                  </a:txBody>
                  <a:tcPr/>
                </a:tc>
                <a:tc>
                  <a:txBody>
                    <a:bodyPr/>
                    <a:lstStyle/>
                    <a:p>
                      <a:pPr algn="ctr"/>
                      <a:r>
                        <a:rPr lang="en-US" dirty="0"/>
                        <a:t>5</a:t>
                      </a:r>
                      <a:endParaRPr lang="en-GB" dirty="0"/>
                    </a:p>
                  </a:txBody>
                  <a:tcPr/>
                </a:tc>
                <a:tc>
                  <a:txBody>
                    <a:bodyPr/>
                    <a:lstStyle/>
                    <a:p>
                      <a:pPr algn="ctr"/>
                      <a:r>
                        <a:rPr lang="en-US" dirty="0"/>
                        <a:t>10</a:t>
                      </a:r>
                      <a:endParaRPr lang="en-GB" dirty="0"/>
                    </a:p>
                  </a:txBody>
                  <a:tcPr/>
                </a:tc>
                <a:tc>
                  <a:txBody>
                    <a:bodyPr/>
                    <a:lstStyle/>
                    <a:p>
                      <a:pPr algn="ctr"/>
                      <a:r>
                        <a:rPr lang="en-US" dirty="0"/>
                        <a:t>10</a:t>
                      </a:r>
                      <a:endParaRPr lang="en-GB" dirty="0"/>
                    </a:p>
                  </a:txBody>
                  <a:tcPr/>
                </a:tc>
                <a:tc>
                  <a:txBody>
                    <a:bodyPr/>
                    <a:lstStyle/>
                    <a:p>
                      <a:pPr algn="ctr"/>
                      <a:r>
                        <a:rPr lang="en-US" dirty="0"/>
                        <a:t>34</a:t>
                      </a:r>
                      <a:endParaRPr lang="en-GB" dirty="0"/>
                    </a:p>
                  </a:txBody>
                  <a:tcPr/>
                </a:tc>
                <a:extLst>
                  <a:ext uri="{0D108BD9-81ED-4DB2-BD59-A6C34878D82A}">
                    <a16:rowId xmlns:a16="http://schemas.microsoft.com/office/drawing/2014/main" val="3725282231"/>
                  </a:ext>
                </a:extLst>
              </a:tr>
              <a:tr h="1020726">
                <a:tc>
                  <a:txBody>
                    <a:bodyPr/>
                    <a:lstStyle/>
                    <a:p>
                      <a:pPr algn="ctr"/>
                      <a:r>
                        <a:rPr lang="en-US" dirty="0"/>
                        <a:t>Improve Staff Quality</a:t>
                      </a:r>
                      <a:endParaRPr lang="en-GB" dirty="0"/>
                    </a:p>
                  </a:txBody>
                  <a:tcPr/>
                </a:tc>
                <a:tc>
                  <a:txBody>
                    <a:bodyPr/>
                    <a:lstStyle/>
                    <a:p>
                      <a:pPr algn="ctr"/>
                      <a:r>
                        <a:rPr lang="en-US" dirty="0"/>
                        <a:t>8</a:t>
                      </a:r>
                      <a:endParaRPr lang="en-GB" dirty="0"/>
                    </a:p>
                  </a:txBody>
                  <a:tcPr/>
                </a:tc>
                <a:tc>
                  <a:txBody>
                    <a:bodyPr/>
                    <a:lstStyle/>
                    <a:p>
                      <a:pPr algn="ctr"/>
                      <a:r>
                        <a:rPr lang="en-US" dirty="0"/>
                        <a:t>10</a:t>
                      </a:r>
                      <a:endParaRPr lang="en-GB" dirty="0"/>
                    </a:p>
                  </a:txBody>
                  <a:tcPr/>
                </a:tc>
                <a:tc>
                  <a:txBody>
                    <a:bodyPr/>
                    <a:lstStyle/>
                    <a:p>
                      <a:pPr algn="ctr"/>
                      <a:r>
                        <a:rPr lang="en-US" dirty="0"/>
                        <a:t>8</a:t>
                      </a:r>
                      <a:endParaRPr lang="en-GB" dirty="0"/>
                    </a:p>
                  </a:txBody>
                  <a:tcPr/>
                </a:tc>
                <a:tc>
                  <a:txBody>
                    <a:bodyPr/>
                    <a:lstStyle/>
                    <a:p>
                      <a:pPr algn="ctr"/>
                      <a:r>
                        <a:rPr lang="en-US" dirty="0"/>
                        <a:t>10</a:t>
                      </a:r>
                      <a:endParaRPr lang="en-GB" dirty="0"/>
                    </a:p>
                  </a:txBody>
                  <a:tcPr/>
                </a:tc>
                <a:tc>
                  <a:txBody>
                    <a:bodyPr/>
                    <a:lstStyle/>
                    <a:p>
                      <a:pPr algn="ctr"/>
                      <a:r>
                        <a:rPr lang="en-US" dirty="0"/>
                        <a:t>36</a:t>
                      </a:r>
                      <a:endParaRPr lang="en-GB" dirty="0"/>
                    </a:p>
                  </a:txBody>
                  <a:tcPr/>
                </a:tc>
                <a:extLst>
                  <a:ext uri="{0D108BD9-81ED-4DB2-BD59-A6C34878D82A}">
                    <a16:rowId xmlns:a16="http://schemas.microsoft.com/office/drawing/2014/main" val="554705307"/>
                  </a:ext>
                </a:extLst>
              </a:tr>
            </a:tbl>
          </a:graphicData>
        </a:graphic>
      </p:graphicFrame>
      <p:sp>
        <p:nvSpPr>
          <p:cNvPr id="5" name="Rectangle: Diagonal Corners Rounded 4">
            <a:extLst>
              <a:ext uri="{FF2B5EF4-FFF2-40B4-BE49-F238E27FC236}">
                <a16:creationId xmlns:a16="http://schemas.microsoft.com/office/drawing/2014/main" id="{35474888-E1C8-A07F-24D0-4B3CF8D35FDD}"/>
              </a:ext>
            </a:extLst>
          </p:cNvPr>
          <p:cNvSpPr/>
          <p:nvPr/>
        </p:nvSpPr>
        <p:spPr>
          <a:xfrm>
            <a:off x="0" y="4752753"/>
            <a:ext cx="12192000" cy="2105247"/>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Grid analysis in this case evaluates the urgency and impact of the actions on a scale from 1 to 10.</a:t>
            </a:r>
          </a:p>
          <a:p>
            <a:pPr algn="ctr"/>
            <a:r>
              <a:rPr lang="en-US" dirty="0"/>
              <a:t>As we can see both actions are with extremely high priority, but due to the very high difficulty of implementing a better established Leadership in the NHS and the higher impact on patients coming directly from staff members, we can conclude that the absolute urgent action now will be to implement a staff development strategy.  </a:t>
            </a:r>
            <a:endParaRPr lang="en-GB" dirty="0"/>
          </a:p>
        </p:txBody>
      </p:sp>
    </p:spTree>
    <p:extLst>
      <p:ext uri="{BB962C8B-B14F-4D97-AF65-F5344CB8AC3E}">
        <p14:creationId xmlns:p14="http://schemas.microsoft.com/office/powerpoint/2010/main" val="3123002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8DF153-91BF-CE3D-D7B6-4F3DFBD32A2B}"/>
              </a:ext>
            </a:extLst>
          </p:cNvPr>
          <p:cNvSpPr txBox="1"/>
          <p:nvPr/>
        </p:nvSpPr>
        <p:spPr>
          <a:xfrm>
            <a:off x="164386" y="133564"/>
            <a:ext cx="6130088"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rPr>
              <a:t>Reference Page</a:t>
            </a:r>
            <a:endParaRPr lang="en-GB" sz="2400" b="1" dirty="0">
              <a:effectLst>
                <a:outerShdw blurRad="38100" dist="38100" dir="2700000" algn="tl">
                  <a:srgbClr val="000000">
                    <a:alpha val="43137"/>
                  </a:srgbClr>
                </a:outerShdw>
              </a:effectLst>
            </a:endParaRPr>
          </a:p>
        </p:txBody>
      </p:sp>
      <p:sp>
        <p:nvSpPr>
          <p:cNvPr id="4" name="Rectangle: Diagonal Corners Rounded 3">
            <a:extLst>
              <a:ext uri="{FF2B5EF4-FFF2-40B4-BE49-F238E27FC236}">
                <a16:creationId xmlns:a16="http://schemas.microsoft.com/office/drawing/2014/main" id="{20387A5D-4E23-1E10-53E8-35214D819095}"/>
              </a:ext>
            </a:extLst>
          </p:cNvPr>
          <p:cNvSpPr/>
          <p:nvPr/>
        </p:nvSpPr>
        <p:spPr>
          <a:xfrm>
            <a:off x="0" y="1006868"/>
            <a:ext cx="12236362" cy="5147352"/>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
            </a:pPr>
            <a:r>
              <a:rPr lang="en-GB" sz="2400" dirty="0"/>
              <a:t>Umar, F. (</a:t>
            </a:r>
            <a:r>
              <a:rPr lang="en-GB" sz="2400" dirty="0">
                <a:solidFill>
                  <a:schemeClr val="bg1"/>
                </a:solidFill>
              </a:rPr>
              <a:t>2022), “</a:t>
            </a:r>
            <a:r>
              <a:rPr lang="en-US" sz="2400" b="0" i="0" dirty="0">
                <a:solidFill>
                  <a:schemeClr val="bg1"/>
                </a:solidFill>
                <a:effectLst/>
                <a:latin typeface="Raleway" panose="020B0604020202020204" pitchFamily="2" charset="0"/>
              </a:rPr>
              <a:t>PESTLE Analysis of the NHS</a:t>
            </a:r>
            <a:r>
              <a:rPr lang="en-GB" sz="2400" dirty="0">
                <a:solidFill>
                  <a:schemeClr val="bg1"/>
                </a:solidFill>
              </a:rPr>
              <a:t>”, Available at:</a:t>
            </a:r>
          </a:p>
          <a:p>
            <a:r>
              <a:rPr lang="en-US" sz="2400" dirty="0">
                <a:solidFill>
                  <a:schemeClr val="bg1"/>
                </a:solidFill>
                <a:hlinkClick r:id="rId2">
                  <a:extLst>
                    <a:ext uri="{A12FA001-AC4F-418D-AE19-62706E023703}">
                      <ahyp:hlinkClr xmlns:ahyp="http://schemas.microsoft.com/office/drawing/2018/hyperlinkcolor" val="tx"/>
                    </a:ext>
                  </a:extLst>
                </a:hlinkClick>
              </a:rPr>
              <a:t>https://www.marketingtutor.net/pestle-analysis-of-the-nhs/</a:t>
            </a:r>
            <a:endParaRPr lang="en-US" sz="2400" dirty="0">
              <a:solidFill>
                <a:schemeClr val="bg1"/>
              </a:solidFill>
            </a:endParaRPr>
          </a:p>
          <a:p>
            <a:endParaRPr lang="en-US" sz="2400" dirty="0">
              <a:solidFill>
                <a:schemeClr val="bg1"/>
              </a:solidFill>
            </a:endParaRPr>
          </a:p>
          <a:p>
            <a:endParaRPr lang="en-US" sz="2400" dirty="0">
              <a:solidFill>
                <a:schemeClr val="bg1"/>
              </a:solidFill>
            </a:endParaRPr>
          </a:p>
          <a:p>
            <a:pPr marL="342900" indent="-342900">
              <a:buFont typeface="Wingdings" panose="05000000000000000000" pitchFamily="2" charset="2"/>
              <a:buChar char="§"/>
            </a:pPr>
            <a:r>
              <a:rPr lang="en-US" sz="2400">
                <a:solidFill>
                  <a:schemeClr val="bg1"/>
                </a:solidFill>
              </a:rPr>
              <a:t>Anita, </a:t>
            </a:r>
            <a:r>
              <a:rPr lang="en-US" sz="2400" dirty="0">
                <a:solidFill>
                  <a:schemeClr val="bg1"/>
                </a:solidFill>
              </a:rPr>
              <a:t>C. (12 January 2021), “</a:t>
            </a:r>
            <a:r>
              <a:rPr lang="en-US" sz="2400" i="0" dirty="0">
                <a:effectLst/>
                <a:latin typeface="Univers LT Pro"/>
              </a:rPr>
              <a:t>Staff shortages left the NHS vulnerable to the COVID-19 storm</a:t>
            </a:r>
            <a:r>
              <a:rPr lang="en-US" sz="2400" dirty="0">
                <a:solidFill>
                  <a:schemeClr val="bg1"/>
                </a:solidFill>
              </a:rPr>
              <a:t>”, Available at: </a:t>
            </a:r>
          </a:p>
          <a:p>
            <a:r>
              <a:rPr lang="en-US" sz="2400" dirty="0">
                <a:solidFill>
                  <a:schemeClr val="bg1"/>
                </a:solidFill>
                <a:hlinkClick r:id="rId3">
                  <a:extLst>
                    <a:ext uri="{A12FA001-AC4F-418D-AE19-62706E023703}">
                      <ahyp:hlinkClr xmlns:ahyp="http://schemas.microsoft.com/office/drawing/2018/hyperlinkcolor" val="tx"/>
                    </a:ext>
                  </a:extLst>
                </a:hlinkClick>
              </a:rPr>
              <a:t>https://www.health.org.uk/news-and-comment/blogs/</a:t>
            </a:r>
            <a:endParaRPr lang="en-US" sz="2400" dirty="0">
              <a:solidFill>
                <a:schemeClr val="bg1"/>
              </a:solidFill>
            </a:endParaRPr>
          </a:p>
          <a:p>
            <a:endParaRPr lang="en-US" sz="2400" dirty="0">
              <a:solidFill>
                <a:schemeClr val="bg1"/>
              </a:solidFill>
            </a:endParaRPr>
          </a:p>
          <a:p>
            <a:endParaRPr lang="en-US" sz="2400" dirty="0">
              <a:solidFill>
                <a:schemeClr val="bg1"/>
              </a:solidFill>
            </a:endParaRPr>
          </a:p>
          <a:p>
            <a:pPr marL="342900" indent="-342900">
              <a:buFont typeface="Wingdings" panose="05000000000000000000" pitchFamily="2" charset="2"/>
              <a:buChar char="§"/>
            </a:pPr>
            <a:r>
              <a:rPr lang="en-US" sz="2400" dirty="0">
                <a:solidFill>
                  <a:schemeClr val="bg1"/>
                </a:solidFill>
              </a:rPr>
              <a:t>(Unknown Author) Morningbusinesschat.com (2019)</a:t>
            </a:r>
            <a:r>
              <a:rPr lang="en-US" sz="3200" dirty="0">
                <a:solidFill>
                  <a:schemeClr val="bg1"/>
                </a:solidFill>
              </a:rPr>
              <a:t>, </a:t>
            </a:r>
            <a:r>
              <a:rPr lang="en-US" sz="2400" dirty="0"/>
              <a:t>“The Benefits of Hiring The Most Qualified People for the Job”, Available at:</a:t>
            </a:r>
          </a:p>
          <a:p>
            <a:r>
              <a:rPr lang="en-US" sz="2400" dirty="0">
                <a:solidFill>
                  <a:schemeClr val="bg1"/>
                </a:solidFill>
                <a:hlinkClick r:id="rId4">
                  <a:extLst>
                    <a:ext uri="{A12FA001-AC4F-418D-AE19-62706E023703}">
                      <ahyp:hlinkClr xmlns:ahyp="http://schemas.microsoft.com/office/drawing/2018/hyperlinkcolor" val="tx"/>
                    </a:ext>
                  </a:extLst>
                </a:hlinkClick>
              </a:rPr>
              <a:t>The Benefits of Hiring The Most Qualified People for the Job (morningbusinesschat.com)</a:t>
            </a:r>
            <a:endParaRPr lang="en-US" sz="2400" dirty="0">
              <a:solidFill>
                <a:schemeClr val="bg1"/>
              </a:solidFill>
            </a:endParaRPr>
          </a:p>
          <a:p>
            <a:endParaRPr lang="en-US" sz="2400" dirty="0"/>
          </a:p>
        </p:txBody>
      </p:sp>
    </p:spTree>
    <p:extLst>
      <p:ext uri="{BB962C8B-B14F-4D97-AF65-F5344CB8AC3E}">
        <p14:creationId xmlns:p14="http://schemas.microsoft.com/office/powerpoint/2010/main" val="25131079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747</Words>
  <Application>Microsoft Office PowerPoint</Application>
  <PresentationFormat>Widescreen</PresentationFormat>
  <Paragraphs>66</Paragraphs>
  <Slides>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Raleway</vt:lpstr>
      <vt:lpstr>Univers LT Pro</vt:lpstr>
      <vt:lpstr>Wingdings</vt:lpstr>
      <vt:lpstr>Office Theme</vt:lpstr>
      <vt:lpstr>NHS Staff Shortage – Economic Crysis and Political Analysis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Staff Shortage – Economic Crysis and Political Analysis</dc:title>
  <dc:creator>Miroslav Mirchev</dc:creator>
  <cp:lastModifiedBy>Beatris</cp:lastModifiedBy>
  <cp:revision>2</cp:revision>
  <dcterms:created xsi:type="dcterms:W3CDTF">2022-07-17T11:01:38Z</dcterms:created>
  <dcterms:modified xsi:type="dcterms:W3CDTF">2022-07-17T13:29:20Z</dcterms:modified>
</cp:coreProperties>
</file>