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44" r:id="rId5"/>
    <p:sldMasterId id="2147483669" r:id="rId6"/>
  </p:sldMasterIdLst>
  <p:notesMasterIdLst>
    <p:notesMasterId r:id="rId38"/>
  </p:notesMasterIdLst>
  <p:sldIdLst>
    <p:sldId id="256" r:id="rId7"/>
    <p:sldId id="257" r:id="rId8"/>
    <p:sldId id="337" r:id="rId9"/>
    <p:sldId id="443" r:id="rId10"/>
    <p:sldId id="358" r:id="rId11"/>
    <p:sldId id="359" r:id="rId12"/>
    <p:sldId id="360" r:id="rId13"/>
    <p:sldId id="361" r:id="rId14"/>
    <p:sldId id="362" r:id="rId15"/>
    <p:sldId id="374" r:id="rId16"/>
    <p:sldId id="367" r:id="rId17"/>
    <p:sldId id="368" r:id="rId18"/>
    <p:sldId id="369" r:id="rId19"/>
    <p:sldId id="363" r:id="rId20"/>
    <p:sldId id="364" r:id="rId21"/>
    <p:sldId id="365" r:id="rId22"/>
    <p:sldId id="366" r:id="rId23"/>
    <p:sldId id="345" r:id="rId24"/>
    <p:sldId id="346" r:id="rId25"/>
    <p:sldId id="347" r:id="rId26"/>
    <p:sldId id="348" r:id="rId27"/>
    <p:sldId id="349" r:id="rId28"/>
    <p:sldId id="350" r:id="rId29"/>
    <p:sldId id="351" r:id="rId30"/>
    <p:sldId id="352" r:id="rId31"/>
    <p:sldId id="353" r:id="rId32"/>
    <p:sldId id="354" r:id="rId33"/>
    <p:sldId id="375" r:id="rId34"/>
    <p:sldId id="355" r:id="rId35"/>
    <p:sldId id="356" r:id="rId36"/>
    <p:sldId id="37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3841E0"/>
    <a:srgbClr val="0B148B"/>
    <a:srgbClr val="FFFFE5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147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presProps" Target="presProp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bleStyles" Target="tableStyle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microsoft.com/office/2016/11/relationships/changesInfo" Target="changesInfos/changesInfo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ana Enoch" userId="ba41983e-3215-417a-a480-486e03c9bd95" providerId="ADAL" clId="{CC6F2984-5DDD-47B8-9530-D4BF4A390326}"/>
    <pc:docChg chg="custSel modSld">
      <pc:chgData name="Alana Enoch" userId="ba41983e-3215-417a-a480-486e03c9bd95" providerId="ADAL" clId="{CC6F2984-5DDD-47B8-9530-D4BF4A390326}" dt="2026-10-21T09:48:36.353" v="1" actId="33524"/>
      <pc:docMkLst>
        <pc:docMk/>
      </pc:docMkLst>
      <pc:sldChg chg="modSp mod">
        <pc:chgData name="Alana Enoch" userId="ba41983e-3215-417a-a480-486e03c9bd95" providerId="ADAL" clId="{CC6F2984-5DDD-47B8-9530-D4BF4A390326}" dt="2026-10-21T09:48:36.353" v="1" actId="33524"/>
        <pc:sldMkLst>
          <pc:docMk/>
          <pc:sldMk cId="334191175" sldId="366"/>
        </pc:sldMkLst>
        <pc:spChg chg="mod">
          <ac:chgData name="Alana Enoch" userId="ba41983e-3215-417a-a480-486e03c9bd95" providerId="ADAL" clId="{CC6F2984-5DDD-47B8-9530-D4BF4A390326}" dt="2026-10-21T09:48:36.353" v="1" actId="33524"/>
          <ac:spMkLst>
            <pc:docMk/>
            <pc:sldMk cId="334191175" sldId="366"/>
            <ac:spMk id="1126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8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5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67139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081256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6159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003383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gwneud iddo edrych mor ddeniadol ag y gallwch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398331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cy-GB" altLang="en-US" err="1">
                <a:latin typeface="Arial" panose="020B0604020202020204" pitchFamily="34" charset="0"/>
              </a:rPr>
              <a:t>This</a:t>
            </a:r>
            <a:r>
              <a:rPr lang="cy-GB" altLang="en-US">
                <a:latin typeface="Arial" panose="020B0604020202020204" pitchFamily="34" charset="0"/>
              </a:rPr>
              <a:t> can be </a:t>
            </a:r>
            <a:r>
              <a:rPr lang="cy-GB" altLang="en-US" err="1">
                <a:latin typeface="Arial" panose="020B0604020202020204" pitchFamily="34" charset="0"/>
              </a:rPr>
              <a:t>critiqued</a:t>
            </a:r>
            <a:r>
              <a:rPr lang="cy-GB" altLang="en-US">
                <a:latin typeface="Arial" panose="020B0604020202020204" pitchFamily="34" charset="0"/>
              </a:rPr>
              <a:t> </a:t>
            </a:r>
            <a:r>
              <a:rPr lang="cy-GB" altLang="en-US" err="1">
                <a:latin typeface="Arial" panose="020B0604020202020204" pitchFamily="34" charset="0"/>
              </a:rPr>
              <a:t>in</a:t>
            </a:r>
            <a:r>
              <a:rPr lang="cy-GB" altLang="en-US">
                <a:latin typeface="Arial" panose="020B0604020202020204" pitchFamily="34" charset="0"/>
              </a:rPr>
              <a:t> </a:t>
            </a:r>
            <a:r>
              <a:rPr lang="cy-GB" altLang="en-US" err="1">
                <a:latin typeface="Arial" panose="020B0604020202020204" pitchFamily="34" charset="0"/>
              </a:rPr>
              <a:t>terms</a:t>
            </a:r>
            <a:r>
              <a:rPr lang="cy-GB" altLang="en-US">
                <a:latin typeface="Arial" panose="020B0604020202020204" pitchFamily="34" charset="0"/>
              </a:rPr>
              <a:t> of contract, </a:t>
            </a:r>
            <a:r>
              <a:rPr lang="cy-GB" altLang="en-US" err="1">
                <a:latin typeface="Arial" panose="020B0604020202020204" pitchFamily="34" charset="0"/>
              </a:rPr>
              <a:t>size</a:t>
            </a:r>
            <a:r>
              <a:rPr lang="cy-GB" altLang="en-US">
                <a:latin typeface="Arial" panose="020B0604020202020204" pitchFamily="34" charset="0"/>
              </a:rPr>
              <a:t> of fônt etc.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594C5D-FCF8-4EF2-91B0-ECD320FFF36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948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30267C-D757-4DFC-986D-0696D3BD365C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8863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1986D4-1616-4384-B72D-219531542F5E}" type="slidenum">
              <a:rPr lang="en-US" altLang="cy-GB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13</a:t>
            </a:fld>
            <a:endParaRPr lang="en-US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770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16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024029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17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849934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606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264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7062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A4FBC3-70A3-497A-856B-DEAFA3015BAF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9785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E5D4345-2F2B-47CC-85D6-9FA79B3BA393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41195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Example of a slide referencing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5BA29A-327F-4B3D-BE47-E61723A0D312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4031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D12A25-6C7B-4CB2-8C21-708E2ABABBA3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3471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0004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651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78074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8745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1200" i="1" kern="0">
                <a:solidFill>
                  <a:srgbClr val="000000"/>
                </a:solidFill>
                <a:latin typeface="Arial" panose="020B0604020202020204" pitchFamily="34" charset="0"/>
              </a:rPr>
              <a:t>Journal of Empirical Research on Human Research Ethics: An International</a:t>
            </a:r>
            <a:r>
              <a:rPr lang="cy-GB" altLang="cy-GB" sz="1200" i="0" kern="1200">
                <a:solidFill>
                  <a:schemeClr val="tx1"/>
                </a:solidFill>
                <a:latin typeface="Arial" charset="0"/>
              </a:rPr>
              <a:t> </a:t>
            </a:r>
            <a:r>
              <a:rPr lang="en-GB" altLang="cy-GB" sz="1200" i="1" kern="0">
                <a:solidFill>
                  <a:srgbClr val="000000"/>
                </a:solidFill>
                <a:latin typeface="Arial" panose="020B0604020202020204" pitchFamily="34" charset="0"/>
              </a:rPr>
              <a:t>Journal, 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6,1 pp. 83-84.</a:t>
            </a:r>
            <a:endParaRPr lang="en-US" altLang="cy-GB" sz="12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Ross, J. (2010) ‘Recruiting Better Research Participants.’ 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[Accessed: 10</a:t>
            </a:r>
            <a:r>
              <a:rPr lang="en-GB" altLang="cy-GB" sz="1200" kern="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December 2011].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http://www.telegraph.co.uk/women/mother-tongue/9134900/Quarter-of-children-play-outdoors-every-day.html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[Accessed: 17</a:t>
            </a:r>
            <a:r>
              <a:rPr lang="en-US" altLang="cy-GB" sz="1200" kern="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October 2013].</a:t>
            </a:r>
            <a:endParaRPr lang="cy-GB" altLang="cy-GB" sz="12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906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</a:t>
            </a:r>
            <a:r>
              <a:rPr lang="en-US" err="1"/>
              <a:t>levelflkfdl</a:t>
            </a:r>
            <a:r>
              <a:rPr lang="en-US"/>
              <a:t>;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0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44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3172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45959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553771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15438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52525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45488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6280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4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180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gif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5WT2vweFRY?start=124&amp;feature=oembed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028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733" y="1908147"/>
            <a:ext cx="4535079" cy="3864989"/>
          </a:xfrm>
        </p:spPr>
        <p:txBody>
          <a:bodyPr/>
          <a:lstStyle/>
          <a:p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ECGE4007/C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</p:txBody>
      </p:sp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>
                <a:solidFill>
                  <a:srgbClr val="000000"/>
                </a:solidFill>
                <a:latin typeface="Arial"/>
                <a:cs typeface="Arial"/>
              </a:rPr>
              <a:t>ECGE4007C</a:t>
            </a:r>
            <a:endParaRPr lang="en-GB" sz="4800" b="1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err="1">
                <a:solidFill>
                  <a:srgbClr val="000000"/>
                </a:solidFill>
                <a:latin typeface="Arial"/>
                <a:cs typeface="Arial"/>
              </a:rPr>
              <a:t>Sgiliau</a:t>
            </a:r>
            <a:r>
              <a:rPr lang="en-GB" sz="4800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4800" kern="0" err="1">
                <a:solidFill>
                  <a:srgbClr val="000000"/>
                </a:solidFill>
                <a:latin typeface="Arial"/>
                <a:cs typeface="Arial"/>
              </a:rPr>
              <a:t>Cyflwyno</a:t>
            </a:r>
            <a:endParaRPr lang="cy-GB" sz="4800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 sz="240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>
                <a:solidFill>
                  <a:srgbClr val="2F5597"/>
                </a:solidFill>
                <a:latin typeface="Arial"/>
                <a:cs typeface="Arial"/>
              </a:rPr>
              <a:t>ECGE4007</a:t>
            </a:r>
            <a:endParaRPr lang="cy-GB" sz="48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 marL="0" indent="0">
              <a:buNone/>
              <a:defRPr/>
            </a:pPr>
            <a:r>
              <a:rPr lang="cy-GB" sz="4800" err="1">
                <a:solidFill>
                  <a:srgbClr val="2F5597"/>
                </a:solidFill>
                <a:latin typeface="Arial"/>
                <a:cs typeface="Arial"/>
              </a:rPr>
              <a:t>Presentation</a:t>
            </a:r>
            <a:r>
              <a:rPr lang="cy-GB" sz="480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4800" err="1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endParaRPr lang="cy-GB" sz="48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4993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0C5A6-2434-65DF-5CBB-01EFD278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Amcanion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Objectives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1C446-6EBA-C172-340D-372BEE4420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Datblygu strategaethau cynllunio cyflwyniadau llafar   effeithiol ar gyfer Addysg Uwch</a:t>
            </a:r>
          </a:p>
          <a:p>
            <a:r>
              <a:rPr lang="cy-GB"/>
              <a:t>Deall dylunio effeithiol adnoddau megis sleidiau</a:t>
            </a:r>
            <a:endParaRPr lang="cy-GB">
              <a:cs typeface="Arial"/>
            </a:endParaRPr>
          </a:p>
          <a:p>
            <a:r>
              <a:rPr lang="cy-GB"/>
              <a:t>Ystyried ymarfer da ar gyfer cyflwyno academaidd</a:t>
            </a:r>
            <a:endParaRPr lang="cy-GB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F64CC-E2B4-F99E-90FB-D466B744F0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F5597"/>
                </a:solidFill>
              </a:rPr>
              <a:t>Develop effective planning strategies for oral presentations in Higher Education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Understand effective design of resources such as slides 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Consider good practice for academic presentation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 marL="0" indent="0">
              <a:buNone/>
            </a:pPr>
            <a:endParaRPr lang="en-GB">
              <a:solidFill>
                <a:srgbClr val="2F5597"/>
              </a:solidFill>
              <a:cs typeface="Arial"/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85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096678" y="404665"/>
            <a:ext cx="7886700" cy="93610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5300" b="1" err="1">
                <a:latin typeface="Arial"/>
                <a:cs typeface="Arial"/>
              </a:rPr>
              <a:t>Cynllunio</a:t>
            </a:r>
            <a:br>
              <a:rPr lang="en-GB" altLang="en-US" sz="5300" b="1">
                <a:latin typeface="Arial" panose="020B0604020202020204" pitchFamily="34" charset="0"/>
              </a:rPr>
            </a:br>
            <a:r>
              <a:rPr lang="en-GB" altLang="en-US" sz="5300" b="1">
                <a:solidFill>
                  <a:srgbClr val="2F5597"/>
                </a:solidFill>
                <a:latin typeface="Arial"/>
                <a:cs typeface="Arial"/>
              </a:rPr>
              <a:t>Planning</a:t>
            </a:r>
            <a:br>
              <a:rPr lang="en-GB" altLang="en-US" b="1">
                <a:solidFill>
                  <a:srgbClr val="2F5597"/>
                </a:solidFill>
              </a:rPr>
            </a:br>
            <a:endParaRPr lang="en-GB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340769"/>
            <a:ext cx="4263330" cy="432047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err="1">
                <a:latin typeface="Arial"/>
                <a:cs typeface="Arial"/>
              </a:rPr>
              <a:t>Wrth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ysgrifennu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cyflwyniad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llafar</a:t>
            </a:r>
            <a:r>
              <a:rPr lang="en-GB" altLang="en-US" sz="2400">
                <a:latin typeface="Arial"/>
                <a:cs typeface="Arial"/>
              </a:rPr>
              <a:t>/seminar </a:t>
            </a:r>
            <a:r>
              <a:rPr lang="en-GB" altLang="en-US" sz="2400" err="1">
                <a:latin typeface="Arial"/>
                <a:cs typeface="Arial"/>
              </a:rPr>
              <a:t>bydd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rhaid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i</a:t>
            </a:r>
            <a:r>
              <a:rPr lang="en-GB" altLang="en-US" sz="2400">
                <a:latin typeface="Arial"/>
                <a:cs typeface="Arial"/>
              </a:rPr>
              <a:t> chi </a:t>
            </a:r>
            <a:r>
              <a:rPr lang="en-GB" altLang="en-US" sz="2400" err="1">
                <a:latin typeface="Arial"/>
                <a:cs typeface="Arial"/>
              </a:rPr>
              <a:t>ystyried</a:t>
            </a:r>
            <a:r>
              <a:rPr lang="en-GB" altLang="en-US" sz="2400">
                <a:latin typeface="Arial"/>
                <a:cs typeface="Arial"/>
              </a:rPr>
              <a:t> y </a:t>
            </a:r>
            <a:r>
              <a:rPr lang="en-GB" altLang="en-US" sz="2400" err="1">
                <a:latin typeface="Arial"/>
                <a:cs typeface="Arial"/>
              </a:rPr>
              <a:t>canlynol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cyn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dechrau</a:t>
            </a:r>
            <a:r>
              <a:rPr lang="en-GB" altLang="en-US" sz="2400">
                <a:latin typeface="Arial"/>
                <a:cs typeface="Arial"/>
              </a:rPr>
              <a:t> bob </a:t>
            </a:r>
            <a:r>
              <a:rPr lang="en-GB" altLang="en-US" sz="2400" err="1">
                <a:latin typeface="Arial"/>
                <a:cs typeface="Arial"/>
              </a:rPr>
              <a:t>amser</a:t>
            </a:r>
            <a:r>
              <a:rPr lang="en-GB" altLang="en-US" sz="2400">
                <a:latin typeface="Arial"/>
                <a:cs typeface="Arial"/>
              </a:rPr>
              <a:t> :</a:t>
            </a:r>
            <a:endParaRPr lang="en-US">
              <a:cs typeface="Arial" panose="020B0604020202020204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en-US" b="1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 err="1">
                <a:latin typeface="Arial"/>
                <a:cs typeface="Arial"/>
              </a:rPr>
              <a:t>Pwnc</a:t>
            </a:r>
            <a:endParaRPr lang="en-GB" altLang="en-US">
              <a:latin typeface="Arial"/>
              <a:cs typeface="Arial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 err="1">
                <a:latin typeface="Arial"/>
                <a:cs typeface="Arial"/>
              </a:rPr>
              <a:t>Hyd</a:t>
            </a:r>
            <a:endParaRPr lang="en-GB" altLang="en-US">
              <a:latin typeface="Arial"/>
              <a:cs typeface="Arial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 err="1">
                <a:latin typeface="Arial"/>
                <a:cs typeface="Arial"/>
              </a:rPr>
              <a:t>Cynulleidfa</a:t>
            </a:r>
            <a:endParaRPr lang="en-GB" altLang="en-US">
              <a:latin typeface="Arial"/>
              <a:cs typeface="Arial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>
                <a:latin typeface="Arial"/>
                <a:cs typeface="Arial"/>
              </a:rPr>
              <a:t>Dull </a:t>
            </a:r>
            <a:r>
              <a:rPr lang="en-GB" altLang="en-US" err="1">
                <a:latin typeface="Arial"/>
                <a:cs typeface="Arial"/>
              </a:rPr>
              <a:t>trosglwyddo</a:t>
            </a:r>
            <a:endParaRPr lang="en-GB" altLang="en-US">
              <a:latin typeface="Arial"/>
              <a:cs typeface="Arial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12120" y="1339099"/>
            <a:ext cx="4278922" cy="430289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GB" altLang="en-US" sz="2400" b="1">
                <a:solidFill>
                  <a:srgbClr val="0000FF"/>
                </a:solidFill>
                <a:latin typeface="Arial"/>
                <a:cs typeface="Arial"/>
              </a:rPr>
              <a:t>   </a:t>
            </a: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When writing an oral presentation/seminar you will always need to consider the following before you start:</a:t>
            </a:r>
            <a:endParaRPr lang="en-US">
              <a:solidFill>
                <a:srgbClr val="2F5597"/>
              </a:solidFill>
              <a:cs typeface="Arial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en-US" b="1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Subject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Length of time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Audience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859207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15510" y="259620"/>
            <a:ext cx="6069624" cy="64572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Pwnc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Subject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31630" y="1363361"/>
            <a:ext cx="4032739" cy="43924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y-GB" altLang="en-US" sz="2400">
                <a:latin typeface="Arial"/>
                <a:cs typeface="Arial"/>
              </a:rPr>
              <a:t>Darllenwch y teitl yn  ofalus</a:t>
            </a:r>
            <a:endParaRPr lang="en-US"/>
          </a:p>
          <a:p>
            <a:pPr>
              <a:lnSpc>
                <a:spcPct val="150000"/>
              </a:lnSpc>
            </a:pPr>
            <a:r>
              <a:rPr lang="cy-GB" altLang="en-US" sz="2400">
                <a:latin typeface="Arial" panose="020B0604020202020204" pitchFamily="34" charset="0"/>
              </a:rPr>
              <a:t>Ymchwiliwch i’r pwnc trwy ddarllen llyfrau, cylchgronau ac erthyglau pwrpasol ar y we</a:t>
            </a:r>
            <a:endParaRPr lang="cy-GB" altLang="en-US" sz="24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cy-GB" altLang="en-US" sz="2400">
                <a:latin typeface="Arial" panose="020B0604020202020204" pitchFamily="34" charset="0"/>
                <a:cs typeface="Times New Roman" panose="02020603050405020304" pitchFamily="18" charset="0"/>
              </a:rPr>
              <a:t>Cyfeirnodwch ffynhonnell y wybodaeth fel a nodir yn y Llawlyfr Canllawiau Cyfeirnodi</a:t>
            </a:r>
            <a:endParaRPr lang="cy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732551" y="1360857"/>
            <a:ext cx="5128845" cy="45850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Read the title carefully</a:t>
            </a:r>
            <a:endParaRPr lang="en-US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Research your topic by reading books, journals and appropriate articles on the internet</a:t>
            </a:r>
          </a:p>
          <a:p>
            <a:pPr>
              <a:lnSpc>
                <a:spcPct val="150000"/>
              </a:lnSpc>
            </a:pP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Reference the source of your information following guidelines in the Reference Guidance Handbook</a:t>
            </a:r>
          </a:p>
        </p:txBody>
      </p:sp>
    </p:spTree>
    <p:extLst>
      <p:ext uri="{BB962C8B-B14F-4D97-AF65-F5344CB8AC3E}">
        <p14:creationId xmlns:p14="http://schemas.microsoft.com/office/powerpoint/2010/main" val="9619775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07881" y="308466"/>
            <a:ext cx="7886700" cy="975642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Hyd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Length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36785" y="1700809"/>
            <a:ext cx="4659923" cy="39462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err="1">
                <a:latin typeface="Arial"/>
                <a:cs typeface="Arial"/>
              </a:rPr>
              <a:t>Hyd</a:t>
            </a:r>
            <a:r>
              <a:rPr lang="en-GB" altLang="en-US">
                <a:latin typeface="Arial"/>
                <a:cs typeface="Arial"/>
              </a:rPr>
              <a:t> y </a:t>
            </a:r>
            <a:r>
              <a:rPr lang="en-GB" altLang="en-US" err="1">
                <a:latin typeface="Arial"/>
                <a:cs typeface="Arial"/>
              </a:rPr>
              <a:t>gyflwyniad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llafar</a:t>
            </a:r>
            <a:r>
              <a:rPr lang="en-GB" altLang="en-US">
                <a:latin typeface="Arial"/>
                <a:cs typeface="Arial"/>
              </a:rPr>
              <a:t>/seminar </a:t>
            </a:r>
            <a:r>
              <a:rPr lang="en-GB" altLang="en-US" err="1">
                <a:latin typeface="Arial"/>
                <a:cs typeface="Arial"/>
              </a:rPr>
              <a:t>yn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bwysig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>
                <a:latin typeface="Arial"/>
                <a:cs typeface="Arial"/>
              </a:rPr>
              <a:t>Rhy </a:t>
            </a:r>
            <a:r>
              <a:rPr lang="en-GB" altLang="en-US" err="1">
                <a:latin typeface="Arial"/>
                <a:cs typeface="Arial"/>
              </a:rPr>
              <a:t>fyr</a:t>
            </a:r>
            <a:r>
              <a:rPr lang="en-GB" altLang="en-US">
                <a:latin typeface="Arial"/>
                <a:cs typeface="Arial"/>
              </a:rPr>
              <a:t> - </a:t>
            </a:r>
            <a:r>
              <a:rPr lang="en-GB" altLang="en-US" err="1">
                <a:latin typeface="Arial"/>
                <a:cs typeface="Arial"/>
              </a:rPr>
              <a:t>sylwadau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arwynebol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>
                <a:latin typeface="Arial"/>
                <a:cs typeface="Arial"/>
              </a:rPr>
              <a:t>Rhy hir - di-</a:t>
            </a:r>
            <a:r>
              <a:rPr lang="en-GB" altLang="en-US" err="1">
                <a:latin typeface="Arial"/>
                <a:cs typeface="Arial"/>
              </a:rPr>
              <a:t>drefn</a:t>
            </a:r>
            <a:r>
              <a:rPr lang="en-GB" altLang="en-US">
                <a:latin typeface="Arial"/>
                <a:cs typeface="Arial"/>
              </a:rPr>
              <a:t>  a </a:t>
            </a:r>
            <a:r>
              <a:rPr lang="en-GB" altLang="en-US" err="1">
                <a:latin typeface="Arial"/>
                <a:cs typeface="Arial"/>
              </a:rPr>
              <a:t>dryslyd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 err="1">
                <a:latin typeface="Arial"/>
                <a:cs typeface="Arial"/>
              </a:rPr>
              <a:t>Lefel</a:t>
            </a:r>
            <a:r>
              <a:rPr lang="en-GB" altLang="en-US">
                <a:latin typeface="Arial"/>
                <a:cs typeface="Arial"/>
              </a:rPr>
              <a:t> 4 -  </a:t>
            </a:r>
            <a:r>
              <a:rPr lang="en-GB" altLang="en-US" err="1">
                <a:latin typeface="Arial"/>
                <a:cs typeface="Arial"/>
              </a:rPr>
              <a:t>byr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 err="1">
                <a:latin typeface="Arial"/>
                <a:cs typeface="Arial"/>
              </a:rPr>
              <a:t>Lefelau</a:t>
            </a:r>
            <a:r>
              <a:rPr lang="en-GB" altLang="en-US">
                <a:latin typeface="Arial"/>
                <a:cs typeface="Arial"/>
              </a:rPr>
              <a:t> 5 a 6 – </a:t>
            </a:r>
            <a:r>
              <a:rPr lang="en-GB" altLang="en-US" err="1">
                <a:latin typeface="Arial"/>
                <a:cs typeface="Arial"/>
              </a:rPr>
              <a:t>ychydig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yn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hirach</a:t>
            </a:r>
            <a:endParaRPr lang="en-GB" altLang="en-US">
              <a:latin typeface="Arial"/>
              <a:cs typeface="Arial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41831" y="1876654"/>
            <a:ext cx="4031273" cy="359453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Length of time is an important consideration </a:t>
            </a: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Too short - superficial coverage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Too long – rambling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Level 4 -  short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Levels 5 and 6 – slightly longer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940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Trefn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Order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52650" y="1700809"/>
            <a:ext cx="3886200" cy="447615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err="1">
                <a:latin typeface="Arial" panose="020B0604020202020204" pitchFamily="34" charset="0"/>
              </a:rPr>
              <a:t>Bydd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angen</a:t>
            </a:r>
            <a:r>
              <a:rPr lang="en-GB" altLang="en-US">
                <a:latin typeface="Arial" panose="020B0604020202020204" pitchFamily="34" charset="0"/>
              </a:rPr>
              <a:t>:</a:t>
            </a:r>
          </a:p>
          <a:p>
            <a:pPr eaLnBrk="1" hangingPunct="1">
              <a:buFontTx/>
              <a:buNone/>
            </a:pP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Cyflwyniad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Trafodaeth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o’r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prif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bwyntiau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Diweddglo</a:t>
            </a:r>
            <a:endParaRPr lang="en-GB" altLang="en-US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628801"/>
            <a:ext cx="3886200" cy="45481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You will need:</a:t>
            </a:r>
          </a:p>
          <a:p>
            <a:pPr eaLnBrk="1" hangingPunct="1">
              <a:buFontTx/>
              <a:buNone/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An introduction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 discussion of the main points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 conclusion</a:t>
            </a:r>
          </a:p>
        </p:txBody>
      </p:sp>
    </p:spTree>
    <p:extLst>
      <p:ext uri="{BB962C8B-B14F-4D97-AF65-F5344CB8AC3E}">
        <p14:creationId xmlns:p14="http://schemas.microsoft.com/office/powerpoint/2010/main" val="6166780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630973" y="523390"/>
            <a:ext cx="7944857" cy="909494"/>
          </a:xfrm>
        </p:spPr>
        <p:txBody>
          <a:bodyPr>
            <a:noAutofit/>
          </a:bodyPr>
          <a:lstStyle/>
          <a:p>
            <a:r>
              <a:rPr lang="en-GB" altLang="en-US" sz="4800" b="1" err="1">
                <a:latin typeface="Arial"/>
                <a:cs typeface="Arial"/>
              </a:rPr>
              <a:t>Cynllun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Design</a:t>
            </a:r>
            <a:br>
              <a:rPr lang="en-GB" altLang="en-US" sz="4800" b="1">
                <a:latin typeface="Arial" panose="020B0604020202020204" pitchFamily="34" charset="0"/>
              </a:rPr>
            </a:br>
            <a:endParaRPr lang="en-GB" altLang="en-US" sz="480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7171" name="Content Placeholder 4"/>
          <p:cNvSpPr>
            <a:spLocks noGrp="1"/>
          </p:cNvSpPr>
          <p:nvPr>
            <p:ph sz="half" idx="1"/>
          </p:nvPr>
        </p:nvSpPr>
        <p:spPr>
          <a:xfrm>
            <a:off x="1617258" y="1432884"/>
            <a:ext cx="4263330" cy="4908203"/>
          </a:xfrm>
        </p:spPr>
        <p:txBody>
          <a:bodyPr>
            <a:normAutofit/>
          </a:bodyPr>
          <a:lstStyle/>
          <a:p>
            <a:r>
              <a:rPr lang="en-GB" altLang="en-US" sz="2400" err="1">
                <a:latin typeface="Arial" panose="020B0604020202020204" pitchFamily="34" charset="0"/>
              </a:rPr>
              <a:t>Yn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glir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Peidiwch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roi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gormod</a:t>
            </a:r>
            <a:r>
              <a:rPr lang="en-GB" altLang="en-US" sz="2400">
                <a:latin typeface="Arial" panose="020B0604020202020204" pitchFamily="34" charset="0"/>
              </a:rPr>
              <a:t> o </a:t>
            </a:r>
            <a:r>
              <a:rPr lang="en-GB" altLang="en-US" sz="2400" err="1">
                <a:latin typeface="Arial" panose="020B0604020202020204" pitchFamily="34" charset="0"/>
              </a:rPr>
              <a:t>eiriau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ar</a:t>
            </a:r>
            <a:r>
              <a:rPr lang="en-GB" altLang="en-US" sz="2400">
                <a:latin typeface="Arial" panose="020B0604020202020204" pitchFamily="34" charset="0"/>
              </a:rPr>
              <a:t> y </a:t>
            </a:r>
            <a:r>
              <a:rPr lang="en-GB" altLang="en-US" sz="2400" err="1">
                <a:latin typeface="Arial" panose="020B0604020202020204" pitchFamily="34" charset="0"/>
              </a:rPr>
              <a:t>sleid</a:t>
            </a:r>
            <a:r>
              <a:rPr lang="en-GB" altLang="en-US" sz="2400">
                <a:latin typeface="Arial" panose="020B0604020202020204" pitchFamily="34" charset="0"/>
              </a:rPr>
              <a:t>/poster</a:t>
            </a:r>
          </a:p>
          <a:p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ddelweddau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benawdau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Gwnewch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i’ch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gwaith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edrych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mor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ddeniadol</a:t>
            </a:r>
            <a:r>
              <a:rPr lang="en-GB" altLang="en-US" sz="2400">
                <a:latin typeface="Arial" panose="020B0604020202020204" pitchFamily="34" charset="0"/>
              </a:rPr>
              <a:t> â </a:t>
            </a:r>
            <a:r>
              <a:rPr lang="en-GB" altLang="en-US" sz="2400" err="1">
                <a:latin typeface="Arial" panose="020B0604020202020204" pitchFamily="34" charset="0"/>
              </a:rPr>
              <a:t>phosib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Angen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cyfeiriadau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ar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eich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sleidiau</a:t>
            </a:r>
            <a:r>
              <a:rPr lang="en-GB" altLang="en-US" sz="2400">
                <a:latin typeface="Arial" panose="020B0604020202020204" pitchFamily="34" charset="0"/>
              </a:rPr>
              <a:t>/poster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094537" y="1432884"/>
            <a:ext cx="4407346" cy="46921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Clear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Do not put too many words on the slide/poster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Use visuals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Use headings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Make it look as attractive as you can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References are needed on the poster/slideshow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102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BE292-84FD-5CD6-9693-4CD70D118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cs typeface="Arial"/>
              </a:rPr>
              <a:t>Ystyriwch</a:t>
            </a:r>
            <a:r>
              <a:rPr lang="en-US" b="1">
                <a:cs typeface="Arial"/>
              </a:rPr>
              <a:t> </a:t>
            </a:r>
            <a:r>
              <a:rPr lang="en-US" b="1" err="1">
                <a:cs typeface="Arial"/>
              </a:rPr>
              <a:t>cynllun</a:t>
            </a:r>
            <a:r>
              <a:rPr lang="en-US" b="1">
                <a:cs typeface="Arial"/>
              </a:rPr>
              <a:t> ac </a:t>
            </a:r>
            <a:r>
              <a:rPr lang="en-US" b="1" err="1">
                <a:cs typeface="Arial"/>
              </a:rPr>
              <a:t>eglirder</a:t>
            </a:r>
            <a:br>
              <a:rPr lang="en-US" b="1">
                <a:cs typeface="Arial"/>
              </a:rPr>
            </a:br>
            <a:r>
              <a:rPr lang="en-US" b="1" i="1">
                <a:solidFill>
                  <a:srgbClr val="2F5597"/>
                </a:solidFill>
                <a:cs typeface="Arial"/>
              </a:rPr>
              <a:t>Consider design and 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04C64-2918-30D3-300B-FD34480752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cs typeface="Arial"/>
              </a:rPr>
              <a:t>Lliw</a:t>
            </a:r>
            <a:endParaRPr lang="en-US">
              <a:cs typeface="Arial"/>
            </a:endParaRPr>
          </a:p>
          <a:p>
            <a:r>
              <a:rPr lang="en-US" err="1">
                <a:cs typeface="Arial"/>
              </a:rPr>
              <a:t>Cyferbyniad</a:t>
            </a:r>
            <a:endParaRPr lang="en-US">
              <a:cs typeface="Arial"/>
            </a:endParaRPr>
          </a:p>
          <a:p>
            <a:r>
              <a:rPr lang="en-US" err="1">
                <a:cs typeface="Arial"/>
              </a:rPr>
              <a:t>Patrwm</a:t>
            </a:r>
            <a:r>
              <a:rPr lang="en-US">
                <a:cs typeface="Arial"/>
              </a:rPr>
              <a:t> </a:t>
            </a:r>
          </a:p>
          <a:p>
            <a:r>
              <a:rPr lang="en-US" err="1">
                <a:cs typeface="Arial"/>
              </a:rPr>
              <a:t>Maint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ffont</a:t>
            </a:r>
            <a:endParaRPr lang="en-US">
              <a:cs typeface="Arial"/>
            </a:endParaRPr>
          </a:p>
          <a:p>
            <a:endParaRPr lang="en-US">
              <a:cs typeface="Arial"/>
            </a:endParaRPr>
          </a:p>
          <a:p>
            <a:r>
              <a:rPr lang="en-US" err="1">
                <a:cs typeface="Arial"/>
              </a:rPr>
              <a:t>Byddwch</a:t>
            </a:r>
            <a:r>
              <a:rPr lang="en-US">
                <a:cs typeface="Arial"/>
              </a:rPr>
              <a:t> </a:t>
            </a:r>
            <a:r>
              <a:rPr lang="en-US" err="1">
                <a:cs typeface="Arial"/>
              </a:rPr>
              <a:t>yn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syml</a:t>
            </a:r>
            <a:r>
              <a:rPr lang="en-US">
                <a:cs typeface="Arial"/>
              </a:rPr>
              <a:t> a </a:t>
            </a:r>
            <a:r>
              <a:rPr lang="en-US" err="1">
                <a:cs typeface="Arial"/>
              </a:rPr>
              <a:t>chlir</a:t>
            </a:r>
          </a:p>
          <a:p>
            <a:r>
              <a:rPr lang="en-US" err="1">
                <a:cs typeface="Arial"/>
              </a:rPr>
              <a:t>Gwerthuswch</a:t>
            </a:r>
            <a:r>
              <a:rPr lang="en-US">
                <a:cs typeface="Arial"/>
              </a:rPr>
              <a:t> y </a:t>
            </a:r>
            <a:r>
              <a:rPr lang="en-US" err="1">
                <a:cs typeface="Arial"/>
              </a:rPr>
              <a:t>sleidiau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canlynol</a:t>
            </a:r>
            <a:r>
              <a:rPr lang="en-US">
                <a:cs typeface="Arial"/>
              </a:rPr>
              <a:t>:</a:t>
            </a:r>
          </a:p>
          <a:p>
            <a:endParaRPr lang="en-US">
              <a:cs typeface="Arial"/>
            </a:endParaRPr>
          </a:p>
          <a:p>
            <a:endParaRPr lang="en-US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5B131-FE3C-2EF2-EE26-E0D2D0905D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2F5597"/>
                </a:solidFill>
                <a:cs typeface="Arial"/>
              </a:rPr>
              <a:t>Colours</a:t>
            </a:r>
            <a:endParaRPr lang="en-US">
              <a:solidFill>
                <a:srgbClr val="2F5597"/>
              </a:solidFill>
              <a:cs typeface="Arial"/>
            </a:endParaRPr>
          </a:p>
          <a:p>
            <a:r>
              <a:rPr lang="en-US">
                <a:solidFill>
                  <a:srgbClr val="2F5597"/>
                </a:solidFill>
                <a:cs typeface="Arial"/>
              </a:rPr>
              <a:t>Contrast</a:t>
            </a:r>
          </a:p>
          <a:p>
            <a:r>
              <a:rPr lang="en-US">
                <a:solidFill>
                  <a:srgbClr val="2F5597"/>
                </a:solidFill>
                <a:cs typeface="Arial"/>
              </a:rPr>
              <a:t>Pattern</a:t>
            </a:r>
          </a:p>
          <a:p>
            <a:r>
              <a:rPr lang="en-US">
                <a:solidFill>
                  <a:srgbClr val="2F5597"/>
                </a:solidFill>
                <a:cs typeface="Arial"/>
              </a:rPr>
              <a:t>Size of font</a:t>
            </a:r>
          </a:p>
          <a:p>
            <a:endParaRPr lang="en-US">
              <a:solidFill>
                <a:srgbClr val="2F5597"/>
              </a:solidFill>
              <a:cs typeface="Arial"/>
            </a:endParaRPr>
          </a:p>
          <a:p>
            <a:r>
              <a:rPr lang="en-US">
                <a:solidFill>
                  <a:srgbClr val="2F5597"/>
                </a:solidFill>
                <a:cs typeface="Arial"/>
              </a:rPr>
              <a:t>Be simple and clear</a:t>
            </a:r>
          </a:p>
          <a:p>
            <a:r>
              <a:rPr lang="en-US">
                <a:solidFill>
                  <a:srgbClr val="2F5597"/>
                </a:solidFill>
                <a:cs typeface="Arial"/>
              </a:rPr>
              <a:t>Evaluate the following slides:</a:t>
            </a:r>
          </a:p>
        </p:txBody>
      </p:sp>
    </p:spTree>
    <p:extLst>
      <p:ext uri="{BB962C8B-B14F-4D97-AF65-F5344CB8AC3E}">
        <p14:creationId xmlns:p14="http://schemas.microsoft.com/office/powerpoint/2010/main" val="2479169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3050"/>
            <a:ext cx="7211144" cy="1162050"/>
          </a:xfrm>
        </p:spPr>
        <p:txBody>
          <a:bodyPr/>
          <a:lstStyle/>
          <a:p>
            <a:pPr eaLnBrk="1" hangingPunct="1"/>
            <a:r>
              <a:rPr lang="cy-GB" altLang="en-US">
                <a:solidFill>
                  <a:srgbClr val="FFFF00"/>
                </a:solidFill>
              </a:rPr>
              <a:t>Beiciau Modur   </a:t>
            </a:r>
            <a:br>
              <a:rPr lang="cy-GB" altLang="en-US">
                <a:solidFill>
                  <a:srgbClr val="FFFF00"/>
                </a:solidFill>
              </a:rPr>
            </a:br>
            <a:r>
              <a:rPr lang="cy-GB" altLang="en-US" err="1">
                <a:solidFill>
                  <a:srgbClr val="FFFF00"/>
                </a:solidFill>
              </a:rPr>
              <a:t>Motorbikes</a:t>
            </a:r>
            <a:endParaRPr lang="cy-GB" altLang="en-US">
              <a:solidFill>
                <a:srgbClr val="FFFF00"/>
              </a:solidFill>
            </a:endParaRPr>
          </a:p>
        </p:txBody>
      </p:sp>
      <p:pic>
        <p:nvPicPr>
          <p:cNvPr id="14339" name="Picture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3" y="1770658"/>
            <a:ext cx="4032447" cy="3890591"/>
          </a:xfrm>
        </p:spPr>
      </p:pic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981200" y="1435101"/>
            <a:ext cx="4258816" cy="469106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Fy hoff feic i: y </a:t>
            </a:r>
            <a:r>
              <a:rPr lang="cy-GB" altLang="en-US" sz="2000" noProof="1">
                <a:solidFill>
                  <a:srgbClr val="FFFF00"/>
                </a:solidFill>
              </a:rPr>
              <a:t>Suzuki Savage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Ysgafn (~380 pwys)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Digon o bŵer (injan 650cc)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Sêt isel yn addas i’r rhan fwyaf o yrwyr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altLang="en-US" sz="200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My </a:t>
            </a:r>
            <a:r>
              <a:rPr lang="en-US" altLang="en-US" sz="2000" err="1">
                <a:solidFill>
                  <a:srgbClr val="FFFF00"/>
                </a:solidFill>
              </a:rPr>
              <a:t>favourite</a:t>
            </a:r>
            <a:r>
              <a:rPr lang="en-US" altLang="en-US" sz="2000">
                <a:solidFill>
                  <a:srgbClr val="FFFF00"/>
                </a:solidFill>
              </a:rPr>
              <a:t> bike: Suzuki Savage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Light (-380 pounds)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Plenty of power (650cc engine)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Low seat which suits most riders</a:t>
            </a:r>
          </a:p>
        </p:txBody>
      </p:sp>
    </p:spTree>
    <p:extLst>
      <p:ext uri="{BB962C8B-B14F-4D97-AF65-F5344CB8AC3E}">
        <p14:creationId xmlns:p14="http://schemas.microsoft.com/office/powerpoint/2010/main" val="15187225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28800"/>
            <a:ext cx="1524000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1" y="3429001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1" y="3429000"/>
            <a:ext cx="13890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1" y="3429001"/>
            <a:ext cx="2092325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4290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5334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4572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1676401"/>
            <a:ext cx="1009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4102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1" y="4495800"/>
            <a:ext cx="9048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648200"/>
            <a:ext cx="800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7" descr="Image result for new sui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64" y="1117600"/>
            <a:ext cx="3678237" cy="245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AutoShape 15" descr="Image result for new suit"/>
          <p:cNvSpPr>
            <a:spLocks noChangeAspect="1" noChangeArrowheads="1"/>
          </p:cNvSpPr>
          <p:nvPr/>
        </p:nvSpPr>
        <p:spPr bwMode="auto">
          <a:xfrm>
            <a:off x="1692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1519" name="WordArt 20" descr="This slide demonstrates a slide which is too busy and overly full "/>
          <p:cNvSpPr>
            <a:spLocks noChangeArrowheads="1" noChangeShapeType="1" noTextEdit="1"/>
          </p:cNvSpPr>
          <p:nvPr/>
        </p:nvSpPr>
        <p:spPr bwMode="auto">
          <a:xfrm>
            <a:off x="3648076" y="228600"/>
            <a:ext cx="456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/>
            <a:r>
              <a:rPr lang="en-US" sz="3600" kern="1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Prynu</a:t>
            </a:r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</a:t>
            </a:r>
            <a:r>
              <a:rPr lang="en-US" sz="3600" kern="1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Siwt</a:t>
            </a:r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Newydd</a:t>
            </a:r>
          </a:p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buying a new suit</a:t>
            </a:r>
          </a:p>
        </p:txBody>
      </p:sp>
    </p:spTree>
    <p:extLst>
      <p:ext uri="{BB962C8B-B14F-4D97-AF65-F5344CB8AC3E}">
        <p14:creationId xmlns:p14="http://schemas.microsoft.com/office/powerpoint/2010/main" val="6228595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y-GB" altLang="cy-GB"/>
              <a:t>Allforion o Chile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1600"/>
              <a:t>Ffrwythau ffres yw prif gynnyrch allforio Chile – mae Chile wedi dod i’r amlwg fel un o’r prif gyflenwyr ffrwythau ffres i farchnad y byd oherwydd digonedd o adnoddau naturiol, y galw gan gwsmeriaid yn yr UDA ac Ewrop am ffrwythau ffres yn ystod tymor y gaeaf, a chymhellion polisïau amaethyddol llywodraeth Chile, sy’n annog tuedd tuag at arallgyfeirio o ran allforion a datblygu cnydau nad ydynt yn draddodiadol – Adroddiad gan Wasanaeth Ymchwil Economaidd yr Adran Amaethyddiaeth, UDA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Mae Chile ymhlith yr economïau datblygol sy’n manteisio ar y tueddiadau hyn, gan ddilyn economi’r farchnad rydd. Mae hyn wedi caniatáu arallgyfeirio trwy ehangu cynhyrchu ffrwythau i’w hallforio, yn enwedig i’r UDA a Gorllewin Ewrop. Mae Chile wedi llwyddo i arallgyfeirio’i sector amaethyddol i’r fath raddau nes ei bod bellach yn genedl bwysig o ran allforio ffrwythau. Mae llawer o wledydd yn edrych ar yr arallgyfeirio ar amaethyddiaeth gan Chile fel model i’w ddilyn.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Yn y cyfamser, yr UDA yw prif farchnad unigol allforion Chile o ran ffrwythau. Fodd bynnag, mae’n bosibl y bydd galw cynyddol gan y Gymuned Ewropeaidd ar y cyd â gwledydd Canolbarth a Dwyrain Ewrop yn fwy yn y pen draw nag allforion i’r UDA, gan ysgogi twf pellach o ran allforion Chile.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Os ydych wedi darllen mor bell â hyn, mae’ n sicr bod eich llygaid yn rhoi loes ac rydych wedi bod yn darllen y testun diflas hirwyntog hwn yn lle gwrando arnaf i. Rwyf wedi fy sarhau – oni allwch  weld fy mod yn gwneud cyflwyniad fan hyn? Edrychwch arnaf i! Llongyfarchiadau, fodd bynnag, ar feddu ar olwg mor dda. </a:t>
            </a:r>
          </a:p>
        </p:txBody>
      </p:sp>
    </p:spTree>
    <p:extLst>
      <p:ext uri="{BB962C8B-B14F-4D97-AF65-F5344CB8AC3E}">
        <p14:creationId xmlns:p14="http://schemas.microsoft.com/office/powerpoint/2010/main" val="3489195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463630" cy="90363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Cyngor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Tips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552" y="1484784"/>
            <a:ext cx="3880048" cy="4752528"/>
          </a:xfrm>
        </p:spPr>
        <p:txBody>
          <a:bodyPr>
            <a:normAutofit/>
          </a:bodyPr>
          <a:lstStyle/>
          <a:p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Amhosib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cofio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popeth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nodiadau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byr</a:t>
            </a:r>
            <a:r>
              <a:rPr lang="en-GB" altLang="en-US" sz="2400">
                <a:latin typeface="Arial" panose="020B0604020202020204" pitchFamily="34" charset="0"/>
              </a:rPr>
              <a:t> / </a:t>
            </a:r>
            <a:r>
              <a:rPr lang="en-GB" altLang="en-US" sz="2400" err="1">
                <a:latin typeface="Arial" panose="020B0604020202020204" pitchFamily="34" charset="0"/>
              </a:rPr>
              <a:t>gardiau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ciw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ond</a:t>
            </a:r>
            <a:r>
              <a:rPr lang="en-GB" altLang="en-US" sz="2400">
                <a:latin typeface="Arial" panose="020B0604020202020204" pitchFamily="34" charset="0"/>
              </a:rPr>
              <a:t> dim </a:t>
            </a:r>
            <a:r>
              <a:rPr lang="en-GB" altLang="en-US" sz="2400" err="1">
                <a:latin typeface="Arial" panose="020B0604020202020204" pitchFamily="34" charset="0"/>
              </a:rPr>
              <a:t>gormod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gorden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yn</a:t>
            </a:r>
            <a:r>
              <a:rPr lang="en-GB" altLang="en-US" sz="2400">
                <a:latin typeface="Arial" panose="020B0604020202020204" pitchFamily="34" charset="0"/>
              </a:rPr>
              <a:t> y </a:t>
            </a:r>
            <a:r>
              <a:rPr lang="en-GB" altLang="en-US" sz="2400" err="1">
                <a:latin typeface="Arial" panose="020B0604020202020204" pitchFamily="34" charset="0"/>
              </a:rPr>
              <a:t>gornel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i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glymu’r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cardiau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Peidiwch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darllen</a:t>
            </a:r>
            <a:r>
              <a:rPr lang="en-GB" altLang="en-US" sz="2400">
                <a:latin typeface="Arial" panose="020B0604020202020204" pitchFamily="34" charset="0"/>
              </a:rPr>
              <a:t> air am air – </a:t>
            </a:r>
            <a:r>
              <a:rPr lang="en-GB" altLang="en-US" sz="2400" err="1">
                <a:latin typeface="Arial" panose="020B0604020202020204" pitchFamily="34" charset="0"/>
              </a:rPr>
              <a:t>siaradwch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o’r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galon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Byddwch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yn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frwdfrydig</a:t>
            </a:r>
            <a:endParaRPr lang="en-GB" altLang="en-US" sz="2400">
              <a:latin typeface="Arial" panose="020B0604020202020204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23843" y="1311462"/>
            <a:ext cx="4482122" cy="48948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Impossible to remember everything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Use brief notes / cue cards but not too excessively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Attach the cards by their corner with a piece of string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Don’t read word for word – speak from the heart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Be enthusiastic</a:t>
            </a:r>
          </a:p>
        </p:txBody>
      </p:sp>
    </p:spTree>
    <p:extLst>
      <p:ext uri="{BB962C8B-B14F-4D97-AF65-F5344CB8AC3E}">
        <p14:creationId xmlns:p14="http://schemas.microsoft.com/office/powerpoint/2010/main" val="2121170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11965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>
                <a:latin typeface="Arial"/>
                <a:cs typeface="Arial"/>
              </a:rPr>
              <a:t>Y </a:t>
            </a:r>
            <a:r>
              <a:rPr lang="en-GB" altLang="en-US" sz="4800" b="1" err="1">
                <a:latin typeface="Arial"/>
                <a:cs typeface="Arial"/>
              </a:rPr>
              <a:t>Cyflwyniad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The Introduction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389" y="1700808"/>
            <a:ext cx="4537075" cy="4395192"/>
          </a:xfrm>
        </p:spPr>
        <p:txBody>
          <a:bodyPr/>
          <a:lstStyle/>
          <a:p>
            <a:r>
              <a:rPr lang="en-GB" altLang="en-US" err="1">
                <a:latin typeface="Arial" panose="020B0604020202020204" pitchFamily="34" charset="0"/>
              </a:rPr>
              <a:t>Cyflwynwch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eich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hun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a’ch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testun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Mynnwch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sylw</a:t>
            </a:r>
            <a:r>
              <a:rPr lang="en-GB" altLang="en-US">
                <a:latin typeface="Arial" panose="020B0604020202020204" pitchFamily="34" charset="0"/>
              </a:rPr>
              <a:t> a </a:t>
            </a:r>
            <a:r>
              <a:rPr lang="en-GB" altLang="en-US" err="1">
                <a:latin typeface="Arial" panose="020B0604020202020204" pitchFamily="34" charset="0"/>
              </a:rPr>
              <a:t>diddordeb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eich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cynulleidfa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Wrth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ddefnyddio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dyfyniadau</a:t>
            </a:r>
            <a:r>
              <a:rPr lang="en-GB" altLang="en-US">
                <a:latin typeface="Arial" panose="020B0604020202020204" pitchFamily="34" charset="0"/>
              </a:rPr>
              <a:t>, </a:t>
            </a:r>
            <a:r>
              <a:rPr lang="en-GB" altLang="en-US" err="1">
                <a:latin typeface="Arial" panose="020B0604020202020204" pitchFamily="34" charset="0"/>
              </a:rPr>
              <a:t>nodwch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yr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awdur</a:t>
            </a:r>
            <a:r>
              <a:rPr lang="en-GB" altLang="en-US">
                <a:latin typeface="Arial" panose="020B0604020202020204" pitchFamily="34" charset="0"/>
              </a:rPr>
              <a:t> a </a:t>
            </a:r>
            <a:r>
              <a:rPr lang="en-GB" altLang="en-US" err="1">
                <a:latin typeface="Arial" panose="020B0604020202020204" pitchFamily="34" charset="0"/>
              </a:rPr>
              <a:t>darllenwch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hwy</a:t>
            </a:r>
            <a:r>
              <a:rPr lang="en-GB" altLang="en-US">
                <a:latin typeface="Arial" panose="020B0604020202020204" pitchFamily="34" charset="0"/>
              </a:rPr>
              <a:t> air am air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56363" y="1700808"/>
            <a:ext cx="3810000" cy="44031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Introduce yourself and your topic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Get the audience’s attention and interest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When using quotations, reference the author and read it word for word</a:t>
            </a:r>
          </a:p>
        </p:txBody>
      </p:sp>
    </p:spTree>
    <p:extLst>
      <p:ext uri="{BB962C8B-B14F-4D97-AF65-F5344CB8AC3E}">
        <p14:creationId xmlns:p14="http://schemas.microsoft.com/office/powerpoint/2010/main" val="41727126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5239494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Prif</a:t>
            </a:r>
            <a:r>
              <a:rPr lang="en-GB" altLang="en-US" sz="4800" b="1">
                <a:latin typeface="Arial"/>
                <a:cs typeface="Arial"/>
              </a:rPr>
              <a:t> </a:t>
            </a:r>
            <a:r>
              <a:rPr lang="en-GB" altLang="en-US" sz="4800" b="1" err="1">
                <a:latin typeface="Arial"/>
                <a:cs typeface="Arial"/>
              </a:rPr>
              <a:t>Bwyntiau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Main Points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512" y="1556792"/>
            <a:ext cx="4240088" cy="39604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Defnyddiwch</a:t>
            </a:r>
            <a:r>
              <a:rPr lang="en-GB" altLang="en-US">
                <a:latin typeface="Arial" panose="020B0604020202020204" pitchFamily="34" charset="0"/>
              </a:rPr>
              <a:t> 3 </a:t>
            </a:r>
            <a:r>
              <a:rPr lang="en-GB" altLang="en-US" err="1">
                <a:latin typeface="Arial" panose="020B0604020202020204" pitchFamily="34" charset="0"/>
              </a:rPr>
              <a:t>i</a:t>
            </a:r>
            <a:r>
              <a:rPr lang="en-GB" altLang="en-US">
                <a:latin typeface="Arial" panose="020B0604020202020204" pitchFamily="34" charset="0"/>
              </a:rPr>
              <a:t> 5 </a:t>
            </a:r>
            <a:r>
              <a:rPr lang="en-GB" altLang="en-US" err="1">
                <a:latin typeface="Arial" panose="020B0604020202020204" pitchFamily="34" charset="0"/>
              </a:rPr>
              <a:t>prif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bwynt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yn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unig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Dilyniant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rhesymegol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Dyddiadau</a:t>
            </a:r>
            <a:r>
              <a:rPr lang="en-GB" altLang="en-US">
                <a:latin typeface="Arial" panose="020B0604020202020204" pitchFamily="34" charset="0"/>
              </a:rPr>
              <a:t> - </a:t>
            </a:r>
            <a:r>
              <a:rPr lang="en-GB" altLang="en-US" err="1">
                <a:latin typeface="Arial" panose="020B0604020202020204" pitchFamily="34" charset="0"/>
              </a:rPr>
              <a:t>cysylltwch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ddyddiadau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allweddol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gyda’i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gilydd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Fframwaith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gronolegol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Cerdyn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ei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hun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i</a:t>
            </a:r>
            <a:r>
              <a:rPr lang="en-GB" altLang="en-US">
                <a:latin typeface="Arial" panose="020B0604020202020204" pitchFamily="34" charset="0"/>
              </a:rPr>
              <a:t> bob </a:t>
            </a:r>
            <a:r>
              <a:rPr lang="en-GB" altLang="en-US" err="1">
                <a:latin typeface="Arial" panose="020B0604020202020204" pitchFamily="34" charset="0"/>
              </a:rPr>
              <a:t>pwynt</a:t>
            </a:r>
            <a:endParaRPr lang="en-GB" altLang="en-US">
              <a:latin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56792"/>
            <a:ext cx="4495800" cy="47678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Only use 3 to 5 main points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Logical progression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Dates - link key dates together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Chronological framework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Each point has its own card</a:t>
            </a:r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4179739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895678" cy="75961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Diweddglo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05000" y="1556792"/>
            <a:ext cx="4572000" cy="453920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altLang="en-US" sz="3800" err="1">
                <a:latin typeface="Arial"/>
                <a:cs typeface="Arial"/>
              </a:rPr>
              <a:t>Allweddol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i’ch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cyflwyniad</a:t>
            </a:r>
            <a:endParaRPr lang="en-GB" altLang="en-US" sz="3800" err="1">
              <a:latin typeface="Arial" panose="020B0604020202020204" pitchFamily="34" charset="0"/>
            </a:endParaRPr>
          </a:p>
          <a:p>
            <a:r>
              <a:rPr lang="en-GB" altLang="en-US" sz="3800" err="1">
                <a:latin typeface="Arial"/>
                <a:cs typeface="Arial"/>
              </a:rPr>
              <a:t>Tynnwch</a:t>
            </a:r>
            <a:r>
              <a:rPr lang="en-GB" altLang="en-US" sz="3800">
                <a:latin typeface="Arial"/>
                <a:cs typeface="Arial"/>
              </a:rPr>
              <a:t> y </a:t>
            </a:r>
            <a:r>
              <a:rPr lang="en-GB" altLang="en-US" sz="3800" err="1">
                <a:latin typeface="Arial"/>
                <a:cs typeface="Arial"/>
              </a:rPr>
              <a:t>prif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bwyntiau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ynghyd</a:t>
            </a:r>
            <a:r>
              <a:rPr lang="en-GB" altLang="en-US" sz="3800">
                <a:latin typeface="Arial"/>
                <a:cs typeface="Arial"/>
              </a:rPr>
              <a:t> </a:t>
            </a:r>
          </a:p>
          <a:p>
            <a:r>
              <a:rPr lang="en-GB" altLang="en-US" sz="3800" err="1">
                <a:latin typeface="Arial"/>
                <a:cs typeface="Arial"/>
              </a:rPr>
              <a:t>Peidiwch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cyflwyno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gwybodaeth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newydd</a:t>
            </a:r>
            <a:endParaRPr lang="en-GB" altLang="en-US" sz="3800">
              <a:latin typeface="Arial"/>
              <a:cs typeface="Arial"/>
            </a:endParaRPr>
          </a:p>
          <a:p>
            <a:r>
              <a:rPr lang="en-GB" altLang="en-US" sz="3800" err="1">
                <a:latin typeface="Arial"/>
                <a:cs typeface="Arial"/>
              </a:rPr>
              <a:t>Awgrymwch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ffordd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ymlaen</a:t>
            </a:r>
            <a:r>
              <a:rPr lang="en-GB" altLang="en-US" sz="3800">
                <a:latin typeface="Arial"/>
                <a:cs typeface="Arial"/>
              </a:rPr>
              <a:t> </a:t>
            </a:r>
          </a:p>
          <a:p>
            <a:r>
              <a:rPr lang="en-GB" altLang="en-US" sz="3800" err="1">
                <a:latin typeface="Arial"/>
                <a:cs typeface="Arial"/>
              </a:rPr>
              <a:t>Mewn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rhai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amgylchiadau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bydd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brawddeg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sydd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yn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symbylu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eich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cynulleidfa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yn</a:t>
            </a:r>
            <a:r>
              <a:rPr lang="en-GB" altLang="en-US" sz="3800">
                <a:latin typeface="Arial"/>
                <a:cs typeface="Arial"/>
              </a:rPr>
              <a:t> addas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77000" y="1556792"/>
            <a:ext cx="4572000" cy="45392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sz="2900" dirty="0">
                <a:solidFill>
                  <a:srgbClr val="2F5597"/>
                </a:solidFill>
                <a:latin typeface="Arial"/>
                <a:cs typeface="Arial"/>
              </a:rPr>
              <a:t>Key to your presentation</a:t>
            </a:r>
          </a:p>
          <a:p>
            <a:r>
              <a:rPr lang="en-GB" altLang="en-US" sz="2900" dirty="0">
                <a:solidFill>
                  <a:srgbClr val="2F5597"/>
                </a:solidFill>
                <a:latin typeface="Arial"/>
                <a:cs typeface="Arial"/>
              </a:rPr>
              <a:t>Draw together the main points</a:t>
            </a:r>
          </a:p>
          <a:p>
            <a:r>
              <a:rPr lang="en-GB" altLang="en-US" sz="2900" dirty="0">
                <a:solidFill>
                  <a:srgbClr val="2F5597"/>
                </a:solidFill>
                <a:latin typeface="Arial"/>
                <a:cs typeface="Arial"/>
              </a:rPr>
              <a:t>Do not introduce new information</a:t>
            </a:r>
          </a:p>
          <a:p>
            <a:r>
              <a:rPr lang="en-GB" altLang="en-US" sz="2900" dirty="0">
                <a:solidFill>
                  <a:srgbClr val="2F5597"/>
                </a:solidFill>
                <a:latin typeface="Arial"/>
                <a:cs typeface="Arial"/>
              </a:rPr>
              <a:t>Suggest a way forward </a:t>
            </a:r>
            <a:endParaRPr lang="en-GB" altLang="en-US" sz="2900" dirty="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r>
              <a:rPr lang="en-GB" altLang="en-US" sz="2900" dirty="0">
                <a:solidFill>
                  <a:srgbClr val="2F5597"/>
                </a:solidFill>
                <a:latin typeface="Arial"/>
                <a:cs typeface="Arial"/>
              </a:rPr>
              <a:t>In some instances,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3341911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Strwythur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Structure </a:t>
            </a:r>
            <a:endParaRPr lang="cy-GB" sz="4800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Cyflwyno eich hun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Trefn y cyflwyniad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Prif gorff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Cyflwyniad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Casgliad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Cwestiynau </a:t>
            </a:r>
            <a:r>
              <a:rPr lang="cy-GB" alt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(os yn berthnasol)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Introduce yourself</a:t>
            </a:r>
            <a:endParaRPr lang="en-US" altLang="cy-GB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Order of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Introduction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Main body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Conclusion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Questions </a:t>
            </a: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(if relevant)</a:t>
            </a: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306188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Delwedd y cyflwyniad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Presentation Image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Ffont 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Nifer o eiriau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Adnoddau gweledol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Cysondeb delwedd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Font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Number of words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Visual aids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Consistency of style</a:t>
            </a:r>
          </a:p>
          <a:p>
            <a:pPr>
              <a:defRPr/>
            </a:pPr>
            <a:endParaRPr lang="cy-GB">
              <a:solidFill>
                <a:srgbClr val="2F5597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681349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Cyfeirnodi ar sleidiau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Referencing on slides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23292" y="1690688"/>
            <a:ext cx="3751384" cy="442961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700" kern="0">
                <a:solidFill>
                  <a:srgbClr val="000000"/>
                </a:solidFill>
                <a:latin typeface="Arial" panose="020B0604020202020204" pitchFamily="34" charset="0"/>
              </a:rPr>
              <a:t>Rhaid cyfeirnodi bob delwedd</a:t>
            </a:r>
          </a:p>
          <a:p>
            <a:pPr>
              <a:buFontTx/>
              <a:buChar char="•"/>
              <a:defRPr/>
            </a:pPr>
            <a:r>
              <a:rPr lang="cy-GB" altLang="cy-GB" sz="2700" kern="0">
                <a:solidFill>
                  <a:srgbClr val="000000"/>
                </a:solidFill>
                <a:latin typeface="Arial" panose="020B0604020202020204" pitchFamily="34" charset="0"/>
              </a:rPr>
              <a:t>Rhaid cyfeirnodi’r wybodaeth ar y sleidiau</a:t>
            </a:r>
          </a:p>
          <a:p>
            <a:pPr>
              <a:buFontTx/>
              <a:buChar char="•"/>
              <a:defRPr/>
            </a:pPr>
            <a:r>
              <a:rPr lang="cy-GB" altLang="cy-GB" sz="2700" kern="0">
                <a:solidFill>
                  <a:srgbClr val="000000"/>
                </a:solidFill>
                <a:latin typeface="Arial" panose="020B0604020202020204" pitchFamily="34" charset="0"/>
              </a:rPr>
              <a:t>Cyfeirnodi ar lafar – enwi ffynonellau/awduron/damcaniaethwyr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37031" y="1702412"/>
            <a:ext cx="4261338" cy="44237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700" kern="0">
                <a:solidFill>
                  <a:srgbClr val="2F5597"/>
                </a:solidFill>
                <a:latin typeface="Arial"/>
                <a:cs typeface="Arial"/>
              </a:rPr>
              <a:t>All images must be referenced</a:t>
            </a:r>
          </a:p>
          <a:p>
            <a:pPr>
              <a:buFontTx/>
              <a:buChar char="•"/>
              <a:defRPr/>
            </a:pPr>
            <a:r>
              <a:rPr lang="en-GB" altLang="cy-GB" sz="2700" kern="0">
                <a:solidFill>
                  <a:srgbClr val="2F5597"/>
                </a:solidFill>
                <a:latin typeface="Arial"/>
                <a:cs typeface="Arial"/>
              </a:rPr>
              <a:t>All information on slides need referencing</a:t>
            </a:r>
          </a:p>
          <a:p>
            <a:pPr>
              <a:buFontTx/>
              <a:buChar char="•"/>
              <a:defRPr/>
            </a:pPr>
            <a:r>
              <a:rPr lang="en-GB" altLang="cy-GB" sz="2700" kern="0">
                <a:solidFill>
                  <a:srgbClr val="2F5597"/>
                </a:solidFill>
                <a:latin typeface="Arial"/>
                <a:cs typeface="Arial"/>
              </a:rPr>
              <a:t>Verbal referencing – naming sources/authors/theorists</a:t>
            </a:r>
            <a:endParaRPr lang="cy-GB" altLang="cy-GB" sz="2700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6891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589574" y="365127"/>
            <a:ext cx="10078426" cy="133533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Cyfeirnodi delwedd/llun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0000FF"/>
                </a:solidFill>
                <a:latin typeface="Arial"/>
                <a:cs typeface="Arial"/>
              </a:rPr>
              <a:t>R</a:t>
            </a: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eferencing an image/picture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pic>
        <p:nvPicPr>
          <p:cNvPr id="31747" name="Content Placeholder 5" descr="Example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015" y="2014722"/>
            <a:ext cx="5826125" cy="283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8" name="TextBox 2"/>
          <p:cNvSpPr txBox="1">
            <a:spLocks noChangeArrowheads="1"/>
          </p:cNvSpPr>
          <p:nvPr/>
        </p:nvSpPr>
        <p:spPr bwMode="auto">
          <a:xfrm>
            <a:off x="6092949" y="5061806"/>
            <a:ext cx="34559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Telegraph, 2012)</a:t>
            </a:r>
          </a:p>
        </p:txBody>
      </p:sp>
    </p:spTree>
    <p:extLst>
      <p:ext uri="{BB962C8B-B14F-4D97-AF65-F5344CB8AC3E}">
        <p14:creationId xmlns:p14="http://schemas.microsoft.com/office/powerpoint/2010/main" val="12155078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800" kern="0">
                <a:latin typeface="Arial" panose="020B0604020202020204" pitchFamily="34" charset="0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80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988841"/>
            <a:ext cx="8058150" cy="41373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altLang="cy-GB" kern="0">
                <a:solidFill>
                  <a:srgbClr val="000000"/>
                </a:solidFill>
                <a:latin typeface="Arial"/>
                <a:cs typeface="Arial"/>
              </a:rPr>
              <a:t>The Telegraph (2012) </a:t>
            </a:r>
            <a:r>
              <a:rPr lang="en-US" altLang="cy-GB" i="1" kern="0">
                <a:solidFill>
                  <a:srgbClr val="000000"/>
                </a:solidFill>
                <a:latin typeface="Arial"/>
                <a:cs typeface="Arial"/>
              </a:rPr>
              <a:t>Quarter of children play outdoors every day. </a:t>
            </a:r>
            <a:r>
              <a:rPr lang="en-US" altLang="cy-GB" kern="0">
                <a:solidFill>
                  <a:srgbClr val="000000"/>
                </a:solidFill>
                <a:latin typeface="Arial"/>
                <a:cs typeface="Arial"/>
              </a:rPr>
              <a:t>Available at:</a:t>
            </a:r>
            <a:r>
              <a:rPr lang="en-US" altLang="cy-GB" i="1" kern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altLang="cy-GB" kern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kern="0">
                <a:solidFill>
                  <a:srgbClr val="000000"/>
                </a:solidFill>
                <a:latin typeface="Arial"/>
                <a:cs typeface="Arial"/>
              </a:rPr>
              <a:t> (Accessed: October 17 2013).</a:t>
            </a:r>
            <a:endParaRPr lang="cy-GB" altLang="cy-GB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45136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41399" y="245385"/>
            <a:ext cx="10300080" cy="54359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000" b="1" kern="0">
                <a:solidFill>
                  <a:srgbClr val="000000"/>
                </a:solidFill>
                <a:latin typeface="Arial"/>
                <a:cs typeface="Arial"/>
              </a:rPr>
              <a:t>Cyfeirnodi gwybodaeth</a:t>
            </a:r>
            <a:br>
              <a:rPr lang="cy-GB" altLang="cy-GB" sz="4000" b="1" kern="0">
                <a:latin typeface="Arial" panose="020B0604020202020204" pitchFamily="34" charset="0"/>
              </a:rPr>
            </a:br>
            <a:r>
              <a:rPr lang="en-GB" altLang="cy-GB" sz="4000" b="1" kern="0">
                <a:solidFill>
                  <a:srgbClr val="2F5597"/>
                </a:solidFill>
                <a:latin typeface="Arial"/>
                <a:cs typeface="Arial"/>
              </a:rPr>
              <a:t>Referencing information</a:t>
            </a:r>
            <a:endParaRPr lang="cy-GB" sz="40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21206" y="1311052"/>
            <a:ext cx="5369994" cy="47389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 err="1">
                <a:solidFill>
                  <a:srgbClr val="000000"/>
                </a:solidFill>
                <a:latin typeface="Arial"/>
                <a:cs typeface="Arial"/>
              </a:rPr>
              <a:t>Enghraifft</a:t>
            </a:r>
            <a:r>
              <a:rPr lang="en-GB" altLang="cy-GB" sz="2400" kern="0">
                <a:solidFill>
                  <a:srgbClr val="000000"/>
                </a:solidFill>
                <a:latin typeface="Arial"/>
                <a:cs typeface="Arial"/>
              </a:rPr>
              <a:t>:</a:t>
            </a:r>
            <a:endParaRPr lang="cy-GB" altLang="cy-GB" sz="2400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Etifeddeg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-lliw llygaid/gwallt/croen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2400" kern="0">
              <a:solidFill>
                <a:srgbClr val="000000"/>
              </a:solidFill>
              <a:latin typeface="Arial" panose="020B0604020202020204" pitchFamily="34" charset="0"/>
              <a:cs typeface="Arial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Ffenoteip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lefel deallusrwydd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gallu i ddysgu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personoliaeth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ymddygiad</a:t>
            </a:r>
          </a:p>
          <a:p>
            <a:pPr>
              <a:buNone/>
              <a:defRPr/>
            </a:pPr>
            <a:r>
              <a:rPr lang="en-GB" sz="2400" kern="0">
                <a:latin typeface="Arial"/>
                <a:cs typeface="Arial"/>
              </a:rPr>
              <a:t>(Beckley, 2012; Doherty a Hughes, 2009)</a:t>
            </a:r>
            <a:endParaRPr lang="cy-GB" sz="2400" kern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endParaRPr lang="cy-GB" altLang="cy-GB" sz="3100" kern="0">
              <a:solidFill>
                <a:srgbClr val="000000"/>
              </a:solidFill>
              <a:latin typeface="Arial" panose="020B0604020202020204" pitchFamily="34" charset="0"/>
              <a:cs typeface="Arial"/>
            </a:endParaRPr>
          </a:p>
          <a:p>
            <a:pPr>
              <a:buNone/>
              <a:defRPr/>
            </a:pPr>
            <a:endParaRPr lang="cy-GB" altLang="cy-GB" sz="3100" kern="0">
              <a:latin typeface="Arial" panose="020B0604020202020204" pitchFamily="34" charset="0"/>
              <a:cs typeface="Arial"/>
            </a:endParaRPr>
          </a:p>
          <a:p>
            <a:pPr>
              <a:defRPr/>
            </a:pPr>
            <a:endParaRPr lang="cy-GB" sz="2400">
              <a:cs typeface="Arial" panose="020B0604020202020204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916034" y="1126170"/>
            <a:ext cx="5965723" cy="67915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Example:</a:t>
            </a: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Heredity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eye/hair/skin colour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400" kern="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Phenotype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level of intelligence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ability to learn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personality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behaviour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(Beckley, 2012; Doherty a Hughes, 2009)</a:t>
            </a:r>
          </a:p>
          <a:p>
            <a:pPr>
              <a:defRPr/>
            </a:pPr>
            <a:endParaRPr lang="cy-GB" sz="2400"/>
          </a:p>
        </p:txBody>
      </p:sp>
    </p:spTree>
    <p:extLst>
      <p:ext uri="{BB962C8B-B14F-4D97-AF65-F5344CB8AC3E}">
        <p14:creationId xmlns:p14="http://schemas.microsoft.com/office/powerpoint/2010/main" val="32261267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468404" y="186715"/>
            <a:ext cx="9195776" cy="142325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17597" y="1629509"/>
            <a:ext cx="11487429" cy="4496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Beckley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, P. (</a:t>
            </a: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ed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.) (2012)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Learning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early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childhood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. 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London: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Sage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 Publications </a:t>
            </a: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Limited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>
                <a:solidFill>
                  <a:srgbClr val="000000"/>
                </a:solidFill>
                <a:latin typeface="Arial"/>
                <a:cs typeface="Arial"/>
              </a:rPr>
              <a:t>Doherty, J. and Hughes, M. (2009) </a:t>
            </a:r>
            <a:r>
              <a:rPr lang="en-GB" altLang="cy-GB" i="1" kern="0">
                <a:solidFill>
                  <a:srgbClr val="000000"/>
                </a:solidFill>
                <a:latin typeface="Arial"/>
                <a:cs typeface="Arial"/>
              </a:rPr>
              <a:t>Child development: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i="1" kern="0">
                <a:solidFill>
                  <a:srgbClr val="000000"/>
                </a:solidFill>
                <a:latin typeface="Arial"/>
                <a:cs typeface="Arial"/>
              </a:rPr>
              <a:t>theory and practice 0-11. </a:t>
            </a:r>
            <a:r>
              <a:rPr lang="en-GB" altLang="cy-GB" kern="0">
                <a:solidFill>
                  <a:srgbClr val="000000"/>
                </a:solidFill>
                <a:latin typeface="Arial"/>
                <a:cs typeface="Arial"/>
              </a:rPr>
              <a:t>Essex: Pearson Education Limited.</a:t>
            </a:r>
          </a:p>
          <a:p>
            <a:pPr marL="0" indent="0">
              <a:buNone/>
              <a:defRPr/>
            </a:pPr>
            <a:r>
              <a:rPr lang="en-GB" kern="0">
                <a:solidFill>
                  <a:srgbClr val="000000"/>
                </a:solidFill>
                <a:latin typeface="Arial"/>
                <a:cs typeface="Arial"/>
              </a:rPr>
              <a:t>The Telegraph (2012) ‘</a:t>
            </a:r>
            <a:r>
              <a:rPr lang="en-US" kern="0">
                <a:solidFill>
                  <a:srgbClr val="000000"/>
                </a:solidFill>
                <a:latin typeface="Arial"/>
                <a:cs typeface="Arial"/>
              </a:rPr>
              <a:t>Quarter of children play outdoors every  day’, </a:t>
            </a:r>
            <a:r>
              <a:rPr lang="en-US" kern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http://www.telegraph.co.uk/women/mother-tongue/9134900/Quarter-of-children-play-outdoors-every-day.html</a:t>
            </a:r>
            <a:r>
              <a:rPr lang="en-US" kern="0">
                <a:solidFill>
                  <a:srgbClr val="000000"/>
                </a:solidFill>
                <a:latin typeface="Arial"/>
                <a:cs typeface="Arial"/>
              </a:rPr>
              <a:t> (Accessed: October 17 2013).</a:t>
            </a:r>
            <a:endParaRPr lang="cy-GB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237014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148336" y="271343"/>
            <a:ext cx="9209529" cy="143497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Cyfeirnodi gwybodaeth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Referencing information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149452" y="1735295"/>
            <a:ext cx="4576433" cy="505453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en-GB" sz="240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  <a:endParaRPr lang="cy-GB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Ymatebion y cyfranogwyr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(Ross,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Brwdfrydedd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(Mitchell a 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Hobson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Rhagfarn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(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Cohen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i="1" err="1">
                <a:solidFill>
                  <a:srgbClr val="000000"/>
                </a:solidFill>
                <a:latin typeface="Arial" panose="020B0604020202020204" pitchFamily="34" charset="0"/>
              </a:rPr>
              <a:t>et</a:t>
            </a:r>
            <a:r>
              <a:rPr lang="cy-GB" sz="2400" i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i="1" err="1">
                <a:solidFill>
                  <a:srgbClr val="000000"/>
                </a:solidFill>
                <a:latin typeface="Arial" panose="020B0604020202020204" pitchFamily="34" charset="0"/>
              </a:rPr>
              <a:t>al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., 2005; 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Daly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Lumley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, 2002).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242957" y="1700459"/>
            <a:ext cx="4820138" cy="419529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Example:</a:t>
            </a:r>
          </a:p>
          <a:p>
            <a:pPr>
              <a:buFont typeface="Arial"/>
              <a:buChar char="•"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Responses of participants</a:t>
            </a:r>
          </a:p>
          <a:p>
            <a:pPr marL="0" indent="0">
              <a:buNone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(Ross, 2010).</a:t>
            </a:r>
          </a:p>
          <a:p>
            <a:pPr marL="0" indent="0">
              <a:buNone/>
              <a:defRPr/>
            </a:pPr>
            <a:endParaRPr lang="en-GB" sz="2400" kern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Enthusiasm</a:t>
            </a:r>
            <a:endParaRPr lang="en-GB">
              <a:solidFill>
                <a:srgbClr val="2F5597"/>
              </a:solidFill>
              <a:cs typeface="Arial" panose="020B0604020202020204"/>
            </a:endParaRP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(Mitchell a 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Hobson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24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>
              <a:spcBef>
                <a:spcPct val="0"/>
              </a:spcBef>
              <a:buFont typeface="Arial"/>
              <a:buChar char="•"/>
              <a:defRPr/>
            </a:pPr>
            <a:r>
              <a:rPr lang="en-GB" sz="2400">
                <a:solidFill>
                  <a:srgbClr val="2F5597"/>
                </a:solidFill>
                <a:latin typeface="Arial"/>
                <a:cs typeface="Arial"/>
              </a:rPr>
              <a:t>Bias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(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Cohen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2400" i="1" err="1">
                <a:solidFill>
                  <a:srgbClr val="2F5597"/>
                </a:solidFill>
                <a:latin typeface="Arial"/>
                <a:cs typeface="Arial"/>
              </a:rPr>
              <a:t>et</a:t>
            </a:r>
            <a:r>
              <a:rPr lang="cy-GB" sz="2400" i="1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2400" i="1" err="1">
                <a:solidFill>
                  <a:srgbClr val="2F5597"/>
                </a:solidFill>
                <a:latin typeface="Arial"/>
                <a:cs typeface="Arial"/>
              </a:rPr>
              <a:t>al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., 2005; 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Daly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 a 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Lumley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, 2002).</a:t>
            </a: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62442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Sgiliau cyflwyno</a:t>
            </a:r>
            <a:br>
              <a:rPr lang="cy-GB" altLang="cy-GB" sz="4800" b="1" kern="0">
                <a:latin typeface="Arial" panose="020B0604020202020204" pitchFamily="34" charset="0"/>
              </a:rPr>
            </a:br>
            <a:r>
              <a:rPr lang="cy-GB" altLang="cy-GB" sz="4800" b="1" kern="0" err="1">
                <a:solidFill>
                  <a:srgbClr val="2F5597"/>
                </a:solidFill>
                <a:latin typeface="Arial"/>
                <a:cs typeface="Arial"/>
              </a:rPr>
              <a:t>Presentation</a:t>
            </a:r>
            <a:r>
              <a:rPr lang="cy-GB" altLang="cy-GB" sz="4800" b="1" ker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altLang="cy-GB" sz="4800" b="1" kern="0" err="1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802185"/>
          </a:xfrm>
        </p:spPr>
        <p:txBody>
          <a:bodyPr/>
          <a:lstStyle/>
          <a:p>
            <a:pPr marL="585216" lvl="1" indent="0">
              <a:buNone/>
              <a:defRPr/>
            </a:pPr>
            <a:r>
              <a:rPr lang="cy-GB" sz="2800" b="1" kern="0">
                <a:solidFill>
                  <a:srgbClr val="000000"/>
                </a:solidFill>
                <a:latin typeface="Arial" panose="020B0604020202020204" pitchFamily="34" charset="0"/>
              </a:rPr>
              <a:t>Y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Amrywio’r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Traw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Goslef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Tôn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Tempo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Cryfder/uchder</a:t>
            </a:r>
          </a:p>
          <a:p>
            <a:pPr>
              <a:defRPr/>
            </a:pPr>
            <a:endParaRPr lang="cy-GB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b="1" kern="0">
                <a:solidFill>
                  <a:srgbClr val="2F5597"/>
                </a:solidFill>
                <a:latin typeface="Arial"/>
                <a:cs typeface="Arial"/>
              </a:rPr>
              <a:t>The voice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Vary the voice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Pitch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Intonation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Tone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Tempo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Strength</a:t>
            </a:r>
            <a:endParaRPr lang="en-US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95443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Iaith y corff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Body language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77676" cy="456102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Cyswllt llygaid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Nerfau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Lleoli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Serchus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Cynnwys pawb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err="1">
                <a:solidFill>
                  <a:srgbClr val="000000"/>
                </a:solidFill>
                <a:latin typeface="Arial" panose="020B0604020202020204" pitchFamily="34" charset="0"/>
              </a:rPr>
              <a:t>Proffesiynol</a:t>
            </a:r>
            <a:endParaRPr lang="cy-GB" sz="28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Eye contact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Nerves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Positioning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Pleasant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Include everyone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Professional</a:t>
            </a:r>
            <a:endParaRPr lang="en-US" altLang="cy-GB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003234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3048-60DD-66A2-10AE-F1EF4ACF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6" y="159972"/>
            <a:ext cx="12172269" cy="1558920"/>
          </a:xfrm>
        </p:spPr>
        <p:txBody>
          <a:bodyPr>
            <a:normAutofit fontScale="90000"/>
          </a:bodyPr>
          <a:lstStyle/>
          <a:p>
            <a:r>
              <a:rPr lang="en-US" sz="3600" b="1" err="1">
                <a:cs typeface="Arial"/>
              </a:rPr>
              <a:t>Gwyliwch</a:t>
            </a:r>
            <a:r>
              <a:rPr lang="en-US" sz="3600" b="1">
                <a:cs typeface="Arial"/>
              </a:rPr>
              <a:t>- </a:t>
            </a:r>
            <a:r>
              <a:rPr lang="en-US" sz="3600" b="1" err="1">
                <a:cs typeface="Arial"/>
              </a:rPr>
              <a:t>ydy</a:t>
            </a:r>
            <a:r>
              <a:rPr lang="en-US" sz="3600" b="1">
                <a:cs typeface="Arial"/>
              </a:rPr>
              <a:t> chi </a:t>
            </a:r>
            <a:r>
              <a:rPr lang="en-US" sz="3600" b="1" err="1">
                <a:cs typeface="Arial"/>
              </a:rPr>
              <a:t>yn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cytuno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gyda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rhai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o'r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tipiau</a:t>
            </a:r>
            <a:r>
              <a:rPr lang="en-US" sz="3600" b="1">
                <a:cs typeface="Arial"/>
              </a:rPr>
              <a:t> fan </a:t>
            </a:r>
            <a:r>
              <a:rPr lang="en-US" sz="3600" b="1" err="1">
                <a:cs typeface="Arial"/>
              </a:rPr>
              <a:t>hyn</a:t>
            </a:r>
            <a:r>
              <a:rPr lang="en-US" sz="3600" b="1">
                <a:cs typeface="Arial"/>
              </a:rPr>
              <a:t>?</a:t>
            </a:r>
            <a:br>
              <a:rPr lang="en-US" sz="3600" b="1">
                <a:cs typeface="Arial"/>
              </a:rPr>
            </a:br>
            <a:r>
              <a:rPr lang="en-US" sz="3600" b="1" i="1">
                <a:solidFill>
                  <a:srgbClr val="2F5597"/>
                </a:solidFill>
                <a:cs typeface="Arial"/>
              </a:rPr>
              <a:t>Watch -do you agree with some of the tips here</a:t>
            </a:r>
            <a:r>
              <a:rPr lang="en-US" sz="3600" i="1">
                <a:solidFill>
                  <a:srgbClr val="2F5597"/>
                </a:solidFill>
                <a:cs typeface="Arial"/>
              </a:rPr>
              <a:t>?</a:t>
            </a:r>
          </a:p>
        </p:txBody>
      </p:sp>
      <p:pic>
        <p:nvPicPr>
          <p:cNvPr id="5" name="Online Media 4" title="PRESENTING AND PUBLIC SPEAKING TIPS - HOW TO IMPROVE SKILLS &amp; CONFIDENCE">
            <a:hlinkClick r:id="" action="ppaction://media"/>
            <a:extLst>
              <a:ext uri="{FF2B5EF4-FFF2-40B4-BE49-F238E27FC236}">
                <a16:creationId xmlns:a16="http://schemas.microsoft.com/office/drawing/2014/main" id="{985A3D44-F8BF-AEB1-5C12-6AD89E0DB96E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1725665"/>
            <a:ext cx="9464776" cy="4101074"/>
          </a:xfrm>
        </p:spPr>
      </p:pic>
    </p:spTree>
    <p:extLst>
      <p:ext uri="{BB962C8B-B14F-4D97-AF65-F5344CB8AC3E}">
        <p14:creationId xmlns:p14="http://schemas.microsoft.com/office/powerpoint/2010/main" val="8121695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91544" y="404664"/>
            <a:ext cx="8219256" cy="50405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Protocol Cyflwyniadau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Presentation Protocol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284514"/>
            <a:ext cx="4752528" cy="4841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Amserlen</a:t>
            </a:r>
            <a:endParaRPr lang="cy-GB" kern="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Peidiwch â llofnodi amserlen ar ran ffrindiau/cyfoedion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Dyddiad cyflwyno terfynol</a:t>
            </a:r>
          </a:p>
          <a:p>
            <a:pPr lvl="1"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Dim yn troi i fyny = 0%</a:t>
            </a:r>
          </a:p>
          <a:p>
            <a:pPr lvl="1"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O fewn yr wythnos = cael ei gapio ar 40%</a:t>
            </a:r>
          </a:p>
          <a:p>
            <a:pPr marL="457200" lvl="1" indent="0">
              <a:buNone/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- Gydag estyniad cymeradwy = gellir marcio allan o 100%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Arial"/>
                <a:cs typeface="Arial"/>
              </a:rPr>
              <a:t>Amgylchiadau Esgusodol</a:t>
            </a:r>
          </a:p>
          <a:p>
            <a:pPr marL="457200" lvl="1" indent="0">
              <a:buNone/>
              <a:defRPr/>
            </a:pPr>
            <a:endParaRPr lang="cy-GB" kern="0" dirty="0">
              <a:latin typeface="Arial"/>
              <a:cs typeface="Arial"/>
            </a:endParaRPr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960096" y="1228020"/>
            <a:ext cx="4362079" cy="49330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2F5597"/>
                </a:solidFill>
                <a:latin typeface="Arial"/>
                <a:cs typeface="Arial"/>
              </a:rPr>
              <a:t>Timetable</a:t>
            </a:r>
            <a:endParaRPr lang="en-GB" altLang="cy-GB" sz="2400" kern="0" dirty="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>
              <a:buFont typeface="Arial"/>
              <a:buChar char="•"/>
              <a:defRPr/>
            </a:pPr>
            <a:r>
              <a:rPr lang="en-GB" sz="2400" kern="0" dirty="0">
                <a:solidFill>
                  <a:srgbClr val="2F5597"/>
                </a:solidFill>
                <a:latin typeface="Arial"/>
                <a:cs typeface="Arial"/>
              </a:rPr>
              <a:t>Do not sign timetable on behalf of friends/peers</a:t>
            </a:r>
            <a:endParaRPr lang="en-GB" altLang="cy-GB" sz="2400" kern="0" dirty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2F5597"/>
                </a:solidFill>
                <a:latin typeface="Arial"/>
                <a:cs typeface="Arial"/>
              </a:rPr>
              <a:t>Submission date is final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2F5597"/>
                </a:solidFill>
                <a:latin typeface="Arial"/>
                <a:cs typeface="Arial"/>
              </a:rPr>
              <a:t>Not turning up = 0%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2F5597"/>
                </a:solidFill>
                <a:latin typeface="Arial"/>
                <a:cs typeface="Arial"/>
              </a:rPr>
              <a:t>Within week = capped at 40%</a:t>
            </a:r>
          </a:p>
          <a:p>
            <a:pPr>
              <a:buFontTx/>
              <a:buChar char="-"/>
              <a:defRPr/>
            </a:pPr>
            <a:r>
              <a:rPr lang="en-GB" altLang="cy-GB" sz="2400" kern="0" dirty="0">
                <a:solidFill>
                  <a:srgbClr val="2F5597"/>
                </a:solidFill>
                <a:latin typeface="Arial"/>
                <a:cs typeface="Arial"/>
              </a:rPr>
              <a:t>With approved extension = can be marked out of 100%</a:t>
            </a:r>
            <a:endParaRPr lang="en-GB" dirty="0">
              <a:solidFill>
                <a:srgbClr val="2F5597"/>
              </a:solidFill>
              <a:cs typeface="Arial"/>
            </a:endParaRP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2F5597"/>
                </a:solidFill>
                <a:latin typeface="Arial"/>
                <a:cs typeface="Arial"/>
              </a:rPr>
              <a:t>Extenuating Circumstances </a:t>
            </a:r>
          </a:p>
          <a:p>
            <a:pPr>
              <a:buFontTx/>
              <a:buChar char="•"/>
              <a:defRPr/>
            </a:pPr>
            <a:endParaRPr lang="en-GB" altLang="cy-GB" sz="2400" kern="0" dirty="0">
              <a:solidFill>
                <a:srgbClr val="0000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43451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172079" y="638272"/>
            <a:ext cx="9867271" cy="2092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000" b="1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000" b="1" kern="0">
                <a:latin typeface="Arial" panose="020B0604020202020204" pitchFamily="34" charset="0"/>
              </a:rPr>
            </a:br>
            <a:r>
              <a:rPr lang="en-GB" altLang="cy-GB" sz="4000" b="1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0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80453" y="1133787"/>
            <a:ext cx="11793204" cy="5050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None/>
              <a:defRPr/>
            </a:pP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Beckley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, P. (</a:t>
            </a: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ed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.) (2012) </a:t>
            </a:r>
            <a:r>
              <a:rPr lang="cy-GB" altLang="cy-GB" sz="2000" i="1" kern="0" err="1">
                <a:solidFill>
                  <a:srgbClr val="000000"/>
                </a:solidFill>
                <a:latin typeface="Arial"/>
                <a:cs typeface="Arial"/>
              </a:rPr>
              <a:t>Learning</a:t>
            </a:r>
            <a:r>
              <a:rPr lang="cy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i="1" kern="0" err="1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lang="cy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i="1" kern="0" err="1">
                <a:solidFill>
                  <a:srgbClr val="000000"/>
                </a:solidFill>
                <a:latin typeface="Arial"/>
                <a:cs typeface="Arial"/>
              </a:rPr>
              <a:t>early</a:t>
            </a:r>
            <a:r>
              <a:rPr lang="cy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i="1" kern="0">
                <a:solidFill>
                  <a:srgbClr val="000000"/>
                </a:solidFill>
                <a:latin typeface="Arial"/>
                <a:cs typeface="Arial"/>
              </a:rPr>
              <a:t>childhood.</a:t>
            </a:r>
            <a:r>
              <a:rPr lang="cy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Sage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 Publications </a:t>
            </a: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Limited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Cohen, L., Manion, L. and Morrison, K. (2005) </a:t>
            </a:r>
            <a:r>
              <a:rPr lang="en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Research methods in education. </a:t>
            </a: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5</a:t>
            </a:r>
            <a:r>
              <a:rPr lang="en-GB" altLang="cy-GB" sz="2000" kern="0" baseline="30000" dirty="0">
                <a:solidFill>
                  <a:srgbClr val="000000"/>
                </a:solidFill>
                <a:latin typeface="Arial"/>
                <a:cs typeface="Arial"/>
              </a:rPr>
              <a:t>th</a:t>
            </a: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altLang="cy-GB" sz="2000" kern="0" dirty="0" err="1">
                <a:solidFill>
                  <a:srgbClr val="000000"/>
                </a:solidFill>
                <a:latin typeface="Arial"/>
                <a:cs typeface="Arial"/>
              </a:rPr>
              <a:t>edn</a:t>
            </a: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.  Routledge &amp; Falmer.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 dirty="0">
                <a:cs typeface="Arial"/>
              </a:rPr>
              <a:t>Daly, J. and Lumley, J. (2002) ‘Bias is qualitative research designs’, </a:t>
            </a:r>
            <a:r>
              <a:rPr lang="en-GB" sz="2000" i="1" kern="0" dirty="0">
                <a:cs typeface="Arial"/>
              </a:rPr>
              <a:t>Australian and New Zealand</a:t>
            </a:r>
            <a:r>
              <a:rPr lang="en-GB" sz="2000" kern="0" dirty="0">
                <a:cs typeface="Arial"/>
              </a:rPr>
              <a:t> </a:t>
            </a:r>
            <a:r>
              <a:rPr lang="en-GB" sz="2000" i="1" kern="0" dirty="0">
                <a:cs typeface="Arial"/>
              </a:rPr>
              <a:t>Journal of Public Health,</a:t>
            </a:r>
            <a:r>
              <a:rPr lang="en-GB" sz="2000" kern="0" dirty="0">
                <a:cs typeface="Arial"/>
              </a:rPr>
              <a:t> 26, 4, pp. 299-300.</a:t>
            </a:r>
            <a:endParaRPr lang="en-US" sz="2000" kern="0" dirty="0"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 dirty="0">
                <a:cs typeface="Arial"/>
              </a:rPr>
              <a:t>Doherty, J. and Hughes, M. (2009) </a:t>
            </a:r>
            <a:r>
              <a:rPr lang="en-GB" sz="2000" i="1" kern="0" dirty="0">
                <a:cs typeface="Arial"/>
              </a:rPr>
              <a:t>Child development: theory and practice 0-11. </a:t>
            </a:r>
            <a:r>
              <a:rPr lang="en-GB" sz="2000" kern="0" dirty="0">
                <a:cs typeface="Arial"/>
              </a:rPr>
              <a:t> Pearson Education Limited.</a:t>
            </a:r>
            <a:endParaRPr lang="en-US" sz="2000" kern="0"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sz="2000" kern="0" dirty="0">
                <a:cs typeface="Arial"/>
              </a:rPr>
              <a:t>Mitchell, N. and Hobson, A. J. (2011) ‘The influence of prior experience on research participants perspectives,’ </a:t>
            </a:r>
            <a:r>
              <a:rPr lang="en-GB" sz="2000" i="1" kern="0" dirty="0">
                <a:cs typeface="Arial"/>
              </a:rPr>
              <a:t>Journal of Empirical Research on Human Research Ethics: An International</a:t>
            </a:r>
            <a:r>
              <a:rPr lang="cy-GB" sz="2000" kern="0" dirty="0">
                <a:cs typeface="Arial"/>
              </a:rPr>
              <a:t> </a:t>
            </a:r>
            <a:r>
              <a:rPr lang="en-GB" sz="2000" i="1" kern="0" dirty="0">
                <a:cs typeface="Arial"/>
              </a:rPr>
              <a:t>Journal, </a:t>
            </a:r>
            <a:r>
              <a:rPr lang="en-GB" sz="2000" kern="0" dirty="0">
                <a:cs typeface="Arial"/>
              </a:rPr>
              <a:t>6,1 pp. 83-84.</a:t>
            </a:r>
            <a:endParaRPr lang="en-US" sz="2000" kern="0" dirty="0">
              <a:cs typeface="Arial"/>
            </a:endParaRPr>
          </a:p>
          <a:p>
            <a:pPr>
              <a:defRPr/>
            </a:pPr>
            <a:endParaRPr lang="cy-GB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5731715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159727" y="247896"/>
            <a:ext cx="9879623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57736" y="1198422"/>
            <a:ext cx="12034263" cy="44644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>
                <a:solidFill>
                  <a:srgbClr val="000000"/>
                </a:solidFill>
                <a:latin typeface="Arial"/>
                <a:cs typeface="Arial"/>
              </a:rPr>
              <a:t>Ross, J. (2010) ‘Recruiting better research participants’ </a:t>
            </a:r>
            <a:r>
              <a:rPr lang="en-GB" sz="2000" kern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http://www.uxmatters.com/mt/archives/2010/07/recruiting-better-research-participants.php</a:t>
            </a:r>
            <a:r>
              <a:rPr lang="en-GB" sz="2000" kern="0">
                <a:solidFill>
                  <a:srgbClr val="000000"/>
                </a:solidFill>
                <a:latin typeface="Arial"/>
                <a:cs typeface="Arial"/>
              </a:rPr>
              <a:t> (Accessed: 10</a:t>
            </a:r>
            <a:r>
              <a:rPr lang="en-GB" sz="2000" kern="0" baseline="30000">
                <a:solidFill>
                  <a:srgbClr val="000000"/>
                </a:solidFill>
                <a:latin typeface="Arial"/>
                <a:cs typeface="Arial"/>
              </a:rPr>
              <a:t>th</a:t>
            </a:r>
            <a:r>
              <a:rPr lang="en-GB" sz="2000" kern="0">
                <a:solidFill>
                  <a:srgbClr val="000000"/>
                </a:solidFill>
                <a:latin typeface="Arial"/>
                <a:cs typeface="Arial"/>
              </a:rPr>
              <a:t> December 2011).</a:t>
            </a:r>
            <a:endParaRPr lang="en-GB" sz="2400" kern="0"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>
                <a:cs typeface="Arial"/>
              </a:rPr>
              <a:t>The Telegraph (2012) ‘</a:t>
            </a:r>
            <a:r>
              <a:rPr lang="en-US" sz="2000" kern="0">
                <a:cs typeface="Arial"/>
              </a:rPr>
              <a:t>Quarter of children play outdoors every day'  </a:t>
            </a:r>
            <a:r>
              <a:rPr lang="en-US" sz="2000" kern="0">
                <a:cs typeface="Arial"/>
                <a:hlinkClick r:id="rId4"/>
              </a:rPr>
              <a:t>http://www.telegraph.co.uk/women/mother-tongue/9134900/Quarter-of-children-play-outdoors-every-day.html</a:t>
            </a:r>
            <a:r>
              <a:rPr lang="en-US" sz="2000" kern="0">
                <a:cs typeface="Arial"/>
              </a:rPr>
              <a:t> (Accessed: 17</a:t>
            </a:r>
            <a:r>
              <a:rPr lang="en-US" sz="1300" kern="0" baseline="30000">
                <a:cs typeface="Arial"/>
              </a:rPr>
              <a:t>th</a:t>
            </a:r>
            <a:r>
              <a:rPr lang="en-US" sz="2000" kern="0">
                <a:cs typeface="Arial"/>
              </a:rPr>
              <a:t> October 2013</a:t>
            </a:r>
            <a:r>
              <a:rPr lang="en-US" sz="2400" kern="0">
                <a:cs typeface="Arial"/>
              </a:rPr>
              <a:t>).</a:t>
            </a:r>
            <a:endParaRPr lang="en-GB" sz="2400" kern="0">
              <a:cs typeface="Arial"/>
            </a:endParaRPr>
          </a:p>
          <a:p>
            <a:pPr>
              <a:buNone/>
              <a:defRPr/>
            </a:pPr>
            <a:endParaRPr lang="en-US" sz="2400" kern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sz="1900" kern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sz="1900" kern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altLang="cy-GB" sz="2400" kern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677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55FF875-CAA7-4620-B743-FEB9EB589F73}">
  <ds:schemaRefs>
    <ds:schemaRef ds:uri="16bfc89a-06a0-41d6-ae50-6ff65b36cb8b"/>
    <ds:schemaRef ds:uri="e87f4cbc-160f-487d-9673-7dfd5497eaf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107E052-CB9E-4067-8564-94AEEBC1B0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F0AA62-EBFA-4E43-A871-1FE5FDF662BF}">
  <ds:schemaRefs>
    <ds:schemaRef ds:uri="16bfc89a-06a0-41d6-ae50-6ff65b36cb8b"/>
    <ds:schemaRef ds:uri="e4a72011-89be-41d7-bd49-565121a9e247"/>
    <ds:schemaRef ds:uri="http://schemas.microsoft.com/office/2006/metadata/properties"/>
    <ds:schemaRef ds:uri="http://schemas.microsoft.com/office/infopath/2007/PartnerControls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1973</Words>
  <Application>Microsoft Office PowerPoint</Application>
  <PresentationFormat>Widescreen</PresentationFormat>
  <Paragraphs>319</Paragraphs>
  <Slides>31</Slides>
  <Notes>24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31</vt:i4>
      </vt:variant>
    </vt:vector>
  </HeadingPairs>
  <TitlesOfParts>
    <vt:vector size="39" baseType="lpstr">
      <vt:lpstr>Arial</vt:lpstr>
      <vt:lpstr>Arial Black</vt:lpstr>
      <vt:lpstr>Calibri</vt:lpstr>
      <vt:lpstr>Times</vt:lpstr>
      <vt:lpstr>Wingdings</vt:lpstr>
      <vt:lpstr>Office Theme</vt:lpstr>
      <vt:lpstr>UWTSD Holding Page</vt:lpstr>
      <vt:lpstr>UWTSD Text 1</vt:lpstr>
      <vt:lpstr>PowerPoint Presentation</vt:lpstr>
      <vt:lpstr>PowerPoint Presentation</vt:lpstr>
      <vt:lpstr>PowerPoint Presentation</vt:lpstr>
      <vt:lpstr>Amcanion Objectives</vt:lpstr>
      <vt:lpstr>Cynllunio Planning </vt:lpstr>
      <vt:lpstr>Pwnc Subject</vt:lpstr>
      <vt:lpstr>Hyd Length</vt:lpstr>
      <vt:lpstr>Trefn Order</vt:lpstr>
      <vt:lpstr>Cynllun Design </vt:lpstr>
      <vt:lpstr>Ystyriwch cynllun ac eglirder Consider design and clarity</vt:lpstr>
      <vt:lpstr>Beiciau Modur    Motorbikes</vt:lpstr>
      <vt:lpstr>PowerPoint Presentation</vt:lpstr>
      <vt:lpstr>Allforion o Chile </vt:lpstr>
      <vt:lpstr>Cyngor Tips</vt:lpstr>
      <vt:lpstr>Y Cyflwyniad The Introduction</vt:lpstr>
      <vt:lpstr>Prif Bwyntiau Main Points</vt:lpstr>
      <vt:lpstr>Diweddglo Conclusion</vt:lpstr>
      <vt:lpstr>Strwythur Structure </vt:lpstr>
      <vt:lpstr>Delwedd y cyflwyniad Presentation Image</vt:lpstr>
      <vt:lpstr>Cyfeirnodi ar sleidiau Referencing on slides</vt:lpstr>
      <vt:lpstr>Cyfeirnodi delwedd/llun Referencing an image/picture</vt:lpstr>
      <vt:lpstr>Rhestr o gyfeiriadau Reference list</vt:lpstr>
      <vt:lpstr>Cyfeirnodi gwybodaeth Referencing information</vt:lpstr>
      <vt:lpstr>Rhestr o gyfeiriadau Reference list</vt:lpstr>
      <vt:lpstr>Cyfeirnodi gwybodaeth Referencing information</vt:lpstr>
      <vt:lpstr>Sgiliau cyflwyno Presentation skills</vt:lpstr>
      <vt:lpstr>Iaith y corff Body language</vt:lpstr>
      <vt:lpstr>Gwyliwch- ydy chi yn cytuno gyda rhai o'r tipiau fan hyn? Watch -do you agree with some of the tips here?</vt:lpstr>
      <vt:lpstr>Protocol Cyflwyniadau Presentation Protocol</vt:lpstr>
      <vt:lpstr>Rhestr o gyfeiriadau Reference list</vt:lpstr>
      <vt:lpstr>Rhestr o gyfeiriadau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Alana Enoch</cp:lastModifiedBy>
  <cp:revision>7</cp:revision>
  <dcterms:created xsi:type="dcterms:W3CDTF">2022-07-11T13:19:46Z</dcterms:created>
  <dcterms:modified xsi:type="dcterms:W3CDTF">2026-10-21T09:48:46Z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  <property fmtid="{D5CDD505-2E9C-101B-9397-08002B2CF9AE}" pid="4" name="ContentTypeId">
    <vt:lpwstr>0x010100AB802EE38805B14B91077D7B05415C63</vt:lpwstr>
  </property>
  <property fmtid="{D5CDD505-2E9C-101B-9397-08002B2CF9AE}" pid="5" name="MediaServiceImageTags">
    <vt:lpwstr/>
  </property>
</Properties>
</file>