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4"/>
  </p:notesMasterIdLst>
  <p:sldIdLst>
    <p:sldId id="256" r:id="rId2"/>
    <p:sldId id="261" r:id="rId3"/>
    <p:sldId id="258" r:id="rId4"/>
    <p:sldId id="264" r:id="rId5"/>
    <p:sldId id="266" r:id="rId6"/>
    <p:sldId id="265" r:id="rId7"/>
    <p:sldId id="267" r:id="rId8"/>
    <p:sldId id="268" r:id="rId9"/>
    <p:sldId id="269" r:id="rId10"/>
    <p:sldId id="276" r:id="rId11"/>
    <p:sldId id="277" r:id="rId12"/>
    <p:sldId id="271" r:id="rId13"/>
    <p:sldId id="272" r:id="rId14"/>
    <p:sldId id="273" r:id="rId15"/>
    <p:sldId id="279" r:id="rId16"/>
    <p:sldId id="280" r:id="rId17"/>
    <p:sldId id="281" r:id="rId18"/>
    <p:sldId id="283" r:id="rId19"/>
    <p:sldId id="274" r:id="rId20"/>
    <p:sldId id="278" r:id="rId21"/>
    <p:sldId id="275" r:id="rId22"/>
    <p:sldId id="28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42"/>
    <p:restoredTop sz="94696"/>
  </p:normalViewPr>
  <p:slideViewPr>
    <p:cSldViewPr snapToGrid="0" snapToObjects="1">
      <p:cViewPr varScale="1">
        <p:scale>
          <a:sx n="81" d="100"/>
          <a:sy n="81" d="100"/>
        </p:scale>
        <p:origin x="96"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12/8/2017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12/8/2017</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12/8/2017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12/8/2017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12/8/2017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12/8/2017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12/8/2017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12/8/2017</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12/8/2017</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uwtsd.ac.uk/media/uwtsd-website/content-assets/documents/strategies-policies/Research-Data-Management-Policy-27.01.1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smtClean="0"/>
              <a:t>Faculty </a:t>
            </a:r>
            <a:r>
              <a:rPr lang="en-US" sz="2800" dirty="0"/>
              <a:t>of Education and Communities Research &amp; Ethics </a:t>
            </a:r>
            <a:r>
              <a:rPr lang="en-US" sz="2800" dirty="0" smtClean="0"/>
              <a:t>Committee</a:t>
            </a:r>
            <a:endParaRPr lang="en-US" sz="6000" dirty="0"/>
          </a:p>
        </p:txBody>
      </p:sp>
      <p:sp>
        <p:nvSpPr>
          <p:cNvPr id="3" name="Subtitle 2"/>
          <p:cNvSpPr>
            <a:spLocks noGrp="1"/>
          </p:cNvSpPr>
          <p:nvPr>
            <p:ph type="subTitle" idx="1"/>
          </p:nvPr>
        </p:nvSpPr>
        <p:spPr/>
        <p:txBody>
          <a:bodyPr/>
          <a:lstStyle/>
          <a:p>
            <a:r>
              <a:rPr lang="en-US" dirty="0" smtClean="0"/>
              <a:t>Guidance on </a:t>
            </a:r>
            <a:r>
              <a:rPr lang="en-US" dirty="0" smtClean="0"/>
              <a:t>submitting Ethics forms</a:t>
            </a:r>
            <a:endParaRPr lang="en-US" dirty="0" smtClean="0"/>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Overview of process</a:t>
            </a:r>
            <a:endParaRPr lang="en-US" dirty="0"/>
          </a:p>
        </p:txBody>
      </p:sp>
      <p:sp>
        <p:nvSpPr>
          <p:cNvPr id="3" name="Content Placeholder 2"/>
          <p:cNvSpPr>
            <a:spLocks noGrp="1"/>
          </p:cNvSpPr>
          <p:nvPr>
            <p:ph idx="1"/>
          </p:nvPr>
        </p:nvSpPr>
        <p:spPr/>
        <p:txBody>
          <a:bodyPr/>
          <a:lstStyle/>
          <a:p>
            <a:r>
              <a:rPr lang="en-GB" dirty="0"/>
              <a:t>The ethical approval process is a means by which the </a:t>
            </a:r>
            <a:r>
              <a:rPr lang="en-GB" dirty="0" smtClean="0"/>
              <a:t>University </a:t>
            </a:r>
            <a:r>
              <a:rPr lang="en-GB" dirty="0"/>
              <a:t>seeks to ensure that all researchers consider carefully the ethical implications of their research activity. </a:t>
            </a:r>
            <a:endParaRPr lang="en-US" dirty="0"/>
          </a:p>
          <a:p>
            <a:r>
              <a:rPr lang="en-GB" dirty="0"/>
              <a:t>There is an expectation that research design and methodology will have been approved for all research project proposals through School/Faculty processes </a:t>
            </a:r>
            <a:r>
              <a:rPr lang="en-GB" b="1" dirty="0">
                <a:solidFill>
                  <a:srgbClr val="FF0000"/>
                </a:solidFill>
              </a:rPr>
              <a:t>BEFORE</a:t>
            </a:r>
            <a:r>
              <a:rPr lang="en-GB" dirty="0">
                <a:solidFill>
                  <a:srgbClr val="FF0000"/>
                </a:solidFill>
              </a:rPr>
              <a:t> </a:t>
            </a:r>
            <a:r>
              <a:rPr lang="en-GB" dirty="0"/>
              <a:t>ethical approval is sought.</a:t>
            </a:r>
            <a:r>
              <a:rPr lang="en-US" dirty="0"/>
              <a:t> </a:t>
            </a:r>
            <a:endParaRPr lang="en-US" dirty="0" smtClean="0"/>
          </a:p>
          <a:p>
            <a:r>
              <a:rPr lang="en-GB" dirty="0"/>
              <a:t>Each School should establish a procedure to ensure the processes below are followed. </a:t>
            </a:r>
            <a:endParaRPr lang="en-US" dirty="0" smtClean="0"/>
          </a:p>
          <a:p>
            <a:r>
              <a:rPr lang="en-GB" dirty="0" smtClean="0"/>
              <a:t>All </a:t>
            </a:r>
            <a:r>
              <a:rPr lang="en-GB" dirty="0"/>
              <a:t>ethical approval applications are completed on the form </a:t>
            </a:r>
            <a:r>
              <a:rPr lang="en-GB" b="1" dirty="0" smtClean="0">
                <a:solidFill>
                  <a:srgbClr val="FF0000"/>
                </a:solidFill>
              </a:rPr>
              <a:t>PG2-E1</a:t>
            </a:r>
            <a:r>
              <a:rPr lang="en-GB" dirty="0" smtClean="0"/>
              <a:t>.</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smtClean="0"/>
              <a:t>Section B: </a:t>
            </a:r>
          </a:p>
          <a:p>
            <a:pPr lvl="1"/>
            <a:r>
              <a:rPr lang="en-US" dirty="0" smtClean="0"/>
              <a:t>Omitting date</a:t>
            </a:r>
          </a:p>
          <a:p>
            <a:pPr marL="457200" indent="-457200">
              <a:buFont typeface="+mj-lt"/>
              <a:buAutoNum type="arabicPeriod"/>
            </a:pPr>
            <a:r>
              <a:rPr lang="en-US" dirty="0" smtClean="0"/>
              <a:t>Section B: </a:t>
            </a:r>
          </a:p>
          <a:p>
            <a:pPr lvl="1"/>
            <a:r>
              <a:rPr lang="en-US" dirty="0" smtClean="0"/>
              <a:t>Omitting name of the staff member and their designated role</a:t>
            </a:r>
          </a:p>
          <a:p>
            <a:pPr marL="457200" indent="-457200">
              <a:buFont typeface="+mj-lt"/>
              <a:buAutoNum type="arabicPeriod"/>
            </a:pPr>
            <a:r>
              <a:rPr lang="en-US" dirty="0" smtClean="0"/>
              <a:t>Section C: </a:t>
            </a:r>
          </a:p>
          <a:p>
            <a:pPr lvl="1"/>
            <a:r>
              <a:rPr lang="en-US" dirty="0" smtClean="0"/>
              <a:t>Omitting University Code of Ethics</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smtClean="0"/>
              <a:t>Indicating ‘Yes</a:t>
            </a:r>
            <a:r>
              <a:rPr lang="en-US" dirty="0"/>
              <a:t>’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a:t>
            </a:r>
            <a:r>
              <a:rPr lang="en-US" i="1" dirty="0" smtClean="0"/>
              <a:t>indicate </a:t>
            </a:r>
            <a:r>
              <a:rPr lang="en-US" i="1" dirty="0" smtClean="0">
                <a:solidFill>
                  <a:srgbClr val="FF0000"/>
                </a:solidFill>
              </a:rPr>
              <a:t>‘No</a:t>
            </a:r>
            <a:r>
              <a:rPr lang="en-US" i="1" dirty="0">
                <a:solidFill>
                  <a:srgbClr val="FF0000"/>
                </a:solidFill>
              </a:rPr>
              <a:t>’</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fontScale="85000" lnSpcReduction="10000"/>
          </a:bodyPr>
          <a:lstStyle/>
          <a:p>
            <a:pPr marL="457200" indent="-457200">
              <a:buFont typeface="+mj-lt"/>
              <a:buAutoNum type="arabicPeriod" startAt="5"/>
            </a:pPr>
            <a:r>
              <a:rPr lang="en-US" dirty="0" smtClean="0"/>
              <a:t>Section E: </a:t>
            </a:r>
          </a:p>
          <a:p>
            <a:pPr lvl="1"/>
            <a:r>
              <a:rPr lang="en-US" dirty="0" smtClean="0"/>
              <a:t>Ensure that the proposed start date is </a:t>
            </a:r>
            <a:r>
              <a:rPr lang="en-US" b="1" dirty="0" smtClean="0"/>
              <a:t>after</a:t>
            </a:r>
            <a:r>
              <a:rPr lang="en-US" dirty="0" smtClean="0"/>
              <a:t> the Committee Ethics meeting</a:t>
            </a:r>
          </a:p>
          <a:p>
            <a:pPr marL="457200" indent="-457200">
              <a:buFont typeface="+mj-lt"/>
              <a:buAutoNum type="arabicPeriod" startAt="5"/>
            </a:pPr>
            <a:r>
              <a:rPr lang="en-US" dirty="0" smtClean="0"/>
              <a:t>Section F: </a:t>
            </a:r>
          </a:p>
          <a:p>
            <a:pPr lvl="1"/>
            <a:r>
              <a:rPr lang="en-US" dirty="0" smtClean="0"/>
              <a:t>Any boxes ticked should be commented upon in the methodology (section E)</a:t>
            </a:r>
          </a:p>
          <a:p>
            <a:pPr marL="457200" indent="-457200">
              <a:buFont typeface="+mj-lt"/>
              <a:buAutoNum type="arabicPeriod" startAt="5"/>
            </a:pPr>
            <a:r>
              <a:rPr lang="en-US" dirty="0" smtClean="0"/>
              <a:t>Section G: </a:t>
            </a:r>
          </a:p>
          <a:p>
            <a:pPr lvl="1"/>
            <a:r>
              <a:rPr lang="en-US" dirty="0" smtClean="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85000" lnSpcReduction="1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K:  </a:t>
            </a:r>
          </a:p>
          <a:p>
            <a:pPr lvl="1"/>
            <a:r>
              <a:rPr lang="en-US" dirty="0"/>
              <a:t>Include signatures of supervisor</a:t>
            </a:r>
          </a:p>
          <a:p>
            <a:pPr lvl="1"/>
            <a:r>
              <a:rPr lang="en-US" dirty="0"/>
              <a:t>These can be either electronic or handwritten</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general observations</a:t>
            </a:r>
            <a:endParaRPr lang="en-US" dirty="0"/>
          </a:p>
        </p:txBody>
      </p:sp>
      <p:sp>
        <p:nvSpPr>
          <p:cNvPr id="3" name="Content Placeholder 2"/>
          <p:cNvSpPr>
            <a:spLocks noGrp="1"/>
          </p:cNvSpPr>
          <p:nvPr>
            <p:ph idx="1"/>
          </p:nvPr>
        </p:nvSpPr>
        <p:spPr/>
        <p:txBody>
          <a:bodyPr>
            <a:normAutofit fontScale="55000" lnSpcReduction="20000"/>
          </a:bodyPr>
          <a:lstStyle/>
          <a:p>
            <a:r>
              <a:rPr lang="en-US" sz="2900" dirty="0" smtClean="0"/>
              <a:t>Section C and E:  </a:t>
            </a:r>
          </a:p>
          <a:p>
            <a:pPr lvl="1"/>
            <a:r>
              <a:rPr lang="en-US" sz="2700" dirty="0" smtClean="0"/>
              <a:t>Reference should be made to ethics guidance outside the UK</a:t>
            </a:r>
          </a:p>
          <a:p>
            <a:r>
              <a:rPr lang="en-US" sz="2900" dirty="0" smtClean="0"/>
              <a:t>Section E: </a:t>
            </a:r>
          </a:p>
          <a:p>
            <a:pPr lvl="1"/>
            <a:r>
              <a:rPr lang="en-US" sz="2700" dirty="0" smtClean="0"/>
              <a:t>Under ‘location of research activity’ it is up to </a:t>
            </a:r>
            <a:r>
              <a:rPr lang="en-US" sz="2700" u="sng" dirty="0" smtClean="0">
                <a:solidFill>
                  <a:srgbClr val="FF0000"/>
                </a:solidFill>
              </a:rPr>
              <a:t>the discretion of the supervisor </a:t>
            </a:r>
            <a:r>
              <a:rPr lang="en-US" sz="2700" dirty="0" smtClean="0"/>
              <a:t>in conversation with the student as to whether the name of an </a:t>
            </a:r>
            <a:r>
              <a:rPr lang="en-US" sz="2700" dirty="0" err="1" smtClean="0"/>
              <a:t>organisation</a:t>
            </a:r>
            <a:r>
              <a:rPr lang="en-US" sz="2700" dirty="0" smtClean="0"/>
              <a:t> is included</a:t>
            </a:r>
          </a:p>
          <a:p>
            <a:pPr lvl="1"/>
            <a:r>
              <a:rPr lang="en-US" sz="2900" dirty="0" smtClean="0"/>
              <a:t>It </a:t>
            </a:r>
            <a:r>
              <a:rPr lang="en-US" sz="2900" dirty="0"/>
              <a:t>is advisory to use bullet points for </a:t>
            </a:r>
            <a:endParaRPr lang="en-US" sz="2900" dirty="0" smtClean="0"/>
          </a:p>
          <a:p>
            <a:pPr lvl="2"/>
            <a:r>
              <a:rPr lang="en-US" sz="2700" dirty="0" smtClean="0">
                <a:solidFill>
                  <a:srgbClr val="FF0000"/>
                </a:solidFill>
              </a:rPr>
              <a:t>Research Aims</a:t>
            </a:r>
          </a:p>
          <a:p>
            <a:pPr lvl="2"/>
            <a:r>
              <a:rPr lang="en-US" sz="2700" dirty="0" smtClean="0">
                <a:solidFill>
                  <a:srgbClr val="FF0000"/>
                </a:solidFill>
              </a:rPr>
              <a:t>Research Objectives </a:t>
            </a:r>
          </a:p>
          <a:p>
            <a:pPr lvl="2"/>
            <a:r>
              <a:rPr lang="en-US" sz="2700" dirty="0" smtClean="0">
                <a:solidFill>
                  <a:srgbClr val="FF0000"/>
                </a:solidFill>
              </a:rPr>
              <a:t>Research Questions</a:t>
            </a:r>
          </a:p>
          <a:p>
            <a:r>
              <a:rPr lang="en-US" sz="2900" dirty="0" smtClean="0"/>
              <a:t>Section G:</a:t>
            </a:r>
          </a:p>
          <a:p>
            <a:pPr lvl="1"/>
            <a:r>
              <a:rPr lang="en-US" sz="2700" dirty="0" smtClean="0"/>
              <a:t>Ensure that you tick one the boxes either </a:t>
            </a:r>
            <a:r>
              <a:rPr lang="en-US" sz="2700" b="1" dirty="0" smtClean="0">
                <a:solidFill>
                  <a:srgbClr val="FF0000"/>
                </a:solidFill>
              </a:rPr>
              <a:t>‘YES’, ‘NO’ </a:t>
            </a:r>
            <a:r>
              <a:rPr lang="en-US" sz="2700" dirty="0" smtClean="0"/>
              <a:t>or </a:t>
            </a:r>
            <a:r>
              <a:rPr lang="en-US" sz="2700" b="1" dirty="0" smtClean="0">
                <a:solidFill>
                  <a:srgbClr val="FF0000"/>
                </a:solidFill>
              </a:rPr>
              <a:t>N/A</a:t>
            </a:r>
          </a:p>
          <a:p>
            <a:endParaRPr lang="en-US" dirty="0" smtClean="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smtClean="0"/>
              <a:t>Section H:</a:t>
            </a:r>
          </a:p>
          <a:p>
            <a:pPr lvl="1"/>
            <a:r>
              <a:rPr lang="en-US" dirty="0" smtClean="0"/>
              <a:t>‘Adverse </a:t>
            </a:r>
            <a:r>
              <a:rPr lang="en-US" dirty="0"/>
              <a:t>outcomes’ should link to risks in preceding boxes</a:t>
            </a:r>
          </a:p>
          <a:p>
            <a:r>
              <a:rPr lang="en-US" dirty="0" smtClean="0"/>
              <a:t>Section I:</a:t>
            </a:r>
          </a:p>
          <a:p>
            <a:pPr lvl="1"/>
            <a:r>
              <a:rPr lang="en-US" dirty="0" smtClean="0"/>
              <a:t>Make </a:t>
            </a:r>
            <a:r>
              <a:rPr lang="en-US" dirty="0"/>
              <a:t>explicit reference to how informed consent, confidentiality and anonymity will be achieved</a:t>
            </a:r>
          </a:p>
          <a:p>
            <a:r>
              <a:rPr lang="en-US" dirty="0" smtClean="0"/>
              <a:t>Section J:</a:t>
            </a:r>
          </a:p>
          <a:p>
            <a:pPr lvl="1"/>
            <a:r>
              <a:rPr lang="en-US" dirty="0" smtClean="0"/>
              <a:t>Electronic </a:t>
            </a:r>
            <a:r>
              <a:rPr lang="en-US" dirty="0"/>
              <a:t>transfer of data means communicating data between electronic devices e.g. one database to </a:t>
            </a:r>
            <a:r>
              <a:rPr lang="en-US" dirty="0" smtClean="0"/>
              <a:t>another. This </a:t>
            </a:r>
            <a:r>
              <a:rPr lang="en-US" dirty="0"/>
              <a:t>does not mean saving work to a USB stick.</a:t>
            </a:r>
          </a:p>
          <a:p>
            <a:pPr lvl="1"/>
            <a:r>
              <a:rPr lang="en-US" dirty="0" smtClean="0"/>
              <a:t>Under </a:t>
            </a:r>
            <a:r>
              <a:rPr lang="en-US" dirty="0"/>
              <a:t>‘list all who have access to the data generated by the research activity..’ this applies to raw data and you should consider carefully who should access this. Normally this would be the researcher and supervisor and in placement contexts, a leader or designated </a:t>
            </a:r>
            <a:r>
              <a:rPr lang="en-US" dirty="0" smtClean="0"/>
              <a:t>person.</a:t>
            </a:r>
          </a:p>
          <a:p>
            <a:pPr lvl="1"/>
            <a:r>
              <a:rPr lang="en-US" dirty="0" smtClean="0"/>
              <a:t>Ensure </a:t>
            </a:r>
            <a:r>
              <a:rPr lang="en-US" dirty="0"/>
              <a:t>that you provide details if boxes are ticked</a:t>
            </a:r>
          </a:p>
          <a:p>
            <a:r>
              <a:rPr lang="en-US" dirty="0"/>
              <a:t>At the end of the form, do not include the Application Process or any appendices</a:t>
            </a:r>
          </a:p>
          <a:p>
            <a:endParaRPr lang="en-US" dirty="0"/>
          </a:p>
        </p:txBody>
      </p:sp>
    </p:spTree>
    <p:extLst>
      <p:ext uri="{BB962C8B-B14F-4D97-AF65-F5344CB8AC3E}">
        <p14:creationId xmlns:p14="http://schemas.microsoft.com/office/powerpoint/2010/main" val="125556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b</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485047" y="2015732"/>
            <a:ext cx="5991468" cy="1938671"/>
          </a:xfrm>
          <a:prstGeom prst="rect">
            <a:avLst/>
          </a:prstGeom>
        </p:spPr>
      </p:pic>
      <p:sp>
        <p:nvSpPr>
          <p:cNvPr id="5" name="Left Arrow Callout 4"/>
          <p:cNvSpPr/>
          <p:nvPr/>
        </p:nvSpPr>
        <p:spPr>
          <a:xfrm>
            <a:off x="10357022" y="3246201"/>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Put in Date</a:t>
            </a:r>
            <a:endParaRPr lang="en-GB" dirty="0"/>
          </a:p>
        </p:txBody>
      </p:sp>
      <p:sp>
        <p:nvSpPr>
          <p:cNvPr id="6" name="Left Arrow Callout 5"/>
          <p:cNvSpPr/>
          <p:nvPr/>
        </p:nvSpPr>
        <p:spPr>
          <a:xfrm flipH="1">
            <a:off x="3906708" y="3227835"/>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Name of Staff Member and their Designated Role</a:t>
            </a:r>
            <a:endParaRPr lang="en-GB" dirty="0"/>
          </a:p>
        </p:txBody>
      </p:sp>
    </p:spTree>
    <p:extLst>
      <p:ext uri="{BB962C8B-B14F-4D97-AF65-F5344CB8AC3E}">
        <p14:creationId xmlns:p14="http://schemas.microsoft.com/office/powerpoint/2010/main" val="1510760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c</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81231" y="2017096"/>
            <a:ext cx="6873623" cy="1705606"/>
          </a:xfrm>
          <a:prstGeom prst="rect">
            <a:avLst/>
          </a:prstGeom>
        </p:spPr>
      </p:pic>
      <p:sp>
        <p:nvSpPr>
          <p:cNvPr id="6" name="Right Arrow Callout 5"/>
          <p:cNvSpPr/>
          <p:nvPr/>
        </p:nvSpPr>
        <p:spPr>
          <a:xfrm>
            <a:off x="654435" y="2926118"/>
            <a:ext cx="3673643" cy="81492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UWTSD Code of Ethics plus Discipline-Specific Codes of Ethical research </a:t>
            </a:r>
            <a:endParaRPr lang="en-GB" dirty="0"/>
          </a:p>
        </p:txBody>
      </p:sp>
      <p:sp>
        <p:nvSpPr>
          <p:cNvPr id="7" name="Up Arrow Callout 6"/>
          <p:cNvSpPr/>
          <p:nvPr/>
        </p:nvSpPr>
        <p:spPr>
          <a:xfrm>
            <a:off x="5077219" y="3550960"/>
            <a:ext cx="5228494" cy="1322877"/>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If you are undertaking your work outside of the UK include the relevant Ethical Guidance</a:t>
            </a:r>
            <a:endParaRPr lang="en-GB" dirty="0"/>
          </a:p>
        </p:txBody>
      </p:sp>
    </p:spTree>
    <p:extLst>
      <p:ext uri="{BB962C8B-B14F-4D97-AF65-F5344CB8AC3E}">
        <p14:creationId xmlns:p14="http://schemas.microsoft.com/office/powerpoint/2010/main" val="3805905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d</a:t>
            </a:r>
            <a:endParaRPr lang="en-GB" dirty="0"/>
          </a:p>
        </p:txBody>
      </p:sp>
      <p:pic>
        <p:nvPicPr>
          <p:cNvPr id="4" name="Content Placeholder 3"/>
          <p:cNvPicPr>
            <a:picLocks noGrp="1" noChangeAspect="1"/>
          </p:cNvPicPr>
          <p:nvPr>
            <p:ph idx="1"/>
          </p:nvPr>
        </p:nvPicPr>
        <p:blipFill>
          <a:blip r:embed="rId2"/>
          <a:stretch>
            <a:fillRect/>
          </a:stretch>
        </p:blipFill>
        <p:spPr>
          <a:xfrm>
            <a:off x="4027141" y="2039815"/>
            <a:ext cx="7027713" cy="2685908"/>
          </a:xfrm>
          <a:prstGeom prst="rect">
            <a:avLst/>
          </a:prstGeo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Ticking </a:t>
            </a:r>
            <a:r>
              <a:rPr lang="en-US" sz="1200" dirty="0"/>
              <a:t>‘Yes’ when ‘No’ may be more appropriate. This does not normally apply to university placement experiences which are part of the students’ </a:t>
            </a:r>
            <a:r>
              <a:rPr lang="en-US" sz="1200" dirty="0" err="1"/>
              <a:t>programme</a:t>
            </a:r>
            <a:r>
              <a:rPr lang="en-US" sz="1200" dirty="0"/>
              <a:t> of study e.g. schools, youth </a:t>
            </a:r>
            <a:r>
              <a:rPr lang="en-US" sz="1200" dirty="0" err="1"/>
              <a:t>organisations</a:t>
            </a:r>
            <a:r>
              <a:rPr lang="en-US" sz="1200" dirty="0"/>
              <a:t>, observational placements. </a:t>
            </a:r>
            <a:endParaRPr lang="en-US" sz="1200" dirty="0" smtClean="0"/>
          </a:p>
          <a:p>
            <a:pPr algn="ctr"/>
            <a:r>
              <a:rPr lang="en-US" sz="1200" dirty="0" smtClean="0"/>
              <a:t>In </a:t>
            </a:r>
            <a:r>
              <a:rPr lang="en-US" sz="1200" dirty="0"/>
              <a:t>these cases you would tick</a:t>
            </a:r>
            <a:r>
              <a:rPr lang="en-US" sz="1200" b="1" dirty="0">
                <a:solidFill>
                  <a:srgbClr val="FFFF00"/>
                </a:solidFill>
              </a:rPr>
              <a:t> ‘No</a:t>
            </a:r>
            <a:r>
              <a:rPr lang="en-US" sz="1200" b="1" dirty="0" smtClean="0">
                <a:solidFill>
                  <a:srgbClr val="FFFF00"/>
                </a:solidFill>
              </a:rPr>
              <a:t>’.</a:t>
            </a:r>
            <a:endParaRPr lang="en-US" sz="1200" b="1" dirty="0">
              <a:solidFill>
                <a:srgbClr val="FFFF00"/>
              </a:solidFill>
            </a:endParaRPr>
          </a:p>
        </p:txBody>
      </p:sp>
    </p:spTree>
    <p:extLst>
      <p:ext uri="{BB962C8B-B14F-4D97-AF65-F5344CB8AC3E}">
        <p14:creationId xmlns:p14="http://schemas.microsoft.com/office/powerpoint/2010/main" val="265037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dirty="0"/>
          </a:p>
        </p:txBody>
      </p:sp>
      <p:pic>
        <p:nvPicPr>
          <p:cNvPr id="9" name="Picture 8"/>
          <p:cNvPicPr>
            <a:picLocks noChangeAspect="1"/>
          </p:cNvPicPr>
          <p:nvPr/>
        </p:nvPicPr>
        <p:blipFill>
          <a:blip r:embed="rId2"/>
          <a:stretch>
            <a:fillRect/>
          </a:stretch>
        </p:blipFill>
        <p:spPr>
          <a:xfrm>
            <a:off x="5947508" y="2032170"/>
            <a:ext cx="5107346" cy="3507959"/>
          </a:xfrm>
          <a:prstGeom prst="rect">
            <a:avLst/>
          </a:prstGeom>
        </p:spPr>
      </p:pic>
      <p:sp>
        <p:nvSpPr>
          <p:cNvPr id="10" name="Down Arrow Callout 9"/>
          <p:cNvSpPr/>
          <p:nvPr/>
        </p:nvSpPr>
        <p:spPr>
          <a:xfrm>
            <a:off x="7049476" y="703385"/>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Ensure </a:t>
            </a:r>
            <a:r>
              <a:rPr lang="en-US" sz="1400" dirty="0"/>
              <a:t>that the proposed start date is </a:t>
            </a:r>
            <a:r>
              <a:rPr lang="en-US" sz="1400" b="1" dirty="0" smtClean="0">
                <a:solidFill>
                  <a:srgbClr val="FFFF00"/>
                </a:solidFill>
              </a:rPr>
              <a:t>AFTER</a:t>
            </a:r>
            <a:r>
              <a:rPr lang="en-US" sz="1400" dirty="0" smtClean="0">
                <a:solidFill>
                  <a:srgbClr val="FFFF00"/>
                </a:solidFill>
              </a:rPr>
              <a:t> </a:t>
            </a:r>
          </a:p>
          <a:p>
            <a:pPr algn="ctr"/>
            <a:r>
              <a:rPr lang="en-US" sz="1400" dirty="0" smtClean="0"/>
              <a:t>the </a:t>
            </a:r>
            <a:r>
              <a:rPr lang="en-US" sz="1400" dirty="0"/>
              <a:t>Committee Ethics </a:t>
            </a:r>
            <a:r>
              <a:rPr lang="en-US" sz="1400" dirty="0" smtClean="0"/>
              <a:t>meeting</a:t>
            </a:r>
            <a:endParaRPr lang="en-US" sz="1400" dirty="0"/>
          </a:p>
        </p:txBody>
      </p:sp>
      <p:sp>
        <p:nvSpPr>
          <p:cNvPr id="11" name="Right Arrow Callout 10"/>
          <p:cNvSpPr/>
          <p:nvPr/>
        </p:nvSpPr>
        <p:spPr>
          <a:xfrm>
            <a:off x="2217487" y="3124299"/>
            <a:ext cx="3837354" cy="1096009"/>
          </a:xfrm>
          <a:prstGeom prst="rightArrowCallout">
            <a:avLst>
              <a:gd name="adj1" fmla="val 25000"/>
              <a:gd name="adj2" fmla="val 25000"/>
              <a:gd name="adj3" fmla="val 25000"/>
              <a:gd name="adj4" fmla="val 78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is </a:t>
            </a:r>
            <a:r>
              <a:rPr lang="en-US" dirty="0"/>
              <a:t>advisory to use </a:t>
            </a:r>
            <a:endParaRPr lang="en-US" dirty="0" smtClean="0"/>
          </a:p>
          <a:p>
            <a:pPr algn="ctr"/>
            <a:r>
              <a:rPr lang="en-US" b="1" dirty="0" smtClean="0">
                <a:solidFill>
                  <a:srgbClr val="FFFF00"/>
                </a:solidFill>
              </a:rPr>
              <a:t>Bullet Points </a:t>
            </a:r>
            <a:r>
              <a:rPr lang="en-US" dirty="0" smtClean="0"/>
              <a:t>for </a:t>
            </a:r>
            <a:r>
              <a:rPr lang="en-US" dirty="0"/>
              <a:t>research aims, objectives and </a:t>
            </a:r>
            <a:r>
              <a:rPr lang="en-US" dirty="0" smtClean="0"/>
              <a:t>questions</a:t>
            </a:r>
            <a:endParaRPr lang="en-US" dirty="0"/>
          </a:p>
        </p:txBody>
      </p:sp>
    </p:spTree>
    <p:extLst>
      <p:ext uri="{BB962C8B-B14F-4D97-AF65-F5344CB8AC3E}">
        <p14:creationId xmlns:p14="http://schemas.microsoft.com/office/powerpoint/2010/main" val="1820457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731758" y="2007916"/>
            <a:ext cx="5323095" cy="3050754"/>
          </a:xfrm>
          <a:prstGeom prst="rect">
            <a:avLst/>
          </a:prstGeom>
        </p:spPr>
      </p:pic>
      <p:sp>
        <p:nvSpPr>
          <p:cNvPr id="5" name="Right Arrow Callout 4"/>
          <p:cNvSpPr/>
          <p:nvPr/>
        </p:nvSpPr>
        <p:spPr>
          <a:xfrm>
            <a:off x="1516184" y="2094625"/>
            <a:ext cx="4353169" cy="1406769"/>
          </a:xfrm>
          <a:prstGeom prst="rightArrowCallout">
            <a:avLst>
              <a:gd name="adj1" fmla="val 25000"/>
              <a:gd name="adj2" fmla="val 25000"/>
              <a:gd name="adj3" fmla="val 25000"/>
              <a:gd name="adj4" fmla="val 85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a:t>
            </a:r>
            <a:r>
              <a:rPr lang="en-US" dirty="0"/>
              <a:t>is up to the discretion of the </a:t>
            </a:r>
            <a:r>
              <a:rPr lang="en-US" b="1" dirty="0" smtClean="0">
                <a:solidFill>
                  <a:srgbClr val="FFFF00"/>
                </a:solidFill>
              </a:rPr>
              <a:t>Supervisor</a:t>
            </a:r>
            <a:r>
              <a:rPr lang="en-US" dirty="0" smtClean="0"/>
              <a:t> </a:t>
            </a:r>
            <a:r>
              <a:rPr lang="en-US" dirty="0"/>
              <a:t>in conversation with the student as to whether the name of an </a:t>
            </a:r>
            <a:r>
              <a:rPr lang="en-US" dirty="0" err="1"/>
              <a:t>organisation</a:t>
            </a:r>
            <a:r>
              <a:rPr lang="en-US" dirty="0"/>
              <a:t> is included.</a:t>
            </a:r>
            <a:endParaRPr lang="en-GB" dirty="0"/>
          </a:p>
        </p:txBody>
      </p:sp>
    </p:spTree>
    <p:extLst>
      <p:ext uri="{BB962C8B-B14F-4D97-AF65-F5344CB8AC3E}">
        <p14:creationId xmlns:p14="http://schemas.microsoft.com/office/powerpoint/2010/main" val="3055343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f</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539007" y="1989967"/>
            <a:ext cx="5515847" cy="4238257"/>
          </a:xfrm>
          <a:prstGeom prst="rect">
            <a:avLst/>
          </a:prstGeom>
        </p:spPr>
      </p:pic>
      <p:sp>
        <p:nvSpPr>
          <p:cNvPr id="5" name="Down Arrow Callout 4"/>
          <p:cNvSpPr/>
          <p:nvPr/>
        </p:nvSpPr>
        <p:spPr>
          <a:xfrm>
            <a:off x="8979877" y="500185"/>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Any </a:t>
            </a:r>
            <a:r>
              <a:rPr lang="en-US" dirty="0"/>
              <a:t>boxes ticked </a:t>
            </a:r>
            <a:r>
              <a:rPr lang="en-US" b="1" dirty="0" smtClean="0">
                <a:solidFill>
                  <a:srgbClr val="FFFF00"/>
                </a:solidFill>
              </a:rPr>
              <a:t>YES</a:t>
            </a:r>
            <a:r>
              <a:rPr lang="en-US" dirty="0" smtClean="0">
                <a:solidFill>
                  <a:srgbClr val="FFFF00"/>
                </a:solidFill>
              </a:rPr>
              <a:t> </a:t>
            </a:r>
            <a:r>
              <a:rPr lang="en-US" dirty="0" smtClean="0"/>
              <a:t>should </a:t>
            </a:r>
            <a:r>
              <a:rPr lang="en-US" dirty="0"/>
              <a:t>be commented upon in the </a:t>
            </a:r>
            <a:r>
              <a:rPr lang="en-US" dirty="0" smtClean="0"/>
              <a:t>Methodology (Section </a:t>
            </a:r>
            <a:r>
              <a:rPr lang="en-US" dirty="0"/>
              <a:t>E</a:t>
            </a:r>
            <a:r>
              <a:rPr lang="en-US" dirty="0" smtClean="0"/>
              <a:t>)</a:t>
            </a:r>
            <a:endParaRPr lang="en-US" dirty="0"/>
          </a:p>
        </p:txBody>
      </p:sp>
    </p:spTree>
    <p:extLst>
      <p:ext uri="{BB962C8B-B14F-4D97-AF65-F5344CB8AC3E}">
        <p14:creationId xmlns:p14="http://schemas.microsoft.com/office/powerpoint/2010/main" val="688008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g</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60" t="13339"/>
          <a:stretch/>
        </p:blipFill>
        <p:spPr>
          <a:xfrm>
            <a:off x="4314091" y="2153923"/>
            <a:ext cx="6746946" cy="323556"/>
          </a:xfrm>
          <a:prstGeom prst="rect">
            <a:avLst/>
          </a:prstGeom>
        </p:spPr>
      </p:pic>
      <p:pic>
        <p:nvPicPr>
          <p:cNvPr id="5" name="Picture 4"/>
          <p:cNvPicPr>
            <a:picLocks noChangeAspect="1"/>
          </p:cNvPicPr>
          <p:nvPr/>
        </p:nvPicPr>
        <p:blipFill>
          <a:blip r:embed="rId3"/>
          <a:stretch>
            <a:fillRect/>
          </a:stretch>
        </p:blipFill>
        <p:spPr>
          <a:xfrm>
            <a:off x="4314091" y="2642869"/>
            <a:ext cx="6766561" cy="1098169"/>
          </a:xfrm>
          <a:prstGeom prst="rect">
            <a:avLst/>
          </a:prstGeom>
        </p:spPr>
      </p:pic>
      <p:sp>
        <p:nvSpPr>
          <p:cNvPr id="6" name="Up Arrow Callout 5"/>
          <p:cNvSpPr/>
          <p:nvPr/>
        </p:nvSpPr>
        <p:spPr>
          <a:xfrm>
            <a:off x="5621346" y="3530025"/>
            <a:ext cx="4290647" cy="151871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Give </a:t>
            </a:r>
            <a:r>
              <a:rPr lang="en-US" dirty="0"/>
              <a:t>number of participants </a:t>
            </a:r>
            <a:r>
              <a:rPr lang="en-US" dirty="0" smtClean="0"/>
              <a:t>and</a:t>
            </a:r>
          </a:p>
          <a:p>
            <a:pPr algn="ctr"/>
            <a:r>
              <a:rPr lang="en-US" dirty="0" smtClean="0"/>
              <a:t> </a:t>
            </a:r>
            <a:r>
              <a:rPr lang="en-US" dirty="0"/>
              <a:t>say </a:t>
            </a:r>
            <a:r>
              <a:rPr lang="en-US" b="1" dirty="0" smtClean="0">
                <a:solidFill>
                  <a:srgbClr val="FFFF00"/>
                </a:solidFill>
              </a:rPr>
              <a:t>HOW</a:t>
            </a:r>
            <a:r>
              <a:rPr lang="en-US" dirty="0" smtClean="0"/>
              <a:t> you </a:t>
            </a:r>
            <a:r>
              <a:rPr lang="en-US" dirty="0"/>
              <a:t>will identify </a:t>
            </a:r>
            <a:r>
              <a:rPr lang="en-US" dirty="0" smtClean="0"/>
              <a:t>participants</a:t>
            </a:r>
            <a:endParaRPr lang="en-US" dirty="0"/>
          </a:p>
        </p:txBody>
      </p:sp>
    </p:spTree>
    <p:extLst>
      <p:ext uri="{BB962C8B-B14F-4D97-AF65-F5344CB8AC3E}">
        <p14:creationId xmlns:p14="http://schemas.microsoft.com/office/powerpoint/2010/main" val="1778940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h</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632934" y="862687"/>
            <a:ext cx="5500074" cy="5846706"/>
          </a:xfrm>
          <a:prstGeom prst="rect">
            <a:avLst/>
          </a:prstGeom>
        </p:spPr>
      </p:pic>
      <p:sp>
        <p:nvSpPr>
          <p:cNvPr id="7" name="Right Arrow Callout 6"/>
          <p:cNvSpPr/>
          <p:nvPr/>
        </p:nvSpPr>
        <p:spPr>
          <a:xfrm>
            <a:off x="831478" y="5255734"/>
            <a:ext cx="4942071" cy="525845"/>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Any Risk</a:t>
            </a:r>
            <a:r>
              <a:rPr lang="en-US" sz="1400" dirty="0" smtClean="0">
                <a:solidFill>
                  <a:schemeClr val="bg1"/>
                </a:solidFill>
              </a:rPr>
              <a:t> identified in the section above </a:t>
            </a:r>
          </a:p>
          <a:p>
            <a:pPr algn="ctr"/>
            <a:r>
              <a:rPr lang="en-US" sz="1400" dirty="0" smtClean="0">
                <a:solidFill>
                  <a:schemeClr val="bg1"/>
                </a:solidFill>
              </a:rPr>
              <a:t>needs mitigation explained here</a:t>
            </a:r>
            <a:endParaRPr lang="en-GB" sz="1400" dirty="0">
              <a:solidFill>
                <a:schemeClr val="bg1"/>
              </a:solidFill>
            </a:endParaRPr>
          </a:p>
        </p:txBody>
      </p:sp>
      <p:sp>
        <p:nvSpPr>
          <p:cNvPr id="8" name="Right Arrow Callout 7"/>
          <p:cNvSpPr/>
          <p:nvPr/>
        </p:nvSpPr>
        <p:spPr>
          <a:xfrm>
            <a:off x="831478" y="1680725"/>
            <a:ext cx="4942072" cy="640354"/>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FFFF00"/>
                </a:solidFill>
              </a:rPr>
              <a:t>All</a:t>
            </a:r>
            <a:r>
              <a:rPr lang="en-US" sz="1400" dirty="0">
                <a:solidFill>
                  <a:srgbClr val="FFFF00"/>
                </a:solidFill>
              </a:rPr>
              <a:t> </a:t>
            </a:r>
            <a:r>
              <a:rPr lang="en-US" sz="1400" dirty="0"/>
              <a:t>research carries </a:t>
            </a:r>
            <a:r>
              <a:rPr lang="en-US" sz="1400" dirty="0" smtClean="0"/>
              <a:t>risk if it involves participants</a:t>
            </a:r>
          </a:p>
          <a:p>
            <a:pPr algn="ctr"/>
            <a:r>
              <a:rPr lang="en-US" sz="1400" dirty="0" smtClean="0"/>
              <a:t> </a:t>
            </a:r>
            <a:r>
              <a:rPr lang="en-US" sz="1400" dirty="0"/>
              <a:t>ensure that risks are </a:t>
            </a:r>
            <a:r>
              <a:rPr lang="en-US" sz="1400" dirty="0" smtClean="0"/>
              <a:t>identified</a:t>
            </a:r>
            <a:endParaRPr lang="en-US" sz="1400" dirty="0"/>
          </a:p>
          <a:p>
            <a:pPr algn="ctr"/>
            <a:r>
              <a:rPr lang="en-US" sz="1400" dirty="0"/>
              <a:t>Do not put </a:t>
            </a:r>
            <a:r>
              <a:rPr lang="en-US" sz="1400" b="1" dirty="0">
                <a:solidFill>
                  <a:srgbClr val="FFFF00"/>
                </a:solidFill>
              </a:rPr>
              <a:t>‘Not applicable’</a:t>
            </a:r>
            <a:endParaRPr lang="en-GB" sz="1400" b="1" dirty="0">
              <a:solidFill>
                <a:srgbClr val="FFFF00"/>
              </a:solidFill>
            </a:endParaRPr>
          </a:p>
        </p:txBody>
      </p:sp>
      <p:sp>
        <p:nvSpPr>
          <p:cNvPr id="9" name="Right Arrow Callout 8"/>
          <p:cNvSpPr/>
          <p:nvPr/>
        </p:nvSpPr>
        <p:spPr>
          <a:xfrm>
            <a:off x="831478" y="4457190"/>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
        <p:nvSpPr>
          <p:cNvPr id="10" name="Right Arrow Callout 9"/>
          <p:cNvSpPr/>
          <p:nvPr/>
        </p:nvSpPr>
        <p:spPr>
          <a:xfrm>
            <a:off x="831478" y="3782561"/>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Tree>
    <p:extLst>
      <p:ext uri="{BB962C8B-B14F-4D97-AF65-F5344CB8AC3E}">
        <p14:creationId xmlns:p14="http://schemas.microsoft.com/office/powerpoint/2010/main" val="261054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i</a:t>
            </a:r>
            <a:endParaRPr lang="en-GB" dirty="0"/>
          </a:p>
        </p:txBody>
      </p:sp>
      <p:sp>
        <p:nvSpPr>
          <p:cNvPr id="3" name="Content Placeholder 2"/>
          <p:cNvSpPr>
            <a:spLocks noGrp="1"/>
          </p:cNvSpPr>
          <p:nvPr>
            <p:ph idx="1"/>
          </p:nvPr>
        </p:nvSpPr>
        <p:spPr/>
        <p:txBody>
          <a:bodyPr/>
          <a:lstStyle/>
          <a:p>
            <a:endParaRPr lang="en-GB"/>
          </a:p>
        </p:txBody>
      </p:sp>
      <p:pic>
        <p:nvPicPr>
          <p:cNvPr id="6" name="Picture 5"/>
          <p:cNvPicPr>
            <a:picLocks noChangeAspect="1"/>
          </p:cNvPicPr>
          <p:nvPr/>
        </p:nvPicPr>
        <p:blipFill>
          <a:blip r:embed="rId2"/>
          <a:stretch>
            <a:fillRect/>
          </a:stretch>
        </p:blipFill>
        <p:spPr>
          <a:xfrm>
            <a:off x="5447323" y="2002313"/>
            <a:ext cx="5607531" cy="3423603"/>
          </a:xfrm>
          <a:prstGeom prst="rect">
            <a:avLst/>
          </a:prstGeom>
        </p:spPr>
      </p:pic>
      <p:sp>
        <p:nvSpPr>
          <p:cNvPr id="7" name="Right Arrow Callout 6"/>
          <p:cNvSpPr/>
          <p:nvPr/>
        </p:nvSpPr>
        <p:spPr>
          <a:xfrm>
            <a:off x="1707662" y="36280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endParaRPr lang="en-US" sz="1600" dirty="0"/>
          </a:p>
        </p:txBody>
      </p:sp>
      <p:sp>
        <p:nvSpPr>
          <p:cNvPr id="8" name="Right Arrow Callout 7"/>
          <p:cNvSpPr/>
          <p:nvPr/>
        </p:nvSpPr>
        <p:spPr>
          <a:xfrm>
            <a:off x="1707662" y="4650816"/>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endParaRPr lang="en-US" sz="1600" dirty="0"/>
          </a:p>
        </p:txBody>
      </p:sp>
    </p:spTree>
    <p:extLst>
      <p:ext uri="{BB962C8B-B14F-4D97-AF65-F5344CB8AC3E}">
        <p14:creationId xmlns:p14="http://schemas.microsoft.com/office/powerpoint/2010/main" val="454601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J</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619262" y="2027910"/>
            <a:ext cx="5435592" cy="3483890"/>
          </a:xfrm>
          <a:prstGeom prst="rect">
            <a:avLst/>
          </a:prstGeom>
        </p:spPr>
      </p:pic>
      <p:sp>
        <p:nvSpPr>
          <p:cNvPr id="5" name="Right Arrow Callout 4"/>
          <p:cNvSpPr/>
          <p:nvPr/>
        </p:nvSpPr>
        <p:spPr>
          <a:xfrm>
            <a:off x="312618" y="3160264"/>
            <a:ext cx="5494212" cy="1219181"/>
          </a:xfrm>
          <a:prstGeom prst="rightArrowCallout">
            <a:avLst>
              <a:gd name="adj1" fmla="val 18764"/>
              <a:gd name="adj2" fmla="val 25000"/>
              <a:gd name="adj3" fmla="val 25000"/>
              <a:gd name="adj4" fmla="val 866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Personal data </a:t>
            </a:r>
            <a:r>
              <a:rPr lang="en-GB" sz="1200" dirty="0" smtClean="0"/>
              <a:t>are </a:t>
            </a:r>
            <a:r>
              <a:rPr lang="en-GB" sz="1200" dirty="0"/>
              <a:t>data which relate to a living individual who can be identified from that data or from that data and other information which is in the possession of, or is likely to come into the possession of, the data controller and includes any expression of opinion about the individual and any indication of the intentions of the data controller. This includes any other person in respect of the individual (Data Protection Act 1998). </a:t>
            </a:r>
          </a:p>
        </p:txBody>
      </p:sp>
      <p:sp>
        <p:nvSpPr>
          <p:cNvPr id="7" name="Right Arrow Callout 6"/>
          <p:cNvSpPr/>
          <p:nvPr/>
        </p:nvSpPr>
        <p:spPr>
          <a:xfrm>
            <a:off x="312618" y="4556369"/>
            <a:ext cx="5494212" cy="1186606"/>
          </a:xfrm>
          <a:prstGeom prst="rightArrowCallout">
            <a:avLst>
              <a:gd name="adj1" fmla="val 21926"/>
              <a:gd name="adj2" fmla="val 25000"/>
              <a:gd name="adj3" fmla="val 25000"/>
              <a:gd name="adj4" fmla="val 87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Sensitive Personal Data </a:t>
            </a:r>
            <a:r>
              <a:rPr lang="en-GB" sz="1200" dirty="0" smtClean="0"/>
              <a:t>are </a:t>
            </a:r>
            <a:r>
              <a:rPr lang="en-GB" sz="1200" dirty="0"/>
              <a:t>defined in the Data Protection Act 1998 as data pertaining to a person's race, ethnic origin, political opinion, religious or similar beliefs, trade union membership, physical or mental health or condition, sexual life, commission or alleged commission of an offence, proceedings for an offence (alleged to have been) committed, disposal of such proceedings or the sentence of any court in such proceedings. </a:t>
            </a:r>
          </a:p>
        </p:txBody>
      </p:sp>
    </p:spTree>
    <p:extLst>
      <p:ext uri="{BB962C8B-B14F-4D97-AF65-F5344CB8AC3E}">
        <p14:creationId xmlns:p14="http://schemas.microsoft.com/office/powerpoint/2010/main" val="1646282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606428" y="2015732"/>
            <a:ext cx="6448426" cy="317500"/>
          </a:xfrm>
          <a:prstGeom prst="rect">
            <a:avLst/>
          </a:prstGeom>
        </p:spPr>
      </p:pic>
      <p:pic>
        <p:nvPicPr>
          <p:cNvPr id="5" name="Picture 4"/>
          <p:cNvPicPr>
            <a:picLocks noChangeAspect="1"/>
          </p:cNvPicPr>
          <p:nvPr/>
        </p:nvPicPr>
        <p:blipFill>
          <a:blip r:embed="rId3"/>
          <a:stretch>
            <a:fillRect/>
          </a:stretch>
        </p:blipFill>
        <p:spPr>
          <a:xfrm>
            <a:off x="4606428" y="2428631"/>
            <a:ext cx="6448426" cy="4064000"/>
          </a:xfrm>
          <a:prstGeom prst="rect">
            <a:avLst/>
          </a:prstGeom>
        </p:spPr>
      </p:pic>
      <p:sp>
        <p:nvSpPr>
          <p:cNvPr id="6" name="Right Arrow Callout 5"/>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Electronic </a:t>
            </a:r>
            <a:r>
              <a:rPr lang="en-US" sz="1400" dirty="0"/>
              <a:t>transfer of data means communicating data between electronic devices e.g. one database to another. </a:t>
            </a:r>
            <a:endParaRPr lang="en-US" sz="1400" dirty="0" smtClean="0"/>
          </a:p>
          <a:p>
            <a:r>
              <a:rPr lang="en-US" sz="1400" dirty="0" smtClean="0"/>
              <a:t>This </a:t>
            </a:r>
            <a:r>
              <a:rPr lang="en-US" sz="1400" dirty="0"/>
              <a:t>does </a:t>
            </a:r>
            <a:r>
              <a:rPr lang="en-US" sz="1400" b="1" dirty="0" smtClean="0">
                <a:solidFill>
                  <a:srgbClr val="FFFF00"/>
                </a:solidFill>
              </a:rPr>
              <a:t>NOT</a:t>
            </a:r>
            <a:r>
              <a:rPr lang="en-US" sz="1400" dirty="0" smtClean="0"/>
              <a:t> mean </a:t>
            </a:r>
            <a:r>
              <a:rPr lang="en-US" sz="1400" dirty="0"/>
              <a:t>saving work to a USB </a:t>
            </a:r>
            <a:r>
              <a:rPr lang="en-US" sz="1400" dirty="0" smtClean="0"/>
              <a:t>stick</a:t>
            </a:r>
            <a:endParaRPr lang="en-US" sz="1400" dirty="0"/>
          </a:p>
        </p:txBody>
      </p:sp>
    </p:spTree>
    <p:extLst>
      <p:ext uri="{BB962C8B-B14F-4D97-AF65-F5344CB8AC3E}">
        <p14:creationId xmlns:p14="http://schemas.microsoft.com/office/powerpoint/2010/main" val="36113194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55653" y="2498480"/>
            <a:ext cx="6499201" cy="2882900"/>
          </a:xfrm>
          <a:prstGeom prst="rect">
            <a:avLst/>
          </a:prstGeom>
        </p:spPr>
      </p:pic>
      <p:pic>
        <p:nvPicPr>
          <p:cNvPr id="5" name="Picture 4"/>
          <p:cNvPicPr>
            <a:picLocks noChangeAspect="1"/>
          </p:cNvPicPr>
          <p:nvPr/>
        </p:nvPicPr>
        <p:blipFill>
          <a:blip r:embed="rId3"/>
          <a:stretch>
            <a:fillRect/>
          </a:stretch>
        </p:blipFill>
        <p:spPr>
          <a:xfrm>
            <a:off x="4555653" y="2017685"/>
            <a:ext cx="6499201" cy="318817"/>
          </a:xfrm>
          <a:prstGeom prst="rect">
            <a:avLst/>
          </a:prstGeom>
        </p:spPr>
      </p:pic>
      <p:sp>
        <p:nvSpPr>
          <p:cNvPr id="6" name="Right Arrow Callout 5"/>
          <p:cNvSpPr/>
          <p:nvPr/>
        </p:nvSpPr>
        <p:spPr>
          <a:xfrm>
            <a:off x="375139" y="2413515"/>
            <a:ext cx="4325074" cy="1445846"/>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This </a:t>
            </a:r>
            <a:r>
              <a:rPr lang="en-US" sz="1400" b="1" dirty="0" smtClean="0">
                <a:solidFill>
                  <a:srgbClr val="FFFF00"/>
                </a:solidFill>
              </a:rPr>
              <a:t>ONLY</a:t>
            </a:r>
            <a:r>
              <a:rPr lang="en-US" sz="1400" dirty="0" smtClean="0">
                <a:solidFill>
                  <a:srgbClr val="FFFF00"/>
                </a:solidFill>
              </a:rPr>
              <a:t> </a:t>
            </a:r>
            <a:r>
              <a:rPr lang="en-US" sz="1400" dirty="0" smtClean="0"/>
              <a:t>applies </a:t>
            </a:r>
            <a:r>
              <a:rPr lang="en-US" sz="1400" dirty="0"/>
              <a:t>to </a:t>
            </a:r>
            <a:r>
              <a:rPr lang="en-US" sz="1400" b="1" dirty="0" smtClean="0">
                <a:solidFill>
                  <a:srgbClr val="FFFF00"/>
                </a:solidFill>
              </a:rPr>
              <a:t>RAW DATA </a:t>
            </a:r>
            <a:r>
              <a:rPr lang="en-US" sz="1400" dirty="0" smtClean="0"/>
              <a:t>and </a:t>
            </a:r>
            <a:r>
              <a:rPr lang="en-US" sz="1400" dirty="0"/>
              <a:t>you should consider carefully who should </a:t>
            </a:r>
            <a:r>
              <a:rPr lang="en-US" sz="1400" dirty="0" smtClean="0"/>
              <a:t>have access</a:t>
            </a:r>
          </a:p>
          <a:p>
            <a:r>
              <a:rPr lang="en-US" sz="1400" b="1" dirty="0" smtClean="0">
                <a:solidFill>
                  <a:srgbClr val="FFFF00"/>
                </a:solidFill>
              </a:rPr>
              <a:t>Normally</a:t>
            </a:r>
            <a:r>
              <a:rPr lang="en-US" sz="1400" dirty="0" smtClean="0"/>
              <a:t> </a:t>
            </a:r>
            <a:r>
              <a:rPr lang="en-US" sz="1400" dirty="0"/>
              <a:t>this would be the researcher and </a:t>
            </a:r>
            <a:r>
              <a:rPr lang="en-US" sz="1400" dirty="0" smtClean="0"/>
              <a:t>supervisor but in </a:t>
            </a:r>
            <a:r>
              <a:rPr lang="en-US" sz="1400" dirty="0"/>
              <a:t>placement contexts</a:t>
            </a:r>
            <a:r>
              <a:rPr lang="en-US" sz="1400" dirty="0" smtClean="0"/>
              <a:t>, this could also be </a:t>
            </a:r>
            <a:r>
              <a:rPr lang="en-US" sz="1400" dirty="0"/>
              <a:t>a leader or designated </a:t>
            </a:r>
            <a:r>
              <a:rPr lang="en-US" sz="1400" dirty="0" smtClean="0"/>
              <a:t>person</a:t>
            </a:r>
            <a:endParaRPr lang="en-US" sz="1400" dirty="0"/>
          </a:p>
        </p:txBody>
      </p:sp>
    </p:spTree>
    <p:extLst>
      <p:ext uri="{BB962C8B-B14F-4D97-AF65-F5344CB8AC3E}">
        <p14:creationId xmlns:p14="http://schemas.microsoft.com/office/powerpoint/2010/main" val="21763649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K</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282831" y="923693"/>
            <a:ext cx="6772023" cy="4548025"/>
          </a:xfrm>
          <a:prstGeom prst="rect">
            <a:avLst/>
          </a:prstGeom>
        </p:spPr>
      </p:pic>
      <p:sp>
        <p:nvSpPr>
          <p:cNvPr id="5" name="Left Arrow Callout 4"/>
          <p:cNvSpPr/>
          <p:nvPr/>
        </p:nvSpPr>
        <p:spPr>
          <a:xfrm>
            <a:off x="9120553" y="3213336"/>
            <a:ext cx="2977661" cy="851877"/>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a:t>
            </a:r>
            <a:r>
              <a:rPr lang="en-US" sz="1400" dirty="0" smtClean="0"/>
              <a:t>nclude signature </a:t>
            </a:r>
            <a:r>
              <a:rPr lang="en-US" sz="1400" dirty="0"/>
              <a:t>of </a:t>
            </a:r>
            <a:endParaRPr lang="en-US" sz="1400" dirty="0" smtClean="0"/>
          </a:p>
          <a:p>
            <a:pPr algn="ctr"/>
            <a:r>
              <a:rPr lang="en-US" sz="1400" dirty="0" smtClean="0"/>
              <a:t>your supervisor</a:t>
            </a:r>
          </a:p>
          <a:p>
            <a:pPr algn="ctr"/>
            <a:r>
              <a:rPr lang="en-US" sz="1400" dirty="0" smtClean="0"/>
              <a:t>These </a:t>
            </a:r>
            <a:r>
              <a:rPr lang="en-US" sz="1400" dirty="0"/>
              <a:t>can be either electronic or </a:t>
            </a:r>
            <a:r>
              <a:rPr lang="en-US" sz="1400" dirty="0" smtClean="0"/>
              <a:t>handwritten</a:t>
            </a:r>
            <a:endParaRPr lang="en-GB" sz="1400" dirty="0"/>
          </a:p>
        </p:txBody>
      </p:sp>
      <p:sp>
        <p:nvSpPr>
          <p:cNvPr id="7" name="Right Arrow Callout 6"/>
          <p:cNvSpPr/>
          <p:nvPr/>
        </p:nvSpPr>
        <p:spPr>
          <a:xfrm>
            <a:off x="2438400" y="3639274"/>
            <a:ext cx="1953846"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
        <p:nvSpPr>
          <p:cNvPr id="9" name="Right Arrow Callout 8"/>
          <p:cNvSpPr/>
          <p:nvPr/>
        </p:nvSpPr>
        <p:spPr>
          <a:xfrm flipH="1">
            <a:off x="10056439" y="2342689"/>
            <a:ext cx="1996830"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Tree>
    <p:extLst>
      <p:ext uri="{BB962C8B-B14F-4D97-AF65-F5344CB8AC3E}">
        <p14:creationId xmlns:p14="http://schemas.microsoft.com/office/powerpoint/2010/main" val="1162752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Issues</a:t>
            </a:r>
            <a:br>
              <a:rPr lang="en-GB" dirty="0" smtClean="0"/>
            </a:br>
            <a:r>
              <a:rPr lang="en-GB" dirty="0" smtClean="0"/>
              <a:t>Remember . . . </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a:t>
            </a:r>
            <a:r>
              <a:rPr lang="en-US" dirty="0" smtClean="0"/>
              <a:t>nsure </a:t>
            </a:r>
            <a:r>
              <a:rPr lang="en-US" dirty="0"/>
              <a:t>that you </a:t>
            </a:r>
            <a:endParaRPr lang="en-US" dirty="0" smtClean="0"/>
          </a:p>
          <a:p>
            <a:pPr algn="ctr"/>
            <a:r>
              <a:rPr lang="en-US" dirty="0" smtClean="0"/>
              <a:t>Indicate either</a:t>
            </a:r>
          </a:p>
          <a:p>
            <a:pPr algn="ctr"/>
            <a:r>
              <a:rPr lang="en-US" dirty="0" smtClean="0"/>
              <a:t> </a:t>
            </a:r>
            <a:r>
              <a:rPr lang="en-US" b="1" dirty="0" smtClean="0">
                <a:solidFill>
                  <a:srgbClr val="FFFF00"/>
                </a:solidFill>
              </a:rPr>
              <a:t>‘YES’, ‘NO’ </a:t>
            </a:r>
            <a:r>
              <a:rPr lang="en-US" dirty="0"/>
              <a:t>or </a:t>
            </a:r>
            <a:r>
              <a:rPr lang="en-US" b="1" dirty="0" smtClean="0">
                <a:solidFill>
                  <a:srgbClr val="FFFF00"/>
                </a:solidFill>
              </a:rPr>
              <a:t>N/A</a:t>
            </a:r>
          </a:p>
          <a:p>
            <a:pPr algn="ctr"/>
            <a:r>
              <a:rPr lang="en-US" dirty="0" smtClean="0">
                <a:solidFill>
                  <a:schemeClr val="bg1"/>
                </a:solidFill>
              </a:rPr>
              <a:t>For all that require</a:t>
            </a:r>
          </a:p>
          <a:p>
            <a:pPr algn="ctr"/>
            <a:r>
              <a:rPr lang="en-US" dirty="0" smtClean="0">
                <a:solidFill>
                  <a:schemeClr val="bg1"/>
                </a:solidFill>
              </a:rPr>
              <a:t>a cross</a:t>
            </a:r>
            <a:endParaRPr lang="en-US" dirty="0">
              <a:solidFill>
                <a:schemeClr val="bg1"/>
              </a:solidFill>
            </a:endParaRPr>
          </a:p>
        </p:txBody>
      </p:sp>
    </p:spTree>
    <p:extLst>
      <p:ext uri="{BB962C8B-B14F-4D97-AF65-F5344CB8AC3E}">
        <p14:creationId xmlns:p14="http://schemas.microsoft.com/office/powerpoint/2010/main" val="1981077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 . . . </a:t>
            </a:r>
            <a:endParaRPr lang="en-GB" dirty="0"/>
          </a:p>
        </p:txBody>
      </p:sp>
      <p:sp>
        <p:nvSpPr>
          <p:cNvPr id="3" name="Content Placeholder 2"/>
          <p:cNvSpPr>
            <a:spLocks noGrp="1"/>
          </p:cNvSpPr>
          <p:nvPr>
            <p:ph idx="1"/>
          </p:nvPr>
        </p:nvSpPr>
        <p:spPr>
          <a:xfrm>
            <a:off x="1451579" y="1853754"/>
            <a:ext cx="9603275" cy="4281323"/>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lgn="ctr">
              <a:buNone/>
            </a:pPr>
            <a:endParaRPr lang="en-GB" dirty="0" smtClean="0">
              <a:solidFill>
                <a:srgbClr val="FF0000"/>
              </a:solidFill>
              <a:latin typeface="Arial" panose="020B0604020202020204" pitchFamily="34" charset="0"/>
            </a:endParaRPr>
          </a:p>
          <a:p>
            <a:pPr marL="0" indent="0" algn="ctr">
              <a:buNone/>
            </a:pPr>
            <a:r>
              <a:rPr lang="en-GB" dirty="0" smtClean="0">
                <a:solidFill>
                  <a:srgbClr val="FF0000"/>
                </a:solidFill>
                <a:latin typeface="Arial" panose="020B0604020202020204" pitchFamily="34" charset="0"/>
              </a:rPr>
              <a:t>Remember </a:t>
            </a:r>
            <a:r>
              <a:rPr lang="en-GB" dirty="0">
                <a:solidFill>
                  <a:srgbClr val="FF0000"/>
                </a:solidFill>
                <a:latin typeface="Arial" panose="020B0604020202020204" pitchFamily="34" charset="0"/>
              </a:rPr>
              <a:t>to delete the instructions from the bottom of the </a:t>
            </a:r>
            <a:r>
              <a:rPr lang="en-GB" dirty="0" smtClean="0">
                <a:solidFill>
                  <a:srgbClr val="FF0000"/>
                </a:solidFill>
                <a:latin typeface="Arial" panose="020B0604020202020204" pitchFamily="34" charset="0"/>
              </a:rPr>
              <a:t>form</a:t>
            </a:r>
            <a:br>
              <a:rPr lang="en-GB" dirty="0" smtClean="0">
                <a:solidFill>
                  <a:srgbClr val="FF0000"/>
                </a:solidFill>
                <a:latin typeface="Arial" panose="020B0604020202020204" pitchFamily="34" charset="0"/>
              </a:rPr>
            </a:br>
            <a:r>
              <a:rPr lang="en-GB" dirty="0" smtClean="0">
                <a:solidFill>
                  <a:srgbClr val="FF0000"/>
                </a:solidFill>
                <a:latin typeface="Arial" panose="020B0604020202020204" pitchFamily="34" charset="0"/>
              </a:rPr>
              <a:t>before </a:t>
            </a:r>
            <a:r>
              <a:rPr lang="en-GB" dirty="0">
                <a:solidFill>
                  <a:srgbClr val="FF0000"/>
                </a:solidFill>
                <a:latin typeface="Arial" panose="020B0604020202020204" pitchFamily="34" charset="0"/>
              </a:rPr>
              <a:t>sending to your </a:t>
            </a:r>
            <a:r>
              <a:rPr lang="en-GB" dirty="0" smtClean="0">
                <a:solidFill>
                  <a:srgbClr val="FF0000"/>
                </a:solidFill>
                <a:latin typeface="Arial" panose="020B0604020202020204" pitchFamily="34" charset="0"/>
              </a:rPr>
              <a:t>supervisor</a:t>
            </a:r>
            <a:endParaRPr lang="en-GB" dirty="0">
              <a:solidFill>
                <a:srgbClr val="FF0000"/>
              </a:solidFill>
              <a:latin typeface="Arial" panose="020B0604020202020204" pitchFamily="34" charset="0"/>
            </a:endParaRPr>
          </a:p>
        </p:txBody>
      </p:sp>
      <p:pic>
        <p:nvPicPr>
          <p:cNvPr id="4" name="Picture 3"/>
          <p:cNvPicPr>
            <a:picLocks noChangeAspect="1"/>
          </p:cNvPicPr>
          <p:nvPr/>
        </p:nvPicPr>
        <p:blipFill>
          <a:blip r:embed="rId2"/>
          <a:stretch>
            <a:fillRect/>
          </a:stretch>
        </p:blipFill>
        <p:spPr>
          <a:xfrm>
            <a:off x="3824931" y="1853754"/>
            <a:ext cx="7229923" cy="2981741"/>
          </a:xfrm>
          <a:prstGeom prst="rect">
            <a:avLst/>
          </a:prstGeom>
        </p:spPr>
      </p:pic>
      <p:sp>
        <p:nvSpPr>
          <p:cNvPr id="5" name="Right Arrow Callout 4"/>
          <p:cNvSpPr/>
          <p:nvPr/>
        </p:nvSpPr>
        <p:spPr>
          <a:xfrm>
            <a:off x="1641230" y="2902989"/>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This box is often marked in error</a:t>
            </a:r>
            <a:endParaRPr lang="en-GB" dirty="0"/>
          </a:p>
        </p:txBody>
      </p:sp>
    </p:spTree>
    <p:extLst>
      <p:ext uri="{BB962C8B-B14F-4D97-AF65-F5344CB8AC3E}">
        <p14:creationId xmlns:p14="http://schemas.microsoft.com/office/powerpoint/2010/main" val="10619538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data management policy 27/01/2016</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www.uwtsd.ac.uk/media/uwtsd-website/content-assets/documents/strategies-policies/Research-Data-Management-Policy-27.01.16.pdf</a:t>
            </a:r>
            <a:r>
              <a:rPr lang="en-GB" dirty="0" smtClean="0"/>
              <a:t> </a:t>
            </a:r>
            <a:endParaRPr lang="en-GB" dirty="0"/>
          </a:p>
        </p:txBody>
      </p:sp>
    </p:spTree>
    <p:extLst>
      <p:ext uri="{BB962C8B-B14F-4D97-AF65-F5344CB8AC3E}">
        <p14:creationId xmlns:p14="http://schemas.microsoft.com/office/powerpoint/2010/main" val="27539293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248</TotalTime>
  <Words>1084</Words>
  <Application>Microsoft Office PowerPoint</Application>
  <PresentationFormat>Widescreen</PresentationFormat>
  <Paragraphs>122</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Gill Sans MT</vt:lpstr>
      <vt:lpstr>Gallery</vt:lpstr>
      <vt:lpstr>Faculty of Education and Communities Research &amp; Ethics Committee</vt:lpstr>
      <vt:lpstr>Overview of process</vt:lpstr>
      <vt:lpstr>10 common shortcomings</vt:lpstr>
      <vt:lpstr>10 common shortcomings</vt:lpstr>
      <vt:lpstr>Further general observations</vt:lpstr>
      <vt:lpstr>Further general observations</vt:lpstr>
      <vt:lpstr>Section b</vt:lpstr>
      <vt:lpstr>Section c</vt:lpstr>
      <vt:lpstr>Section d</vt:lpstr>
      <vt:lpstr>Section E</vt:lpstr>
      <vt:lpstr>Section e</vt:lpstr>
      <vt:lpstr>Section f</vt:lpstr>
      <vt:lpstr>Section g</vt:lpstr>
      <vt:lpstr>Section h</vt:lpstr>
      <vt:lpstr>Section i</vt:lpstr>
      <vt:lpstr>Section J</vt:lpstr>
      <vt:lpstr>Section J</vt:lpstr>
      <vt:lpstr>Section J</vt:lpstr>
      <vt:lpstr>Section K</vt:lpstr>
      <vt:lpstr>General Issues Remember . . . </vt:lpstr>
      <vt:lpstr>Finally . . . </vt:lpstr>
      <vt:lpstr>Research data management policy 27/01/2016</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Stuart Jones</cp:lastModifiedBy>
  <cp:revision>17</cp:revision>
  <dcterms:created xsi:type="dcterms:W3CDTF">2017-04-06T08:10:30Z</dcterms:created>
  <dcterms:modified xsi:type="dcterms:W3CDTF">2017-12-08T18:16:10Z</dcterms:modified>
</cp:coreProperties>
</file>