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77" r:id="rId4"/>
    <p:sldId id="266"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4" d="100"/>
          <a:sy n="74" d="100"/>
        </p:scale>
        <p:origin x="3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77511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2359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5086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1896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37901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39518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92466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5776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38861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2590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2486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GB" altLang="en-US">
              <a:solidFill>
                <a:prstClr val="black">
                  <a:tint val="75000"/>
                </a:prstClr>
              </a:solidFill>
            </a:endParaRPr>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GB" altLang="en-US">
              <a:solidFill>
                <a:prstClr val="black">
                  <a:tint val="75000"/>
                </a:prstClr>
              </a:solidFill>
            </a:endParaRPr>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25F5978B-4F9B-4BAC-A104-F94AD6724B62}" type="slidenum">
              <a:rPr lang="en-GB" altLang="en-US">
                <a:solidFill>
                  <a:prstClr val="black">
                    <a:tint val="75000"/>
                  </a:prstClr>
                </a:solidFill>
              </a:rPr>
              <a:pPr/>
              <a:t>‹#›</a:t>
            </a:fld>
            <a:endParaRPr lang="en-GB" altLang="en-US">
              <a:solidFill>
                <a:prstClr val="black">
                  <a:tint val="75000"/>
                </a:prstClr>
              </a:solidFill>
            </a:endParaRPr>
          </a:p>
        </p:txBody>
      </p:sp>
    </p:spTree>
    <p:extLst>
      <p:ext uri="{BB962C8B-B14F-4D97-AF65-F5344CB8AC3E}">
        <p14:creationId xmlns:p14="http://schemas.microsoft.com/office/powerpoint/2010/main" val="1251627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prstClr val="black">
                  <a:tint val="75000"/>
                </a:prstClr>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prstClr val="black">
                  <a:tint val="75000"/>
                </a:prstClr>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687E7C8-9889-47EA-829E-5BCDC1457FB6}" type="slidenum">
              <a:rPr lang="en-GB" altLang="en-US">
                <a:solidFill>
                  <a:prstClr val="black">
                    <a:tint val="75000"/>
                  </a:prstClr>
                </a:solidFill>
              </a:rPr>
              <a:pPr>
                <a:defRPr/>
              </a:pPr>
              <a:t>‹#›</a:t>
            </a:fld>
            <a:endParaRPr lang="en-GB" altLang="en-US">
              <a:solidFill>
                <a:prstClr val="black">
                  <a:tint val="75000"/>
                </a:prstClr>
              </a:solidFill>
            </a:endParaRPr>
          </a:p>
        </p:txBody>
      </p:sp>
    </p:spTree>
    <p:extLst>
      <p:ext uri="{BB962C8B-B14F-4D97-AF65-F5344CB8AC3E}">
        <p14:creationId xmlns:p14="http://schemas.microsoft.com/office/powerpoint/2010/main" val="40971106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prstClr val="black">
                  <a:tint val="75000"/>
                </a:prstClr>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prstClr val="black">
                  <a:tint val="75000"/>
                </a:prstClr>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B1A5C76-19B2-481E-96A7-8852DFEE2C78}" type="slidenum">
              <a:rPr lang="en-GB" altLang="en-US">
                <a:solidFill>
                  <a:prstClr val="black">
                    <a:tint val="75000"/>
                  </a:prstClr>
                </a:solidFill>
              </a:rPr>
              <a:pPr>
                <a:defRPr/>
              </a:pPr>
              <a:t>‹#›</a:t>
            </a:fld>
            <a:endParaRPr lang="en-GB" altLang="en-US">
              <a:solidFill>
                <a:prstClr val="black">
                  <a:tint val="75000"/>
                </a:prstClr>
              </a:solidFill>
            </a:endParaRPr>
          </a:p>
        </p:txBody>
      </p:sp>
    </p:spTree>
    <p:extLst>
      <p:ext uri="{BB962C8B-B14F-4D97-AF65-F5344CB8AC3E}">
        <p14:creationId xmlns:p14="http://schemas.microsoft.com/office/powerpoint/2010/main" val="2776445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6DA4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E0B0E4-BFB2-45EF-B44E-0D2084CE85CD}"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48073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96191" y="231036"/>
            <a:ext cx="7772400" cy="4608512"/>
          </a:xfrm>
        </p:spPr>
        <p:txBody>
          <a:bodyPr>
            <a:normAutofit/>
          </a:bodyPr>
          <a:lstStyle/>
          <a:p>
            <a:pPr>
              <a:lnSpc>
                <a:spcPct val="115000"/>
              </a:lnSpc>
            </a:pPr>
            <a:r>
              <a:rPr lang="en-US" b="1" dirty="0">
                <a:ea typeface="Times New Roman"/>
                <a:cs typeface="Calibri"/>
              </a:rPr>
              <a:t>West meets East: At the Borders of the </a:t>
            </a:r>
            <a:r>
              <a:rPr lang="en-US" b="1" i="1" dirty="0">
                <a:ea typeface="Times New Roman"/>
                <a:cs typeface="Calibri"/>
              </a:rPr>
              <a:t>Oikoumen</a:t>
            </a:r>
            <a:r>
              <a:rPr lang="en-US" b="1" i="1" dirty="0">
                <a:ea typeface="Times New Roman"/>
                <a:cs typeface="Times New Roman"/>
              </a:rPr>
              <a:t>ē </a:t>
            </a:r>
            <a:r>
              <a:rPr lang="en-US" b="1" dirty="0" smtClean="0">
                <a:ea typeface="Times New Roman"/>
                <a:cs typeface="Calibri"/>
              </a:rPr>
              <a:t>and </a:t>
            </a:r>
            <a:r>
              <a:rPr lang="en-US" b="1" dirty="0">
                <a:ea typeface="Times New Roman"/>
                <a:cs typeface="Calibri"/>
              </a:rPr>
              <a:t>Beyond </a:t>
            </a:r>
            <a:r>
              <a:rPr lang="en-US" sz="2000" b="1" dirty="0">
                <a:ea typeface="Times New Roman"/>
                <a:cs typeface="Calibri"/>
              </a:rPr>
              <a:t/>
            </a:r>
            <a:br>
              <a:rPr lang="en-US" sz="2000" b="1" dirty="0">
                <a:ea typeface="Times New Roman"/>
                <a:cs typeface="Calibri"/>
              </a:rPr>
            </a:br>
            <a:r>
              <a:rPr lang="en-US" sz="2000" b="1" dirty="0" smtClean="0">
                <a:ea typeface="Times New Roman"/>
                <a:cs typeface="Calibri"/>
              </a:rPr>
              <a:t/>
            </a:r>
            <a:br>
              <a:rPr lang="en-US" sz="2000" b="1" dirty="0" smtClean="0">
                <a:ea typeface="Times New Roman"/>
                <a:cs typeface="Calibri"/>
              </a:rPr>
            </a:br>
            <a:r>
              <a:rPr lang="en-US" sz="2800" b="1" dirty="0" smtClean="0">
                <a:ea typeface="Times New Roman"/>
                <a:cs typeface="Calibri"/>
              </a:rPr>
              <a:t>Lecture 11 – </a:t>
            </a:r>
            <a:r>
              <a:rPr lang="en-GB" sz="2800" b="1" dirty="0">
                <a:ea typeface="Times New Roman"/>
                <a:cs typeface="Calibri"/>
              </a:rPr>
              <a:t>The “</a:t>
            </a:r>
            <a:r>
              <a:rPr lang="en-GB" sz="2800" b="1" dirty="0" err="1">
                <a:ea typeface="Times New Roman"/>
                <a:cs typeface="Calibri"/>
              </a:rPr>
              <a:t>Yavanas</a:t>
            </a:r>
            <a:r>
              <a:rPr lang="en-GB" sz="2800" b="1" dirty="0">
                <a:ea typeface="Times New Roman"/>
                <a:cs typeface="Calibri"/>
              </a:rPr>
              <a:t>” and Merchant Diaspora</a:t>
            </a:r>
            <a:r>
              <a:rPr lang="en-US" sz="2800" b="1" dirty="0" smtClean="0">
                <a:ea typeface="Times New Roman"/>
                <a:cs typeface="Calibri"/>
              </a:rPr>
              <a:t/>
            </a:r>
            <a:br>
              <a:rPr lang="en-US" sz="2800" b="1" dirty="0" smtClean="0">
                <a:ea typeface="Times New Roman"/>
                <a:cs typeface="Calibri"/>
              </a:rPr>
            </a:br>
            <a:r>
              <a:rPr lang="en-GB" sz="2000" dirty="0">
                <a:ea typeface="Times New Roman"/>
                <a:cs typeface="Times New Roman"/>
              </a:rPr>
              <a:t/>
            </a:r>
            <a:br>
              <a:rPr lang="en-GB" sz="2000" dirty="0">
                <a:ea typeface="Times New Roman"/>
                <a:cs typeface="Times New Roman"/>
              </a:rPr>
            </a:br>
            <a:endParaRPr lang="en-GB" dirty="0"/>
          </a:p>
        </p:txBody>
      </p:sp>
      <p:sp>
        <p:nvSpPr>
          <p:cNvPr id="3" name="Subtitle 2"/>
          <p:cNvSpPr>
            <a:spLocks noGrp="1"/>
          </p:cNvSpPr>
          <p:nvPr>
            <p:ph type="subTitle" idx="1"/>
          </p:nvPr>
        </p:nvSpPr>
        <p:spPr>
          <a:xfrm>
            <a:off x="1465993" y="6073484"/>
            <a:ext cx="6264843" cy="773630"/>
          </a:xfrm>
        </p:spPr>
        <p:txBody>
          <a:bodyPr/>
          <a:lstStyle/>
          <a:p>
            <a:pPr>
              <a:lnSpc>
                <a:spcPct val="115000"/>
              </a:lnSpc>
            </a:pPr>
            <a:r>
              <a:rPr lang="en-GB" b="1" dirty="0" smtClean="0">
                <a:solidFill>
                  <a:schemeClr val="tx1"/>
                </a:solidFill>
                <a:ea typeface="Times New Roman"/>
                <a:cs typeface="Calibri"/>
              </a:rPr>
              <a:t>CLAH6007</a:t>
            </a:r>
            <a:endParaRPr lang="en-GB" sz="1400" dirty="0">
              <a:solidFill>
                <a:schemeClr val="tx1"/>
              </a:solidFill>
              <a:ea typeface="Times New Roman"/>
              <a:cs typeface="Times New Roman"/>
            </a:endParaRPr>
          </a:p>
        </p:txBody>
      </p:sp>
      <p:pic>
        <p:nvPicPr>
          <p:cNvPr id="4" name="Picture 3"/>
          <p:cNvPicPr>
            <a:picLocks noChangeAspect="1"/>
          </p:cNvPicPr>
          <p:nvPr/>
        </p:nvPicPr>
        <p:blipFill>
          <a:blip r:embed="rId2"/>
          <a:stretch>
            <a:fillRect/>
          </a:stretch>
        </p:blipFill>
        <p:spPr>
          <a:xfrm>
            <a:off x="2982191" y="3332535"/>
            <a:ext cx="3356264" cy="2740950"/>
          </a:xfrm>
          <a:prstGeom prst="rect">
            <a:avLst/>
          </a:prstGeom>
        </p:spPr>
      </p:pic>
    </p:spTree>
    <p:extLst>
      <p:ext uri="{BB962C8B-B14F-4D97-AF65-F5344CB8AC3E}">
        <p14:creationId xmlns:p14="http://schemas.microsoft.com/office/powerpoint/2010/main" val="42867789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Living in Foreign Lands</a:t>
            </a:r>
            <a:endParaRPr lang="en-GB" b="1" dirty="0"/>
          </a:p>
        </p:txBody>
      </p:sp>
      <p:sp>
        <p:nvSpPr>
          <p:cNvPr id="3" name="Content Placeholder 2"/>
          <p:cNvSpPr>
            <a:spLocks noGrp="1"/>
          </p:cNvSpPr>
          <p:nvPr>
            <p:ph idx="1"/>
          </p:nvPr>
        </p:nvSpPr>
        <p:spPr>
          <a:xfrm>
            <a:off x="0" y="1417638"/>
            <a:ext cx="9040091" cy="5326062"/>
          </a:xfrm>
        </p:spPr>
        <p:txBody>
          <a:bodyPr>
            <a:normAutofit/>
          </a:bodyPr>
          <a:lstStyle/>
          <a:p>
            <a:r>
              <a:rPr lang="en-GB" sz="2800" dirty="0" smtClean="0"/>
              <a:t>Why have merchant Diaspora? </a:t>
            </a:r>
          </a:p>
          <a:p>
            <a:endParaRPr lang="en-GB" sz="500" dirty="0"/>
          </a:p>
          <a:p>
            <a:r>
              <a:rPr lang="en-GB" sz="2800" dirty="0" smtClean="0"/>
              <a:t>Rhythm of the south-western and north-eastern monsoons:</a:t>
            </a:r>
          </a:p>
          <a:p>
            <a:pPr lvl="1"/>
            <a:r>
              <a:rPr lang="en-GB" sz="2400" dirty="0" smtClean="0"/>
              <a:t>Arrive on Indian coast around end of September</a:t>
            </a:r>
          </a:p>
          <a:p>
            <a:pPr lvl="1"/>
            <a:r>
              <a:rPr lang="en-GB" sz="2400" dirty="0" smtClean="0"/>
              <a:t>Return voyage to Egypt during December or early January</a:t>
            </a:r>
          </a:p>
          <a:p>
            <a:pPr lvl="1"/>
            <a:r>
              <a:rPr lang="en-GB" sz="2400" dirty="0" smtClean="0"/>
              <a:t>Two to three months to conduct your business</a:t>
            </a:r>
          </a:p>
          <a:p>
            <a:pPr lvl="1"/>
            <a:endParaRPr lang="en-GB" sz="500" dirty="0"/>
          </a:p>
          <a:p>
            <a:r>
              <a:rPr lang="en-GB" sz="2800" dirty="0" smtClean="0"/>
              <a:t>Resident agents working on behalf of wealthy backers – consortia:</a:t>
            </a:r>
          </a:p>
          <a:p>
            <a:pPr lvl="1"/>
            <a:r>
              <a:rPr lang="en-GB" sz="2400" dirty="0" smtClean="0"/>
              <a:t>Develop longer-term partnerships with local merchants/suppliers</a:t>
            </a:r>
          </a:p>
          <a:p>
            <a:pPr lvl="1"/>
            <a:r>
              <a:rPr lang="en-GB" sz="2400" dirty="0" smtClean="0"/>
              <a:t>Acquire goods in advance and dispose of cargo after departure</a:t>
            </a:r>
          </a:p>
          <a:p>
            <a:pPr lvl="1"/>
            <a:r>
              <a:rPr lang="en-GB" sz="2400" dirty="0" smtClean="0"/>
              <a:t>More immediate knowledge of market changes </a:t>
            </a:r>
          </a:p>
          <a:p>
            <a:pPr lvl="1"/>
            <a:endParaRPr lang="en-GB" sz="500" dirty="0"/>
          </a:p>
        </p:txBody>
      </p:sp>
    </p:spTree>
    <p:extLst>
      <p:ext uri="{BB962C8B-B14F-4D97-AF65-F5344CB8AC3E}">
        <p14:creationId xmlns:p14="http://schemas.microsoft.com/office/powerpoint/2010/main" val="979540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5257800" y="3823856"/>
            <a:ext cx="3761509" cy="685800"/>
          </a:xfrm>
        </p:spPr>
        <p:txBody>
          <a:bodyPr>
            <a:normAutofit fontScale="85000" lnSpcReduction="20000"/>
          </a:bodyPr>
          <a:lstStyle/>
          <a:p>
            <a:pPr marL="0" indent="0">
              <a:buNone/>
            </a:pPr>
            <a:r>
              <a:rPr lang="en-GB" dirty="0" smtClean="0"/>
              <a:t>British East India Company </a:t>
            </a:r>
            <a:r>
              <a:rPr lang="en-GB" dirty="0"/>
              <a:t>factory </a:t>
            </a:r>
            <a:r>
              <a:rPr lang="en-GB" dirty="0" smtClean="0"/>
              <a:t>at Surat – c.1725</a:t>
            </a:r>
            <a:endParaRPr lang="en-GB" dirty="0"/>
          </a:p>
        </p:txBody>
      </p:sp>
      <p:pic>
        <p:nvPicPr>
          <p:cNvPr id="8" name="Picture 7"/>
          <p:cNvPicPr>
            <a:picLocks noChangeAspect="1"/>
          </p:cNvPicPr>
          <p:nvPr/>
        </p:nvPicPr>
        <p:blipFill>
          <a:blip r:embed="rId2"/>
          <a:stretch>
            <a:fillRect/>
          </a:stretch>
        </p:blipFill>
        <p:spPr>
          <a:xfrm>
            <a:off x="124691" y="3642653"/>
            <a:ext cx="5013613" cy="3078534"/>
          </a:xfrm>
          <a:prstGeom prst="rect">
            <a:avLst/>
          </a:prstGeom>
        </p:spPr>
      </p:pic>
      <p:pic>
        <p:nvPicPr>
          <p:cNvPr id="10" name="Picture 9"/>
          <p:cNvPicPr>
            <a:picLocks noChangeAspect="1"/>
          </p:cNvPicPr>
          <p:nvPr/>
        </p:nvPicPr>
        <p:blipFill>
          <a:blip r:embed="rId3"/>
          <a:stretch>
            <a:fillRect/>
          </a:stretch>
        </p:blipFill>
        <p:spPr>
          <a:xfrm>
            <a:off x="4816878" y="190449"/>
            <a:ext cx="4127098" cy="3539887"/>
          </a:xfrm>
          <a:prstGeom prst="rect">
            <a:avLst/>
          </a:prstGeom>
        </p:spPr>
      </p:pic>
      <p:pic>
        <p:nvPicPr>
          <p:cNvPr id="11" name="Picture 10"/>
          <p:cNvPicPr>
            <a:picLocks noChangeAspect="1"/>
          </p:cNvPicPr>
          <p:nvPr/>
        </p:nvPicPr>
        <p:blipFill>
          <a:blip r:embed="rId4"/>
          <a:stretch>
            <a:fillRect/>
          </a:stretch>
        </p:blipFill>
        <p:spPr>
          <a:xfrm>
            <a:off x="124691" y="190449"/>
            <a:ext cx="4436918" cy="2700790"/>
          </a:xfrm>
          <a:prstGeom prst="rect">
            <a:avLst/>
          </a:prstGeom>
        </p:spPr>
      </p:pic>
      <p:sp>
        <p:nvSpPr>
          <p:cNvPr id="12" name="Content Placeholder 2"/>
          <p:cNvSpPr>
            <a:spLocks noGrp="1"/>
          </p:cNvSpPr>
          <p:nvPr>
            <p:ph idx="1"/>
          </p:nvPr>
        </p:nvSpPr>
        <p:spPr>
          <a:xfrm>
            <a:off x="124690" y="2944063"/>
            <a:ext cx="4520045" cy="685800"/>
          </a:xfrm>
        </p:spPr>
        <p:txBody>
          <a:bodyPr>
            <a:normAutofit fontScale="85000" lnSpcReduction="20000"/>
          </a:bodyPr>
          <a:lstStyle/>
          <a:p>
            <a:pPr marL="0" indent="0">
              <a:buNone/>
            </a:pPr>
            <a:r>
              <a:rPr lang="en-GB" dirty="0" smtClean="0"/>
              <a:t>Dutch East India Company </a:t>
            </a:r>
            <a:r>
              <a:rPr lang="en-GB" dirty="0"/>
              <a:t>factory in </a:t>
            </a:r>
            <a:r>
              <a:rPr lang="en-GB" dirty="0" smtClean="0"/>
              <a:t>Bengal region – c.1665</a:t>
            </a:r>
            <a:endParaRPr lang="en-GB" dirty="0"/>
          </a:p>
        </p:txBody>
      </p:sp>
      <p:sp>
        <p:nvSpPr>
          <p:cNvPr id="13" name="Rectangle 12"/>
          <p:cNvSpPr/>
          <p:nvPr/>
        </p:nvSpPr>
        <p:spPr>
          <a:xfrm>
            <a:off x="5257800" y="4509656"/>
            <a:ext cx="3761509" cy="2308324"/>
          </a:xfrm>
          <a:prstGeom prst="rect">
            <a:avLst/>
          </a:prstGeom>
        </p:spPr>
        <p:txBody>
          <a:bodyPr wrap="square">
            <a:spAutoFit/>
          </a:bodyPr>
          <a:lstStyle/>
          <a:p>
            <a:r>
              <a:rPr lang="en-GB" dirty="0"/>
              <a:t>“In different places at Puhar [coast of Tamilnadu] the gaze of the observer is attracted by the residence of the </a:t>
            </a:r>
            <a:r>
              <a:rPr lang="en-GB" dirty="0" err="1"/>
              <a:t>Yavanas</a:t>
            </a:r>
            <a:r>
              <a:rPr lang="en-GB" dirty="0"/>
              <a:t>, whose prosperity is without limits. At the harbour there are sailors from distant lands, but in all appearance they live as one community.” - </a:t>
            </a:r>
            <a:r>
              <a:rPr lang="en-GB" b="1" i="1" dirty="0" err="1"/>
              <a:t>Silappatikaram</a:t>
            </a:r>
            <a:r>
              <a:rPr lang="en-GB" b="1" dirty="0"/>
              <a:t> </a:t>
            </a:r>
            <a:r>
              <a:rPr lang="en-GB" b="1" dirty="0" smtClean="0"/>
              <a:t>5.9-12</a:t>
            </a:r>
            <a:r>
              <a:rPr lang="en-GB" dirty="0" smtClean="0"/>
              <a:t>. </a:t>
            </a:r>
            <a:endParaRPr lang="en-GB" dirty="0"/>
          </a:p>
        </p:txBody>
      </p:sp>
    </p:spTree>
    <p:extLst>
      <p:ext uri="{BB962C8B-B14F-4D97-AF65-F5344CB8AC3E}">
        <p14:creationId xmlns:p14="http://schemas.microsoft.com/office/powerpoint/2010/main" val="3500374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1" y="93518"/>
            <a:ext cx="8832272" cy="6764482"/>
          </a:xfrm>
        </p:spPr>
        <p:txBody>
          <a:bodyPr>
            <a:normAutofit fontScale="85000" lnSpcReduction="20000"/>
          </a:bodyPr>
          <a:lstStyle/>
          <a:p>
            <a:r>
              <a:rPr lang="en-GB" dirty="0" smtClean="0"/>
              <a:t>Other </a:t>
            </a:r>
            <a:r>
              <a:rPr lang="en-GB" dirty="0"/>
              <a:t>groups – seeking employment (mercenaries, artisans) – seeking knowledge (Apollonius?) – seeking </a:t>
            </a:r>
            <a:r>
              <a:rPr lang="en-GB" dirty="0" smtClean="0"/>
              <a:t>adventure (Lucian </a:t>
            </a:r>
            <a:r>
              <a:rPr lang="en-GB" i="1" dirty="0" smtClean="0"/>
              <a:t>Against Alexander the False Prophet</a:t>
            </a:r>
            <a:r>
              <a:rPr lang="en-GB" dirty="0" smtClean="0"/>
              <a:t>).</a:t>
            </a:r>
            <a:endParaRPr lang="en-GB" dirty="0"/>
          </a:p>
          <a:p>
            <a:pPr marL="0" indent="0">
              <a:buNone/>
            </a:pPr>
            <a:endParaRPr lang="en-GB" sz="600" dirty="0"/>
          </a:p>
          <a:p>
            <a:pPr marL="0" indent="0">
              <a:buNone/>
            </a:pPr>
            <a:r>
              <a:rPr lang="en-GB" dirty="0" smtClean="0"/>
              <a:t>“[Alexander convinced him] to </a:t>
            </a:r>
            <a:r>
              <a:rPr lang="en-GB" dirty="0"/>
              <a:t>put his servants on trial for their lives before the governor of Galatia on the charge that they had murdered his son, a student at Alexandria. But the young man is living, and has come back alive after the execution of the servants, whom you gave over to the wild beasts.” </a:t>
            </a:r>
            <a:r>
              <a:rPr lang="en-GB" b="1" dirty="0"/>
              <a:t>What had happened was this. The young man cruised up the Nile as far as </a:t>
            </a:r>
            <a:r>
              <a:rPr lang="en-GB" b="1" dirty="0" err="1" smtClean="0"/>
              <a:t>Clysma</a:t>
            </a:r>
            <a:r>
              <a:rPr lang="en-GB" b="1" dirty="0" smtClean="0"/>
              <a:t>, </a:t>
            </a:r>
            <a:r>
              <a:rPr lang="en-GB" b="1" dirty="0"/>
              <a:t>and as a vessel was just putting to sea, was induced to join others in a voyage to India</a:t>
            </a:r>
            <a:r>
              <a:rPr lang="en-GB" dirty="0"/>
              <a:t>. Then because he was overdue, those ill-starred servants concluded that the young man either had lost his life during his cruise upon the Nile or had been made away with by brigands, who were numerous at the time; and they returned with the report of his disappearance. Then followed the oracle and their condemnation, after which the young man presented himself, telling of his travels</a:t>
            </a:r>
            <a:r>
              <a:rPr lang="en-GB" dirty="0" smtClean="0"/>
              <a:t>.” – </a:t>
            </a:r>
            <a:r>
              <a:rPr lang="en-GB" b="1" dirty="0" smtClean="0"/>
              <a:t>Lucian </a:t>
            </a:r>
            <a:r>
              <a:rPr lang="en-GB" b="1" i="1" dirty="0" smtClean="0"/>
              <a:t>Against Alexander the False Prophet </a:t>
            </a:r>
            <a:r>
              <a:rPr lang="en-GB" b="1" dirty="0" smtClean="0"/>
              <a:t>44</a:t>
            </a:r>
            <a:r>
              <a:rPr lang="en-GB" dirty="0" smtClean="0"/>
              <a:t>.</a:t>
            </a:r>
            <a:endParaRPr lang="en-GB" dirty="0"/>
          </a:p>
        </p:txBody>
      </p:sp>
    </p:spTree>
    <p:extLst>
      <p:ext uri="{BB962C8B-B14F-4D97-AF65-F5344CB8AC3E}">
        <p14:creationId xmlns:p14="http://schemas.microsoft.com/office/powerpoint/2010/main" val="1465830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381" y="1205344"/>
            <a:ext cx="8655627" cy="4353791"/>
          </a:xfrm>
        </p:spPr>
        <p:txBody>
          <a:bodyPr/>
          <a:lstStyle/>
          <a:p>
            <a:pPr marL="0" indent="0">
              <a:buNone/>
            </a:pPr>
            <a:endParaRPr lang="en-GB" dirty="0" smtClean="0"/>
          </a:p>
          <a:p>
            <a:pPr marL="0" indent="0">
              <a:buNone/>
            </a:pPr>
            <a:endParaRPr lang="en-GB" dirty="0"/>
          </a:p>
          <a:p>
            <a:pPr marL="0" indent="0" algn="ctr">
              <a:buNone/>
            </a:pPr>
            <a:r>
              <a:rPr lang="en-GB" sz="6000" b="1" dirty="0" smtClean="0"/>
              <a:t>Indians </a:t>
            </a:r>
            <a:r>
              <a:rPr lang="en-GB" sz="6000" b="1" dirty="0"/>
              <a:t>and </a:t>
            </a:r>
            <a:r>
              <a:rPr lang="en-GB" sz="6000" b="1" dirty="0" smtClean="0"/>
              <a:t>Arabians in the Roman Empire</a:t>
            </a:r>
          </a:p>
        </p:txBody>
      </p:sp>
    </p:spTree>
    <p:extLst>
      <p:ext uri="{BB962C8B-B14F-4D97-AF65-F5344CB8AC3E}">
        <p14:creationId xmlns:p14="http://schemas.microsoft.com/office/powerpoint/2010/main" val="3148234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0753"/>
            <a:ext cx="9144000" cy="6677246"/>
          </a:xfrm>
        </p:spPr>
        <p:txBody>
          <a:bodyPr>
            <a:normAutofit fontScale="85000" lnSpcReduction="20000"/>
          </a:bodyPr>
          <a:lstStyle/>
          <a:p>
            <a:r>
              <a:rPr lang="en-GB" dirty="0" smtClean="0"/>
              <a:t>Arabians at Myos Hormos and Berenike:</a:t>
            </a:r>
          </a:p>
          <a:p>
            <a:pPr lvl="1"/>
            <a:r>
              <a:rPr lang="en-GB" sz="2500" dirty="0" smtClean="0"/>
              <a:t>Dedications by merchants </a:t>
            </a:r>
            <a:r>
              <a:rPr lang="en-GB" sz="2500" dirty="0"/>
              <a:t>from </a:t>
            </a:r>
            <a:r>
              <a:rPr lang="en-GB" sz="2500" dirty="0" err="1"/>
              <a:t>Eudaimon</a:t>
            </a:r>
            <a:r>
              <a:rPr lang="en-GB" sz="2500" dirty="0"/>
              <a:t> Arabia (Aden</a:t>
            </a:r>
            <a:r>
              <a:rPr lang="en-GB" sz="2500" dirty="0" smtClean="0"/>
              <a:t>) in 1</a:t>
            </a:r>
            <a:r>
              <a:rPr lang="en-GB" sz="2500" baseline="30000" dirty="0" smtClean="0"/>
              <a:t>st</a:t>
            </a:r>
            <a:r>
              <a:rPr lang="en-GB" sz="2500" dirty="0" smtClean="0"/>
              <a:t> c AD.</a:t>
            </a:r>
          </a:p>
          <a:p>
            <a:pPr lvl="1"/>
            <a:r>
              <a:rPr lang="en-GB" sz="2500" dirty="0" smtClean="0"/>
              <a:t>South </a:t>
            </a:r>
            <a:r>
              <a:rPr lang="en-GB" sz="2500" dirty="0"/>
              <a:t>Arabian graffiti, </a:t>
            </a:r>
            <a:r>
              <a:rPr lang="en-GB" sz="2500" dirty="0" smtClean="0"/>
              <a:t>and writing on sherds.</a:t>
            </a:r>
          </a:p>
          <a:p>
            <a:pPr lvl="1"/>
            <a:r>
              <a:rPr lang="en-GB" sz="2500" dirty="0" smtClean="0"/>
              <a:t>South </a:t>
            </a:r>
            <a:r>
              <a:rPr lang="en-GB" sz="2500" dirty="0"/>
              <a:t>Arabian utilitarian wares (e.g. calcite beehive </a:t>
            </a:r>
            <a:r>
              <a:rPr lang="en-GB" sz="2500" dirty="0" smtClean="0"/>
              <a:t>vessel)</a:t>
            </a:r>
          </a:p>
          <a:p>
            <a:pPr lvl="1"/>
            <a:endParaRPr lang="en-GB" sz="100" dirty="0"/>
          </a:p>
          <a:p>
            <a:r>
              <a:rPr lang="en-GB" dirty="0" smtClean="0"/>
              <a:t>Indians at Myos Hormos and Berenike</a:t>
            </a:r>
          </a:p>
          <a:p>
            <a:pPr lvl="1"/>
            <a:r>
              <a:rPr lang="en-GB" dirty="0" smtClean="0"/>
              <a:t>Rice (kernels </a:t>
            </a:r>
            <a:r>
              <a:rPr lang="en-GB" dirty="0"/>
              <a:t>and </a:t>
            </a:r>
            <a:r>
              <a:rPr lang="en-GB" dirty="0" smtClean="0"/>
              <a:t>chaff) found </a:t>
            </a:r>
            <a:r>
              <a:rPr lang="en-GB" dirty="0"/>
              <a:t>at </a:t>
            </a:r>
            <a:r>
              <a:rPr lang="en-GB" dirty="0" smtClean="0"/>
              <a:t>Berenike</a:t>
            </a:r>
          </a:p>
          <a:p>
            <a:pPr lvl="1"/>
            <a:r>
              <a:rPr lang="en-GB" dirty="0" smtClean="0"/>
              <a:t>Utilitarian and domestic wares – personal baggage?</a:t>
            </a:r>
          </a:p>
          <a:p>
            <a:pPr lvl="2"/>
            <a:r>
              <a:rPr lang="en-GB" sz="2500" dirty="0" smtClean="0"/>
              <a:t>Arikamedu style cooking ware (Myos Hormos)</a:t>
            </a:r>
          </a:p>
          <a:p>
            <a:pPr lvl="2"/>
            <a:r>
              <a:rPr lang="en-GB" sz="2500" dirty="0" smtClean="0"/>
              <a:t>Cooking </a:t>
            </a:r>
            <a:r>
              <a:rPr lang="en-GB" sz="2500" dirty="0"/>
              <a:t>pots (Wheeler Type </a:t>
            </a:r>
            <a:r>
              <a:rPr lang="en-GB" sz="2500" dirty="0" smtClean="0"/>
              <a:t>24), </a:t>
            </a:r>
            <a:r>
              <a:rPr lang="en-GB" sz="2500" dirty="0"/>
              <a:t>casseroles dishes (Wheeler Type </a:t>
            </a:r>
            <a:r>
              <a:rPr lang="en-GB" sz="2500" dirty="0" smtClean="0"/>
              <a:t>25), </a:t>
            </a:r>
            <a:r>
              <a:rPr lang="en-GB" sz="2500" dirty="0"/>
              <a:t>flanged casseroles and lids (Wheeler Type </a:t>
            </a:r>
            <a:r>
              <a:rPr lang="en-GB" sz="2500" dirty="0" smtClean="0"/>
              <a:t>28-29) – southeast Indian in origin (Berenike)</a:t>
            </a:r>
          </a:p>
          <a:p>
            <a:pPr lvl="2"/>
            <a:r>
              <a:rPr lang="en-GB" sz="2500" dirty="0" smtClean="0"/>
              <a:t>Absence of pottery from Malabar Coast </a:t>
            </a:r>
            <a:r>
              <a:rPr lang="en-GB" sz="2500" dirty="0"/>
              <a:t>and </a:t>
            </a:r>
            <a:r>
              <a:rPr lang="en-GB" sz="2500" dirty="0" smtClean="0"/>
              <a:t>northwest </a:t>
            </a:r>
            <a:r>
              <a:rPr lang="en-GB" sz="2500" dirty="0"/>
              <a:t>Indian </a:t>
            </a:r>
            <a:endParaRPr lang="en-GB" sz="2500" dirty="0" smtClean="0"/>
          </a:p>
          <a:p>
            <a:pPr lvl="2"/>
            <a:endParaRPr lang="en-GB" sz="100" dirty="0"/>
          </a:p>
          <a:p>
            <a:r>
              <a:rPr lang="en-GB" dirty="0"/>
              <a:t>Indian scripts and symbols </a:t>
            </a:r>
            <a:r>
              <a:rPr lang="en-GB" dirty="0" smtClean="0"/>
              <a:t>found in </a:t>
            </a:r>
            <a:r>
              <a:rPr lang="en-GB" dirty="0"/>
              <a:t>Eastern Desert </a:t>
            </a:r>
            <a:r>
              <a:rPr lang="en-GB" dirty="0" smtClean="0"/>
              <a:t>(e.g. </a:t>
            </a:r>
            <a:r>
              <a:rPr lang="en-GB" i="1" dirty="0" err="1" smtClean="0"/>
              <a:t>svastikas</a:t>
            </a:r>
            <a:r>
              <a:rPr lang="en-GB" dirty="0" smtClean="0"/>
              <a:t>)</a:t>
            </a:r>
          </a:p>
          <a:p>
            <a:endParaRPr lang="en-GB" sz="100" i="1" dirty="0"/>
          </a:p>
          <a:p>
            <a:r>
              <a:rPr lang="en-GB" dirty="0" smtClean="0"/>
              <a:t>Names of Indians </a:t>
            </a:r>
            <a:r>
              <a:rPr lang="en-GB" i="1" dirty="0"/>
              <a:t>– </a:t>
            </a:r>
            <a:r>
              <a:rPr lang="en-GB" dirty="0" err="1"/>
              <a:t>Kanan</a:t>
            </a:r>
            <a:r>
              <a:rPr lang="en-GB" dirty="0"/>
              <a:t> and </a:t>
            </a:r>
            <a:r>
              <a:rPr lang="en-GB" dirty="0" err="1" smtClean="0"/>
              <a:t>Cātan</a:t>
            </a:r>
            <a:r>
              <a:rPr lang="en-GB" dirty="0" smtClean="0"/>
              <a:t> – Brahmi script (Myos </a:t>
            </a:r>
            <a:r>
              <a:rPr lang="en-GB" dirty="0"/>
              <a:t>Hormos) cf. </a:t>
            </a:r>
            <a:r>
              <a:rPr lang="en-GB" dirty="0" err="1" smtClean="0"/>
              <a:t>Kanan</a:t>
            </a:r>
            <a:r>
              <a:rPr lang="en-GB" dirty="0" smtClean="0"/>
              <a:t> </a:t>
            </a:r>
            <a:r>
              <a:rPr lang="en-GB" dirty="0"/>
              <a:t>(Arikamedu); ‘</a:t>
            </a:r>
            <a:r>
              <a:rPr lang="en-GB" dirty="0" err="1"/>
              <a:t>Korran</a:t>
            </a:r>
            <a:r>
              <a:rPr lang="en-GB" dirty="0"/>
              <a:t>, the chieftain</a:t>
            </a:r>
            <a:r>
              <a:rPr lang="en-GB" dirty="0" smtClean="0"/>
              <a:t>’ – Brahmi script (Berenike); </a:t>
            </a:r>
            <a:r>
              <a:rPr lang="sv-SE" dirty="0"/>
              <a:t>Halaka, Vinhudala [=Visnudatta], and Nakada [=Nagadatta</a:t>
            </a:r>
            <a:r>
              <a:rPr lang="sv-SE" dirty="0" smtClean="0"/>
              <a:t>?] – ostrakon list good </a:t>
            </a:r>
            <a:r>
              <a:rPr lang="en-GB" dirty="0" smtClean="0"/>
              <a:t>(</a:t>
            </a:r>
            <a:r>
              <a:rPr lang="en-GB" dirty="0"/>
              <a:t>oil, meat, wine</a:t>
            </a:r>
            <a:r>
              <a:rPr lang="en-GB" dirty="0" smtClean="0"/>
              <a:t>) – Prakrit southwest, south central India (Myos Hormos).</a:t>
            </a:r>
            <a:endParaRPr lang="en-GB" dirty="0"/>
          </a:p>
        </p:txBody>
      </p:sp>
    </p:spTree>
    <p:extLst>
      <p:ext uri="{BB962C8B-B14F-4D97-AF65-F5344CB8AC3E}">
        <p14:creationId xmlns:p14="http://schemas.microsoft.com/office/powerpoint/2010/main" val="4152687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997526"/>
          </a:xfrm>
        </p:spPr>
        <p:txBody>
          <a:bodyPr>
            <a:normAutofit/>
          </a:bodyPr>
          <a:lstStyle/>
          <a:p>
            <a:r>
              <a:rPr lang="en-GB" sz="4000" b="1" dirty="0" smtClean="0"/>
              <a:t>Literary References</a:t>
            </a:r>
            <a:endParaRPr lang="en-GB" sz="4000" b="1" dirty="0"/>
          </a:p>
        </p:txBody>
      </p:sp>
      <p:sp>
        <p:nvSpPr>
          <p:cNvPr id="3" name="Content Placeholder 2"/>
          <p:cNvSpPr>
            <a:spLocks noGrp="1"/>
          </p:cNvSpPr>
          <p:nvPr>
            <p:ph idx="1"/>
          </p:nvPr>
        </p:nvSpPr>
        <p:spPr>
          <a:xfrm>
            <a:off x="0" y="997527"/>
            <a:ext cx="9071264" cy="5860474"/>
          </a:xfrm>
        </p:spPr>
        <p:txBody>
          <a:bodyPr>
            <a:normAutofit fontScale="77500" lnSpcReduction="20000"/>
          </a:bodyPr>
          <a:lstStyle/>
          <a:p>
            <a:r>
              <a:rPr lang="en-GB" dirty="0" smtClean="0"/>
              <a:t>Indians and Arabians (among other foreign peoples) at Alexandria:</a:t>
            </a:r>
          </a:p>
          <a:p>
            <a:pPr lvl="1"/>
            <a:r>
              <a:rPr lang="en-GB" dirty="0" smtClean="0"/>
              <a:t>“For I behold among you, not only Greeks and Italians and people from neighbouring Syria… nor yet Ethiopians and Arabs from more distant regions, but even Bactrians, Scythians and Persians and even a few Indians, and all these help to make up the audience in your theatre and sit beside you on each occasion…” </a:t>
            </a:r>
            <a:r>
              <a:rPr lang="en-GB" dirty="0" err="1" smtClean="0"/>
              <a:t>Dio</a:t>
            </a:r>
            <a:r>
              <a:rPr lang="en-GB" dirty="0" smtClean="0"/>
              <a:t> </a:t>
            </a:r>
            <a:r>
              <a:rPr lang="en-GB" dirty="0"/>
              <a:t>Chrysostom </a:t>
            </a:r>
            <a:r>
              <a:rPr lang="en-GB" i="1" dirty="0"/>
              <a:t>To the Alexandrians </a:t>
            </a:r>
            <a:r>
              <a:rPr lang="en-GB" dirty="0" smtClean="0"/>
              <a:t>32.40</a:t>
            </a:r>
          </a:p>
          <a:p>
            <a:pPr lvl="1"/>
            <a:endParaRPr lang="en-GB" sz="300" dirty="0"/>
          </a:p>
          <a:p>
            <a:r>
              <a:rPr lang="en-GB" dirty="0" smtClean="0"/>
              <a:t>Involvement in Roman politics?</a:t>
            </a:r>
          </a:p>
          <a:p>
            <a:pPr lvl="1"/>
            <a:r>
              <a:rPr lang="en-GB" dirty="0" smtClean="0"/>
              <a:t>[Aurelian’s triumphal procession] “There were </a:t>
            </a:r>
            <a:r>
              <a:rPr lang="en-GB" dirty="0" err="1" smtClean="0"/>
              <a:t>Blemmyes</a:t>
            </a:r>
            <a:r>
              <a:rPr lang="en-GB" dirty="0" smtClean="0"/>
              <a:t>, </a:t>
            </a:r>
            <a:r>
              <a:rPr lang="en-GB" dirty="0" err="1" smtClean="0"/>
              <a:t>Axomites</a:t>
            </a:r>
            <a:r>
              <a:rPr lang="en-GB" dirty="0" smtClean="0"/>
              <a:t>, Arabs from Arabia Felix, Indians, Bactrians…” – </a:t>
            </a:r>
            <a:r>
              <a:rPr lang="en-GB" i="1" dirty="0" smtClean="0"/>
              <a:t>SHA </a:t>
            </a:r>
            <a:r>
              <a:rPr lang="en-GB" i="1" dirty="0"/>
              <a:t>Aurelian </a:t>
            </a:r>
            <a:r>
              <a:rPr lang="en-GB" dirty="0" smtClean="0"/>
              <a:t>33.4</a:t>
            </a:r>
          </a:p>
          <a:p>
            <a:pPr lvl="1"/>
            <a:endParaRPr lang="en-GB" sz="300" dirty="0" smtClean="0"/>
          </a:p>
          <a:p>
            <a:r>
              <a:rPr lang="en-GB" dirty="0" smtClean="0"/>
              <a:t>Indian servants and slaves:</a:t>
            </a:r>
          </a:p>
          <a:p>
            <a:pPr lvl="1"/>
            <a:r>
              <a:rPr lang="en-GB" dirty="0" smtClean="0"/>
              <a:t>“…he [</a:t>
            </a:r>
            <a:r>
              <a:rPr lang="en-GB" dirty="0" err="1" smtClean="0"/>
              <a:t>Favorinus</a:t>
            </a:r>
            <a:r>
              <a:rPr lang="en-GB" dirty="0" smtClean="0"/>
              <a:t>] bequeathed to </a:t>
            </a:r>
            <a:r>
              <a:rPr lang="en-GB" dirty="0" err="1" smtClean="0"/>
              <a:t>Herodes</a:t>
            </a:r>
            <a:r>
              <a:rPr lang="en-GB" dirty="0" smtClean="0"/>
              <a:t> all the books he had collected at his house in Rome, and </a:t>
            </a:r>
            <a:r>
              <a:rPr lang="en-GB" dirty="0" err="1" smtClean="0"/>
              <a:t>Autolecythus</a:t>
            </a:r>
            <a:r>
              <a:rPr lang="en-GB" dirty="0" smtClean="0"/>
              <a:t>. This was an Indian, entirely black, a play thing of </a:t>
            </a:r>
            <a:r>
              <a:rPr lang="en-GB" dirty="0" err="1" smtClean="0"/>
              <a:t>Herodes</a:t>
            </a:r>
            <a:r>
              <a:rPr lang="en-GB" dirty="0" smtClean="0"/>
              <a:t> and </a:t>
            </a:r>
            <a:r>
              <a:rPr lang="en-GB" dirty="0" err="1" smtClean="0"/>
              <a:t>Favorinus</a:t>
            </a:r>
            <a:r>
              <a:rPr lang="en-GB" dirty="0" smtClean="0"/>
              <a:t>, for as they drank their wine together he used to amuse them by sprinkling his Indian dialect with Attic words and speaking barbarous Greek with a tongue that stammered and faltered.” - </a:t>
            </a:r>
            <a:r>
              <a:rPr lang="en-GB" b="1" dirty="0" smtClean="0"/>
              <a:t>Philostratus </a:t>
            </a:r>
            <a:r>
              <a:rPr lang="en-GB" b="1" i="1" dirty="0"/>
              <a:t>Lives of the Sophists </a:t>
            </a:r>
            <a:r>
              <a:rPr lang="en-GB" b="1" dirty="0" smtClean="0"/>
              <a:t>1.8</a:t>
            </a:r>
          </a:p>
          <a:p>
            <a:pPr lvl="1"/>
            <a:r>
              <a:rPr lang="en-GB" dirty="0" smtClean="0"/>
              <a:t>Cf. Indian eunuchs in </a:t>
            </a:r>
            <a:r>
              <a:rPr lang="en-GB" dirty="0"/>
              <a:t>the Alexandrian Tariff (</a:t>
            </a:r>
            <a:r>
              <a:rPr lang="en-GB" i="1" dirty="0"/>
              <a:t>Digest</a:t>
            </a:r>
            <a:r>
              <a:rPr lang="en-GB" dirty="0"/>
              <a:t> 39.4.16.6-7 (</a:t>
            </a:r>
            <a:r>
              <a:rPr lang="en-GB" dirty="0" err="1"/>
              <a:t>Marcianus</a:t>
            </a:r>
            <a:r>
              <a:rPr lang="en-GB" dirty="0"/>
              <a:t> 1.S. </a:t>
            </a:r>
            <a:r>
              <a:rPr lang="en-GB" i="1" dirty="0"/>
              <a:t>de </a:t>
            </a:r>
            <a:r>
              <a:rPr lang="en-GB" i="1" dirty="0" err="1"/>
              <a:t>delatoribus</a:t>
            </a:r>
            <a:r>
              <a:rPr lang="en-GB" dirty="0" smtClean="0"/>
              <a:t>).</a:t>
            </a:r>
            <a:endParaRPr lang="en-GB" dirty="0"/>
          </a:p>
          <a:p>
            <a:endParaRPr lang="en-GB" dirty="0" smtClean="0"/>
          </a:p>
        </p:txBody>
      </p:sp>
    </p:spTree>
    <p:extLst>
      <p:ext uri="{BB962C8B-B14F-4D97-AF65-F5344CB8AC3E}">
        <p14:creationId xmlns:p14="http://schemas.microsoft.com/office/powerpoint/2010/main" val="127630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Indians in Novels and Plays</a:t>
            </a:r>
            <a:endParaRPr lang="en-GB" b="1" dirty="0"/>
          </a:p>
        </p:txBody>
      </p:sp>
      <p:sp>
        <p:nvSpPr>
          <p:cNvPr id="3" name="Content Placeholder 2"/>
          <p:cNvSpPr>
            <a:spLocks noGrp="1"/>
          </p:cNvSpPr>
          <p:nvPr>
            <p:ph idx="1"/>
          </p:nvPr>
        </p:nvSpPr>
        <p:spPr>
          <a:xfrm>
            <a:off x="1" y="1330036"/>
            <a:ext cx="9144000" cy="5434446"/>
          </a:xfrm>
        </p:spPr>
        <p:txBody>
          <a:bodyPr>
            <a:normAutofit fontScale="92500" lnSpcReduction="10000"/>
          </a:bodyPr>
          <a:lstStyle/>
          <a:p>
            <a:r>
              <a:rPr lang="en-GB" dirty="0"/>
              <a:t>Indian chieftain </a:t>
            </a:r>
            <a:r>
              <a:rPr lang="en-GB" dirty="0" smtClean="0"/>
              <a:t>comes </a:t>
            </a:r>
            <a:r>
              <a:rPr lang="en-GB" dirty="0"/>
              <a:t>to Alexandria to sightsee and </a:t>
            </a:r>
            <a:r>
              <a:rPr lang="en-GB" dirty="0" smtClean="0"/>
              <a:t>trade:</a:t>
            </a:r>
          </a:p>
          <a:p>
            <a:pPr lvl="1"/>
            <a:r>
              <a:rPr lang="en-GB" dirty="0" smtClean="0"/>
              <a:t>“Meanwhile the pirates handed over </a:t>
            </a:r>
            <a:r>
              <a:rPr lang="en-GB" dirty="0" err="1" smtClean="0"/>
              <a:t>Anthia</a:t>
            </a:r>
            <a:r>
              <a:rPr lang="en-GB" dirty="0" smtClean="0"/>
              <a:t> to merchants at Alexandria… sure enough someone did come to Alexandria, an Indian ruler, to see the city and do business. His name was </a:t>
            </a:r>
            <a:r>
              <a:rPr lang="en-GB" dirty="0" err="1" smtClean="0"/>
              <a:t>Psammis</a:t>
            </a:r>
            <a:r>
              <a:rPr lang="en-GB" dirty="0" smtClean="0"/>
              <a:t>… She was still secluded in </a:t>
            </a:r>
            <a:r>
              <a:rPr lang="en-GB" dirty="0" err="1" smtClean="0"/>
              <a:t>Psammis</a:t>
            </a:r>
            <a:r>
              <a:rPr lang="en-GB" dirty="0" smtClean="0"/>
              <a:t>’ household…” – </a:t>
            </a:r>
            <a:r>
              <a:rPr lang="en-GB" b="1" dirty="0" smtClean="0"/>
              <a:t>Xenophon </a:t>
            </a:r>
            <a:r>
              <a:rPr lang="en-GB" b="1" dirty="0"/>
              <a:t>of Ephesus </a:t>
            </a:r>
            <a:r>
              <a:rPr lang="en-GB" b="1" i="1" dirty="0"/>
              <a:t>Ephesian Tale </a:t>
            </a:r>
            <a:r>
              <a:rPr lang="en-GB" b="1" dirty="0" smtClean="0"/>
              <a:t>3.11-12</a:t>
            </a:r>
            <a:r>
              <a:rPr lang="en-GB" dirty="0" smtClean="0"/>
              <a:t>.</a:t>
            </a:r>
          </a:p>
          <a:p>
            <a:pPr lvl="1"/>
            <a:endParaRPr lang="en-GB" sz="1100" dirty="0"/>
          </a:p>
          <a:p>
            <a:r>
              <a:rPr lang="en-GB" dirty="0" smtClean="0"/>
              <a:t>Fragments of a play the </a:t>
            </a:r>
            <a:r>
              <a:rPr lang="en-GB" i="1" dirty="0" err="1" smtClean="0"/>
              <a:t>Charition</a:t>
            </a:r>
            <a:r>
              <a:rPr lang="en-GB" i="1" dirty="0" smtClean="0"/>
              <a:t>:</a:t>
            </a:r>
          </a:p>
          <a:p>
            <a:pPr lvl="1"/>
            <a:r>
              <a:rPr lang="en-GB" dirty="0" smtClean="0"/>
              <a:t>“</a:t>
            </a:r>
            <a:r>
              <a:rPr lang="en-GB" dirty="0"/>
              <a:t>Indians” would come on stage and babble in an unintelligible </a:t>
            </a:r>
            <a:r>
              <a:rPr lang="en-GB" dirty="0" smtClean="0"/>
              <a:t>language </a:t>
            </a:r>
          </a:p>
          <a:p>
            <a:pPr lvl="1"/>
            <a:r>
              <a:rPr lang="en-GB" dirty="0"/>
              <a:t>R</a:t>
            </a:r>
            <a:r>
              <a:rPr lang="en-GB" dirty="0" smtClean="0"/>
              <a:t>eal Indian language?</a:t>
            </a:r>
          </a:p>
          <a:p>
            <a:pPr lvl="1"/>
            <a:r>
              <a:rPr lang="en-GB" i="1" dirty="0" err="1"/>
              <a:t>POxy</a:t>
            </a:r>
            <a:r>
              <a:rPr lang="en-GB" dirty="0"/>
              <a:t>. III. 413 </a:t>
            </a:r>
            <a:endParaRPr lang="en-GB" i="1" dirty="0"/>
          </a:p>
          <a:p>
            <a:endParaRPr lang="en-GB" dirty="0"/>
          </a:p>
        </p:txBody>
      </p:sp>
    </p:spTree>
    <p:extLst>
      <p:ext uri="{BB962C8B-B14F-4D97-AF65-F5344CB8AC3E}">
        <p14:creationId xmlns:p14="http://schemas.microsoft.com/office/powerpoint/2010/main" val="4183202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381" y="1205344"/>
            <a:ext cx="8655627" cy="4353791"/>
          </a:xfrm>
        </p:spPr>
        <p:txBody>
          <a:bodyPr/>
          <a:lstStyle/>
          <a:p>
            <a:pPr marL="0" indent="0">
              <a:buNone/>
            </a:pPr>
            <a:endParaRPr lang="en-GB" dirty="0" smtClean="0"/>
          </a:p>
          <a:p>
            <a:pPr marL="0" indent="0">
              <a:buNone/>
            </a:pPr>
            <a:endParaRPr lang="en-GB" dirty="0"/>
          </a:p>
          <a:p>
            <a:pPr marL="0" indent="0" algn="ctr">
              <a:buNone/>
            </a:pPr>
            <a:r>
              <a:rPr lang="en-GB" sz="6000" b="1" dirty="0" smtClean="0"/>
              <a:t>Romans in India</a:t>
            </a:r>
          </a:p>
        </p:txBody>
      </p:sp>
    </p:spTree>
    <p:extLst>
      <p:ext uri="{BB962C8B-B14F-4D97-AF65-F5344CB8AC3E}">
        <p14:creationId xmlns:p14="http://schemas.microsoft.com/office/powerpoint/2010/main" val="617510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Identifying Romans</a:t>
            </a:r>
            <a:endParaRPr lang="en-GB" b="1" dirty="0"/>
          </a:p>
        </p:txBody>
      </p:sp>
      <p:sp>
        <p:nvSpPr>
          <p:cNvPr id="3" name="Content Placeholder 2"/>
          <p:cNvSpPr>
            <a:spLocks noGrp="1"/>
          </p:cNvSpPr>
          <p:nvPr>
            <p:ph idx="1"/>
          </p:nvPr>
        </p:nvSpPr>
        <p:spPr>
          <a:xfrm>
            <a:off x="270163" y="1600200"/>
            <a:ext cx="8614063" cy="5039591"/>
          </a:xfrm>
        </p:spPr>
        <p:txBody>
          <a:bodyPr>
            <a:normAutofit fontScale="92500" lnSpcReduction="10000"/>
          </a:bodyPr>
          <a:lstStyle/>
          <a:p>
            <a:r>
              <a:rPr lang="en-GB" dirty="0" smtClean="0"/>
              <a:t>Foodstuffs – exclusively Mediterranean?</a:t>
            </a:r>
          </a:p>
          <a:p>
            <a:pPr lvl="1"/>
            <a:r>
              <a:rPr lang="en-GB" dirty="0" smtClean="0"/>
              <a:t>Olive oil (Arikamedu) – use in finely crafted “</a:t>
            </a:r>
            <a:r>
              <a:rPr lang="en-GB" dirty="0" err="1" smtClean="0"/>
              <a:t>Yavana</a:t>
            </a:r>
            <a:r>
              <a:rPr lang="en-GB" dirty="0" smtClean="0"/>
              <a:t>” vessels? </a:t>
            </a:r>
            <a:r>
              <a:rPr lang="en-GB" dirty="0"/>
              <a:t>-</a:t>
            </a:r>
            <a:r>
              <a:rPr lang="en-GB" i="1" dirty="0"/>
              <a:t> </a:t>
            </a:r>
            <a:r>
              <a:rPr lang="en-GB" i="1" dirty="0" err="1"/>
              <a:t>Perungadai</a:t>
            </a:r>
            <a:r>
              <a:rPr lang="en-GB" i="1" dirty="0"/>
              <a:t> </a:t>
            </a:r>
            <a:r>
              <a:rPr lang="en-GB" dirty="0" smtClean="0"/>
              <a:t>1.17.15.</a:t>
            </a:r>
          </a:p>
          <a:p>
            <a:pPr lvl="1"/>
            <a:r>
              <a:rPr lang="en-GB" dirty="0" err="1" smtClean="0"/>
              <a:t>Garum</a:t>
            </a:r>
            <a:r>
              <a:rPr lang="en-GB" dirty="0" smtClean="0"/>
              <a:t> (Arikamedu</a:t>
            </a:r>
            <a:r>
              <a:rPr lang="en-GB" dirty="0"/>
              <a:t>) – trade in refined fish - </a:t>
            </a:r>
            <a:r>
              <a:rPr lang="en-GB" i="1" dirty="0" err="1"/>
              <a:t>Puranannuru</a:t>
            </a:r>
            <a:r>
              <a:rPr lang="en-GB" dirty="0"/>
              <a:t> 374; </a:t>
            </a:r>
            <a:r>
              <a:rPr lang="en-GB" i="1" dirty="0" err="1"/>
              <a:t>Porunarattrupadai</a:t>
            </a:r>
            <a:r>
              <a:rPr lang="en-GB" dirty="0"/>
              <a:t> </a:t>
            </a:r>
            <a:r>
              <a:rPr lang="en-GB" dirty="0" smtClean="0"/>
              <a:t>250-60.</a:t>
            </a:r>
          </a:p>
          <a:p>
            <a:endParaRPr lang="en-GB" sz="900" dirty="0"/>
          </a:p>
          <a:p>
            <a:pPr marL="0" indent="0">
              <a:buNone/>
            </a:pPr>
            <a:r>
              <a:rPr lang="en-GB" dirty="0" smtClean="0"/>
              <a:t>“[Port of </a:t>
            </a:r>
            <a:r>
              <a:rPr lang="en-GB" dirty="0" err="1" smtClean="0"/>
              <a:t>Muziris</a:t>
            </a:r>
            <a:r>
              <a:rPr lang="en-GB" dirty="0" smtClean="0"/>
              <a:t>]… grain </a:t>
            </a:r>
            <a:r>
              <a:rPr lang="en-GB" dirty="0"/>
              <a:t>in sufficient amount for those involved with shipping, because the [sc. local] merchants do not use it.” - </a:t>
            </a:r>
            <a:r>
              <a:rPr lang="en-GB" i="1" dirty="0"/>
              <a:t>Periplus</a:t>
            </a:r>
            <a:r>
              <a:rPr lang="en-GB" dirty="0"/>
              <a:t> </a:t>
            </a:r>
            <a:r>
              <a:rPr lang="en-GB" dirty="0" smtClean="0"/>
              <a:t>56.18.21-22. </a:t>
            </a:r>
          </a:p>
          <a:p>
            <a:endParaRPr lang="en-GB" sz="900" dirty="0" smtClean="0"/>
          </a:p>
          <a:p>
            <a:r>
              <a:rPr lang="en-GB" dirty="0" smtClean="0"/>
              <a:t>Gaian</a:t>
            </a:r>
            <a:r>
              <a:rPr lang="en-GB" dirty="0"/>
              <a:t>, also known as </a:t>
            </a:r>
            <a:r>
              <a:rPr lang="en-GB" dirty="0" err="1" smtClean="0"/>
              <a:t>Diodoros</a:t>
            </a:r>
            <a:r>
              <a:rPr lang="en-GB" dirty="0" smtClean="0"/>
              <a:t>, given </a:t>
            </a:r>
            <a:r>
              <a:rPr lang="en-GB" dirty="0"/>
              <a:t>tax exemption </a:t>
            </a:r>
            <a:r>
              <a:rPr lang="en-GB" dirty="0" smtClean="0"/>
              <a:t>in census </a:t>
            </a:r>
            <a:r>
              <a:rPr lang="en-GB" dirty="0"/>
              <a:t>list from </a:t>
            </a:r>
            <a:r>
              <a:rPr lang="en-GB" dirty="0" err="1"/>
              <a:t>Arsinoe</a:t>
            </a:r>
            <a:r>
              <a:rPr lang="en-GB" dirty="0"/>
              <a:t> (AD 72/73</a:t>
            </a:r>
            <a:r>
              <a:rPr lang="en-GB" dirty="0" smtClean="0"/>
              <a:t>) due to absence in India.</a:t>
            </a:r>
          </a:p>
          <a:p>
            <a:pPr lvl="1"/>
            <a:endParaRPr lang="en-GB" dirty="0"/>
          </a:p>
          <a:p>
            <a:endParaRPr lang="en-GB" dirty="0"/>
          </a:p>
        </p:txBody>
      </p:sp>
    </p:spTree>
    <p:extLst>
      <p:ext uri="{BB962C8B-B14F-4D97-AF65-F5344CB8AC3E}">
        <p14:creationId xmlns:p14="http://schemas.microsoft.com/office/powerpoint/2010/main" val="3666547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Tabula Peutingeriana</a:t>
            </a:r>
          </a:p>
        </p:txBody>
      </p:sp>
      <p:sp>
        <p:nvSpPr>
          <p:cNvPr id="3" name="Content Placeholder 2"/>
          <p:cNvSpPr>
            <a:spLocks noGrp="1"/>
          </p:cNvSpPr>
          <p:nvPr>
            <p:ph idx="1"/>
          </p:nvPr>
        </p:nvSpPr>
        <p:spPr>
          <a:xfrm>
            <a:off x="218209" y="1417638"/>
            <a:ext cx="8707582" cy="1335953"/>
          </a:xfrm>
        </p:spPr>
        <p:txBody>
          <a:bodyPr/>
          <a:lstStyle/>
          <a:p>
            <a:r>
              <a:rPr lang="en-GB" i="1" dirty="0" err="1"/>
              <a:t>Templum</a:t>
            </a:r>
            <a:r>
              <a:rPr lang="en-GB" i="1" dirty="0"/>
              <a:t> </a:t>
            </a:r>
            <a:r>
              <a:rPr lang="en-GB" i="1" dirty="0" err="1" smtClean="0"/>
              <a:t>Augusti</a:t>
            </a:r>
            <a:r>
              <a:rPr lang="en-GB" i="1" dirty="0" smtClean="0"/>
              <a:t> </a:t>
            </a:r>
            <a:r>
              <a:rPr lang="en-GB" dirty="0"/>
              <a:t>or temple of Agastya at Cape </a:t>
            </a:r>
            <a:r>
              <a:rPr lang="en-GB" dirty="0" smtClean="0"/>
              <a:t>Comorin?</a:t>
            </a:r>
            <a:r>
              <a:rPr lang="en-GB" i="1" dirty="0" smtClean="0"/>
              <a:t> </a:t>
            </a:r>
            <a:endParaRPr lang="en-GB" i="1" dirty="0"/>
          </a:p>
        </p:txBody>
      </p:sp>
      <p:pic>
        <p:nvPicPr>
          <p:cNvPr id="4" name="Picture 3"/>
          <p:cNvPicPr>
            <a:picLocks noChangeAspect="1"/>
          </p:cNvPicPr>
          <p:nvPr/>
        </p:nvPicPr>
        <p:blipFill rotWithShape="1">
          <a:blip r:embed="rId2"/>
          <a:srcRect l="8378" r="7838" b="22703"/>
          <a:stretch/>
        </p:blipFill>
        <p:spPr>
          <a:xfrm>
            <a:off x="5118939" y="2808163"/>
            <a:ext cx="3806852" cy="3883583"/>
          </a:xfrm>
          <a:prstGeom prst="rect">
            <a:avLst/>
          </a:prstGeom>
        </p:spPr>
      </p:pic>
      <p:pic>
        <p:nvPicPr>
          <p:cNvPr id="5" name="Picture 4"/>
          <p:cNvPicPr>
            <a:picLocks noChangeAspect="1"/>
          </p:cNvPicPr>
          <p:nvPr/>
        </p:nvPicPr>
        <p:blipFill>
          <a:blip r:embed="rId3"/>
          <a:stretch>
            <a:fillRect/>
          </a:stretch>
        </p:blipFill>
        <p:spPr>
          <a:xfrm>
            <a:off x="219075" y="2808163"/>
            <a:ext cx="4758170" cy="3883583"/>
          </a:xfrm>
          <a:prstGeom prst="rect">
            <a:avLst/>
          </a:prstGeom>
        </p:spPr>
      </p:pic>
    </p:spTree>
    <p:extLst>
      <p:ext uri="{BB962C8B-B14F-4D97-AF65-F5344CB8AC3E}">
        <p14:creationId xmlns:p14="http://schemas.microsoft.com/office/powerpoint/2010/main" val="3828034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5865"/>
            <a:ext cx="8229600" cy="1143000"/>
          </a:xfrm>
        </p:spPr>
        <p:txBody>
          <a:bodyPr/>
          <a:lstStyle/>
          <a:p>
            <a:r>
              <a:rPr lang="en-GB" b="1" dirty="0" smtClean="0"/>
              <a:t>Identifying the </a:t>
            </a:r>
            <a:r>
              <a:rPr lang="en-GB" b="1" dirty="0" err="1" smtClean="0"/>
              <a:t>Yavanas</a:t>
            </a:r>
            <a:endParaRPr lang="en-GB" b="1" dirty="0"/>
          </a:p>
        </p:txBody>
      </p:sp>
      <p:sp>
        <p:nvSpPr>
          <p:cNvPr id="3" name="Content Placeholder 2"/>
          <p:cNvSpPr>
            <a:spLocks noGrp="1"/>
          </p:cNvSpPr>
          <p:nvPr>
            <p:ph idx="1"/>
          </p:nvPr>
        </p:nvSpPr>
        <p:spPr>
          <a:xfrm>
            <a:off x="176645" y="1188756"/>
            <a:ext cx="8842664" cy="2888672"/>
          </a:xfrm>
        </p:spPr>
        <p:txBody>
          <a:bodyPr>
            <a:normAutofit fontScale="85000" lnSpcReduction="10000"/>
          </a:bodyPr>
          <a:lstStyle/>
          <a:p>
            <a:r>
              <a:rPr lang="en-GB" sz="2800" dirty="0" smtClean="0"/>
              <a:t>Existence </a:t>
            </a:r>
            <a:r>
              <a:rPr lang="en-GB" sz="2800" dirty="0"/>
              <a:t>of Roman merchant diaspora in western, south-western and south-eastern </a:t>
            </a:r>
            <a:r>
              <a:rPr lang="en-GB" sz="2800" dirty="0" smtClean="0"/>
              <a:t>India often </a:t>
            </a:r>
            <a:r>
              <a:rPr lang="en-GB" sz="2800" dirty="0"/>
              <a:t>suggested on the basis of references to “</a:t>
            </a:r>
            <a:r>
              <a:rPr lang="en-GB" sz="2800" dirty="0" err="1"/>
              <a:t>Yavanas</a:t>
            </a:r>
            <a:r>
              <a:rPr lang="en-GB" sz="2800" dirty="0"/>
              <a:t>” in Indian literature and </a:t>
            </a:r>
            <a:r>
              <a:rPr lang="en-GB" sz="2800" dirty="0" smtClean="0"/>
              <a:t>inscriptions</a:t>
            </a:r>
          </a:p>
          <a:p>
            <a:endParaRPr lang="en-GB" sz="600" dirty="0"/>
          </a:p>
          <a:p>
            <a:r>
              <a:rPr lang="en-GB" sz="2800" dirty="0" err="1" smtClean="0"/>
              <a:t>Yavana</a:t>
            </a:r>
            <a:r>
              <a:rPr lang="en-GB" sz="2800" dirty="0" smtClean="0"/>
              <a:t> derives </a:t>
            </a:r>
            <a:r>
              <a:rPr lang="en-GB" sz="2800" dirty="0"/>
              <a:t>from the Persian for Ionians, </a:t>
            </a:r>
            <a:r>
              <a:rPr lang="en-GB" sz="2800" dirty="0" err="1"/>
              <a:t>Yauna</a:t>
            </a:r>
            <a:r>
              <a:rPr lang="en-GB" sz="2800" dirty="0"/>
              <a:t>, which was </a:t>
            </a:r>
            <a:r>
              <a:rPr lang="en-GB" sz="2800" dirty="0" smtClean="0"/>
              <a:t>transmuted </a:t>
            </a:r>
            <a:r>
              <a:rPr lang="en-GB" sz="2800" dirty="0"/>
              <a:t>into the Prakrit term </a:t>
            </a:r>
            <a:r>
              <a:rPr lang="en-GB" sz="2800" dirty="0" err="1"/>
              <a:t>Yona</a:t>
            </a:r>
            <a:r>
              <a:rPr lang="en-GB" sz="2800" dirty="0"/>
              <a:t>, and the Sanskrit </a:t>
            </a:r>
            <a:r>
              <a:rPr lang="en-GB" sz="2800" dirty="0" err="1"/>
              <a:t>Yavana</a:t>
            </a:r>
            <a:r>
              <a:rPr lang="en-GB" sz="2800" dirty="0"/>
              <a:t>. </a:t>
            </a:r>
            <a:endParaRPr lang="en-GB" sz="2800" dirty="0" smtClean="0"/>
          </a:p>
          <a:p>
            <a:endParaRPr lang="en-GB" sz="600" dirty="0"/>
          </a:p>
          <a:p>
            <a:r>
              <a:rPr lang="en-GB" sz="2800" dirty="0" smtClean="0"/>
              <a:t>First-half </a:t>
            </a:r>
            <a:r>
              <a:rPr lang="en-GB" sz="2800" dirty="0"/>
              <a:t>of the first millennium </a:t>
            </a:r>
            <a:r>
              <a:rPr lang="en-GB" sz="2800" dirty="0" smtClean="0"/>
              <a:t>AD much broader in meaning. </a:t>
            </a:r>
            <a:endParaRPr lang="en-GB" sz="2800" dirty="0"/>
          </a:p>
        </p:txBody>
      </p:sp>
      <p:sp>
        <p:nvSpPr>
          <p:cNvPr id="4" name="Title 1"/>
          <p:cNvSpPr txBox="1">
            <a:spLocks/>
          </p:cNvSpPr>
          <p:nvPr/>
        </p:nvSpPr>
        <p:spPr>
          <a:xfrm>
            <a:off x="228600" y="3542290"/>
            <a:ext cx="8686800" cy="64524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000" b="1" dirty="0" smtClean="0"/>
              <a:t>The challenges of identity</a:t>
            </a:r>
            <a:endParaRPr lang="en-GB" sz="3000" b="1" dirty="0"/>
          </a:p>
        </p:txBody>
      </p:sp>
      <p:sp>
        <p:nvSpPr>
          <p:cNvPr id="5" name="Rectangle 4"/>
          <p:cNvSpPr/>
          <p:nvPr/>
        </p:nvSpPr>
        <p:spPr>
          <a:xfrm>
            <a:off x="72736" y="4187537"/>
            <a:ext cx="4821382" cy="2585323"/>
          </a:xfrm>
          <a:prstGeom prst="rect">
            <a:avLst/>
          </a:prstGeom>
        </p:spPr>
        <p:txBody>
          <a:bodyPr wrap="square">
            <a:spAutoFit/>
          </a:bodyPr>
          <a:lstStyle/>
          <a:p>
            <a:r>
              <a:rPr lang="en-GB" dirty="0" smtClean="0">
                <a:latin typeface="Times New Roman" panose="02020603050405020304" pitchFamily="18" charset="0"/>
                <a:ea typeface="Calibri" panose="020F0502020204030204" pitchFamily="34" charset="0"/>
              </a:rPr>
              <a:t>[THE </a:t>
            </a:r>
            <a:r>
              <a:rPr lang="en-GB" dirty="0">
                <a:latin typeface="Times New Roman" panose="02020603050405020304" pitchFamily="18" charset="0"/>
                <a:ea typeface="Calibri" panose="020F0502020204030204" pitchFamily="34" charset="0"/>
              </a:rPr>
              <a:t>STELE OF </a:t>
            </a:r>
            <a:r>
              <a:rPr lang="en-GB" dirty="0" smtClean="0">
                <a:latin typeface="Times New Roman" panose="02020603050405020304" pitchFamily="18" charset="0"/>
                <a:ea typeface="Calibri" panose="020F0502020204030204" pitchFamily="34" charset="0"/>
              </a:rPr>
              <a:t>SŌPHYTOS] “The </a:t>
            </a:r>
            <a:r>
              <a:rPr lang="en-GB" dirty="0">
                <a:latin typeface="Times New Roman" panose="02020603050405020304" pitchFamily="18" charset="0"/>
                <a:ea typeface="Calibri" panose="020F0502020204030204" pitchFamily="34" charset="0"/>
              </a:rPr>
              <a:t>irresistible force of the trio of fates destroyed the house of my forefathers... But I, </a:t>
            </a:r>
            <a:r>
              <a:rPr lang="en-GB" dirty="0" err="1">
                <a:latin typeface="Times New Roman" panose="02020603050405020304" pitchFamily="18" charset="0"/>
                <a:ea typeface="Calibri" panose="020F0502020204030204" pitchFamily="34" charset="0"/>
              </a:rPr>
              <a:t>Sōphytos</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Subhūti</a:t>
            </a:r>
            <a:r>
              <a:rPr lang="en-GB" dirty="0">
                <a:latin typeface="Times New Roman" panose="02020603050405020304" pitchFamily="18" charset="0"/>
                <a:ea typeface="Calibri" panose="020F0502020204030204" pitchFamily="34" charset="0"/>
              </a:rPr>
              <a:t>?] son of </a:t>
            </a:r>
            <a:r>
              <a:rPr lang="en-GB" dirty="0" err="1">
                <a:latin typeface="Times New Roman" panose="02020603050405020304" pitchFamily="18" charset="0"/>
                <a:ea typeface="Calibri" panose="020F0502020204030204" pitchFamily="34" charset="0"/>
              </a:rPr>
              <a:t>Naratos</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Nārada</a:t>
            </a:r>
            <a:r>
              <a:rPr lang="en-GB" dirty="0">
                <a:latin typeface="Times New Roman" panose="02020603050405020304" pitchFamily="18" charset="0"/>
                <a:ea typeface="Calibri" panose="020F0502020204030204" pitchFamily="34" charset="0"/>
              </a:rPr>
              <a:t>?], pitiably bereft when quite small of my ancestral livelihood, after I acquired the virtue of the Archer [i.e. Apollo] and the Muses, mixed with noble prudence... travelling to many cities for commerce, I acquired ample riches without reproach...” </a:t>
            </a:r>
            <a:endParaRPr lang="en-GB" dirty="0"/>
          </a:p>
        </p:txBody>
      </p:sp>
      <p:sp>
        <p:nvSpPr>
          <p:cNvPr id="6" name="Rectangle 5"/>
          <p:cNvSpPr/>
          <p:nvPr/>
        </p:nvSpPr>
        <p:spPr>
          <a:xfrm>
            <a:off x="4894118" y="4187537"/>
            <a:ext cx="4125191" cy="2585323"/>
          </a:xfrm>
          <a:prstGeom prst="rect">
            <a:avLst/>
          </a:prstGeom>
        </p:spPr>
        <p:txBody>
          <a:bodyPr wrap="square">
            <a:spAutoFit/>
          </a:bodyPr>
          <a:lstStyle/>
          <a:p>
            <a:r>
              <a:rPr lang="en-GB" dirty="0">
                <a:latin typeface="Times New Roman" panose="02020603050405020304" pitchFamily="18" charset="0"/>
                <a:ea typeface="Calibri" panose="020F0502020204030204" pitchFamily="34" charset="0"/>
              </a:rPr>
              <a:t>“This </a:t>
            </a:r>
            <a:r>
              <a:rPr lang="en-GB" dirty="0" err="1">
                <a:latin typeface="Times New Roman" panose="02020603050405020304" pitchFamily="18" charset="0"/>
                <a:ea typeface="Calibri" panose="020F0502020204030204" pitchFamily="34" charset="0"/>
              </a:rPr>
              <a:t>Garuḍa</a:t>
            </a:r>
            <a:r>
              <a:rPr lang="en-GB" dirty="0">
                <a:latin typeface="Times New Roman" panose="02020603050405020304" pitchFamily="18" charset="0"/>
                <a:ea typeface="Calibri" panose="020F0502020204030204" pitchFamily="34" charset="0"/>
              </a:rPr>
              <a:t> pillar of </a:t>
            </a:r>
            <a:r>
              <a:rPr lang="en-GB" dirty="0" err="1">
                <a:latin typeface="Times New Roman" panose="02020603050405020304" pitchFamily="18" charset="0"/>
                <a:ea typeface="Calibri" panose="020F0502020204030204" pitchFamily="34" charset="0"/>
              </a:rPr>
              <a:t>Vāsudeva</a:t>
            </a:r>
            <a:r>
              <a:rPr lang="en-GB" dirty="0">
                <a:latin typeface="Times New Roman" panose="02020603050405020304" pitchFamily="18" charset="0"/>
                <a:ea typeface="Calibri" panose="020F0502020204030204" pitchFamily="34" charset="0"/>
              </a:rPr>
              <a:t>, the god of gods, was constructed here by </a:t>
            </a:r>
            <a:r>
              <a:rPr lang="en-GB" dirty="0" err="1">
                <a:latin typeface="Times New Roman" panose="02020603050405020304" pitchFamily="18" charset="0"/>
                <a:ea typeface="Calibri" panose="020F0502020204030204" pitchFamily="34" charset="0"/>
              </a:rPr>
              <a:t>Heliodora</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Hēliodōros</a:t>
            </a:r>
            <a:r>
              <a:rPr lang="en-GB" dirty="0">
                <a:latin typeface="Times New Roman" panose="02020603050405020304" pitchFamily="18" charset="0"/>
                <a:ea typeface="Calibri" panose="020F0502020204030204" pitchFamily="34" charset="0"/>
              </a:rPr>
              <a:t>], the </a:t>
            </a:r>
            <a:r>
              <a:rPr lang="en-GB" dirty="0" err="1">
                <a:latin typeface="Times New Roman" panose="02020603050405020304" pitchFamily="18" charset="0"/>
                <a:ea typeface="Calibri" panose="020F0502020204030204" pitchFamily="34" charset="0"/>
              </a:rPr>
              <a:t>Bhāgavata</a:t>
            </a:r>
            <a:r>
              <a:rPr lang="en-GB" dirty="0">
                <a:latin typeface="Times New Roman" panose="02020603050405020304" pitchFamily="18" charset="0"/>
                <a:ea typeface="Calibri" panose="020F0502020204030204" pitchFamily="34" charset="0"/>
              </a:rPr>
              <a:t>, son of Diya [</a:t>
            </a:r>
            <a:r>
              <a:rPr lang="en-GB" dirty="0" err="1">
                <a:latin typeface="Times New Roman" panose="02020603050405020304" pitchFamily="18" charset="0"/>
                <a:ea typeface="Calibri" panose="020F0502020204030204" pitchFamily="34" charset="0"/>
              </a:rPr>
              <a:t>Diōn</a:t>
            </a:r>
            <a:r>
              <a:rPr lang="en-GB" dirty="0">
                <a:latin typeface="Times New Roman" panose="02020603050405020304" pitchFamily="18" charset="0"/>
                <a:ea typeface="Calibri" panose="020F0502020204030204" pitchFamily="34" charset="0"/>
              </a:rPr>
              <a:t>], of </a:t>
            </a:r>
            <a:r>
              <a:rPr lang="en-GB" dirty="0" err="1">
                <a:latin typeface="Times New Roman" panose="02020603050405020304" pitchFamily="18" charset="0"/>
                <a:ea typeface="Calibri" panose="020F0502020204030204" pitchFamily="34" charset="0"/>
              </a:rPr>
              <a:t>Takhkhasilā</a:t>
            </a:r>
            <a:r>
              <a:rPr lang="en-GB" dirty="0">
                <a:latin typeface="Times New Roman" panose="02020603050405020304" pitchFamily="18" charset="0"/>
                <a:ea typeface="Calibri" panose="020F0502020204030204" pitchFamily="34" charset="0"/>
              </a:rPr>
              <a:t> [Taxila], the Greek [</a:t>
            </a:r>
            <a:r>
              <a:rPr lang="en-GB" i="1" dirty="0" err="1">
                <a:latin typeface="Times New Roman" panose="02020603050405020304" pitchFamily="18" charset="0"/>
                <a:ea typeface="Calibri" panose="020F0502020204030204" pitchFamily="34" charset="0"/>
              </a:rPr>
              <a:t>yona</a:t>
            </a:r>
            <a:r>
              <a:rPr lang="en-GB" dirty="0">
                <a:latin typeface="Times New Roman" panose="02020603050405020304" pitchFamily="18" charset="0"/>
                <a:ea typeface="Calibri" panose="020F0502020204030204" pitchFamily="34" charset="0"/>
              </a:rPr>
              <a:t>] ambassador who came from the Great King </a:t>
            </a:r>
            <a:r>
              <a:rPr lang="en-GB" dirty="0" err="1">
                <a:latin typeface="Times New Roman" panose="02020603050405020304" pitchFamily="18" charset="0"/>
                <a:ea typeface="Calibri" panose="020F0502020204030204" pitchFamily="34" charset="0"/>
              </a:rPr>
              <a:t>Aṃtalikita</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Antialkidas</a:t>
            </a:r>
            <a:r>
              <a:rPr lang="en-GB" dirty="0">
                <a:latin typeface="Times New Roman" panose="02020603050405020304" pitchFamily="18" charset="0"/>
                <a:ea typeface="Calibri" panose="020F0502020204030204" pitchFamily="34" charset="0"/>
              </a:rPr>
              <a:t>] to King </a:t>
            </a:r>
            <a:r>
              <a:rPr lang="en-GB" dirty="0" err="1">
                <a:latin typeface="Times New Roman" panose="02020603050405020304" pitchFamily="18" charset="0"/>
                <a:ea typeface="Calibri" panose="020F0502020204030204" pitchFamily="34" charset="0"/>
              </a:rPr>
              <a:t>Kāsiputra</a:t>
            </a:r>
            <a:r>
              <a:rPr lang="en-GB" dirty="0">
                <a:latin typeface="Times New Roman" panose="02020603050405020304" pitchFamily="18" charset="0"/>
                <a:ea typeface="Calibri" panose="020F0502020204030204" pitchFamily="34" charset="0"/>
              </a:rPr>
              <a:t> </a:t>
            </a:r>
            <a:r>
              <a:rPr lang="en-GB" dirty="0" err="1">
                <a:latin typeface="Times New Roman" panose="02020603050405020304" pitchFamily="18" charset="0"/>
                <a:ea typeface="Calibri" panose="020F0502020204030204" pitchFamily="34" charset="0"/>
              </a:rPr>
              <a:t>Bhāgabhadra</a:t>
            </a:r>
            <a:r>
              <a:rPr lang="en-GB" dirty="0">
                <a:latin typeface="Times New Roman" panose="02020603050405020304" pitchFamily="18" charset="0"/>
                <a:ea typeface="Calibri" panose="020F0502020204030204" pitchFamily="34" charset="0"/>
              </a:rPr>
              <a:t>, the Saviour, prospering in (his) fourteenth regnal year.” </a:t>
            </a:r>
            <a:endParaRPr lang="en-GB" dirty="0"/>
          </a:p>
        </p:txBody>
      </p:sp>
    </p:spTree>
    <p:extLst>
      <p:ext uri="{BB962C8B-B14F-4D97-AF65-F5344CB8AC3E}">
        <p14:creationId xmlns:p14="http://schemas.microsoft.com/office/powerpoint/2010/main" val="4264393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1163781"/>
          </a:xfrm>
        </p:spPr>
        <p:txBody>
          <a:bodyPr/>
          <a:lstStyle/>
          <a:p>
            <a:r>
              <a:rPr lang="en-GB" b="1" dirty="0" err="1" smtClean="0"/>
              <a:t>Sangam</a:t>
            </a:r>
            <a:r>
              <a:rPr lang="en-GB" b="1" dirty="0" smtClean="0"/>
              <a:t> Corpus</a:t>
            </a:r>
            <a:endParaRPr lang="en-GB" b="1" dirty="0"/>
          </a:p>
        </p:txBody>
      </p:sp>
      <p:sp>
        <p:nvSpPr>
          <p:cNvPr id="3" name="Content Placeholder 2"/>
          <p:cNvSpPr>
            <a:spLocks noGrp="1"/>
          </p:cNvSpPr>
          <p:nvPr>
            <p:ph sz="half" idx="1"/>
          </p:nvPr>
        </p:nvSpPr>
        <p:spPr>
          <a:xfrm>
            <a:off x="0" y="2053390"/>
            <a:ext cx="5611091" cy="3886200"/>
          </a:xfrm>
        </p:spPr>
        <p:txBody>
          <a:bodyPr>
            <a:normAutofit/>
          </a:bodyPr>
          <a:lstStyle/>
          <a:p>
            <a:pPr marL="0" indent="0">
              <a:buNone/>
            </a:pPr>
            <a:r>
              <a:rPr lang="en-GB" sz="2300" dirty="0" smtClean="0"/>
              <a:t>“…</a:t>
            </a:r>
            <a:r>
              <a:rPr lang="en-GB" sz="2300" dirty="0"/>
              <a:t>the rich </a:t>
            </a:r>
            <a:r>
              <a:rPr lang="en-GB" sz="2300" dirty="0" err="1"/>
              <a:t>Muciṟi</a:t>
            </a:r>
            <a:r>
              <a:rPr lang="en-GB" sz="2300" dirty="0"/>
              <a:t> [</a:t>
            </a:r>
            <a:r>
              <a:rPr lang="en-GB" sz="2300" dirty="0" err="1"/>
              <a:t>Muziris</a:t>
            </a:r>
            <a:r>
              <a:rPr lang="en-GB" sz="2300" dirty="0"/>
              <a:t>] where ships, the perfect and wonderful constructions of the </a:t>
            </a:r>
            <a:r>
              <a:rPr lang="en-GB" sz="2300" dirty="0" err="1"/>
              <a:t>Yavaṉar</a:t>
            </a:r>
            <a:r>
              <a:rPr lang="en-GB" sz="2300" dirty="0"/>
              <a:t>, having come with gold, returned carrying pepper, churning the white surf of the great </a:t>
            </a:r>
            <a:r>
              <a:rPr lang="en-GB" sz="2300" dirty="0" err="1"/>
              <a:t>Cuḷḷi</a:t>
            </a:r>
            <a:r>
              <a:rPr lang="en-GB" sz="2300" dirty="0"/>
              <a:t> river which belongs to the </a:t>
            </a:r>
            <a:r>
              <a:rPr lang="en-GB" sz="2300" dirty="0" err="1"/>
              <a:t>Cēralar</a:t>
            </a:r>
            <a:r>
              <a:rPr lang="en-GB" sz="2300" dirty="0"/>
              <a:t>.” - </a:t>
            </a:r>
            <a:r>
              <a:rPr lang="en-GB" sz="2300" b="1" i="1" dirty="0" err="1"/>
              <a:t>Akanāṉūṟu</a:t>
            </a:r>
            <a:r>
              <a:rPr lang="en-GB" sz="2300" b="1" i="1" dirty="0"/>
              <a:t> </a:t>
            </a:r>
            <a:r>
              <a:rPr lang="en-GB" sz="2300" b="1" dirty="0"/>
              <a:t>159, </a:t>
            </a:r>
            <a:r>
              <a:rPr lang="en-GB" sz="2300" b="1" dirty="0" smtClean="0"/>
              <a:t>7-11</a:t>
            </a:r>
            <a:r>
              <a:rPr lang="en-GB" sz="2300" dirty="0" smtClean="0"/>
              <a:t>.</a:t>
            </a:r>
            <a:r>
              <a:rPr lang="en-GB" sz="2300" b="1" dirty="0" smtClean="0"/>
              <a:t> </a:t>
            </a:r>
            <a:endParaRPr lang="en-GB" sz="2300" b="1" dirty="0"/>
          </a:p>
        </p:txBody>
      </p:sp>
      <p:sp>
        <p:nvSpPr>
          <p:cNvPr id="4" name="Content Placeholder 3"/>
          <p:cNvSpPr>
            <a:spLocks noGrp="1"/>
          </p:cNvSpPr>
          <p:nvPr>
            <p:ph sz="half" idx="2"/>
          </p:nvPr>
        </p:nvSpPr>
        <p:spPr>
          <a:xfrm>
            <a:off x="0" y="4288255"/>
            <a:ext cx="5611091" cy="2646493"/>
          </a:xfrm>
        </p:spPr>
        <p:txBody>
          <a:bodyPr>
            <a:normAutofit/>
          </a:bodyPr>
          <a:lstStyle/>
          <a:p>
            <a:pPr marL="0" indent="0">
              <a:buNone/>
            </a:pPr>
            <a:r>
              <a:rPr lang="en-GB" sz="2300" dirty="0"/>
              <a:t>“Ships in these ports of trade [</a:t>
            </a:r>
            <a:r>
              <a:rPr lang="en-GB" sz="2300" dirty="0" err="1"/>
              <a:t>Muziris</a:t>
            </a:r>
            <a:r>
              <a:rPr lang="en-GB" sz="2300" dirty="0"/>
              <a:t> and </a:t>
            </a:r>
            <a:r>
              <a:rPr lang="en-GB" sz="2300" dirty="0" err="1"/>
              <a:t>Nelkynda</a:t>
            </a:r>
            <a:r>
              <a:rPr lang="en-GB" sz="2300" dirty="0"/>
              <a:t>, which is connected by the port of </a:t>
            </a:r>
            <a:r>
              <a:rPr lang="en-GB" sz="2300" dirty="0" err="1"/>
              <a:t>Bakarē</a:t>
            </a:r>
            <a:r>
              <a:rPr lang="en-GB" sz="2300" dirty="0"/>
              <a:t>] carry full loads because of the volume and quantity of pepper and </a:t>
            </a:r>
            <a:r>
              <a:rPr lang="en-GB" sz="2300" dirty="0" err="1"/>
              <a:t>malabathron</a:t>
            </a:r>
            <a:r>
              <a:rPr lang="en-GB" sz="2300" dirty="0"/>
              <a:t>. They offer a market for: mainly a great amount of money...” </a:t>
            </a:r>
            <a:r>
              <a:rPr lang="en-GB" sz="2300" b="1" i="1" dirty="0"/>
              <a:t>Periplus Maris </a:t>
            </a:r>
            <a:r>
              <a:rPr lang="en-GB" sz="2300" b="1" i="1" dirty="0" err="1"/>
              <a:t>Erythraei</a:t>
            </a:r>
            <a:r>
              <a:rPr lang="en-GB" sz="2300" b="1" dirty="0"/>
              <a:t> </a:t>
            </a:r>
            <a:r>
              <a:rPr lang="en-GB" sz="2300" b="1" dirty="0" smtClean="0"/>
              <a:t>56</a:t>
            </a:r>
            <a:r>
              <a:rPr lang="en-GB" sz="2300" dirty="0" smtClean="0"/>
              <a:t>. </a:t>
            </a:r>
            <a:endParaRPr lang="en-GB" sz="2300" dirty="0"/>
          </a:p>
        </p:txBody>
      </p:sp>
      <p:sp>
        <p:nvSpPr>
          <p:cNvPr id="5" name="Content Placeholder 2"/>
          <p:cNvSpPr txBox="1">
            <a:spLocks/>
          </p:cNvSpPr>
          <p:nvPr/>
        </p:nvSpPr>
        <p:spPr>
          <a:xfrm>
            <a:off x="93517" y="1163782"/>
            <a:ext cx="8967355" cy="136120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r>
              <a:rPr lang="en-GB" sz="2300" dirty="0" err="1" smtClean="0"/>
              <a:t>Sangam</a:t>
            </a:r>
            <a:r>
              <a:rPr lang="en-GB" sz="2300" dirty="0"/>
              <a:t> corpus of poems – dated very broadly c.300 BC to AD 600 - w</a:t>
            </a:r>
            <a:r>
              <a:rPr lang="en-GB" sz="2300" dirty="0" smtClean="0"/>
              <a:t>orks </a:t>
            </a:r>
            <a:r>
              <a:rPr lang="en-GB" sz="2300" dirty="0"/>
              <a:t>within this corpus are </a:t>
            </a:r>
            <a:r>
              <a:rPr lang="en-GB" sz="2300" dirty="0" smtClean="0"/>
              <a:t>dated </a:t>
            </a:r>
            <a:r>
              <a:rPr lang="en-GB" sz="2300" dirty="0"/>
              <a:t>within a century or </a:t>
            </a:r>
            <a:r>
              <a:rPr lang="en-GB" sz="2300" dirty="0" smtClean="0"/>
              <a:t>two.</a:t>
            </a:r>
            <a:endParaRPr lang="en-GB" sz="2300" dirty="0"/>
          </a:p>
        </p:txBody>
      </p:sp>
      <p:pic>
        <p:nvPicPr>
          <p:cNvPr id="6" name="Picture 5"/>
          <p:cNvPicPr>
            <a:picLocks noChangeAspect="1"/>
          </p:cNvPicPr>
          <p:nvPr/>
        </p:nvPicPr>
        <p:blipFill>
          <a:blip r:embed="rId2"/>
          <a:stretch>
            <a:fillRect/>
          </a:stretch>
        </p:blipFill>
        <p:spPr>
          <a:xfrm>
            <a:off x="5585113" y="2327565"/>
            <a:ext cx="3377045" cy="4333008"/>
          </a:xfrm>
          <a:prstGeom prst="rect">
            <a:avLst/>
          </a:prstGeom>
        </p:spPr>
      </p:pic>
    </p:spTree>
    <p:extLst>
      <p:ext uri="{BB962C8B-B14F-4D97-AF65-F5344CB8AC3E}">
        <p14:creationId xmlns:p14="http://schemas.microsoft.com/office/powerpoint/2010/main" val="1880020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96983" y="187028"/>
            <a:ext cx="4163290" cy="4525963"/>
          </a:xfrm>
        </p:spPr>
        <p:txBody>
          <a:bodyPr>
            <a:normAutofit/>
          </a:bodyPr>
          <a:lstStyle/>
          <a:p>
            <a:pPr marL="0" indent="0">
              <a:buNone/>
            </a:pPr>
            <a:r>
              <a:rPr lang="en-GB" dirty="0"/>
              <a:t>“They live each day with pleasure and increasing joy. The women with shining bangles pour into their beautiful decorated gold cups, the sweet cool wine brought by the superb </a:t>
            </a:r>
            <a:r>
              <a:rPr lang="en-GB" dirty="0" err="1"/>
              <a:t>Yavana</a:t>
            </a:r>
            <a:r>
              <a:rPr lang="en-GB" dirty="0"/>
              <a:t> ships.” – </a:t>
            </a:r>
            <a:r>
              <a:rPr lang="en-GB" b="1" i="1" dirty="0" err="1"/>
              <a:t>Purananuru</a:t>
            </a:r>
            <a:r>
              <a:rPr lang="en-GB" b="1" dirty="0"/>
              <a:t> </a:t>
            </a:r>
            <a:r>
              <a:rPr lang="en-GB" b="1" dirty="0" smtClean="0"/>
              <a:t>56.18-21</a:t>
            </a:r>
            <a:r>
              <a:rPr lang="en-GB" dirty="0" smtClean="0"/>
              <a:t>. </a:t>
            </a:r>
            <a:endParaRPr lang="en-GB" dirty="0"/>
          </a:p>
        </p:txBody>
      </p:sp>
      <p:sp>
        <p:nvSpPr>
          <p:cNvPr id="6" name="Content Placeholder 5"/>
          <p:cNvSpPr>
            <a:spLocks noGrp="1"/>
          </p:cNvSpPr>
          <p:nvPr>
            <p:ph sz="half" idx="2"/>
          </p:nvPr>
        </p:nvSpPr>
        <p:spPr>
          <a:xfrm>
            <a:off x="4260273" y="187027"/>
            <a:ext cx="4769427" cy="4525963"/>
          </a:xfrm>
        </p:spPr>
        <p:txBody>
          <a:bodyPr>
            <a:normAutofit/>
          </a:bodyPr>
          <a:lstStyle/>
          <a:p>
            <a:pPr marL="0" indent="0">
              <a:buNone/>
            </a:pPr>
            <a:r>
              <a:rPr lang="en-GB" dirty="0"/>
              <a:t>In this port [</a:t>
            </a:r>
            <a:r>
              <a:rPr lang="en-GB" dirty="0" err="1"/>
              <a:t>Barygaza</a:t>
            </a:r>
            <a:r>
              <a:rPr lang="en-GB" dirty="0"/>
              <a:t>] of trade there is a market for wine, principally Italian but also </a:t>
            </a:r>
            <a:r>
              <a:rPr lang="en-GB" dirty="0" err="1"/>
              <a:t>Laodicean</a:t>
            </a:r>
            <a:r>
              <a:rPr lang="en-GB" dirty="0"/>
              <a:t> and Arabian... They [</a:t>
            </a:r>
            <a:r>
              <a:rPr lang="en-GB" dirty="0" err="1"/>
              <a:t>Muziris</a:t>
            </a:r>
            <a:r>
              <a:rPr lang="en-GB" dirty="0"/>
              <a:t> and </a:t>
            </a:r>
            <a:r>
              <a:rPr lang="en-GB" dirty="0" err="1"/>
              <a:t>Nelkynda</a:t>
            </a:r>
            <a:r>
              <a:rPr lang="en-GB" dirty="0"/>
              <a:t>] offer a market for... wine, a moderate amount, as much as goes to </a:t>
            </a:r>
            <a:r>
              <a:rPr lang="en-GB" dirty="0" err="1"/>
              <a:t>Barygaza</a:t>
            </a:r>
            <a:r>
              <a:rPr lang="en-GB" dirty="0" smtClean="0"/>
              <a:t>...” - </a:t>
            </a:r>
            <a:r>
              <a:rPr lang="en-GB" b="1" i="1" dirty="0"/>
              <a:t>Periplus Maris </a:t>
            </a:r>
            <a:r>
              <a:rPr lang="en-GB" b="1" i="1" dirty="0" err="1"/>
              <a:t>Erythraei</a:t>
            </a:r>
            <a:r>
              <a:rPr lang="en-GB" b="1" dirty="0"/>
              <a:t> 49, </a:t>
            </a:r>
            <a:r>
              <a:rPr lang="en-GB" b="1" dirty="0" smtClean="0"/>
              <a:t>56</a:t>
            </a:r>
            <a:r>
              <a:rPr lang="en-GB" dirty="0" smtClean="0"/>
              <a:t>. </a:t>
            </a:r>
            <a:endParaRPr lang="en-GB" dirty="0"/>
          </a:p>
        </p:txBody>
      </p:sp>
      <p:sp>
        <p:nvSpPr>
          <p:cNvPr id="7" name="Rectangle 6"/>
          <p:cNvSpPr/>
          <p:nvPr/>
        </p:nvSpPr>
        <p:spPr>
          <a:xfrm>
            <a:off x="96982" y="4180344"/>
            <a:ext cx="8932718" cy="2677656"/>
          </a:xfrm>
          <a:prstGeom prst="rect">
            <a:avLst/>
          </a:prstGeom>
        </p:spPr>
        <p:txBody>
          <a:bodyPr wrap="square">
            <a:spAutoFit/>
          </a:bodyPr>
          <a:lstStyle/>
          <a:p>
            <a:r>
              <a:rPr lang="en-GB" sz="2800" dirty="0"/>
              <a:t>“Philosophy seems to have produced the same effect on me as wine is said to have produced on the Indians the first time they drank it. The mere taste of such potent liquor threw them into a state of absolute frenzy, the intoxicating power of the wine being doubled in men so warm-blooded by nature</a:t>
            </a:r>
            <a:r>
              <a:rPr lang="en-GB" sz="2800" dirty="0" smtClean="0"/>
              <a:t>.” - </a:t>
            </a:r>
            <a:r>
              <a:rPr lang="en-GB" sz="2800" b="1" dirty="0"/>
              <a:t>Lucian </a:t>
            </a:r>
            <a:r>
              <a:rPr lang="en-GB" sz="2800" b="1" i="1" dirty="0" err="1"/>
              <a:t>Nigrinus</a:t>
            </a:r>
            <a:r>
              <a:rPr lang="en-GB" sz="2800" b="1" dirty="0"/>
              <a:t> </a:t>
            </a:r>
            <a:r>
              <a:rPr lang="en-GB" sz="2800" b="1" dirty="0" smtClean="0"/>
              <a:t>5</a:t>
            </a:r>
            <a:r>
              <a:rPr lang="en-GB" sz="2800" dirty="0" smtClean="0"/>
              <a:t>.</a:t>
            </a:r>
            <a:endParaRPr lang="en-GB" sz="2800" dirty="0"/>
          </a:p>
        </p:txBody>
      </p:sp>
    </p:spTree>
    <p:extLst>
      <p:ext uri="{BB962C8B-B14F-4D97-AF65-F5344CB8AC3E}">
        <p14:creationId xmlns:p14="http://schemas.microsoft.com/office/powerpoint/2010/main" val="3385207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Craftsmen in India</a:t>
            </a:r>
            <a:endParaRPr lang="en-GB" b="1" dirty="0"/>
          </a:p>
        </p:txBody>
      </p:sp>
      <p:sp>
        <p:nvSpPr>
          <p:cNvPr id="3" name="Content Placeholder 2"/>
          <p:cNvSpPr>
            <a:spLocks noGrp="1"/>
          </p:cNvSpPr>
          <p:nvPr>
            <p:ph idx="1"/>
          </p:nvPr>
        </p:nvSpPr>
        <p:spPr>
          <a:xfrm>
            <a:off x="114300" y="1600200"/>
            <a:ext cx="8936182" cy="5257800"/>
          </a:xfrm>
        </p:spPr>
        <p:txBody>
          <a:bodyPr>
            <a:normAutofit fontScale="77500" lnSpcReduction="20000"/>
          </a:bodyPr>
          <a:lstStyle/>
          <a:p>
            <a:pPr marL="0" indent="0">
              <a:buNone/>
            </a:pPr>
            <a:r>
              <a:rPr lang="en-GB" dirty="0"/>
              <a:t>“...</a:t>
            </a:r>
            <a:r>
              <a:rPr lang="en-GB" dirty="0" err="1"/>
              <a:t>Abbanes</a:t>
            </a:r>
            <a:r>
              <a:rPr lang="en-GB" dirty="0"/>
              <a:t> went to salute the king </a:t>
            </a:r>
            <a:r>
              <a:rPr lang="en-GB" dirty="0" err="1"/>
              <a:t>Gundaphorus</a:t>
            </a:r>
            <a:r>
              <a:rPr lang="en-GB" dirty="0"/>
              <a:t>, and reported to him of the carpenter whom he had brought with him... the king said unto him: What craft </a:t>
            </a:r>
            <a:r>
              <a:rPr lang="en-GB" dirty="0" err="1"/>
              <a:t>understandest</a:t>
            </a:r>
            <a:r>
              <a:rPr lang="en-GB" dirty="0"/>
              <a:t> thou? The apostle said unto him: The craft of carpentering and of building. The king </a:t>
            </a:r>
            <a:r>
              <a:rPr lang="en-GB" dirty="0" err="1"/>
              <a:t>saith</a:t>
            </a:r>
            <a:r>
              <a:rPr lang="en-GB" dirty="0"/>
              <a:t> unto him: What craftsmanship, then, </a:t>
            </a:r>
            <a:r>
              <a:rPr lang="en-GB" dirty="0" err="1"/>
              <a:t>knowest</a:t>
            </a:r>
            <a:r>
              <a:rPr lang="en-GB" dirty="0"/>
              <a:t> thou in wood, and what in stone? The apostle </a:t>
            </a:r>
            <a:r>
              <a:rPr lang="en-GB" dirty="0" err="1"/>
              <a:t>saith</a:t>
            </a:r>
            <a:r>
              <a:rPr lang="en-GB" dirty="0"/>
              <a:t>: In wood: ploughs, yokes, goads, pulleys, and boats and oars and masts; and in stone: pillars, temples, and courthouses for kings. And the king said: Canst thou build me a palace? And he answered: Yea, I can both build and furnish it; for to this end am I come, to build and to do the work of a carpenter.” – </a:t>
            </a:r>
            <a:r>
              <a:rPr lang="en-GB" b="1" i="1" dirty="0"/>
              <a:t>The Acts of Thomas </a:t>
            </a:r>
            <a:r>
              <a:rPr lang="en-GB" b="1" dirty="0"/>
              <a:t>Second Act </a:t>
            </a:r>
            <a:r>
              <a:rPr lang="en-GB" b="1" dirty="0" smtClean="0"/>
              <a:t>17</a:t>
            </a:r>
            <a:r>
              <a:rPr lang="en-GB" dirty="0" smtClean="0"/>
              <a:t>.</a:t>
            </a:r>
            <a:r>
              <a:rPr lang="en-GB" b="1" dirty="0" smtClean="0"/>
              <a:t> </a:t>
            </a:r>
          </a:p>
          <a:p>
            <a:endParaRPr lang="en-GB" sz="1300" dirty="0"/>
          </a:p>
          <a:p>
            <a:r>
              <a:rPr lang="en-GB" dirty="0" smtClean="0"/>
              <a:t>Carpenters </a:t>
            </a:r>
            <a:r>
              <a:rPr lang="en-GB" dirty="0"/>
              <a:t>– </a:t>
            </a:r>
            <a:r>
              <a:rPr lang="en-GB" i="1" dirty="0" err="1"/>
              <a:t>Manimēgalei</a:t>
            </a:r>
            <a:r>
              <a:rPr lang="en-GB" dirty="0"/>
              <a:t> 19 lines 107-108.</a:t>
            </a:r>
          </a:p>
          <a:p>
            <a:r>
              <a:rPr lang="en-GB" dirty="0" smtClean="0"/>
              <a:t>Carpenters </a:t>
            </a:r>
            <a:r>
              <a:rPr lang="en-GB" dirty="0"/>
              <a:t>– </a:t>
            </a:r>
            <a:r>
              <a:rPr lang="en-GB" i="1" dirty="0" err="1"/>
              <a:t>Peruṅ-kadei</a:t>
            </a:r>
            <a:r>
              <a:rPr lang="en-GB" dirty="0"/>
              <a:t> 1.58 lines 40-44</a:t>
            </a:r>
          </a:p>
          <a:p>
            <a:r>
              <a:rPr lang="en-GB" dirty="0" smtClean="0"/>
              <a:t>Construction </a:t>
            </a:r>
            <a:r>
              <a:rPr lang="en-GB" dirty="0"/>
              <a:t>of a hero’s chamber by fierce-eyed </a:t>
            </a:r>
            <a:r>
              <a:rPr lang="en-GB" dirty="0" err="1"/>
              <a:t>Yavanas</a:t>
            </a:r>
            <a:r>
              <a:rPr lang="en-GB" dirty="0"/>
              <a:t> - </a:t>
            </a:r>
            <a:r>
              <a:rPr lang="en-GB" i="1" dirty="0" err="1"/>
              <a:t>Malaippattu</a:t>
            </a:r>
            <a:r>
              <a:rPr lang="en-GB" dirty="0"/>
              <a:t> 45-49 </a:t>
            </a:r>
          </a:p>
          <a:p>
            <a:endParaRPr lang="en-GB" dirty="0"/>
          </a:p>
        </p:txBody>
      </p:sp>
    </p:spTree>
    <p:extLst>
      <p:ext uri="{BB962C8B-B14F-4D97-AF65-F5344CB8AC3E}">
        <p14:creationId xmlns:p14="http://schemas.microsoft.com/office/powerpoint/2010/main" val="32721690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Roman Mercenaries? </a:t>
            </a:r>
            <a:endParaRPr lang="en-GB" b="1" dirty="0"/>
          </a:p>
        </p:txBody>
      </p:sp>
      <p:sp>
        <p:nvSpPr>
          <p:cNvPr id="4" name="Content Placeholder 3"/>
          <p:cNvSpPr>
            <a:spLocks noGrp="1"/>
          </p:cNvSpPr>
          <p:nvPr>
            <p:ph sz="half" idx="1"/>
          </p:nvPr>
        </p:nvSpPr>
        <p:spPr>
          <a:xfrm>
            <a:off x="133349" y="1417638"/>
            <a:ext cx="4412673" cy="4525963"/>
          </a:xfrm>
        </p:spPr>
        <p:txBody>
          <a:bodyPr/>
          <a:lstStyle/>
          <a:p>
            <a:pPr marL="0" indent="0">
              <a:buNone/>
            </a:pPr>
            <a:r>
              <a:rPr lang="en-GB" dirty="0"/>
              <a:t>“He (</a:t>
            </a:r>
            <a:r>
              <a:rPr lang="en-GB" dirty="0" err="1"/>
              <a:t>Kōvalaṉ</a:t>
            </a:r>
            <a:r>
              <a:rPr lang="en-GB" dirty="0"/>
              <a:t>) entered without being suspected by the </a:t>
            </a:r>
            <a:r>
              <a:rPr lang="en-GB" dirty="0" err="1"/>
              <a:t>Yavaṉar</a:t>
            </a:r>
            <a:r>
              <a:rPr lang="en-GB" dirty="0"/>
              <a:t> with the murderous swords, excellent as guards at the gate of the bastion of defence.” – </a:t>
            </a:r>
            <a:r>
              <a:rPr lang="en-GB" b="1" dirty="0" err="1"/>
              <a:t>Silappatikaram</a:t>
            </a:r>
            <a:r>
              <a:rPr lang="en-GB" b="1" dirty="0"/>
              <a:t> </a:t>
            </a:r>
            <a:r>
              <a:rPr lang="en-GB" b="1" dirty="0" smtClean="0"/>
              <a:t>14.66-67</a:t>
            </a:r>
            <a:r>
              <a:rPr lang="en-GB" dirty="0" smtClean="0"/>
              <a:t>. </a:t>
            </a:r>
            <a:endParaRPr lang="en-GB" dirty="0"/>
          </a:p>
        </p:txBody>
      </p:sp>
      <p:sp>
        <p:nvSpPr>
          <p:cNvPr id="5" name="Content Placeholder 4"/>
          <p:cNvSpPr>
            <a:spLocks noGrp="1"/>
          </p:cNvSpPr>
          <p:nvPr>
            <p:ph sz="half" idx="2"/>
          </p:nvPr>
        </p:nvSpPr>
        <p:spPr>
          <a:xfrm>
            <a:off x="4648200" y="1417638"/>
            <a:ext cx="4360718" cy="4525963"/>
          </a:xfrm>
        </p:spPr>
        <p:txBody>
          <a:bodyPr/>
          <a:lstStyle/>
          <a:p>
            <a:pPr marL="0" indent="0">
              <a:buNone/>
            </a:pPr>
            <a:r>
              <a:rPr lang="en-GB" dirty="0"/>
              <a:t>“At the present day voyages are made to India every year: and companies of archers are carried on board the vessels, as those seas are greatly infested with pirates.” </a:t>
            </a:r>
            <a:r>
              <a:rPr lang="en-GB" b="1" dirty="0"/>
              <a:t>Pliny </a:t>
            </a:r>
            <a:r>
              <a:rPr lang="en-GB" b="1" i="1" dirty="0" smtClean="0"/>
              <a:t>NH</a:t>
            </a:r>
            <a:r>
              <a:rPr lang="en-GB" b="1" dirty="0" smtClean="0"/>
              <a:t> 6.26.101</a:t>
            </a:r>
            <a:r>
              <a:rPr lang="en-GB" dirty="0" smtClean="0"/>
              <a:t>. </a:t>
            </a:r>
            <a:endParaRPr lang="en-GB" dirty="0"/>
          </a:p>
        </p:txBody>
      </p:sp>
      <p:sp>
        <p:nvSpPr>
          <p:cNvPr id="6" name="Content Placeholder 2"/>
          <p:cNvSpPr txBox="1">
            <a:spLocks/>
          </p:cNvSpPr>
          <p:nvPr/>
        </p:nvSpPr>
        <p:spPr>
          <a:xfrm>
            <a:off x="83127" y="4655128"/>
            <a:ext cx="8925791" cy="209449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“The inner tent has double walls of canvas held firmly by iron chains. It is guarded by powerful </a:t>
            </a:r>
            <a:r>
              <a:rPr lang="en-GB" dirty="0" err="1" smtClean="0"/>
              <a:t>Yavanas</a:t>
            </a:r>
            <a:r>
              <a:rPr lang="en-GB" dirty="0" smtClean="0"/>
              <a:t> whose stern looks strike terror into every beholder and whose long and loose clothes are fastened at the waist by means of belts.” - </a:t>
            </a:r>
            <a:r>
              <a:rPr lang="en-GB" b="1" i="1" dirty="0" err="1" smtClean="0"/>
              <a:t>Mullaippāttu</a:t>
            </a:r>
            <a:r>
              <a:rPr lang="en-GB" b="1" dirty="0" smtClean="0"/>
              <a:t> 59-62</a:t>
            </a:r>
            <a:r>
              <a:rPr lang="en-GB" dirty="0" smtClean="0"/>
              <a:t>.</a:t>
            </a:r>
            <a:r>
              <a:rPr lang="en-GB" b="1" dirty="0" smtClean="0"/>
              <a:t> </a:t>
            </a:r>
            <a:endParaRPr lang="en-GB" b="1" dirty="0"/>
          </a:p>
        </p:txBody>
      </p:sp>
    </p:spTree>
    <p:extLst>
      <p:ext uri="{BB962C8B-B14F-4D97-AF65-F5344CB8AC3E}">
        <p14:creationId xmlns:p14="http://schemas.microsoft.com/office/powerpoint/2010/main" val="413233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259774"/>
            <a:ext cx="8894618" cy="6598226"/>
          </a:xfrm>
        </p:spPr>
        <p:txBody>
          <a:bodyPr>
            <a:normAutofit fontScale="85000" lnSpcReduction="10000"/>
          </a:bodyPr>
          <a:lstStyle/>
          <a:p>
            <a:r>
              <a:rPr lang="en-GB" dirty="0" smtClean="0"/>
              <a:t>Do all references to </a:t>
            </a:r>
            <a:r>
              <a:rPr lang="en-GB" dirty="0" err="1" smtClean="0"/>
              <a:t>Yavanas</a:t>
            </a:r>
            <a:r>
              <a:rPr lang="en-GB" dirty="0" smtClean="0"/>
              <a:t> really indicate Romans?</a:t>
            </a:r>
          </a:p>
          <a:p>
            <a:pPr lvl="1"/>
            <a:r>
              <a:rPr lang="en-GB" b="1" dirty="0" err="1"/>
              <a:t>Kârla</a:t>
            </a:r>
            <a:r>
              <a:rPr lang="en-GB" b="1" dirty="0"/>
              <a:t> </a:t>
            </a:r>
            <a:r>
              <a:rPr lang="en-GB" b="1" dirty="0" err="1"/>
              <a:t>Inser</a:t>
            </a:r>
            <a:r>
              <a:rPr lang="en-GB" b="1" dirty="0"/>
              <a:t> no.17 </a:t>
            </a:r>
            <a:r>
              <a:rPr lang="en-GB" dirty="0"/>
              <a:t>– inscription set up by Andhra queen </a:t>
            </a:r>
            <a:r>
              <a:rPr lang="en-GB" dirty="0" err="1"/>
              <a:t>Bālasrī</a:t>
            </a:r>
            <a:r>
              <a:rPr lang="en-GB" dirty="0"/>
              <a:t>, dating to </a:t>
            </a:r>
            <a:r>
              <a:rPr lang="en-GB" dirty="0" smtClean="0"/>
              <a:t>1</a:t>
            </a:r>
            <a:r>
              <a:rPr lang="en-GB" baseline="30000" dirty="0" smtClean="0"/>
              <a:t>st</a:t>
            </a:r>
            <a:r>
              <a:rPr lang="en-GB" dirty="0" smtClean="0"/>
              <a:t> or 2</a:t>
            </a:r>
            <a:r>
              <a:rPr lang="en-GB" baseline="30000" dirty="0" smtClean="0"/>
              <a:t>nd</a:t>
            </a:r>
            <a:r>
              <a:rPr lang="en-GB" dirty="0" smtClean="0"/>
              <a:t> C AD, </a:t>
            </a:r>
            <a:r>
              <a:rPr lang="en-GB" dirty="0"/>
              <a:t>recording the routing of the </a:t>
            </a:r>
            <a:r>
              <a:rPr lang="en-GB" dirty="0" err="1"/>
              <a:t>Sakas</a:t>
            </a:r>
            <a:r>
              <a:rPr lang="en-GB" dirty="0"/>
              <a:t>, </a:t>
            </a:r>
            <a:r>
              <a:rPr lang="en-GB" dirty="0" err="1"/>
              <a:t>Yavanas</a:t>
            </a:r>
            <a:r>
              <a:rPr lang="en-GB" dirty="0"/>
              <a:t> and </a:t>
            </a:r>
            <a:r>
              <a:rPr lang="en-GB" dirty="0" err="1"/>
              <a:t>Pahlans</a:t>
            </a:r>
            <a:r>
              <a:rPr lang="en-GB" dirty="0"/>
              <a:t> from the Deccan </a:t>
            </a:r>
            <a:r>
              <a:rPr lang="en-GB" dirty="0" smtClean="0"/>
              <a:t>forever.</a:t>
            </a:r>
          </a:p>
          <a:p>
            <a:pPr lvl="1"/>
            <a:r>
              <a:rPr lang="en-GB" b="1" i="1" dirty="0" err="1"/>
              <a:t>Mahavamsa</a:t>
            </a:r>
            <a:r>
              <a:rPr lang="en-GB" b="1" dirty="0"/>
              <a:t> 10.90 </a:t>
            </a:r>
            <a:r>
              <a:rPr lang="en-GB" dirty="0"/>
              <a:t>– (</a:t>
            </a:r>
            <a:r>
              <a:rPr lang="en-GB" dirty="0" err="1"/>
              <a:t>Pali</a:t>
            </a:r>
            <a:r>
              <a:rPr lang="en-GB" dirty="0"/>
              <a:t> text of fifth century AD) - speaks of a </a:t>
            </a:r>
            <a:r>
              <a:rPr lang="en-GB" dirty="0" err="1"/>
              <a:t>Yavana</a:t>
            </a:r>
            <a:r>
              <a:rPr lang="en-GB" dirty="0"/>
              <a:t> quarter in </a:t>
            </a:r>
            <a:r>
              <a:rPr lang="en-GB" dirty="0" err="1"/>
              <a:t>Pandukubhaya</a:t>
            </a:r>
            <a:r>
              <a:rPr lang="en-GB" dirty="0"/>
              <a:t> (Sri Lanka) in the early fourth century BC</a:t>
            </a:r>
            <a:r>
              <a:rPr lang="en-GB" dirty="0" smtClean="0"/>
              <a:t>.</a:t>
            </a:r>
          </a:p>
          <a:p>
            <a:pPr lvl="1"/>
            <a:r>
              <a:rPr lang="en-GB" dirty="0" smtClean="0"/>
              <a:t>Brahmi inscriptions (Sanskrit language) </a:t>
            </a:r>
            <a:r>
              <a:rPr lang="en-GB" dirty="0"/>
              <a:t>at the </a:t>
            </a:r>
            <a:r>
              <a:rPr lang="en-GB" dirty="0" err="1"/>
              <a:t>Hoq</a:t>
            </a:r>
            <a:r>
              <a:rPr lang="en-GB" dirty="0"/>
              <a:t> cave on Socotra </a:t>
            </a:r>
            <a:r>
              <a:rPr lang="en-GB" dirty="0" smtClean="0"/>
              <a:t>- </a:t>
            </a:r>
            <a:r>
              <a:rPr lang="en-GB" dirty="0"/>
              <a:t>a </a:t>
            </a:r>
            <a:r>
              <a:rPr lang="en-GB" dirty="0" err="1" smtClean="0"/>
              <a:t>Candrabhūtimukha</a:t>
            </a:r>
            <a:r>
              <a:rPr lang="en-GB" dirty="0" smtClean="0"/>
              <a:t> refers to himself as a </a:t>
            </a:r>
            <a:r>
              <a:rPr lang="en-GB" dirty="0" err="1" smtClean="0"/>
              <a:t>Yavana</a:t>
            </a:r>
            <a:r>
              <a:rPr lang="en-GB" dirty="0" smtClean="0"/>
              <a:t>.</a:t>
            </a:r>
            <a:endParaRPr lang="en-GB" sz="600" dirty="0"/>
          </a:p>
          <a:p>
            <a:r>
              <a:rPr lang="en-GB" dirty="0"/>
              <a:t>Six inscriptions referring to </a:t>
            </a:r>
            <a:r>
              <a:rPr lang="en-GB" dirty="0" err="1"/>
              <a:t>Yavanas</a:t>
            </a:r>
            <a:r>
              <a:rPr lang="en-GB" dirty="0"/>
              <a:t> at Karle (c.60 km from Pune, c.50 km from western coast of India) and dating to around the first century </a:t>
            </a:r>
            <a:r>
              <a:rPr lang="en-GB" dirty="0" smtClean="0"/>
              <a:t>AD.</a:t>
            </a:r>
          </a:p>
          <a:p>
            <a:endParaRPr lang="en-GB" sz="600" dirty="0"/>
          </a:p>
          <a:p>
            <a:r>
              <a:rPr lang="en-GB" dirty="0"/>
              <a:t>Three </a:t>
            </a:r>
            <a:r>
              <a:rPr lang="en-GB" dirty="0" err="1"/>
              <a:t>Yavana</a:t>
            </a:r>
            <a:r>
              <a:rPr lang="en-GB" dirty="0"/>
              <a:t> inscriptions discovered at </a:t>
            </a:r>
            <a:r>
              <a:rPr lang="en-GB" dirty="0" err="1"/>
              <a:t>Junnar</a:t>
            </a:r>
            <a:r>
              <a:rPr lang="en-GB" dirty="0"/>
              <a:t> (c.100 km east of Mumbai) – figure of </a:t>
            </a:r>
            <a:r>
              <a:rPr lang="en-GB" dirty="0" smtClean="0"/>
              <a:t>Eros.</a:t>
            </a:r>
          </a:p>
          <a:p>
            <a:endParaRPr lang="en-GB" sz="500" dirty="0"/>
          </a:p>
          <a:p>
            <a:r>
              <a:rPr lang="en-GB" dirty="0"/>
              <a:t>Buddhist cave at Nasik - Prakrit dedicatory inscriptions by </a:t>
            </a:r>
            <a:r>
              <a:rPr lang="en-GB" dirty="0" err="1"/>
              <a:t>Yavanas</a:t>
            </a:r>
            <a:r>
              <a:rPr lang="en-GB" dirty="0"/>
              <a:t>. Another inscription refers to </a:t>
            </a:r>
            <a:r>
              <a:rPr lang="en-GB" dirty="0" err="1" smtClean="0"/>
              <a:t>Raumakas</a:t>
            </a:r>
            <a:r>
              <a:rPr lang="en-GB" dirty="0" smtClean="0"/>
              <a:t>.</a:t>
            </a:r>
            <a:endParaRPr lang="en-GB" dirty="0"/>
          </a:p>
        </p:txBody>
      </p:sp>
    </p:spTree>
    <p:extLst>
      <p:ext uri="{BB962C8B-B14F-4D97-AF65-F5344CB8AC3E}">
        <p14:creationId xmlns:p14="http://schemas.microsoft.com/office/powerpoint/2010/main" val="21516894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Overview</a:t>
            </a:r>
            <a:endParaRPr lang="en-GB" b="1" dirty="0"/>
          </a:p>
        </p:txBody>
      </p:sp>
      <p:sp>
        <p:nvSpPr>
          <p:cNvPr id="3" name="Content Placeholder 2"/>
          <p:cNvSpPr>
            <a:spLocks noGrp="1"/>
          </p:cNvSpPr>
          <p:nvPr>
            <p:ph idx="1"/>
          </p:nvPr>
        </p:nvSpPr>
        <p:spPr>
          <a:xfrm>
            <a:off x="218209" y="1600200"/>
            <a:ext cx="8707582" cy="5018809"/>
          </a:xfrm>
        </p:spPr>
        <p:txBody>
          <a:bodyPr>
            <a:normAutofit fontScale="92500"/>
          </a:bodyPr>
          <a:lstStyle/>
          <a:p>
            <a:r>
              <a:rPr lang="en-GB" dirty="0" smtClean="0"/>
              <a:t>Explicit literary testimony revealing Indians (and Arabians) present in Roman Empire.</a:t>
            </a:r>
          </a:p>
          <a:p>
            <a:endParaRPr lang="en-GB" sz="500" dirty="0"/>
          </a:p>
          <a:p>
            <a:r>
              <a:rPr lang="en-GB" dirty="0" smtClean="0"/>
              <a:t>Material culture and written (non-literary) evidence for Indians and Arabians at Red Sea ports.</a:t>
            </a:r>
          </a:p>
          <a:p>
            <a:endParaRPr lang="en-GB" sz="500" dirty="0"/>
          </a:p>
          <a:p>
            <a:r>
              <a:rPr lang="en-GB" dirty="0" smtClean="0"/>
              <a:t>Archaeological evidence for Romans in India more ambiguous.</a:t>
            </a:r>
          </a:p>
          <a:p>
            <a:endParaRPr lang="en-GB" sz="500" dirty="0"/>
          </a:p>
          <a:p>
            <a:r>
              <a:rPr lang="en-GB" dirty="0" smtClean="0"/>
              <a:t>Western literary and cartographic testimony plausible (but not beyond dispute).</a:t>
            </a:r>
          </a:p>
          <a:p>
            <a:endParaRPr lang="en-GB" sz="500" dirty="0"/>
          </a:p>
          <a:p>
            <a:r>
              <a:rPr lang="en-GB" dirty="0" smtClean="0"/>
              <a:t>Caution required when identifying “</a:t>
            </a:r>
            <a:r>
              <a:rPr lang="en-GB" dirty="0" err="1" smtClean="0"/>
              <a:t>Yavanas</a:t>
            </a:r>
            <a:r>
              <a:rPr lang="en-GB" dirty="0" smtClean="0"/>
              <a:t>”.</a:t>
            </a:r>
            <a:endParaRPr lang="en-GB" dirty="0"/>
          </a:p>
        </p:txBody>
      </p:sp>
    </p:spTree>
    <p:extLst>
      <p:ext uri="{BB962C8B-B14F-4D97-AF65-F5344CB8AC3E}">
        <p14:creationId xmlns:p14="http://schemas.microsoft.com/office/powerpoint/2010/main" val="21976528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28700"/>
          </a:xfrm>
        </p:spPr>
        <p:txBody>
          <a:bodyPr>
            <a:normAutofit/>
          </a:bodyPr>
          <a:lstStyle/>
          <a:p>
            <a:r>
              <a:rPr lang="en-GB" b="1" dirty="0" smtClean="0"/>
              <a:t>Bibliography (1)</a:t>
            </a:r>
            <a:endParaRPr lang="en-GB" b="1" dirty="0"/>
          </a:p>
        </p:txBody>
      </p:sp>
      <p:sp>
        <p:nvSpPr>
          <p:cNvPr id="3" name="Content Placeholder 2"/>
          <p:cNvSpPr>
            <a:spLocks noGrp="1"/>
          </p:cNvSpPr>
          <p:nvPr>
            <p:ph idx="1"/>
          </p:nvPr>
        </p:nvSpPr>
        <p:spPr>
          <a:xfrm>
            <a:off x="0" y="935182"/>
            <a:ext cx="9029700" cy="5922818"/>
          </a:xfrm>
        </p:spPr>
        <p:txBody>
          <a:bodyPr>
            <a:normAutofit fontScale="85000" lnSpcReduction="20000"/>
          </a:bodyPr>
          <a:lstStyle/>
          <a:p>
            <a:r>
              <a:rPr lang="en-GB" dirty="0"/>
              <a:t>Abraham, S. A. 2003. ‘</a:t>
            </a:r>
            <a:r>
              <a:rPr lang="en-GB" dirty="0" err="1"/>
              <a:t>Chera</a:t>
            </a:r>
            <a:r>
              <a:rPr lang="en-GB" dirty="0"/>
              <a:t>, </a:t>
            </a:r>
            <a:r>
              <a:rPr lang="en-GB" dirty="0" err="1"/>
              <a:t>Chola</a:t>
            </a:r>
            <a:r>
              <a:rPr lang="en-GB" dirty="0"/>
              <a:t>, Pandya: Using Archaeological Evidence to Identify the Tamil Kingdoms of Early Historic South India’, </a:t>
            </a:r>
            <a:r>
              <a:rPr lang="en-GB" i="1" dirty="0"/>
              <a:t>Asian Perspectives</a:t>
            </a:r>
            <a:r>
              <a:rPr lang="en-GB" dirty="0"/>
              <a:t> 42 (2): 207-233</a:t>
            </a:r>
            <a:r>
              <a:rPr lang="en-GB" dirty="0" smtClean="0"/>
              <a:t>.</a:t>
            </a:r>
          </a:p>
          <a:p>
            <a:endParaRPr lang="en-GB" sz="300" dirty="0"/>
          </a:p>
          <a:p>
            <a:r>
              <a:rPr lang="en-GB" dirty="0"/>
              <a:t>Cutler, N. 2003. ‘Tamil Hindu Literature’, in </a:t>
            </a:r>
            <a:r>
              <a:rPr lang="en-GB" i="1" dirty="0"/>
              <a:t>The Blackwell Companion to Hinduism</a:t>
            </a:r>
            <a:r>
              <a:rPr lang="en-GB" dirty="0"/>
              <a:t> (ed., Flood, D. G.) </a:t>
            </a:r>
            <a:r>
              <a:rPr lang="en-GB" dirty="0" smtClean="0"/>
              <a:t>Oxford.</a:t>
            </a:r>
          </a:p>
          <a:p>
            <a:endParaRPr lang="en-GB" sz="300" dirty="0"/>
          </a:p>
          <a:p>
            <a:r>
              <a:rPr lang="en-GB" dirty="0" err="1"/>
              <a:t>Dhavalikar</a:t>
            </a:r>
            <a:r>
              <a:rPr lang="en-GB" dirty="0"/>
              <a:t>, M. K. 1992. ‘Eros from </a:t>
            </a:r>
            <a:r>
              <a:rPr lang="en-GB" dirty="0" err="1"/>
              <a:t>Junnar</a:t>
            </a:r>
            <a:r>
              <a:rPr lang="en-GB" dirty="0"/>
              <a:t>’, in </a:t>
            </a:r>
            <a:r>
              <a:rPr lang="en-GB" i="1" dirty="0"/>
              <a:t>Indian Numismatics, History, Art, and Culture: Essays in the Honour of </a:t>
            </a:r>
            <a:r>
              <a:rPr lang="en-GB" i="1" dirty="0" err="1"/>
              <a:t>Dr.</a:t>
            </a:r>
            <a:r>
              <a:rPr lang="en-GB" i="1" dirty="0"/>
              <a:t> P. L. Gupta </a:t>
            </a:r>
            <a:r>
              <a:rPr lang="en-GB" dirty="0"/>
              <a:t>(eds., MacDowall, D. W. and Sharma, S., and Garg, S.) Delhi: 325-327</a:t>
            </a:r>
            <a:r>
              <a:rPr lang="en-GB" dirty="0" smtClean="0"/>
              <a:t>.</a:t>
            </a:r>
          </a:p>
          <a:p>
            <a:endParaRPr lang="en-GB" sz="200" dirty="0"/>
          </a:p>
          <a:p>
            <a:r>
              <a:rPr lang="en-GB" dirty="0" err="1"/>
              <a:t>Mairs</a:t>
            </a:r>
            <a:r>
              <a:rPr lang="en-GB" dirty="0"/>
              <a:t>, R. 2014. </a:t>
            </a:r>
            <a:r>
              <a:rPr lang="en-GB" i="1" dirty="0"/>
              <a:t>The Hellenistic Far East: Archaeology, Language, and Identity in Greek Central Asia</a:t>
            </a:r>
            <a:r>
              <a:rPr lang="en-GB" dirty="0"/>
              <a:t>. Oakland, California. </a:t>
            </a:r>
          </a:p>
          <a:p>
            <a:endParaRPr lang="en-GB" sz="200" dirty="0" smtClean="0"/>
          </a:p>
          <a:p>
            <a:r>
              <a:rPr lang="en-GB" dirty="0" smtClean="0"/>
              <a:t>McLaughlin</a:t>
            </a:r>
            <a:r>
              <a:rPr lang="en-GB" dirty="0"/>
              <a:t>, R. 2010. </a:t>
            </a:r>
            <a:r>
              <a:rPr lang="en-GB" i="1" dirty="0"/>
              <a:t>Rome and the Distance East: Trade Routes to the Ancient Lands of Arabia, India and China</a:t>
            </a:r>
            <a:r>
              <a:rPr lang="en-GB" dirty="0"/>
              <a:t>. London.</a:t>
            </a:r>
          </a:p>
          <a:p>
            <a:endParaRPr lang="en-GB" dirty="0"/>
          </a:p>
        </p:txBody>
      </p:sp>
    </p:spTree>
    <p:extLst>
      <p:ext uri="{BB962C8B-B14F-4D97-AF65-F5344CB8AC3E}">
        <p14:creationId xmlns:p14="http://schemas.microsoft.com/office/powerpoint/2010/main" val="34370568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(2)</a:t>
            </a:r>
            <a:endParaRPr lang="en-GB" b="1" dirty="0"/>
          </a:p>
        </p:txBody>
      </p:sp>
      <p:sp>
        <p:nvSpPr>
          <p:cNvPr id="3" name="Content Placeholder 2"/>
          <p:cNvSpPr>
            <a:spLocks noGrp="1"/>
          </p:cNvSpPr>
          <p:nvPr>
            <p:ph idx="1"/>
          </p:nvPr>
        </p:nvSpPr>
        <p:spPr>
          <a:xfrm>
            <a:off x="135081" y="1600200"/>
            <a:ext cx="8884227" cy="5153891"/>
          </a:xfrm>
        </p:spPr>
        <p:txBody>
          <a:bodyPr>
            <a:normAutofit fontScale="85000" lnSpcReduction="10000"/>
          </a:bodyPr>
          <a:lstStyle/>
          <a:p>
            <a:r>
              <a:rPr lang="en-GB" dirty="0" smtClean="0"/>
              <a:t>Ray</a:t>
            </a:r>
            <a:r>
              <a:rPr lang="en-GB" dirty="0"/>
              <a:t>, H. P. 1987. ‘Early Historical Urbanization: The Case of Western Deccan’, </a:t>
            </a:r>
            <a:r>
              <a:rPr lang="en-GB" i="1" dirty="0"/>
              <a:t>World Archaeology </a:t>
            </a:r>
            <a:r>
              <a:rPr lang="en-GB" dirty="0"/>
              <a:t>19 (1): 94-104.</a:t>
            </a:r>
          </a:p>
          <a:p>
            <a:endParaRPr lang="en-GB" sz="600" dirty="0" smtClean="0"/>
          </a:p>
          <a:p>
            <a:r>
              <a:rPr lang="en-GB" dirty="0" smtClean="0"/>
              <a:t>Ray</a:t>
            </a:r>
            <a:r>
              <a:rPr lang="en-GB" dirty="0"/>
              <a:t>, H. P. 1988. ‘The </a:t>
            </a:r>
            <a:r>
              <a:rPr lang="en-GB" dirty="0" err="1"/>
              <a:t>Yavana</a:t>
            </a:r>
            <a:r>
              <a:rPr lang="en-GB" dirty="0"/>
              <a:t> Presence in Ancient India’, </a:t>
            </a:r>
            <a:r>
              <a:rPr lang="en-GB" i="1" dirty="0" smtClean="0"/>
              <a:t>JESHO </a:t>
            </a:r>
            <a:r>
              <a:rPr lang="en-GB" dirty="0"/>
              <a:t>31 (3): 311-325.</a:t>
            </a:r>
          </a:p>
          <a:p>
            <a:endParaRPr lang="en-GB" sz="600" dirty="0" smtClean="0"/>
          </a:p>
          <a:p>
            <a:r>
              <a:rPr lang="en-GB" dirty="0" smtClean="0"/>
              <a:t>Ray</a:t>
            </a:r>
            <a:r>
              <a:rPr lang="en-GB" dirty="0"/>
              <a:t>, H. P. 1995. ‘The </a:t>
            </a:r>
            <a:r>
              <a:rPr lang="en-GB" dirty="0" err="1"/>
              <a:t>Yavana</a:t>
            </a:r>
            <a:r>
              <a:rPr lang="en-GB" dirty="0"/>
              <a:t> Presence in India reprint of JESHO 1988 with addendum’, in </a:t>
            </a:r>
            <a:r>
              <a:rPr lang="en-GB" i="1" dirty="0"/>
              <a:t>Athens, Aden, Arikamedu: Essays on the Interrelations between India, Arabia and the Eastern Mediterranean </a:t>
            </a:r>
            <a:r>
              <a:rPr lang="en-GB" dirty="0"/>
              <a:t>(eds., </a:t>
            </a:r>
            <a:r>
              <a:rPr lang="en-GB" dirty="0" err="1"/>
              <a:t>Boussac</a:t>
            </a:r>
            <a:r>
              <a:rPr lang="en-GB" dirty="0"/>
              <a:t>, M.-F. and </a:t>
            </a:r>
            <a:r>
              <a:rPr lang="en-GB" dirty="0" err="1"/>
              <a:t>Salles</a:t>
            </a:r>
            <a:r>
              <a:rPr lang="en-GB" dirty="0"/>
              <a:t>, J.-F.) New Delhi: 75-95</a:t>
            </a:r>
            <a:r>
              <a:rPr lang="en-GB" dirty="0" smtClean="0"/>
              <a:t>.</a:t>
            </a:r>
          </a:p>
          <a:p>
            <a:endParaRPr lang="en-GB" sz="600" dirty="0"/>
          </a:p>
          <a:p>
            <a:r>
              <a:rPr lang="en-GB" dirty="0"/>
              <a:t>Salomon, R. (1991) ‘Epigraphic Remains of Indian Traders in Egypt’, </a:t>
            </a:r>
            <a:r>
              <a:rPr lang="en-GB" i="1" dirty="0"/>
              <a:t>Journal of the American Oriental Society </a:t>
            </a:r>
            <a:r>
              <a:rPr lang="en-GB" dirty="0"/>
              <a:t>111 (4): 731-736</a:t>
            </a:r>
            <a:r>
              <a:rPr lang="en-GB" dirty="0" smtClean="0"/>
              <a:t>.</a:t>
            </a:r>
            <a:endParaRPr lang="en-GB" dirty="0"/>
          </a:p>
        </p:txBody>
      </p:sp>
    </p:spTree>
    <p:extLst>
      <p:ext uri="{BB962C8B-B14F-4D97-AF65-F5344CB8AC3E}">
        <p14:creationId xmlns:p14="http://schemas.microsoft.com/office/powerpoint/2010/main" val="4055163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(3)</a:t>
            </a:r>
            <a:endParaRPr lang="en-GB" b="1" dirty="0"/>
          </a:p>
        </p:txBody>
      </p:sp>
      <p:sp>
        <p:nvSpPr>
          <p:cNvPr id="3" name="Content Placeholder 2"/>
          <p:cNvSpPr>
            <a:spLocks noGrp="1"/>
          </p:cNvSpPr>
          <p:nvPr>
            <p:ph idx="1"/>
          </p:nvPr>
        </p:nvSpPr>
        <p:spPr>
          <a:xfrm>
            <a:off x="93517" y="1600200"/>
            <a:ext cx="8884227" cy="5091545"/>
          </a:xfrm>
        </p:spPr>
        <p:txBody>
          <a:bodyPr>
            <a:normAutofit fontScale="85000" lnSpcReduction="10000"/>
          </a:bodyPr>
          <a:lstStyle/>
          <a:p>
            <a:r>
              <a:rPr lang="en-GB" dirty="0" err="1"/>
              <a:t>Salamon</a:t>
            </a:r>
            <a:r>
              <a:rPr lang="en-GB" dirty="0"/>
              <a:t>, R. 1998. </a:t>
            </a:r>
            <a:r>
              <a:rPr lang="en-GB" i="1" dirty="0"/>
              <a:t>Indian Epigraphy: A Guide to the Study of Inscriptions in Sanskrit, Prakrit, and other Indo-Aryan Languages</a:t>
            </a:r>
            <a:r>
              <a:rPr lang="en-GB" dirty="0"/>
              <a:t>. Oxford. </a:t>
            </a:r>
          </a:p>
          <a:p>
            <a:endParaRPr lang="en-GB" sz="500" dirty="0" smtClean="0"/>
          </a:p>
          <a:p>
            <a:r>
              <a:rPr lang="en-GB" dirty="0" err="1" smtClean="0"/>
              <a:t>Seland</a:t>
            </a:r>
            <a:r>
              <a:rPr lang="en-GB" dirty="0"/>
              <a:t>, E. H. 2007. ‘Ports, Ptolemy, Periplus and Poetry: Romans in Tamil South India and on the Bay of Bengal’, in The Indian Ocean in the Ancient Period: Definite Places, </a:t>
            </a:r>
            <a:r>
              <a:rPr lang="en-GB" dirty="0" err="1"/>
              <a:t>Translocal</a:t>
            </a:r>
            <a:r>
              <a:rPr lang="en-GB" dirty="0"/>
              <a:t> Exchange (ed., </a:t>
            </a:r>
            <a:r>
              <a:rPr lang="en-GB" dirty="0" err="1"/>
              <a:t>Seland</a:t>
            </a:r>
            <a:r>
              <a:rPr lang="en-GB" dirty="0"/>
              <a:t>, E. H.) Oxford: 69-82</a:t>
            </a:r>
            <a:r>
              <a:rPr lang="en-GB" dirty="0" smtClean="0"/>
              <a:t>.</a:t>
            </a:r>
          </a:p>
          <a:p>
            <a:endParaRPr lang="en-GB" sz="500" dirty="0"/>
          </a:p>
          <a:p>
            <a:r>
              <a:rPr lang="en-GB" dirty="0" err="1"/>
              <a:t>Tieken</a:t>
            </a:r>
            <a:r>
              <a:rPr lang="en-GB" dirty="0"/>
              <a:t>, H. 2003. ‘The </a:t>
            </a:r>
            <a:r>
              <a:rPr lang="en-GB" dirty="0" err="1"/>
              <a:t>Yavanas</a:t>
            </a:r>
            <a:r>
              <a:rPr lang="en-GB" dirty="0"/>
              <a:t>’ Clothes in Old Tamil Literature’, Indo-Iranian Journal 46: 261-271</a:t>
            </a:r>
            <a:r>
              <a:rPr lang="en-GB" dirty="0" smtClean="0"/>
              <a:t>.</a:t>
            </a:r>
          </a:p>
          <a:p>
            <a:endParaRPr lang="en-GB" sz="500" dirty="0"/>
          </a:p>
          <a:p>
            <a:r>
              <a:rPr lang="en-GB" dirty="0" err="1"/>
              <a:t>Zvelebil</a:t>
            </a:r>
            <a:r>
              <a:rPr lang="en-GB" dirty="0"/>
              <a:t>, K. 1956. ‘The </a:t>
            </a:r>
            <a:r>
              <a:rPr lang="en-GB" dirty="0" err="1"/>
              <a:t>Yavanas</a:t>
            </a:r>
            <a:r>
              <a:rPr lang="en-GB" dirty="0"/>
              <a:t> in Old Tamil Literature’, in </a:t>
            </a:r>
            <a:r>
              <a:rPr lang="en-GB" dirty="0" err="1"/>
              <a:t>Charisteria</a:t>
            </a:r>
            <a:r>
              <a:rPr lang="en-GB" dirty="0"/>
              <a:t> </a:t>
            </a:r>
            <a:r>
              <a:rPr lang="en-GB" dirty="0" err="1"/>
              <a:t>Orientalia</a:t>
            </a:r>
            <a:r>
              <a:rPr lang="en-GB" dirty="0"/>
              <a:t> </a:t>
            </a:r>
            <a:r>
              <a:rPr lang="en-GB" dirty="0" err="1"/>
              <a:t>Praecipue</a:t>
            </a:r>
            <a:r>
              <a:rPr lang="en-GB" dirty="0"/>
              <a:t> ad Persian </a:t>
            </a:r>
            <a:r>
              <a:rPr lang="en-GB" dirty="0" err="1"/>
              <a:t>Pertinetia</a:t>
            </a:r>
            <a:r>
              <a:rPr lang="en-GB" dirty="0"/>
              <a:t> (eds., </a:t>
            </a:r>
            <a:r>
              <a:rPr lang="en-GB" dirty="0" err="1"/>
              <a:t>Tauer</a:t>
            </a:r>
            <a:r>
              <a:rPr lang="en-GB" dirty="0"/>
              <a:t>, F. et al) Prague: 401-409.</a:t>
            </a:r>
          </a:p>
        </p:txBody>
      </p:sp>
    </p:spTree>
    <p:extLst>
      <p:ext uri="{BB962C8B-B14F-4D97-AF65-F5344CB8AC3E}">
        <p14:creationId xmlns:p14="http://schemas.microsoft.com/office/powerpoint/2010/main" val="236882988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616</TotalTime>
  <Words>2495</Words>
  <Application>Microsoft Office PowerPoint</Application>
  <PresentationFormat>On-screen Show (4:3)</PresentationFormat>
  <Paragraphs>140</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Times New Roman</vt:lpstr>
      <vt:lpstr>1_Office Theme</vt:lpstr>
      <vt:lpstr>West meets East: At the Borders of the Oikoumenē and Beyond   Lecture 11 – The “Yavanas” and Merchant Diaspora  </vt:lpstr>
      <vt:lpstr>Living in Foreign Lands</vt:lpstr>
      <vt:lpstr>PowerPoint Presentation</vt:lpstr>
      <vt:lpstr>PowerPoint Presentation</vt:lpstr>
      <vt:lpstr>PowerPoint Presentation</vt:lpstr>
      <vt:lpstr>PowerPoint Presentation</vt:lpstr>
      <vt:lpstr>Literary References</vt:lpstr>
      <vt:lpstr>Indians in Novels and Plays</vt:lpstr>
      <vt:lpstr>PowerPoint Presentation</vt:lpstr>
      <vt:lpstr>Identifying Romans</vt:lpstr>
      <vt:lpstr>Tabula Peutingeriana</vt:lpstr>
      <vt:lpstr>Identifying the Yavanas</vt:lpstr>
      <vt:lpstr>Sangam Corpus</vt:lpstr>
      <vt:lpstr>PowerPoint Presentation</vt:lpstr>
      <vt:lpstr>Craftsmen in India</vt:lpstr>
      <vt:lpstr>Roman Mercenaries? </vt:lpstr>
      <vt:lpstr>PowerPoint Presentation</vt:lpstr>
      <vt:lpstr>Overview</vt:lpstr>
      <vt:lpstr>Bibliography (1)</vt:lpstr>
      <vt:lpstr>Bibliography (2)</vt:lpstr>
      <vt:lpstr>Bibliography (3)</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West meets East: At the Borders of the Oikoumenē and Beyond   Lecture 12 – The “Yavanas” and Merchant Diaspora  </dc:title>
  <dc:creator>Matt</dc:creator>
  <cp:lastModifiedBy>Matthew Cobb</cp:lastModifiedBy>
  <cp:revision>86</cp:revision>
  <dcterms:created xsi:type="dcterms:W3CDTF">2015-11-07T09:38:00Z</dcterms:created>
  <dcterms:modified xsi:type="dcterms:W3CDTF">2016-11-15T13:51:33Z</dcterms:modified>
</cp:coreProperties>
</file>