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68" r:id="rId2"/>
    <p:sldId id="282" r:id="rId3"/>
    <p:sldId id="275" r:id="rId4"/>
    <p:sldId id="283" r:id="rId5"/>
    <p:sldId id="286" r:id="rId6"/>
    <p:sldId id="287" r:id="rId7"/>
    <p:sldId id="276" r:id="rId8"/>
    <p:sldId id="293" r:id="rId9"/>
    <p:sldId id="294" r:id="rId10"/>
    <p:sldId id="277" r:id="rId11"/>
    <p:sldId id="278" r:id="rId12"/>
    <p:sldId id="290" r:id="rId13"/>
    <p:sldId id="288" r:id="rId14"/>
    <p:sldId id="279" r:id="rId15"/>
    <p:sldId id="280" r:id="rId16"/>
    <p:sldId id="292" r:id="rId17"/>
    <p:sldId id="295" r:id="rId18"/>
    <p:sldId id="26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80"/>
    <p:restoredTop sz="96327"/>
  </p:normalViewPr>
  <p:slideViewPr>
    <p:cSldViewPr snapToGrid="0" snapToObjects="1">
      <p:cViewPr varScale="1">
        <p:scale>
          <a:sx n="123" d="100"/>
          <a:sy n="123" d="100"/>
        </p:scale>
        <p:origin x="75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AC49EE-0F83-AF42-8E09-82EC24F994F3}" type="datetimeFigureOut">
              <a:rPr lang="en-US" smtClean="0"/>
              <a:t>2/12/24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D707B0-4B79-2842-B39A-07783451B8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9262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8468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068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9631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D707B0-4B79-2842-B39A-07783451B879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253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E85FA-583A-0B45-B203-463CB22E08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B743EC-287D-3647-8663-7CEF236F5A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09EA4-FF45-5346-813E-FE73354AB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315A45-7D12-3542-A5A8-AFABF018E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18C567-46FE-9A49-A694-6BBBB1C62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08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D7E6-951F-7D44-B0ED-05813BDAE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E7F97-221E-2F49-BACD-81AAF10D8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B3FE-12B6-3542-8921-4C7D5A78F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B457D-D462-A742-A997-6C6D88055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240457-8BED-214C-8FEE-60EE95FB2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58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6E96D-AB2E-E24C-8E1B-C64A6C11E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A1F21-7B03-4F49-BBC0-720B7416E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83B625-B3D3-C14D-946F-827C89F27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09FF57-2EB7-1D4E-9415-1B316255D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3A736-1BA6-0446-A931-1666634E2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15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926F8-56F3-054C-8FDE-08E7E5D71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A8CF8-D933-EA4E-8498-D839E47AA2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1D94C-1AF3-E64F-B0B0-54BBB10D23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67AC6F-4C33-394A-927F-B2F6BC92C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9D27B-B2EA-6F47-8AE5-731FE1891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AC92AC-A7D5-C145-A228-E9C4FFE3D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5404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3BA43-7F93-3D47-ABF9-9075CEBE7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791DF-54DB-1846-8445-57BD23448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9F65B-E570-8E4A-92F9-D33673278E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E3FC33-65F2-2348-8E0D-B00D73BF51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6C4C58-4B86-CD46-ACA6-78428F59FC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AF7CF6-BAFF-A04E-AB43-EA0DC19D8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28CB6E-238E-1847-95A6-6FFBB4FFF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1E824-2557-1A44-B25D-5322A4C92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351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C2ED0-571A-A443-ADDE-B9342E0E5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C28181-6284-7441-8E60-CE6477FC8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2566B4-66ED-504A-A30B-33171F623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96EEAB-232C-CB45-8BC8-079D1AF59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731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97A34-A5AF-574F-8547-E4B2BD6491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A102EF-D556-FF4B-8A46-D07A65677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95CB6F-105D-9A48-8B71-5B09F3B04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339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1395-36FE-BE44-BE83-3DFD049AA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1EE57-A6EB-8647-BC41-CFFF0AB31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124962-EA45-3945-8332-0B54B9A28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C0AF07-BAC0-1047-AAFA-9C82D2CA9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3A1BF2-5EE3-D940-9051-35E136485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BB33A5-0E06-614C-8FAF-C16455A51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056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62BC3-0E61-F145-8C03-5A01C0F0A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40A852-5378-C44F-8F5B-6A2DDE90D9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D715C4-CF3F-3F47-8764-998FDF9A9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165B70-EA8D-7342-AD7F-901699DD9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EABF84-BE73-AB4B-8A43-98C2363B9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121B6-5179-FC4C-9F2C-B6356D2F6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784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C6E4D-166D-B948-B010-B2DB0C665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7FD872-47EA-4E4C-9914-9EAA61EBB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18A1BB-5DB4-4F47-9936-C5D8D35F5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D13B6-FA1D-7A4C-83DD-4556DE986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106C5-937E-AB4E-9038-EB580B0F4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274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D52BE3-8572-424C-84DF-6B5BADE0F4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EE08CC-1D3B-614A-8CFA-7981BA43A1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975229-5403-E448-A0DE-B04D51B9B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8174E-A97E-2441-8405-00052FCF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EBBE8-3221-2741-9872-0761BB600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336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DE30A9-B615-F949-991F-4B77CE121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C76A5C-D4C6-E54C-8DCC-6ECE8236F8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0843E-EE35-6A49-9B78-CE4E87D016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CF38C-3E1E-A843-B83E-7F053B36C996}" type="datetimeFigureOut">
              <a:rPr lang="en-US" smtClean="0"/>
              <a:t>2/12/24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D1750-E08C-9B4A-BB72-CDC9AC58E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2F3B9F-068B-7F4A-8467-B8FE9DF069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6F087-3E0F-EB4F-8A09-84BD2C4340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963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YeI6Wqn4I78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Ah83khT1no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QxbhS-o9Ek0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foundry.com/nuke/content/reference_guide/draw_nodes/roto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6CDF067-2520-194E-88F1-CBE0F244EDAB}"/>
              </a:ext>
            </a:extLst>
          </p:cNvPr>
          <p:cNvSpPr/>
          <p:nvPr/>
        </p:nvSpPr>
        <p:spPr>
          <a:xfrm>
            <a:off x="3779801" y="638688"/>
            <a:ext cx="430598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Open Sans"/>
              </a:rPr>
              <a:t>What is a Keying 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Open San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EBDBE2C-76F0-BC44-A767-2067098F5C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6140" b="3333"/>
          <a:stretch/>
        </p:blipFill>
        <p:spPr>
          <a:xfrm>
            <a:off x="1453341" y="2943762"/>
            <a:ext cx="9285317" cy="235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676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6B5E2A-C361-5E42-A18E-5A02546AF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00200"/>
            <a:ext cx="5910802" cy="3657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DDFC45E-7466-C64E-8823-CCEF750B0E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0" y="1600200"/>
            <a:ext cx="6350000" cy="36576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5121239-5D21-EF47-852D-601B46C8311E}"/>
              </a:ext>
            </a:extLst>
          </p:cNvPr>
          <p:cNvSpPr/>
          <p:nvPr/>
        </p:nvSpPr>
        <p:spPr>
          <a:xfrm>
            <a:off x="1689670" y="1072025"/>
            <a:ext cx="17123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Green screen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2985B7-C6B6-434A-A7EA-C193FBE41B80}"/>
              </a:ext>
            </a:extLst>
          </p:cNvPr>
          <p:cNvSpPr/>
          <p:nvPr/>
        </p:nvSpPr>
        <p:spPr>
          <a:xfrm>
            <a:off x="8281863" y="1093919"/>
            <a:ext cx="14702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Blue screen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904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E61EB5-0282-A840-BC96-9EE432364CAB}"/>
              </a:ext>
            </a:extLst>
          </p:cNvPr>
          <p:cNvSpPr txBox="1"/>
          <p:nvPr/>
        </p:nvSpPr>
        <p:spPr>
          <a:xfrm>
            <a:off x="261997" y="302066"/>
            <a:ext cx="11424922" cy="74174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Keying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is the process of creating a </a:t>
            </a:r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matte,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also called </a:t>
            </a:r>
          </a:p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extracting a key</a:t>
            </a:r>
          </a:p>
          <a:p>
            <a:endParaRPr lang="en-GB" sz="2800" i="1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It’s a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procedural method, which makes keying a lot faster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than rotoscoping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Shooting specifically for keying, you will have to place the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foreground object in front of a single-color screen.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To get the best result you want the screen to be lit as evenly as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possible to produce something close to a single colour.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Extracting a key is not an easy process, and problems of holes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in the matte and fine edges such as hairs are always a problem.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800" i="1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i="1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2538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331D7D6-46BC-E949-A9E8-C9A704031DF0}"/>
              </a:ext>
            </a:extLst>
          </p:cNvPr>
          <p:cNvSpPr/>
          <p:nvPr/>
        </p:nvSpPr>
        <p:spPr>
          <a:xfrm>
            <a:off x="2163036" y="400647"/>
            <a:ext cx="83311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Why using Green or Blue screen?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Century Gothic" panose="020B0502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75A107-ABFA-2D4D-98BB-E70A0A387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464" y="2171451"/>
            <a:ext cx="4417619" cy="25150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ABC508-91C5-F145-AF3F-25EA9B408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81390"/>
            <a:ext cx="4787900" cy="2667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CF6EC2-6B01-004D-8877-318FCAC6E818}"/>
              </a:ext>
            </a:extLst>
          </p:cNvPr>
          <p:cNvSpPr txBox="1"/>
          <p:nvPr/>
        </p:nvSpPr>
        <p:spPr>
          <a:xfrm>
            <a:off x="5047907" y="5133914"/>
            <a:ext cx="658545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colour wheel, blue and green are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further most from human skin tones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entury Gothic" panose="020B0502020202020204" pitchFamily="34" charset="0"/>
              </a:rPr>
              <a:t>blue and green sit on the opposite of where skin tones </a:t>
            </a:r>
          </a:p>
        </p:txBody>
      </p:sp>
    </p:spTree>
    <p:extLst>
      <p:ext uri="{BB962C8B-B14F-4D97-AF65-F5344CB8AC3E}">
        <p14:creationId xmlns:p14="http://schemas.microsoft.com/office/powerpoint/2010/main" val="1265429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A731A21-49BC-4B4F-91A0-E91B83CE066C}"/>
              </a:ext>
            </a:extLst>
          </p:cNvPr>
          <p:cNvSpPr/>
          <p:nvPr/>
        </p:nvSpPr>
        <p:spPr>
          <a:xfrm>
            <a:off x="1930436" y="316843"/>
            <a:ext cx="83311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Why using Green or </a:t>
            </a:r>
            <a:r>
              <a:rPr lang="en-GB" sz="4000" b="1" dirty="0">
                <a:solidFill>
                  <a:srgbClr val="00B0F0"/>
                </a:solidFill>
                <a:latin typeface="Century Gothic" panose="020B0502020202020204" pitchFamily="34" charset="0"/>
              </a:rPr>
              <a:t>Blue</a:t>
            </a:r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 screen?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4CC6B1-4792-734A-8DF2-BD7BF29FF50C}"/>
              </a:ext>
            </a:extLst>
          </p:cNvPr>
          <p:cNvSpPr txBox="1"/>
          <p:nvPr/>
        </p:nvSpPr>
        <p:spPr>
          <a:xfrm>
            <a:off x="441481" y="1266409"/>
            <a:ext cx="10239493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Blue channel has the smallest grain, which gives a cleaner </a:t>
            </a:r>
          </a:p>
          <a:p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matte along edges and a better quality image.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Blue shows up as bright white when exposed onto black </a:t>
            </a:r>
          </a:p>
          <a:p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and white film with a blue light.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500" dirty="0">
                <a:solidFill>
                  <a:schemeClr val="bg1"/>
                </a:solidFill>
                <a:latin typeface="Century Gothic" panose="020B0502020202020204" pitchFamily="34" charset="0"/>
              </a:rPr>
              <a:t>Primary benefit of using a blue screen is less colour spill</a:t>
            </a:r>
            <a:endParaRPr lang="en-US" sz="25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BAA4A1-06A7-9547-BECB-C1342CFB5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806" y="3575656"/>
            <a:ext cx="6796386" cy="2840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2420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5402ED-23F9-BE47-AB55-7F6547204B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0432" y="2017059"/>
            <a:ext cx="4192244" cy="4584043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A731A21-49BC-4B4F-91A0-E91B83CE066C}"/>
              </a:ext>
            </a:extLst>
          </p:cNvPr>
          <p:cNvSpPr/>
          <p:nvPr/>
        </p:nvSpPr>
        <p:spPr>
          <a:xfrm>
            <a:off x="2163036" y="312773"/>
            <a:ext cx="833112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Why using </a:t>
            </a:r>
            <a:r>
              <a:rPr lang="en-GB" sz="4000" b="1" dirty="0">
                <a:solidFill>
                  <a:schemeClr val="accent6"/>
                </a:solidFill>
                <a:latin typeface="Century Gothic" panose="020B0502020202020204" pitchFamily="34" charset="0"/>
              </a:rPr>
              <a:t>Green</a:t>
            </a:r>
            <a:r>
              <a:rPr lang="en-GB" sz="4000" dirty="0">
                <a:solidFill>
                  <a:schemeClr val="bg1"/>
                </a:solidFill>
                <a:latin typeface="Century Gothic" panose="020B0502020202020204" pitchFamily="34" charset="0"/>
              </a:rPr>
              <a:t> or Blue screen?</a:t>
            </a:r>
          </a:p>
          <a:p>
            <a:endParaRPr lang="en-GB" sz="4000" b="0" i="0" u="none" strike="noStrike" dirty="0">
              <a:solidFill>
                <a:srgbClr val="444444"/>
              </a:solidFill>
              <a:effectLst/>
              <a:latin typeface="Century Gothic" panose="020B050202020202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C871D-DACD-C340-B241-854B494DCC74}"/>
              </a:ext>
            </a:extLst>
          </p:cNvPr>
          <p:cNvSpPr/>
          <p:nvPr/>
        </p:nvSpPr>
        <p:spPr>
          <a:xfrm>
            <a:off x="139324" y="1218045"/>
            <a:ext cx="853284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Digital cameras capture twice the amount of green than red or blue hues, which makes it easier to key out in post-production.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77E9C9-5CF3-354D-B227-133867C7D8DB}"/>
              </a:ext>
            </a:extLst>
          </p:cNvPr>
          <p:cNvSpPr/>
          <p:nvPr/>
        </p:nvSpPr>
        <p:spPr>
          <a:xfrm>
            <a:off x="56983" y="2665981"/>
            <a:ext cx="7885791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The biggest issue with this channel is that green screens produce more colour spill than blue screens. Green is brighter than blue, and will, therefore, bounce back more light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B30B7D0-5B05-4A42-9BE0-D6C407BB5749}"/>
              </a:ext>
            </a:extLst>
          </p:cNvPr>
          <p:cNvSpPr txBox="1"/>
          <p:nvPr/>
        </p:nvSpPr>
        <p:spPr>
          <a:xfrm>
            <a:off x="139324" y="4975691"/>
            <a:ext cx="697338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Colour spill occurs when the colour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reflects off the backscreen and casts a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noticeable tint on your subject</a:t>
            </a:r>
            <a:endParaRPr lang="en-US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7677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8EEA0C7-B07E-0643-A4CE-C744CF3A6B02}"/>
              </a:ext>
            </a:extLst>
          </p:cNvPr>
          <p:cNvSpPr txBox="1"/>
          <p:nvPr/>
        </p:nvSpPr>
        <p:spPr>
          <a:xfrm>
            <a:off x="321733" y="154731"/>
            <a:ext cx="11730942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highlight>
                  <a:srgbClr val="FF0000"/>
                </a:highlight>
                <a:latin typeface="Century Gothic" panose="020B0502020202020204" pitchFamily="34" charset="0"/>
              </a:rPr>
              <a:t>Basic</a:t>
            </a:r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highlight>
                  <a:srgbClr val="008000"/>
                </a:highlight>
                <a:latin typeface="Century Gothic" panose="020B0502020202020204" pitchFamily="34" charset="0"/>
              </a:rPr>
              <a:t>Keying</a:t>
            </a:r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  <a:r>
              <a:rPr lang="en-GB" sz="2800" b="1" dirty="0">
                <a:solidFill>
                  <a:schemeClr val="bg1"/>
                </a:solidFill>
                <a:highlight>
                  <a:srgbClr val="0000FF"/>
                </a:highlight>
                <a:latin typeface="Century Gothic" panose="020B0502020202020204" pitchFamily="34" charset="0"/>
              </a:rPr>
              <a:t>Terms</a:t>
            </a:r>
            <a:r>
              <a:rPr lang="en-GB" sz="2800" dirty="0">
                <a:solidFill>
                  <a:schemeClr val="bg1"/>
                </a:solidFill>
                <a:highlight>
                  <a:srgbClr val="0000FF"/>
                </a:highlight>
                <a:latin typeface="Century Gothic" panose="020B0502020202020204" pitchFamily="34" charset="0"/>
              </a:rPr>
              <a:t> </a:t>
            </a: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There are four basic types of keying techniques.</a:t>
            </a: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Luma-keying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uses the black and white (called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luminance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in video terms)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values of the image to extract a matte.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Chroma-keying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uses the hue and saturation (called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chrominance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in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video terms) values of the image to extract a matte.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Different-keying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comprises the difference between an image with a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foreground element and another image with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that foreground element taken away (also called a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clean plate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).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Colour difference-keying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utilizes the difference in colour between the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three colour channels to extract a matte. Spill suppression is a side effect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of this technique. </a:t>
            </a:r>
          </a:p>
          <a:p>
            <a:endParaRPr lang="en-US" sz="24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6258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OLOR THEORY BASICS: Use the Color Wheel &amp; Color Harmonies to Choose Colors that Work Well Together">
            <a:hlinkClick r:id="" action="ppaction://media"/>
            <a:extLst>
              <a:ext uri="{FF2B5EF4-FFF2-40B4-BE49-F238E27FC236}">
                <a16:creationId xmlns:a16="http://schemas.microsoft.com/office/drawing/2014/main" id="{EE660F80-CAE0-D94A-B374-BDA57038B1B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380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284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olor Grading 101 - Everything You Need to Know">
            <a:hlinkClick r:id="" action="ppaction://media"/>
            <a:extLst>
              <a:ext uri="{FF2B5EF4-FFF2-40B4-BE49-F238E27FC236}">
                <a16:creationId xmlns:a16="http://schemas.microsoft.com/office/drawing/2014/main" id="{3B9940CF-F3B2-81C2-8D45-743BE3CB771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4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1EA1F5-BD19-584B-A946-FF2FB866D8CB}"/>
              </a:ext>
            </a:extLst>
          </p:cNvPr>
          <p:cNvSpPr txBox="1"/>
          <p:nvPr/>
        </p:nvSpPr>
        <p:spPr>
          <a:xfrm>
            <a:off x="546028" y="185286"/>
            <a:ext cx="451437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Keying Node in Nuke </a:t>
            </a:r>
            <a:endParaRPr lang="en-GB" sz="32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US" sz="32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32277E-94FE-844A-BCE8-5B70D49CB6EF}"/>
              </a:ext>
            </a:extLst>
          </p:cNvPr>
          <p:cNvSpPr txBox="1"/>
          <p:nvPr/>
        </p:nvSpPr>
        <p:spPr>
          <a:xfrm>
            <a:off x="546028" y="1053926"/>
            <a:ext cx="77498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Difference: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node is rarely used.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It creates a matte for the difference between two images. It has very little control over the matte and no control for spill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049" name="Picture 1" descr="page216image24528928">
            <a:extLst>
              <a:ext uri="{FF2B5EF4-FFF2-40B4-BE49-F238E27FC236}">
                <a16:creationId xmlns:a16="http://schemas.microsoft.com/office/drawing/2014/main" id="{F3FDCC98-35C7-314F-9EA2-2F95D326A0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200" y="2391026"/>
            <a:ext cx="4065170" cy="127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BC05B1-0E25-D541-94F4-A0C02BB92D36}"/>
              </a:ext>
            </a:extLst>
          </p:cNvPr>
          <p:cNvSpPr txBox="1"/>
          <p:nvPr/>
        </p:nvSpPr>
        <p:spPr>
          <a:xfrm>
            <a:off x="546028" y="4330018"/>
            <a:ext cx="715612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is a simple yet very handy and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easy to use chroma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. It lets you choose a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range of hues and saturation to extract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(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key out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) in a very handy user interface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2050" name="Picture 2" descr="page216image24528512">
            <a:extLst>
              <a:ext uri="{FF2B5EF4-FFF2-40B4-BE49-F238E27FC236}">
                <a16:creationId xmlns:a16="http://schemas.microsoft.com/office/drawing/2014/main" id="{408A8D0E-9472-6E49-8110-A339A90DF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2529" y="3092829"/>
            <a:ext cx="4065169" cy="340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733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75CBD0A-DA72-9443-BB9E-65123516E3CA}"/>
              </a:ext>
            </a:extLst>
          </p:cNvPr>
          <p:cNvSpPr txBox="1"/>
          <p:nvPr/>
        </p:nvSpPr>
        <p:spPr>
          <a:xfrm>
            <a:off x="196437" y="221551"/>
            <a:ext cx="947715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IBK: 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The Image Based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(IBK) was first developed at digital domain, which also originally developed Nuke.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IBK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is designed to work with uneven green and blue screen elements. Instead of having one blue or green shade, will have many. </a:t>
            </a:r>
          </a:p>
          <a:p>
            <a:endParaRPr lang="en-GB" sz="28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800" b="1" dirty="0">
                <a:solidFill>
                  <a:schemeClr val="bg1"/>
                </a:solidFill>
                <a:latin typeface="Century Gothic" panose="020B0502020202020204" pitchFamily="34" charset="0"/>
              </a:rPr>
              <a:t>IBK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consists of two Nodes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IBKColour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and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IBKGizmo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creates a colour image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representing all those different screen </a:t>
            </a:r>
          </a:p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colours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073" name="Picture 1" descr="page217image24528096">
            <a:extLst>
              <a:ext uri="{FF2B5EF4-FFF2-40B4-BE49-F238E27FC236}">
                <a16:creationId xmlns:a16="http://schemas.microsoft.com/office/drawing/2014/main" id="{6343096C-0E0E-EE41-9038-5CD63D91D6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533" y="3429000"/>
            <a:ext cx="5215467" cy="2814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4695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page222image55156032">
            <a:extLst>
              <a:ext uri="{FF2B5EF4-FFF2-40B4-BE49-F238E27FC236}">
                <a16:creationId xmlns:a16="http://schemas.microsoft.com/office/drawing/2014/main" id="{C502C625-6241-5A48-AA14-534A2123DA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63" y="312099"/>
            <a:ext cx="4210304" cy="2370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CD2AF8C-2F97-9645-80A8-915ADA3FD134}"/>
              </a:ext>
            </a:extLst>
          </p:cNvPr>
          <p:cNvSpPr/>
          <p:nvPr/>
        </p:nvSpPr>
        <p:spPr>
          <a:xfrm>
            <a:off x="4830017" y="944475"/>
            <a:ext cx="437040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is the beginning of producing the clean plate. </a:t>
            </a:r>
          </a:p>
        </p:txBody>
      </p:sp>
      <p:pic>
        <p:nvPicPr>
          <p:cNvPr id="1027" name="Picture 3" descr="page222image55158944">
            <a:extLst>
              <a:ext uri="{FF2B5EF4-FFF2-40B4-BE49-F238E27FC236}">
                <a16:creationId xmlns:a16="http://schemas.microsoft.com/office/drawing/2014/main" id="{02236590-D563-A443-A63A-B22A5E22C9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340" y="2128712"/>
            <a:ext cx="4185332" cy="1815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09DF7A-918C-704E-ACD9-979E15FB0080}"/>
              </a:ext>
            </a:extLst>
          </p:cNvPr>
          <p:cNvSpPr txBox="1"/>
          <p:nvPr/>
        </p:nvSpPr>
        <p:spPr>
          <a:xfrm>
            <a:off x="5286108" y="4065679"/>
            <a:ext cx="65517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Using the arrow keys to nudge values is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a convenient way to do fine adjustments.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3" descr="page224image55453648">
            <a:extLst>
              <a:ext uri="{FF2B5EF4-FFF2-40B4-BE49-F238E27FC236}">
                <a16:creationId xmlns:a16="http://schemas.microsoft.com/office/drawing/2014/main" id="{36237C2C-DE2F-6246-96F9-5799C02E6F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63" y="3258524"/>
            <a:ext cx="4210304" cy="237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7AE640D-19EA-9A40-A179-13C41BE30E6B}"/>
              </a:ext>
            </a:extLst>
          </p:cNvPr>
          <p:cNvSpPr txBox="1"/>
          <p:nvPr/>
        </p:nvSpPr>
        <p:spPr>
          <a:xfrm>
            <a:off x="636778" y="5609655"/>
            <a:ext cx="39869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A complete green image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the clean plate.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7063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070B83-A7B4-7D45-8B28-CB0D48A098BC}"/>
              </a:ext>
            </a:extLst>
          </p:cNvPr>
          <p:cNvSpPr txBox="1"/>
          <p:nvPr/>
        </p:nvSpPr>
        <p:spPr>
          <a:xfrm>
            <a:off x="572145" y="394339"/>
            <a:ext cx="1035251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is a basic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, mainly used for luminance-based keying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or </a:t>
            </a:r>
            <a:r>
              <a:rPr lang="en-GB" sz="2400" i="1" dirty="0">
                <a:solidFill>
                  <a:schemeClr val="bg1"/>
                </a:solidFill>
                <a:latin typeface="Century Gothic" panose="020B0502020202020204" pitchFamily="34" charset="0"/>
              </a:rPr>
              <a:t>luma keying </a:t>
            </a:r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074" name="Picture 2" descr="page217image24529136">
            <a:extLst>
              <a:ext uri="{FF2B5EF4-FFF2-40B4-BE49-F238E27FC236}">
                <a16:creationId xmlns:a16="http://schemas.microsoft.com/office/drawing/2014/main" id="{BC013B6C-375B-7944-B448-36B4A810D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870" y="994503"/>
            <a:ext cx="5670260" cy="3521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58916F-905D-AE40-B552-94D528CA9FEC}"/>
              </a:ext>
            </a:extLst>
          </p:cNvPr>
          <p:cNvSpPr txBox="1"/>
          <p:nvPr/>
        </p:nvSpPr>
        <p:spPr>
          <a:xfrm>
            <a:off x="572145" y="4991110"/>
            <a:ext cx="105897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Primatte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It creates incrementally by sampling single pixels, or a range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of pixels, from a blue or greenscreen image.</a:t>
            </a:r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9210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A46B02D-623D-7C41-B715-E07F471856D3}"/>
              </a:ext>
            </a:extLst>
          </p:cNvPr>
          <p:cNvSpPr txBox="1"/>
          <p:nvPr/>
        </p:nvSpPr>
        <p:spPr>
          <a:xfrm>
            <a:off x="389894" y="967346"/>
            <a:ext cx="964398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Keylight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 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This plug-in is included free with Nuke. It only keys blue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and greenscreen and it does the job very well,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producing results I find unprecedented. </a:t>
            </a:r>
          </a:p>
          <a:p>
            <a:endParaRPr lang="en-US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3073" name="Picture 1" descr="page228image55418800">
            <a:extLst>
              <a:ext uri="{FF2B5EF4-FFF2-40B4-BE49-F238E27FC236}">
                <a16:creationId xmlns:a16="http://schemas.microsoft.com/office/drawing/2014/main" id="{2DF6014E-26EA-8047-9D77-A21AFD494D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12" y="3696635"/>
            <a:ext cx="3822700" cy="1892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page228image55420048">
            <a:extLst>
              <a:ext uri="{FF2B5EF4-FFF2-40B4-BE49-F238E27FC236}">
                <a16:creationId xmlns:a16="http://schemas.microsoft.com/office/drawing/2014/main" id="{8F364D55-30C2-B540-B53E-8D765238AE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699" y="3696635"/>
            <a:ext cx="3046601" cy="1892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page229image55139232">
            <a:extLst>
              <a:ext uri="{FF2B5EF4-FFF2-40B4-BE49-F238E27FC236}">
                <a16:creationId xmlns:a16="http://schemas.microsoft.com/office/drawing/2014/main" id="{F2E539AF-0967-1B42-B8B8-BCDD6EAE9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7287" y="3729603"/>
            <a:ext cx="3735888" cy="802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31339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637C19-41EF-6344-9AD5-6C85B2E32C12}"/>
              </a:ext>
            </a:extLst>
          </p:cNvPr>
          <p:cNvSpPr/>
          <p:nvPr/>
        </p:nvSpPr>
        <p:spPr>
          <a:xfrm>
            <a:off x="487479" y="493182"/>
            <a:ext cx="10054355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: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Is a straightforward chroma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. It has one input for the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image you want to key.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produces an alpha channel by 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Default.</a:t>
            </a:r>
          </a:p>
        </p:txBody>
      </p:sp>
      <p:pic>
        <p:nvPicPr>
          <p:cNvPr id="4097" name="Picture 1" descr="page218image24121200">
            <a:extLst>
              <a:ext uri="{FF2B5EF4-FFF2-40B4-BE49-F238E27FC236}">
                <a16:creationId xmlns:a16="http://schemas.microsoft.com/office/drawing/2014/main" id="{9BCC7F44-0663-034A-A408-4551324C4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79" y="2580728"/>
            <a:ext cx="3571372" cy="299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page218image24127648">
            <a:extLst>
              <a:ext uri="{FF2B5EF4-FFF2-40B4-BE49-F238E27FC236}">
                <a16:creationId xmlns:a16="http://schemas.microsoft.com/office/drawing/2014/main" id="{5D065F14-EB3B-DD4D-82B4-E609D9E422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959" y="3528575"/>
            <a:ext cx="33782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681E2A8-7181-FB4E-9C70-7D4CECAC8AA5}"/>
              </a:ext>
            </a:extLst>
          </p:cNvPr>
          <p:cNvSpPr/>
          <p:nvPr/>
        </p:nvSpPr>
        <p:spPr>
          <a:xfrm>
            <a:off x="5083365" y="5573037"/>
            <a:ext cx="234551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HueKeyer’s</a:t>
            </a:r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 default 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alpha channel </a:t>
            </a: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4099" name="Picture 3" descr="page220image24151056">
            <a:extLst>
              <a:ext uri="{FF2B5EF4-FFF2-40B4-BE49-F238E27FC236}">
                <a16:creationId xmlns:a16="http://schemas.microsoft.com/office/drawing/2014/main" id="{F29345F9-5909-C44B-A097-68E1ADB003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8449" y="3539407"/>
            <a:ext cx="3364043" cy="1894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4AF3C86-F62F-B347-BE07-63564FCDB2D6}"/>
              </a:ext>
            </a:extLst>
          </p:cNvPr>
          <p:cNvSpPr txBox="1"/>
          <p:nvPr/>
        </p:nvSpPr>
        <p:spPr>
          <a:xfrm>
            <a:off x="9041868" y="5745909"/>
            <a:ext cx="251062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HueKeyer’s</a:t>
            </a:r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 results in </a:t>
            </a:r>
          </a:p>
          <a:p>
            <a:pPr algn="ctr"/>
            <a:r>
              <a:rPr lang="en-GB" b="1" dirty="0">
                <a:solidFill>
                  <a:schemeClr val="bg1"/>
                </a:solidFill>
                <a:latin typeface="Century Gothic" panose="020B0502020202020204" pitchFamily="34" charset="0"/>
              </a:rPr>
              <a:t>the Viewer. </a:t>
            </a:r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algn="ctr"/>
            <a:endParaRPr lang="en-US" dirty="0">
              <a:solidFill>
                <a:schemeClr val="bg1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3123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906C978-AAE8-0C48-A730-E8201ADD7FD6}"/>
              </a:ext>
            </a:extLst>
          </p:cNvPr>
          <p:cNvSpPr/>
          <p:nvPr/>
        </p:nvSpPr>
        <p:spPr>
          <a:xfrm>
            <a:off x="2655795" y="422988"/>
            <a:ext cx="68804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Combining </a:t>
            </a:r>
            <a:r>
              <a:rPr lang="en-GB" sz="28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Keyer</a:t>
            </a:r>
            <a:r>
              <a:rPr lang="en-GB" sz="2800" dirty="0">
                <a:solidFill>
                  <a:schemeClr val="bg1"/>
                </a:solidFill>
                <a:latin typeface="Century Gothic" panose="020B0502020202020204" pitchFamily="34" charset="0"/>
              </a:rPr>
              <a:t> Nodes using the tree</a:t>
            </a:r>
          </a:p>
        </p:txBody>
      </p:sp>
      <p:pic>
        <p:nvPicPr>
          <p:cNvPr id="4097" name="Picture 1" descr="page238image55267392">
            <a:extLst>
              <a:ext uri="{FF2B5EF4-FFF2-40B4-BE49-F238E27FC236}">
                <a16:creationId xmlns:a16="http://schemas.microsoft.com/office/drawing/2014/main" id="{0849A6DA-F63D-1247-97B8-ED1F4E6C4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239" y="1400892"/>
            <a:ext cx="5157255" cy="249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page239image55254336">
            <a:extLst>
              <a:ext uri="{FF2B5EF4-FFF2-40B4-BE49-F238E27FC236}">
                <a16:creationId xmlns:a16="http://schemas.microsoft.com/office/drawing/2014/main" id="{AF081ED2-7B37-524A-9790-9611007003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508" y="1400892"/>
            <a:ext cx="5342311" cy="249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page239image55254544">
            <a:extLst>
              <a:ext uri="{FF2B5EF4-FFF2-40B4-BE49-F238E27FC236}">
                <a16:creationId xmlns:a16="http://schemas.microsoft.com/office/drawing/2014/main" id="{E940A00D-3E7F-DB45-8A72-1A6C87C36B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6700" y="4161712"/>
            <a:ext cx="4038600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2274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Keying Mastery | 01. Introduction to Keying in Nuke">
            <a:hlinkClick r:id="" action="ppaction://media"/>
            <a:extLst>
              <a:ext uri="{FF2B5EF4-FFF2-40B4-BE49-F238E27FC236}">
                <a16:creationId xmlns:a16="http://schemas.microsoft.com/office/drawing/2014/main" id="{A9EF4085-C660-4EED-75A1-2DBBF5693A6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289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7F8E5AF-9CB3-104A-A3C4-1494F3B1D006}"/>
              </a:ext>
            </a:extLst>
          </p:cNvPr>
          <p:cNvSpPr txBox="1"/>
          <p:nvPr/>
        </p:nvSpPr>
        <p:spPr>
          <a:xfrm>
            <a:off x="334178" y="491641"/>
            <a:ext cx="11019363" cy="54784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latin typeface="Century Gothic" panose="020B0502020202020204" pitchFamily="34" charset="0"/>
              </a:rPr>
              <a:t>Reference:</a:t>
            </a:r>
          </a:p>
          <a:p>
            <a:endParaRPr lang="en-GB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[digital] </a:t>
            </a:r>
            <a:r>
              <a:rPr lang="en-GB" sz="2400" b="1" dirty="0">
                <a:solidFill>
                  <a:schemeClr val="bg1"/>
                </a:solidFill>
                <a:latin typeface="Century Gothic" panose="020B0502020202020204" pitchFamily="34" charset="0"/>
              </a:rPr>
              <a:t>Visual Effects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 and Compositing [Book]</a:t>
            </a:r>
          </a:p>
          <a:p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Chapter 3 </a:t>
            </a: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hapter</a:t>
            </a: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 3. Rotoscoping, Motion Tracking, and 2D </a:t>
            </a:r>
          </a:p>
          <a:p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Matchmoving</a:t>
            </a:r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Century Gothic" panose="020B0502020202020204" pitchFamily="34" charset="0"/>
              </a:rPr>
              <a:t>Nuke 101 Book Keying Chapter 7</a:t>
            </a: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Foundry.com</a:t>
            </a:r>
            <a:endParaRPr lang="en-GB" sz="24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https://learn.foundry.com/nuke/content/reference_guide/draw_nodes/roto.html</a:t>
            </a:r>
            <a:endParaRPr lang="en-US" sz="2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endParaRPr lang="en-US" sz="2000" dirty="0">
              <a:solidFill>
                <a:schemeClr val="bg1"/>
              </a:solidFill>
              <a:latin typeface="Century Gothic" panose="020B0502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</a:rPr>
              <a:t>https://</a:t>
            </a:r>
            <a:r>
              <a:rPr lang="en-US" sz="2000" dirty="0" err="1">
                <a:solidFill>
                  <a:schemeClr val="bg1"/>
                </a:solidFill>
                <a:latin typeface="Century Gothic" panose="020B0502020202020204" pitchFamily="34" charset="0"/>
              </a:rPr>
              <a:t>boldentrance.com</a:t>
            </a:r>
            <a:r>
              <a:rPr lang="en-US" sz="2000" dirty="0">
                <a:solidFill>
                  <a:schemeClr val="bg1"/>
                </a:solidFill>
                <a:latin typeface="Century Gothic" panose="020B0502020202020204" pitchFamily="34" charset="0"/>
              </a:rPr>
              <a:t>/blue-screen-vs-green-screen-is-there-any-real-difference/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082C32-B05B-3D4A-8B9C-05893328FD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9563" y="1235571"/>
            <a:ext cx="1263047" cy="1530966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E2D4D37-7599-BD42-B32A-74D4FE4286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3859" y="2980267"/>
            <a:ext cx="1216854" cy="1521068"/>
          </a:xfrm>
          <a:prstGeom prst="rect">
            <a:avLst/>
          </a:prstGeom>
          <a:ln w="12700"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2794336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3349</TotalTime>
  <Words>747</Words>
  <Application>Microsoft Macintosh PowerPoint</Application>
  <PresentationFormat>Widescreen</PresentationFormat>
  <Paragraphs>108</Paragraphs>
  <Slides>18</Slides>
  <Notes>4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Century Gothic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Nabeel Masih</dc:creator>
  <cp:lastModifiedBy>Nabeel Masih</cp:lastModifiedBy>
  <cp:revision>61</cp:revision>
  <dcterms:created xsi:type="dcterms:W3CDTF">2021-01-06T13:53:53Z</dcterms:created>
  <dcterms:modified xsi:type="dcterms:W3CDTF">2024-02-12T10:17:55Z</dcterms:modified>
</cp:coreProperties>
</file>