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8" r:id="rId3"/>
    <p:sldId id="259" r:id="rId4"/>
    <p:sldId id="260" r:id="rId5"/>
    <p:sldId id="261" r:id="rId6"/>
    <p:sldId id="262" r:id="rId7"/>
    <p:sldId id="263" r:id="rId8"/>
    <p:sldId id="264" r:id="rId9"/>
    <p:sldId id="265" r:id="rId10"/>
    <p:sldId id="266" r:id="rId11"/>
    <p:sldId id="267" r:id="rId12"/>
    <p:sldId id="268" r:id="rId13"/>
    <p:sldId id="269" r:id="rId14"/>
    <p:sldId id="270" r:id="rId15"/>
    <p:sldId id="271" r:id="rId16"/>
    <p:sldId id="272" r:id="rId17"/>
    <p:sldId id="273" r:id="rId18"/>
    <p:sldId id="274" r:id="rId19"/>
    <p:sldId id="275" r:id="rId20"/>
    <p:sldId id="276" r:id="rId21"/>
    <p:sldId id="277" r:id="rId22"/>
    <p:sldId id="278" r:id="rId23"/>
    <p:sldId id="279" r:id="rId24"/>
    <p:sldId id="280" r:id="rId25"/>
    <p:sldId id="281" r:id="rId26"/>
    <p:sldId id="282" r:id="rId27"/>
    <p:sldId id="293" r:id="rId28"/>
    <p:sldId id="283" r:id="rId29"/>
    <p:sldId id="284" r:id="rId30"/>
    <p:sldId id="285" r:id="rId31"/>
    <p:sldId id="286" r:id="rId32"/>
    <p:sldId id="287" r:id="rId33"/>
    <p:sldId id="288" r:id="rId34"/>
    <p:sldId id="289" r:id="rId35"/>
    <p:sldId id="291" r:id="rId36"/>
    <p:sldId id="292" r:id="rId37"/>
    <p:sldId id="294" r:id="rId3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87" autoAdjust="0"/>
    <p:restoredTop sz="94660"/>
  </p:normalViewPr>
  <p:slideViewPr>
    <p:cSldViewPr snapToGrid="0">
      <p:cViewPr varScale="1">
        <p:scale>
          <a:sx n="86" d="100"/>
          <a:sy n="86" d="100"/>
        </p:scale>
        <p:origin x="114" y="70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presProps" Target="presProps.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tableStyles" Target="tableStyle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522B69-0E75-4AFD-B602-3C1F27A6A01B}"/>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40362F2A-2B61-4DEB-9028-338D0758C05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E9FCCCC9-1BA1-4943-AEE6-A1A3DF00FF07}"/>
              </a:ext>
            </a:extLst>
          </p:cNvPr>
          <p:cNvSpPr>
            <a:spLocks noGrp="1"/>
          </p:cNvSpPr>
          <p:nvPr>
            <p:ph type="dt" sz="half" idx="10"/>
          </p:nvPr>
        </p:nvSpPr>
        <p:spPr/>
        <p:txBody>
          <a:bodyPr/>
          <a:lstStyle/>
          <a:p>
            <a:fld id="{D3A11E21-8812-4830-ABAA-43A2E1935374}" type="datetimeFigureOut">
              <a:rPr lang="en-GB" smtClean="0"/>
              <a:t>24/02/2020</a:t>
            </a:fld>
            <a:endParaRPr lang="en-GB"/>
          </a:p>
        </p:txBody>
      </p:sp>
      <p:sp>
        <p:nvSpPr>
          <p:cNvPr id="5" name="Footer Placeholder 4">
            <a:extLst>
              <a:ext uri="{FF2B5EF4-FFF2-40B4-BE49-F238E27FC236}">
                <a16:creationId xmlns:a16="http://schemas.microsoft.com/office/drawing/2014/main" id="{5AA49BC9-1DD6-49FE-81D2-8DC82E3FE57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4BFDBD9-36C4-490F-82FB-3F69A446B0F1}"/>
              </a:ext>
            </a:extLst>
          </p:cNvPr>
          <p:cNvSpPr>
            <a:spLocks noGrp="1"/>
          </p:cNvSpPr>
          <p:nvPr>
            <p:ph type="sldNum" sz="quarter" idx="12"/>
          </p:nvPr>
        </p:nvSpPr>
        <p:spPr/>
        <p:txBody>
          <a:bodyPr/>
          <a:lstStyle/>
          <a:p>
            <a:fld id="{1F1514CE-608A-4DF1-B7F1-C301ACAFF5F0}" type="slidenum">
              <a:rPr lang="en-GB" smtClean="0"/>
              <a:t>‹#›</a:t>
            </a:fld>
            <a:endParaRPr lang="en-GB"/>
          </a:p>
        </p:txBody>
      </p:sp>
    </p:spTree>
    <p:extLst>
      <p:ext uri="{BB962C8B-B14F-4D97-AF65-F5344CB8AC3E}">
        <p14:creationId xmlns:p14="http://schemas.microsoft.com/office/powerpoint/2010/main" val="116933237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4E2FB4-735C-40DD-ADAE-A2F35A08323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13D8E46-386E-4E16-B095-0237B4F273E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5DF6B3B-0276-40EB-8719-C13852384B2A}"/>
              </a:ext>
            </a:extLst>
          </p:cNvPr>
          <p:cNvSpPr>
            <a:spLocks noGrp="1"/>
          </p:cNvSpPr>
          <p:nvPr>
            <p:ph type="dt" sz="half" idx="10"/>
          </p:nvPr>
        </p:nvSpPr>
        <p:spPr/>
        <p:txBody>
          <a:bodyPr/>
          <a:lstStyle/>
          <a:p>
            <a:fld id="{D3A11E21-8812-4830-ABAA-43A2E1935374}" type="datetimeFigureOut">
              <a:rPr lang="en-GB" smtClean="0"/>
              <a:t>24/02/2020</a:t>
            </a:fld>
            <a:endParaRPr lang="en-GB"/>
          </a:p>
        </p:txBody>
      </p:sp>
      <p:sp>
        <p:nvSpPr>
          <p:cNvPr id="5" name="Footer Placeholder 4">
            <a:extLst>
              <a:ext uri="{FF2B5EF4-FFF2-40B4-BE49-F238E27FC236}">
                <a16:creationId xmlns:a16="http://schemas.microsoft.com/office/drawing/2014/main" id="{C92E9D7C-B556-4E06-B40F-9EF3A84721D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28CC7F1-0300-4605-88F1-6BFF2DCE2696}"/>
              </a:ext>
            </a:extLst>
          </p:cNvPr>
          <p:cNvSpPr>
            <a:spLocks noGrp="1"/>
          </p:cNvSpPr>
          <p:nvPr>
            <p:ph type="sldNum" sz="quarter" idx="12"/>
          </p:nvPr>
        </p:nvSpPr>
        <p:spPr/>
        <p:txBody>
          <a:bodyPr/>
          <a:lstStyle/>
          <a:p>
            <a:fld id="{1F1514CE-608A-4DF1-B7F1-C301ACAFF5F0}" type="slidenum">
              <a:rPr lang="en-GB" smtClean="0"/>
              <a:t>‹#›</a:t>
            </a:fld>
            <a:endParaRPr lang="en-GB"/>
          </a:p>
        </p:txBody>
      </p:sp>
    </p:spTree>
    <p:extLst>
      <p:ext uri="{BB962C8B-B14F-4D97-AF65-F5344CB8AC3E}">
        <p14:creationId xmlns:p14="http://schemas.microsoft.com/office/powerpoint/2010/main" val="9318165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D7368A-24A9-4D37-B6AE-E673FB1E80F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6B08DE8A-AFED-4659-ADAB-986F05FCF6A1}"/>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9223457-153B-4AEC-A2F6-14F449F6B911}"/>
              </a:ext>
            </a:extLst>
          </p:cNvPr>
          <p:cNvSpPr>
            <a:spLocks noGrp="1"/>
          </p:cNvSpPr>
          <p:nvPr>
            <p:ph type="dt" sz="half" idx="10"/>
          </p:nvPr>
        </p:nvSpPr>
        <p:spPr/>
        <p:txBody>
          <a:bodyPr/>
          <a:lstStyle/>
          <a:p>
            <a:fld id="{D3A11E21-8812-4830-ABAA-43A2E1935374}" type="datetimeFigureOut">
              <a:rPr lang="en-GB" smtClean="0"/>
              <a:t>24/02/2020</a:t>
            </a:fld>
            <a:endParaRPr lang="en-GB"/>
          </a:p>
        </p:txBody>
      </p:sp>
      <p:sp>
        <p:nvSpPr>
          <p:cNvPr id="5" name="Footer Placeholder 4">
            <a:extLst>
              <a:ext uri="{FF2B5EF4-FFF2-40B4-BE49-F238E27FC236}">
                <a16:creationId xmlns:a16="http://schemas.microsoft.com/office/drawing/2014/main" id="{DEEE340B-0E0D-4485-94BC-C3D8C23F881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7FB06AA-3B74-4715-882E-BC287FBAB5BC}"/>
              </a:ext>
            </a:extLst>
          </p:cNvPr>
          <p:cNvSpPr>
            <a:spLocks noGrp="1"/>
          </p:cNvSpPr>
          <p:nvPr>
            <p:ph type="sldNum" sz="quarter" idx="12"/>
          </p:nvPr>
        </p:nvSpPr>
        <p:spPr/>
        <p:txBody>
          <a:bodyPr/>
          <a:lstStyle/>
          <a:p>
            <a:fld id="{1F1514CE-608A-4DF1-B7F1-C301ACAFF5F0}" type="slidenum">
              <a:rPr lang="en-GB" smtClean="0"/>
              <a:t>‹#›</a:t>
            </a:fld>
            <a:endParaRPr lang="en-GB"/>
          </a:p>
        </p:txBody>
      </p:sp>
    </p:spTree>
    <p:extLst>
      <p:ext uri="{BB962C8B-B14F-4D97-AF65-F5344CB8AC3E}">
        <p14:creationId xmlns:p14="http://schemas.microsoft.com/office/powerpoint/2010/main" val="282134610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267FEB-BECA-40E2-A222-0DB54737FAB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66CE512-86EF-41D8-9639-C68B2DD3D8DA}"/>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C502EBAE-C7AE-413F-98EA-185C0A914D84}"/>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D5CCC20A-6666-4641-ACAD-A33362EC41EA}"/>
              </a:ext>
            </a:extLst>
          </p:cNvPr>
          <p:cNvSpPr>
            <a:spLocks noGrp="1"/>
          </p:cNvSpPr>
          <p:nvPr>
            <p:ph type="dt" sz="half" idx="10"/>
          </p:nvPr>
        </p:nvSpPr>
        <p:spPr/>
        <p:txBody>
          <a:bodyPr/>
          <a:lstStyle/>
          <a:p>
            <a:fld id="{D3A11E21-8812-4830-ABAA-43A2E1935374}" type="datetimeFigureOut">
              <a:rPr lang="en-GB" smtClean="0"/>
              <a:t>24/02/2020</a:t>
            </a:fld>
            <a:endParaRPr lang="en-GB"/>
          </a:p>
        </p:txBody>
      </p:sp>
      <p:sp>
        <p:nvSpPr>
          <p:cNvPr id="6" name="Footer Placeholder 5">
            <a:extLst>
              <a:ext uri="{FF2B5EF4-FFF2-40B4-BE49-F238E27FC236}">
                <a16:creationId xmlns:a16="http://schemas.microsoft.com/office/drawing/2014/main" id="{8F40CB79-8B6E-44E8-89A8-2734034A319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ECFFD13-145A-417E-92FB-44BFADC0F43A}"/>
              </a:ext>
            </a:extLst>
          </p:cNvPr>
          <p:cNvSpPr>
            <a:spLocks noGrp="1"/>
          </p:cNvSpPr>
          <p:nvPr>
            <p:ph type="sldNum" sz="quarter" idx="12"/>
          </p:nvPr>
        </p:nvSpPr>
        <p:spPr/>
        <p:txBody>
          <a:bodyPr/>
          <a:lstStyle/>
          <a:p>
            <a:fld id="{1F1514CE-608A-4DF1-B7F1-C301ACAFF5F0}" type="slidenum">
              <a:rPr lang="en-GB" smtClean="0"/>
              <a:t>‹#›</a:t>
            </a:fld>
            <a:endParaRPr lang="en-GB"/>
          </a:p>
        </p:txBody>
      </p:sp>
    </p:spTree>
    <p:extLst>
      <p:ext uri="{BB962C8B-B14F-4D97-AF65-F5344CB8AC3E}">
        <p14:creationId xmlns:p14="http://schemas.microsoft.com/office/powerpoint/2010/main" val="29257978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415629-B2EA-462B-985A-D838678329B1}"/>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BA52479-F5BB-4A79-8307-382328FC5DED}"/>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72542D8-AB22-47F4-8867-A3A6E8947E67}"/>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A06AC48D-35C5-431C-8DDE-C97F9A5C89D6}"/>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61E6DAD4-FB8F-47D3-92C0-E1495D4C54B8}"/>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62A79F7D-8546-4BD1-80C4-1D2AF8F6677D}"/>
              </a:ext>
            </a:extLst>
          </p:cNvPr>
          <p:cNvSpPr>
            <a:spLocks noGrp="1"/>
          </p:cNvSpPr>
          <p:nvPr>
            <p:ph type="dt" sz="half" idx="10"/>
          </p:nvPr>
        </p:nvSpPr>
        <p:spPr/>
        <p:txBody>
          <a:bodyPr/>
          <a:lstStyle/>
          <a:p>
            <a:fld id="{D3A11E21-8812-4830-ABAA-43A2E1935374}" type="datetimeFigureOut">
              <a:rPr lang="en-GB" smtClean="0"/>
              <a:t>24/02/2020</a:t>
            </a:fld>
            <a:endParaRPr lang="en-GB"/>
          </a:p>
        </p:txBody>
      </p:sp>
      <p:sp>
        <p:nvSpPr>
          <p:cNvPr id="8" name="Footer Placeholder 7">
            <a:extLst>
              <a:ext uri="{FF2B5EF4-FFF2-40B4-BE49-F238E27FC236}">
                <a16:creationId xmlns:a16="http://schemas.microsoft.com/office/drawing/2014/main" id="{F0E0E1D3-89A5-458F-A676-EA4B23207E2F}"/>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DAEC08F8-0295-4249-B094-71119D250E35}"/>
              </a:ext>
            </a:extLst>
          </p:cNvPr>
          <p:cNvSpPr>
            <a:spLocks noGrp="1"/>
          </p:cNvSpPr>
          <p:nvPr>
            <p:ph type="sldNum" sz="quarter" idx="12"/>
          </p:nvPr>
        </p:nvSpPr>
        <p:spPr/>
        <p:txBody>
          <a:bodyPr/>
          <a:lstStyle/>
          <a:p>
            <a:fld id="{1F1514CE-608A-4DF1-B7F1-C301ACAFF5F0}" type="slidenum">
              <a:rPr lang="en-GB" smtClean="0"/>
              <a:t>‹#›</a:t>
            </a:fld>
            <a:endParaRPr lang="en-GB"/>
          </a:p>
        </p:txBody>
      </p:sp>
    </p:spTree>
    <p:extLst>
      <p:ext uri="{BB962C8B-B14F-4D97-AF65-F5344CB8AC3E}">
        <p14:creationId xmlns:p14="http://schemas.microsoft.com/office/powerpoint/2010/main" val="131875813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682675-562D-4FF3-81B2-E3DE9AF5C8EE}"/>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9FAD26E3-6B56-4D0F-A822-73B6FFF29054}"/>
              </a:ext>
            </a:extLst>
          </p:cNvPr>
          <p:cNvSpPr>
            <a:spLocks noGrp="1"/>
          </p:cNvSpPr>
          <p:nvPr>
            <p:ph type="dt" sz="half" idx="10"/>
          </p:nvPr>
        </p:nvSpPr>
        <p:spPr/>
        <p:txBody>
          <a:bodyPr/>
          <a:lstStyle/>
          <a:p>
            <a:fld id="{D3A11E21-8812-4830-ABAA-43A2E1935374}" type="datetimeFigureOut">
              <a:rPr lang="en-GB" smtClean="0"/>
              <a:t>24/02/2020</a:t>
            </a:fld>
            <a:endParaRPr lang="en-GB"/>
          </a:p>
        </p:txBody>
      </p:sp>
      <p:sp>
        <p:nvSpPr>
          <p:cNvPr id="4" name="Footer Placeholder 3">
            <a:extLst>
              <a:ext uri="{FF2B5EF4-FFF2-40B4-BE49-F238E27FC236}">
                <a16:creationId xmlns:a16="http://schemas.microsoft.com/office/drawing/2014/main" id="{4742CE89-DDCF-47A0-844F-F104C0897BC4}"/>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0296369C-8A86-421A-9083-7EE31154118B}"/>
              </a:ext>
            </a:extLst>
          </p:cNvPr>
          <p:cNvSpPr>
            <a:spLocks noGrp="1"/>
          </p:cNvSpPr>
          <p:nvPr>
            <p:ph type="sldNum" sz="quarter" idx="12"/>
          </p:nvPr>
        </p:nvSpPr>
        <p:spPr/>
        <p:txBody>
          <a:bodyPr/>
          <a:lstStyle/>
          <a:p>
            <a:fld id="{1F1514CE-608A-4DF1-B7F1-C301ACAFF5F0}" type="slidenum">
              <a:rPr lang="en-GB" smtClean="0"/>
              <a:t>‹#›</a:t>
            </a:fld>
            <a:endParaRPr lang="en-GB"/>
          </a:p>
        </p:txBody>
      </p:sp>
    </p:spTree>
    <p:extLst>
      <p:ext uri="{BB962C8B-B14F-4D97-AF65-F5344CB8AC3E}">
        <p14:creationId xmlns:p14="http://schemas.microsoft.com/office/powerpoint/2010/main" val="379233625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B0DAF4F-AE74-4DD5-ADA6-8D8F4D77EA92}"/>
              </a:ext>
            </a:extLst>
          </p:cNvPr>
          <p:cNvSpPr>
            <a:spLocks noGrp="1"/>
          </p:cNvSpPr>
          <p:nvPr>
            <p:ph type="dt" sz="half" idx="10"/>
          </p:nvPr>
        </p:nvSpPr>
        <p:spPr/>
        <p:txBody>
          <a:bodyPr/>
          <a:lstStyle/>
          <a:p>
            <a:fld id="{D3A11E21-8812-4830-ABAA-43A2E1935374}" type="datetimeFigureOut">
              <a:rPr lang="en-GB" smtClean="0"/>
              <a:t>24/02/2020</a:t>
            </a:fld>
            <a:endParaRPr lang="en-GB"/>
          </a:p>
        </p:txBody>
      </p:sp>
      <p:sp>
        <p:nvSpPr>
          <p:cNvPr id="3" name="Footer Placeholder 2">
            <a:extLst>
              <a:ext uri="{FF2B5EF4-FFF2-40B4-BE49-F238E27FC236}">
                <a16:creationId xmlns:a16="http://schemas.microsoft.com/office/drawing/2014/main" id="{B89C99D4-AF98-4B52-A620-E70249B3D727}"/>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60F762DF-269F-4355-83E4-79ECBF0AF3E4}"/>
              </a:ext>
            </a:extLst>
          </p:cNvPr>
          <p:cNvSpPr>
            <a:spLocks noGrp="1"/>
          </p:cNvSpPr>
          <p:nvPr>
            <p:ph type="sldNum" sz="quarter" idx="12"/>
          </p:nvPr>
        </p:nvSpPr>
        <p:spPr/>
        <p:txBody>
          <a:bodyPr/>
          <a:lstStyle/>
          <a:p>
            <a:fld id="{1F1514CE-608A-4DF1-B7F1-C301ACAFF5F0}" type="slidenum">
              <a:rPr lang="en-GB" smtClean="0"/>
              <a:t>‹#›</a:t>
            </a:fld>
            <a:endParaRPr lang="en-GB"/>
          </a:p>
        </p:txBody>
      </p:sp>
    </p:spTree>
    <p:extLst>
      <p:ext uri="{BB962C8B-B14F-4D97-AF65-F5344CB8AC3E}">
        <p14:creationId xmlns:p14="http://schemas.microsoft.com/office/powerpoint/2010/main" val="336985102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A39DB5-5187-435D-938B-37FDC6E791E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A4F4741-6D3A-4EAB-A2DC-88114BC5B1BA}"/>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62B8CA89-D12B-4C13-BC93-96734592ED1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ED0A1FF-2E9B-4F19-BD08-083D32795FD7}"/>
              </a:ext>
            </a:extLst>
          </p:cNvPr>
          <p:cNvSpPr>
            <a:spLocks noGrp="1"/>
          </p:cNvSpPr>
          <p:nvPr>
            <p:ph type="dt" sz="half" idx="10"/>
          </p:nvPr>
        </p:nvSpPr>
        <p:spPr/>
        <p:txBody>
          <a:bodyPr/>
          <a:lstStyle/>
          <a:p>
            <a:fld id="{D3A11E21-8812-4830-ABAA-43A2E1935374}" type="datetimeFigureOut">
              <a:rPr lang="en-GB" smtClean="0"/>
              <a:t>24/02/2020</a:t>
            </a:fld>
            <a:endParaRPr lang="en-GB"/>
          </a:p>
        </p:txBody>
      </p:sp>
      <p:sp>
        <p:nvSpPr>
          <p:cNvPr id="6" name="Footer Placeholder 5">
            <a:extLst>
              <a:ext uri="{FF2B5EF4-FFF2-40B4-BE49-F238E27FC236}">
                <a16:creationId xmlns:a16="http://schemas.microsoft.com/office/drawing/2014/main" id="{AC3B6195-017D-4D7F-8350-2537399FEFE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8A9BE8D-C4C4-40AD-827E-B483CE8D49E5}"/>
              </a:ext>
            </a:extLst>
          </p:cNvPr>
          <p:cNvSpPr>
            <a:spLocks noGrp="1"/>
          </p:cNvSpPr>
          <p:nvPr>
            <p:ph type="sldNum" sz="quarter" idx="12"/>
          </p:nvPr>
        </p:nvSpPr>
        <p:spPr/>
        <p:txBody>
          <a:bodyPr/>
          <a:lstStyle/>
          <a:p>
            <a:fld id="{1F1514CE-608A-4DF1-B7F1-C301ACAFF5F0}" type="slidenum">
              <a:rPr lang="en-GB" smtClean="0"/>
              <a:t>‹#›</a:t>
            </a:fld>
            <a:endParaRPr lang="en-GB"/>
          </a:p>
        </p:txBody>
      </p:sp>
    </p:spTree>
    <p:extLst>
      <p:ext uri="{BB962C8B-B14F-4D97-AF65-F5344CB8AC3E}">
        <p14:creationId xmlns:p14="http://schemas.microsoft.com/office/powerpoint/2010/main" val="323799178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D630D2-EC5B-4775-9B4A-25DE3F9D881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BC49444C-9129-4FE9-8B9C-80C196864BFE}"/>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23AB71A3-88AD-4E72-A634-6ABEE53FFD8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56F9554-803C-4958-AF95-5C69D5B8B65B}"/>
              </a:ext>
            </a:extLst>
          </p:cNvPr>
          <p:cNvSpPr>
            <a:spLocks noGrp="1"/>
          </p:cNvSpPr>
          <p:nvPr>
            <p:ph type="dt" sz="half" idx="10"/>
          </p:nvPr>
        </p:nvSpPr>
        <p:spPr/>
        <p:txBody>
          <a:bodyPr/>
          <a:lstStyle/>
          <a:p>
            <a:fld id="{D3A11E21-8812-4830-ABAA-43A2E1935374}" type="datetimeFigureOut">
              <a:rPr lang="en-GB" smtClean="0"/>
              <a:t>24/02/2020</a:t>
            </a:fld>
            <a:endParaRPr lang="en-GB"/>
          </a:p>
        </p:txBody>
      </p:sp>
      <p:sp>
        <p:nvSpPr>
          <p:cNvPr id="6" name="Footer Placeholder 5">
            <a:extLst>
              <a:ext uri="{FF2B5EF4-FFF2-40B4-BE49-F238E27FC236}">
                <a16:creationId xmlns:a16="http://schemas.microsoft.com/office/drawing/2014/main" id="{B7237C9B-A68F-465B-A2E7-4508585A10D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A20F13D-46C4-436B-B663-52B08AED7088}"/>
              </a:ext>
            </a:extLst>
          </p:cNvPr>
          <p:cNvSpPr>
            <a:spLocks noGrp="1"/>
          </p:cNvSpPr>
          <p:nvPr>
            <p:ph type="sldNum" sz="quarter" idx="12"/>
          </p:nvPr>
        </p:nvSpPr>
        <p:spPr/>
        <p:txBody>
          <a:bodyPr/>
          <a:lstStyle/>
          <a:p>
            <a:fld id="{1F1514CE-608A-4DF1-B7F1-C301ACAFF5F0}" type="slidenum">
              <a:rPr lang="en-GB" smtClean="0"/>
              <a:t>‹#›</a:t>
            </a:fld>
            <a:endParaRPr lang="en-GB"/>
          </a:p>
        </p:txBody>
      </p:sp>
    </p:spTree>
    <p:extLst>
      <p:ext uri="{BB962C8B-B14F-4D97-AF65-F5344CB8AC3E}">
        <p14:creationId xmlns:p14="http://schemas.microsoft.com/office/powerpoint/2010/main" val="152488826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0DDD87-7CE2-45F0-BC8E-AC121CB81B5D}"/>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6BAD4465-BBD4-4DBA-A6A4-E19DB44C792D}"/>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E2883C4-B084-438D-9630-F8FDED6FFC92}"/>
              </a:ext>
            </a:extLst>
          </p:cNvPr>
          <p:cNvSpPr>
            <a:spLocks noGrp="1"/>
          </p:cNvSpPr>
          <p:nvPr>
            <p:ph type="dt" sz="half" idx="10"/>
          </p:nvPr>
        </p:nvSpPr>
        <p:spPr/>
        <p:txBody>
          <a:bodyPr/>
          <a:lstStyle/>
          <a:p>
            <a:fld id="{D3A11E21-8812-4830-ABAA-43A2E1935374}" type="datetimeFigureOut">
              <a:rPr lang="en-GB" smtClean="0"/>
              <a:t>24/02/2020</a:t>
            </a:fld>
            <a:endParaRPr lang="en-GB"/>
          </a:p>
        </p:txBody>
      </p:sp>
      <p:sp>
        <p:nvSpPr>
          <p:cNvPr id="5" name="Footer Placeholder 4">
            <a:extLst>
              <a:ext uri="{FF2B5EF4-FFF2-40B4-BE49-F238E27FC236}">
                <a16:creationId xmlns:a16="http://schemas.microsoft.com/office/drawing/2014/main" id="{457216D6-F7C4-4E13-8B14-EEC5D242E10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FFC48FF-15A2-4BB7-8E11-9AED78B827EF}"/>
              </a:ext>
            </a:extLst>
          </p:cNvPr>
          <p:cNvSpPr>
            <a:spLocks noGrp="1"/>
          </p:cNvSpPr>
          <p:nvPr>
            <p:ph type="sldNum" sz="quarter" idx="12"/>
          </p:nvPr>
        </p:nvSpPr>
        <p:spPr/>
        <p:txBody>
          <a:bodyPr/>
          <a:lstStyle/>
          <a:p>
            <a:fld id="{1F1514CE-608A-4DF1-B7F1-C301ACAFF5F0}" type="slidenum">
              <a:rPr lang="en-GB" smtClean="0"/>
              <a:t>‹#›</a:t>
            </a:fld>
            <a:endParaRPr lang="en-GB"/>
          </a:p>
        </p:txBody>
      </p:sp>
    </p:spTree>
    <p:extLst>
      <p:ext uri="{BB962C8B-B14F-4D97-AF65-F5344CB8AC3E}">
        <p14:creationId xmlns:p14="http://schemas.microsoft.com/office/powerpoint/2010/main" val="320772633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20FA7EF-BDF3-4441-B8E1-854E83BCD026}"/>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C331822-8934-4AE6-AC40-C4942F8B62EB}"/>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FCFD222-EF89-4F47-A6D3-B75223A10B18}"/>
              </a:ext>
            </a:extLst>
          </p:cNvPr>
          <p:cNvSpPr>
            <a:spLocks noGrp="1"/>
          </p:cNvSpPr>
          <p:nvPr>
            <p:ph type="dt" sz="half" idx="10"/>
          </p:nvPr>
        </p:nvSpPr>
        <p:spPr/>
        <p:txBody>
          <a:bodyPr/>
          <a:lstStyle/>
          <a:p>
            <a:fld id="{D3A11E21-8812-4830-ABAA-43A2E1935374}" type="datetimeFigureOut">
              <a:rPr lang="en-GB" smtClean="0"/>
              <a:t>24/02/2020</a:t>
            </a:fld>
            <a:endParaRPr lang="en-GB"/>
          </a:p>
        </p:txBody>
      </p:sp>
      <p:sp>
        <p:nvSpPr>
          <p:cNvPr id="5" name="Footer Placeholder 4">
            <a:extLst>
              <a:ext uri="{FF2B5EF4-FFF2-40B4-BE49-F238E27FC236}">
                <a16:creationId xmlns:a16="http://schemas.microsoft.com/office/drawing/2014/main" id="{55353196-E9CF-4845-BAE8-A91F1C92337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41ABF13-F091-4C65-AF3F-48A128189D9B}"/>
              </a:ext>
            </a:extLst>
          </p:cNvPr>
          <p:cNvSpPr>
            <a:spLocks noGrp="1"/>
          </p:cNvSpPr>
          <p:nvPr>
            <p:ph type="sldNum" sz="quarter" idx="12"/>
          </p:nvPr>
        </p:nvSpPr>
        <p:spPr/>
        <p:txBody>
          <a:bodyPr/>
          <a:lstStyle/>
          <a:p>
            <a:fld id="{1F1514CE-608A-4DF1-B7F1-C301ACAFF5F0}" type="slidenum">
              <a:rPr lang="en-GB" smtClean="0"/>
              <a:t>‹#›</a:t>
            </a:fld>
            <a:endParaRPr lang="en-GB"/>
          </a:p>
        </p:txBody>
      </p:sp>
    </p:spTree>
    <p:extLst>
      <p:ext uri="{BB962C8B-B14F-4D97-AF65-F5344CB8AC3E}">
        <p14:creationId xmlns:p14="http://schemas.microsoft.com/office/powerpoint/2010/main" val="314457915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03C4F26-36FE-484B-85E5-451B1EC0B9A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3FAD34B5-D681-46B5-801E-358A07589C06}"/>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26063A7-1610-4737-8206-5F896F392B92}"/>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3A11E21-8812-4830-ABAA-43A2E1935374}" type="datetimeFigureOut">
              <a:rPr lang="en-GB" smtClean="0"/>
              <a:t>24/02/2020</a:t>
            </a:fld>
            <a:endParaRPr lang="en-GB"/>
          </a:p>
        </p:txBody>
      </p:sp>
      <p:sp>
        <p:nvSpPr>
          <p:cNvPr id="5" name="Footer Placeholder 4">
            <a:extLst>
              <a:ext uri="{FF2B5EF4-FFF2-40B4-BE49-F238E27FC236}">
                <a16:creationId xmlns:a16="http://schemas.microsoft.com/office/drawing/2014/main" id="{9B3E948B-1CA9-4EE6-A555-D32BFE65809C}"/>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3F832815-AA82-42FF-BCEC-20733440582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F1514CE-608A-4DF1-B7F1-C301ACAFF5F0}" type="slidenum">
              <a:rPr lang="en-GB" smtClean="0"/>
              <a:t>‹#›</a:t>
            </a:fld>
            <a:endParaRPr lang="en-GB"/>
          </a:p>
        </p:txBody>
      </p:sp>
    </p:spTree>
    <p:extLst>
      <p:ext uri="{BB962C8B-B14F-4D97-AF65-F5344CB8AC3E}">
        <p14:creationId xmlns:p14="http://schemas.microsoft.com/office/powerpoint/2010/main" val="283260493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9.svg"/><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1.jpg"/><Relationship Id="rId2" Type="http://schemas.openxmlformats.org/officeDocument/2006/relationships/image" Target="../media/image10.jp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2.jp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3.jp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4.jp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5.jp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6.jp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6.jp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6.jp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6.jp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16.jp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16.jp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17.jp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18.jp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20.svg"/><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slideLayout" Target="../slideLayouts/slideLayout2.xml"/><Relationship Id="rId1" Type="http://schemas.openxmlformats.org/officeDocument/2006/relationships/video" Target="https://www.youtube.com/embed/FEHNIELPb0s?feature=oembed" TargetMode="External"/></Relationships>
</file>

<file path=ppt/slides/_rels/slide28.xml.rels><?xml version="1.0" encoding="UTF-8" standalone="yes"?>
<Relationships xmlns="http://schemas.openxmlformats.org/package/2006/relationships"><Relationship Id="rId2" Type="http://schemas.openxmlformats.org/officeDocument/2006/relationships/image" Target="../media/image23.jpg"/><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24.jpg"/><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2" Type="http://schemas.openxmlformats.org/officeDocument/2006/relationships/image" Target="../media/image25.jp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26.jp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27.jp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28.jp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image" Target="../media/image29.jp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image" Target="../media/image31.jpg"/><Relationship Id="rId2" Type="http://schemas.openxmlformats.org/officeDocument/2006/relationships/image" Target="../media/image30.pn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F561EB-8EA7-4240-953D-ADF4DA5B5107}"/>
              </a:ext>
            </a:extLst>
          </p:cNvPr>
          <p:cNvSpPr>
            <a:spLocks noGrp="1"/>
          </p:cNvSpPr>
          <p:nvPr>
            <p:ph type="ctrTitle"/>
          </p:nvPr>
        </p:nvSpPr>
        <p:spPr/>
        <p:txBody>
          <a:bodyPr/>
          <a:lstStyle/>
          <a:p>
            <a:r>
              <a:rPr lang="en-US" dirty="0"/>
              <a:t>How to remember !</a:t>
            </a:r>
            <a:endParaRPr lang="en-GB" dirty="0"/>
          </a:p>
        </p:txBody>
      </p:sp>
      <p:sp>
        <p:nvSpPr>
          <p:cNvPr id="3" name="Subtitle 2">
            <a:extLst>
              <a:ext uri="{FF2B5EF4-FFF2-40B4-BE49-F238E27FC236}">
                <a16:creationId xmlns:a16="http://schemas.microsoft.com/office/drawing/2014/main" id="{08D3B9A9-E381-443A-9875-5071A2F94877}"/>
              </a:ext>
            </a:extLst>
          </p:cNvPr>
          <p:cNvSpPr>
            <a:spLocks noGrp="1"/>
          </p:cNvSpPr>
          <p:nvPr>
            <p:ph type="subTitle" idx="1"/>
          </p:nvPr>
        </p:nvSpPr>
        <p:spPr/>
        <p:txBody>
          <a:bodyPr/>
          <a:lstStyle/>
          <a:p>
            <a:r>
              <a:rPr lang="en-US" dirty="0"/>
              <a:t>The Brain </a:t>
            </a:r>
            <a:endParaRPr lang="en-GB" dirty="0"/>
          </a:p>
        </p:txBody>
      </p:sp>
    </p:spTree>
    <p:extLst>
      <p:ext uri="{BB962C8B-B14F-4D97-AF65-F5344CB8AC3E}">
        <p14:creationId xmlns:p14="http://schemas.microsoft.com/office/powerpoint/2010/main" val="354325594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2" name="Rectangle 21">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6" y="4572000"/>
            <a:ext cx="7058307" cy="1964266"/>
          </a:xfrm>
          <a:prstGeom prst="rect">
            <a:avLst/>
          </a:prstGeom>
          <a:solidFill>
            <a:srgbClr val="85402F">
              <a:alpha val="9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F1EDC659-1FF4-4FCB-B8D5-BD4128638304}"/>
              </a:ext>
            </a:extLst>
          </p:cNvPr>
          <p:cNvSpPr>
            <a:spLocks noGrp="1"/>
          </p:cNvSpPr>
          <p:nvPr>
            <p:ph type="title"/>
          </p:nvPr>
        </p:nvSpPr>
        <p:spPr>
          <a:xfrm>
            <a:off x="524256" y="4767072"/>
            <a:ext cx="6594189" cy="1625210"/>
          </a:xfrm>
        </p:spPr>
        <p:txBody>
          <a:bodyPr>
            <a:normAutofit/>
          </a:bodyPr>
          <a:lstStyle/>
          <a:p>
            <a:pPr algn="r"/>
            <a:r>
              <a:rPr lang="en-US">
                <a:solidFill>
                  <a:srgbClr val="FFFFFF"/>
                </a:solidFill>
              </a:rPr>
              <a:t>Lobes of the brain </a:t>
            </a:r>
            <a:endParaRPr lang="en-GB">
              <a:solidFill>
                <a:srgbClr val="FFFFFF"/>
              </a:solidFill>
            </a:endParaRPr>
          </a:p>
        </p:txBody>
      </p:sp>
      <p:pic>
        <p:nvPicPr>
          <p:cNvPr id="5" name="Picture 4" descr="A picture containing fruit, animal&#10;&#10;Description automatically generated">
            <a:extLst>
              <a:ext uri="{FF2B5EF4-FFF2-40B4-BE49-F238E27FC236}">
                <a16:creationId xmlns:a16="http://schemas.microsoft.com/office/drawing/2014/main" id="{57C6AE7B-4DCA-4210-A41E-2F0C16E90AB5}"/>
              </a:ext>
            </a:extLst>
          </p:cNvPr>
          <p:cNvPicPr>
            <a:picLocks noChangeAspect="1"/>
          </p:cNvPicPr>
          <p:nvPr/>
        </p:nvPicPr>
        <p:blipFill rotWithShape="1">
          <a:blip r:embed="rId2">
            <a:extLst>
              <a:ext uri="{28A0092B-C50C-407E-A947-70E740481C1C}">
                <a14:useLocalDpi xmlns:a14="http://schemas.microsoft.com/office/drawing/2010/main" val="0"/>
              </a:ext>
            </a:extLst>
          </a:blip>
          <a:srcRect l="3767" r="1" b="1"/>
          <a:stretch/>
        </p:blipFill>
        <p:spPr>
          <a:xfrm>
            <a:off x="633529" y="321732"/>
            <a:ext cx="7058306" cy="4107392"/>
          </a:xfrm>
          <a:prstGeom prst="rect">
            <a:avLst/>
          </a:prstGeom>
        </p:spPr>
      </p:pic>
      <p:sp>
        <p:nvSpPr>
          <p:cNvPr id="24" name="Rectangle 23">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5" y="321732"/>
            <a:ext cx="4335613" cy="6214534"/>
          </a:xfrm>
          <a:prstGeom prst="rect">
            <a:avLst/>
          </a:prstGeom>
          <a:solidFill>
            <a:srgbClr val="5959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023C4E21-A83A-4A00-AAEA-95C0A49C718B}"/>
              </a:ext>
            </a:extLst>
          </p:cNvPr>
          <p:cNvSpPr>
            <a:spLocks noGrp="1"/>
          </p:cNvSpPr>
          <p:nvPr>
            <p:ph idx="1"/>
          </p:nvPr>
        </p:nvSpPr>
        <p:spPr>
          <a:xfrm>
            <a:off x="8029319" y="917725"/>
            <a:ext cx="3424739" cy="4852362"/>
          </a:xfrm>
        </p:spPr>
        <p:txBody>
          <a:bodyPr anchor="ctr">
            <a:normAutofit/>
          </a:bodyPr>
          <a:lstStyle/>
          <a:p>
            <a:r>
              <a:rPr lang="en-US" sz="2000" dirty="0">
                <a:solidFill>
                  <a:srgbClr val="FFFFFF"/>
                </a:solidFill>
              </a:rPr>
              <a:t>Acronym to help remember the 4 lobes of the brain: </a:t>
            </a:r>
          </a:p>
          <a:p>
            <a:r>
              <a:rPr lang="en-US" sz="2000" dirty="0">
                <a:solidFill>
                  <a:srgbClr val="FFFFFF"/>
                </a:solidFill>
              </a:rPr>
              <a:t> FTOP: </a:t>
            </a:r>
            <a:r>
              <a:rPr lang="en-US" sz="2000" dirty="0">
                <a:solidFill>
                  <a:srgbClr val="FFFFFF"/>
                </a:solidFill>
                <a:highlight>
                  <a:srgbClr val="FFFF00"/>
                </a:highlight>
              </a:rPr>
              <a:t>Freud</a:t>
            </a:r>
            <a:r>
              <a:rPr lang="en-US" sz="2000" dirty="0">
                <a:solidFill>
                  <a:srgbClr val="FFFFFF"/>
                </a:solidFill>
              </a:rPr>
              <a:t> </a:t>
            </a:r>
            <a:r>
              <a:rPr lang="en-US" sz="2000" dirty="0">
                <a:solidFill>
                  <a:srgbClr val="002060"/>
                </a:solidFill>
              </a:rPr>
              <a:t>Tore</a:t>
            </a:r>
            <a:r>
              <a:rPr lang="en-US" sz="2000" dirty="0">
                <a:solidFill>
                  <a:srgbClr val="FFFFFF"/>
                </a:solidFill>
              </a:rPr>
              <a:t> </a:t>
            </a:r>
            <a:r>
              <a:rPr lang="en-US" sz="1100" dirty="0">
                <a:solidFill>
                  <a:srgbClr val="FFFFFF"/>
                </a:solidFill>
              </a:rPr>
              <a:t>his</a:t>
            </a:r>
            <a:r>
              <a:rPr lang="en-US" sz="2000" dirty="0">
                <a:solidFill>
                  <a:srgbClr val="FFFFFF"/>
                </a:solidFill>
              </a:rPr>
              <a:t> </a:t>
            </a:r>
            <a:r>
              <a:rPr lang="en-US" sz="2000" dirty="0">
                <a:solidFill>
                  <a:srgbClr val="FFFFFF"/>
                </a:solidFill>
                <a:highlight>
                  <a:srgbClr val="008000"/>
                </a:highlight>
              </a:rPr>
              <a:t>Pants </a:t>
            </a:r>
            <a:r>
              <a:rPr lang="en-US" sz="2000" dirty="0">
                <a:solidFill>
                  <a:schemeClr val="accent2">
                    <a:lumMod val="50000"/>
                  </a:schemeClr>
                </a:solidFill>
              </a:rPr>
              <a:t>Off </a:t>
            </a:r>
          </a:p>
          <a:p>
            <a:endParaRPr lang="en-US" sz="2000" dirty="0">
              <a:solidFill>
                <a:srgbClr val="FFFFFF"/>
              </a:solidFill>
            </a:endParaRPr>
          </a:p>
          <a:p>
            <a:endParaRPr lang="en-GB" sz="2000" dirty="0">
              <a:solidFill>
                <a:srgbClr val="FFFFFF"/>
              </a:solidFill>
            </a:endParaRPr>
          </a:p>
        </p:txBody>
      </p:sp>
    </p:spTree>
    <p:extLst>
      <p:ext uri="{BB962C8B-B14F-4D97-AF65-F5344CB8AC3E}">
        <p14:creationId xmlns:p14="http://schemas.microsoft.com/office/powerpoint/2010/main" val="366712245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6" y="4572000"/>
            <a:ext cx="7058307" cy="1964266"/>
          </a:xfrm>
          <a:prstGeom prst="rect">
            <a:avLst/>
          </a:prstGeom>
          <a:solidFill>
            <a:srgbClr val="7F564B">
              <a:alpha val="9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A266A2C8-3B48-4FA6-8ABF-2CFE84F073FF}"/>
              </a:ext>
            </a:extLst>
          </p:cNvPr>
          <p:cNvSpPr>
            <a:spLocks noGrp="1"/>
          </p:cNvSpPr>
          <p:nvPr>
            <p:ph type="title"/>
          </p:nvPr>
        </p:nvSpPr>
        <p:spPr>
          <a:xfrm>
            <a:off x="524256" y="4767072"/>
            <a:ext cx="6594189" cy="1625210"/>
          </a:xfrm>
        </p:spPr>
        <p:txBody>
          <a:bodyPr>
            <a:normAutofit/>
          </a:bodyPr>
          <a:lstStyle/>
          <a:p>
            <a:pPr algn="r"/>
            <a:r>
              <a:rPr lang="en-US">
                <a:solidFill>
                  <a:srgbClr val="FFFFFF"/>
                </a:solidFill>
              </a:rPr>
              <a:t>Occipital lobe </a:t>
            </a:r>
            <a:endParaRPr lang="en-GB">
              <a:solidFill>
                <a:srgbClr val="FFFFFF"/>
              </a:solidFill>
            </a:endParaRPr>
          </a:p>
        </p:txBody>
      </p:sp>
      <p:pic>
        <p:nvPicPr>
          <p:cNvPr id="5" name="Picture 4" descr="A close up of an animal&#10;&#10;Description automatically generated">
            <a:extLst>
              <a:ext uri="{FF2B5EF4-FFF2-40B4-BE49-F238E27FC236}">
                <a16:creationId xmlns:a16="http://schemas.microsoft.com/office/drawing/2014/main" id="{15EA23FD-43B5-4B71-B389-6A3742A83FCE}"/>
              </a:ext>
            </a:extLst>
          </p:cNvPr>
          <p:cNvPicPr>
            <a:picLocks noChangeAspect="1"/>
          </p:cNvPicPr>
          <p:nvPr/>
        </p:nvPicPr>
        <p:blipFill rotWithShape="1">
          <a:blip r:embed="rId2">
            <a:extLst>
              <a:ext uri="{28A0092B-C50C-407E-A947-70E740481C1C}">
                <a14:useLocalDpi xmlns:a14="http://schemas.microsoft.com/office/drawing/2010/main" val="0"/>
              </a:ext>
            </a:extLst>
          </a:blip>
          <a:srcRect t="12820" r="1" b="1"/>
          <a:stretch/>
        </p:blipFill>
        <p:spPr>
          <a:xfrm>
            <a:off x="229017" y="232304"/>
            <a:ext cx="7058306" cy="4107392"/>
          </a:xfrm>
          <a:prstGeom prst="rect">
            <a:avLst/>
          </a:prstGeom>
        </p:spPr>
      </p:pic>
      <p:sp>
        <p:nvSpPr>
          <p:cNvPr id="12" name="Rectangle 11">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5" y="321732"/>
            <a:ext cx="4335613" cy="6214534"/>
          </a:xfrm>
          <a:prstGeom prst="rect">
            <a:avLst/>
          </a:prstGeom>
          <a:solidFill>
            <a:srgbClr val="5959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663205C6-6AFA-48C5-A2D3-6331B6F8E7C8}"/>
              </a:ext>
            </a:extLst>
          </p:cNvPr>
          <p:cNvSpPr>
            <a:spLocks noGrp="1"/>
          </p:cNvSpPr>
          <p:nvPr>
            <p:ph idx="1"/>
          </p:nvPr>
        </p:nvSpPr>
        <p:spPr>
          <a:xfrm>
            <a:off x="8029319" y="917725"/>
            <a:ext cx="3424739" cy="4852362"/>
          </a:xfrm>
        </p:spPr>
        <p:txBody>
          <a:bodyPr anchor="ctr">
            <a:normAutofit/>
          </a:bodyPr>
          <a:lstStyle/>
          <a:p>
            <a:r>
              <a:rPr lang="en-US" sz="2000">
                <a:solidFill>
                  <a:srgbClr val="FFFFFF"/>
                </a:solidFill>
              </a:rPr>
              <a:t>Occipital Lobe: Use the “Occ” part of the word Occipital and imagine an octopus.  Since the occipital lobe processes visual information, picture eyeballs instead of suckers on the tentacles. Always good to make your image scary if you can. </a:t>
            </a:r>
          </a:p>
          <a:p>
            <a:endParaRPr lang="en-US" sz="2000">
              <a:solidFill>
                <a:srgbClr val="FFFFFF"/>
              </a:solidFill>
            </a:endParaRPr>
          </a:p>
          <a:p>
            <a:endParaRPr lang="en-GB" sz="2000">
              <a:solidFill>
                <a:srgbClr val="FFFFFF"/>
              </a:solidFill>
            </a:endParaRPr>
          </a:p>
        </p:txBody>
      </p:sp>
    </p:spTree>
    <p:extLst>
      <p:ext uri="{BB962C8B-B14F-4D97-AF65-F5344CB8AC3E}">
        <p14:creationId xmlns:p14="http://schemas.microsoft.com/office/powerpoint/2010/main" val="88244607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1" name="Rectangle 20">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6" y="4572000"/>
            <a:ext cx="7058307" cy="1964266"/>
          </a:xfrm>
          <a:prstGeom prst="rect">
            <a:avLst/>
          </a:prstGeom>
          <a:solidFill>
            <a:srgbClr val="62256F">
              <a:alpha val="9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1C514754-1667-40B8-84C3-1F154F3FC4AA}"/>
              </a:ext>
            </a:extLst>
          </p:cNvPr>
          <p:cNvSpPr>
            <a:spLocks noGrp="1"/>
          </p:cNvSpPr>
          <p:nvPr>
            <p:ph type="title"/>
          </p:nvPr>
        </p:nvSpPr>
        <p:spPr>
          <a:xfrm>
            <a:off x="524256" y="4767072"/>
            <a:ext cx="6594189" cy="1625210"/>
          </a:xfrm>
        </p:spPr>
        <p:txBody>
          <a:bodyPr>
            <a:normAutofit/>
          </a:bodyPr>
          <a:lstStyle/>
          <a:p>
            <a:pPr algn="r"/>
            <a:r>
              <a:rPr lang="en-US" sz="3700">
                <a:solidFill>
                  <a:srgbClr val="FFFFFF"/>
                </a:solidFill>
              </a:rPr>
              <a:t>Parietal lobe </a:t>
            </a:r>
            <a:br>
              <a:rPr lang="en-US" sz="3700">
                <a:solidFill>
                  <a:srgbClr val="FFFFFF"/>
                </a:solidFill>
              </a:rPr>
            </a:br>
            <a:br>
              <a:rPr lang="en-US" sz="3700">
                <a:solidFill>
                  <a:srgbClr val="FFFFFF"/>
                </a:solidFill>
              </a:rPr>
            </a:br>
            <a:endParaRPr lang="en-GB" sz="3700">
              <a:solidFill>
                <a:srgbClr val="FFFFFF"/>
              </a:solidFill>
            </a:endParaRPr>
          </a:p>
        </p:txBody>
      </p:sp>
      <p:pic>
        <p:nvPicPr>
          <p:cNvPr id="5" name="Picture 4" descr="A picture containing drawing&#10;&#10;Description automatically generated">
            <a:extLst>
              <a:ext uri="{FF2B5EF4-FFF2-40B4-BE49-F238E27FC236}">
                <a16:creationId xmlns:a16="http://schemas.microsoft.com/office/drawing/2014/main" id="{584C164D-1D68-42EC-9750-0A38F54CD9E8}"/>
              </a:ext>
            </a:extLst>
          </p:cNvPr>
          <p:cNvPicPr>
            <a:picLocks noChangeAspect="1"/>
          </p:cNvPicPr>
          <p:nvPr/>
        </p:nvPicPr>
        <p:blipFill rotWithShape="1">
          <a:blip r:embed="rId2">
            <a:extLst>
              <a:ext uri="{28A0092B-C50C-407E-A947-70E740481C1C}">
                <a14:useLocalDpi xmlns:a14="http://schemas.microsoft.com/office/drawing/2010/main" val="0"/>
              </a:ext>
            </a:extLst>
          </a:blip>
          <a:srcRect b="22410"/>
          <a:stretch/>
        </p:blipFill>
        <p:spPr>
          <a:xfrm>
            <a:off x="327547" y="321733"/>
            <a:ext cx="7058306" cy="4107392"/>
          </a:xfrm>
          <a:prstGeom prst="rect">
            <a:avLst/>
          </a:prstGeom>
        </p:spPr>
      </p:pic>
      <p:sp>
        <p:nvSpPr>
          <p:cNvPr id="23" name="Rectangle 22">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5" y="321732"/>
            <a:ext cx="4335613" cy="6214534"/>
          </a:xfrm>
          <a:prstGeom prst="rect">
            <a:avLst/>
          </a:prstGeom>
          <a:solidFill>
            <a:srgbClr val="5959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B254C6DA-B62C-4307-8070-F4621C5B9EE6}"/>
              </a:ext>
            </a:extLst>
          </p:cNvPr>
          <p:cNvSpPr>
            <a:spLocks noGrp="1"/>
          </p:cNvSpPr>
          <p:nvPr>
            <p:ph idx="1"/>
          </p:nvPr>
        </p:nvSpPr>
        <p:spPr>
          <a:xfrm>
            <a:off x="8029319" y="917725"/>
            <a:ext cx="3424739" cy="4852362"/>
          </a:xfrm>
        </p:spPr>
        <p:txBody>
          <a:bodyPr anchor="ctr">
            <a:normAutofit/>
          </a:bodyPr>
          <a:lstStyle/>
          <a:p>
            <a:r>
              <a:rPr lang="en-US" sz="2000">
                <a:solidFill>
                  <a:srgbClr val="FFFFFF"/>
                </a:solidFill>
              </a:rPr>
              <a:t>Parietal Lobe: processes sensory information.  Use a “piranha” fish as your mnemonic.  The piranha bites you on the top of the head (where the parietal lobe is located).  That’s a sensation the parietal lobe would process. </a:t>
            </a:r>
            <a:endParaRPr lang="en-GB" sz="2000">
              <a:solidFill>
                <a:srgbClr val="FFFFFF"/>
              </a:solidFill>
            </a:endParaRPr>
          </a:p>
        </p:txBody>
      </p:sp>
    </p:spTree>
    <p:extLst>
      <p:ext uri="{BB962C8B-B14F-4D97-AF65-F5344CB8AC3E}">
        <p14:creationId xmlns:p14="http://schemas.microsoft.com/office/powerpoint/2010/main" val="269864761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4C6A6E-FD1E-4420-AF73-1C980B263135}"/>
              </a:ext>
            </a:extLst>
          </p:cNvPr>
          <p:cNvSpPr>
            <a:spLocks noGrp="1"/>
          </p:cNvSpPr>
          <p:nvPr>
            <p:ph type="title"/>
          </p:nvPr>
        </p:nvSpPr>
        <p:spPr>
          <a:xfrm>
            <a:off x="762001" y="803325"/>
            <a:ext cx="5314536" cy="1325563"/>
          </a:xfrm>
        </p:spPr>
        <p:txBody>
          <a:bodyPr>
            <a:normAutofit/>
          </a:bodyPr>
          <a:lstStyle/>
          <a:p>
            <a:r>
              <a:rPr lang="en-US" sz="2800"/>
              <a:t>Frontal lobe</a:t>
            </a:r>
            <a:br>
              <a:rPr lang="en-US" sz="2800"/>
            </a:br>
            <a:br>
              <a:rPr lang="en-US" sz="2800"/>
            </a:br>
            <a:endParaRPr lang="en-GB" sz="2800"/>
          </a:p>
        </p:txBody>
      </p:sp>
      <p:sp>
        <p:nvSpPr>
          <p:cNvPr id="3" name="Content Placeholder 2">
            <a:extLst>
              <a:ext uri="{FF2B5EF4-FFF2-40B4-BE49-F238E27FC236}">
                <a16:creationId xmlns:a16="http://schemas.microsoft.com/office/drawing/2014/main" id="{68673690-3FD2-4458-908A-736341E2B46D}"/>
              </a:ext>
            </a:extLst>
          </p:cNvPr>
          <p:cNvSpPr>
            <a:spLocks noGrp="1"/>
          </p:cNvSpPr>
          <p:nvPr>
            <p:ph idx="1"/>
          </p:nvPr>
        </p:nvSpPr>
        <p:spPr>
          <a:xfrm>
            <a:off x="762000" y="2279018"/>
            <a:ext cx="5314543" cy="3375920"/>
          </a:xfrm>
        </p:spPr>
        <p:txBody>
          <a:bodyPr anchor="t">
            <a:normAutofit/>
          </a:bodyPr>
          <a:lstStyle/>
          <a:p>
            <a:r>
              <a:rPr lang="en-US" sz="1800"/>
              <a:t> Frontal Lobe: the frontal lobe is where complex thinking occurs.  Use “front door” as your mnemonic.  Put the front door on your forehead and put Einstein (complex thinker) behind the door. </a:t>
            </a:r>
          </a:p>
          <a:p>
            <a:pPr marL="0" indent="0">
              <a:buNone/>
            </a:pPr>
            <a:r>
              <a:rPr lang="en-US" sz="1800"/>
              <a:t> </a:t>
            </a:r>
          </a:p>
          <a:p>
            <a:pPr marL="0" indent="0">
              <a:buNone/>
            </a:pPr>
            <a:r>
              <a:rPr lang="en-US" sz="1800"/>
              <a:t> </a:t>
            </a:r>
            <a:endParaRPr lang="en-GB" sz="1800"/>
          </a:p>
        </p:txBody>
      </p:sp>
      <p:sp>
        <p:nvSpPr>
          <p:cNvPr id="18" name="Freeform: Shape 17">
            <a:extLst>
              <a:ext uri="{FF2B5EF4-FFF2-40B4-BE49-F238E27FC236}">
                <a16:creationId xmlns:a16="http://schemas.microsoft.com/office/drawing/2014/main" id="{CF62D2A7-8207-488C-9F46-316BA81A16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582780" y="-2008"/>
            <a:ext cx="5609220" cy="5840278"/>
          </a:xfrm>
          <a:custGeom>
            <a:avLst/>
            <a:gdLst>
              <a:gd name="connsiteX0" fmla="*/ 0 w 5609220"/>
              <a:gd name="connsiteY0" fmla="*/ 0 h 5840278"/>
              <a:gd name="connsiteX1" fmla="*/ 4637091 w 5609220"/>
              <a:gd name="connsiteY1" fmla="*/ 0 h 5840278"/>
              <a:gd name="connsiteX2" fmla="*/ 4822569 w 5609220"/>
              <a:gd name="connsiteY2" fmla="*/ 204077 h 5840278"/>
              <a:gd name="connsiteX3" fmla="*/ 5609220 w 5609220"/>
              <a:gd name="connsiteY3" fmla="*/ 2395363 h 5840278"/>
              <a:gd name="connsiteX4" fmla="*/ 2164305 w 5609220"/>
              <a:gd name="connsiteY4" fmla="*/ 5840278 h 5840278"/>
              <a:gd name="connsiteX5" fmla="*/ 238220 w 5609220"/>
              <a:gd name="connsiteY5" fmla="*/ 5251941 h 5840278"/>
              <a:gd name="connsiteX6" fmla="*/ 0 w 5609220"/>
              <a:gd name="connsiteY6" fmla="*/ 5073803 h 58402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609220" h="5840278">
                <a:moveTo>
                  <a:pt x="0" y="0"/>
                </a:moveTo>
                <a:lnTo>
                  <a:pt x="4637091" y="0"/>
                </a:lnTo>
                <a:lnTo>
                  <a:pt x="4822569" y="204077"/>
                </a:lnTo>
                <a:cubicBezTo>
                  <a:pt x="5314007" y="799562"/>
                  <a:pt x="5609220" y="1562987"/>
                  <a:pt x="5609220" y="2395363"/>
                </a:cubicBezTo>
                <a:cubicBezTo>
                  <a:pt x="5609220" y="4297937"/>
                  <a:pt x="4066879" y="5840278"/>
                  <a:pt x="2164305" y="5840278"/>
                </a:cubicBezTo>
                <a:cubicBezTo>
                  <a:pt x="1450840" y="5840278"/>
                  <a:pt x="788032" y="5623387"/>
                  <a:pt x="238220" y="5251941"/>
                </a:cubicBezTo>
                <a:lnTo>
                  <a:pt x="0" y="5073803"/>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 name="Picture 4" descr="A close up of a map&#10;&#10;Description automatically generated">
            <a:extLst>
              <a:ext uri="{FF2B5EF4-FFF2-40B4-BE49-F238E27FC236}">
                <a16:creationId xmlns:a16="http://schemas.microsoft.com/office/drawing/2014/main" id="{99327F18-E812-4725-AEEF-4D16D6057C34}"/>
              </a:ext>
            </a:extLst>
          </p:cNvPr>
          <p:cNvPicPr>
            <a:picLocks noChangeAspect="1"/>
          </p:cNvPicPr>
          <p:nvPr/>
        </p:nvPicPr>
        <p:blipFill rotWithShape="1">
          <a:blip r:embed="rId2">
            <a:extLst>
              <a:ext uri="{28A0092B-C50C-407E-A947-70E740481C1C}">
                <a14:useLocalDpi xmlns:a14="http://schemas.microsoft.com/office/drawing/2010/main" val="0"/>
              </a:ext>
            </a:extLst>
          </a:blip>
          <a:srcRect l="3768" r="-2" b="-2"/>
          <a:stretch/>
        </p:blipFill>
        <p:spPr>
          <a:xfrm>
            <a:off x="6750141" y="-2"/>
            <a:ext cx="5441859" cy="5654940"/>
          </a:xfrm>
          <a:custGeom>
            <a:avLst/>
            <a:gdLst/>
            <a:ahLst/>
            <a:cxnLst/>
            <a:rect l="l" t="t" r="r" b="b"/>
            <a:pathLst>
              <a:path w="5441859" h="5654940">
                <a:moveTo>
                  <a:pt x="1041368" y="0"/>
                </a:moveTo>
                <a:lnTo>
                  <a:pt x="5441859" y="0"/>
                </a:lnTo>
                <a:lnTo>
                  <a:pt x="5441859" y="4820612"/>
                </a:lnTo>
                <a:lnTo>
                  <a:pt x="5285166" y="4957981"/>
                </a:lnTo>
                <a:cubicBezTo>
                  <a:pt x="4729628" y="5394557"/>
                  <a:pt x="4029081" y="5654940"/>
                  <a:pt x="3267719" y="5654940"/>
                </a:cubicBezTo>
                <a:cubicBezTo>
                  <a:pt x="1463008" y="5654940"/>
                  <a:pt x="0" y="4191932"/>
                  <a:pt x="0" y="2387221"/>
                </a:cubicBezTo>
                <a:cubicBezTo>
                  <a:pt x="0" y="1484866"/>
                  <a:pt x="365752" y="667936"/>
                  <a:pt x="957093" y="76595"/>
                </a:cubicBezTo>
                <a:close/>
              </a:path>
            </a:pathLst>
          </a:custGeom>
        </p:spPr>
      </p:pic>
    </p:spTree>
    <p:extLst>
      <p:ext uri="{BB962C8B-B14F-4D97-AF65-F5344CB8AC3E}">
        <p14:creationId xmlns:p14="http://schemas.microsoft.com/office/powerpoint/2010/main" val="1324555443"/>
      </p:ext>
    </p:extLst>
  </p:cSld>
  <p:clrMapOvr>
    <a:overrideClrMapping bg1="dk1" tx1="lt1" bg2="dk2" tx2="lt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3" name="Rectangle 22">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6" y="4572000"/>
            <a:ext cx="7058307" cy="1964266"/>
          </a:xfrm>
          <a:prstGeom prst="rect">
            <a:avLst/>
          </a:prstGeom>
          <a:solidFill>
            <a:srgbClr val="208693">
              <a:alpha val="9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50F76B8B-4719-49D8-857A-071186ABED19}"/>
              </a:ext>
            </a:extLst>
          </p:cNvPr>
          <p:cNvSpPr>
            <a:spLocks noGrp="1"/>
          </p:cNvSpPr>
          <p:nvPr>
            <p:ph type="title"/>
          </p:nvPr>
        </p:nvSpPr>
        <p:spPr>
          <a:xfrm>
            <a:off x="524256" y="4767072"/>
            <a:ext cx="6594189" cy="1625210"/>
          </a:xfrm>
        </p:spPr>
        <p:txBody>
          <a:bodyPr>
            <a:normAutofit/>
          </a:bodyPr>
          <a:lstStyle/>
          <a:p>
            <a:pPr algn="r"/>
            <a:r>
              <a:rPr lang="en-US" sz="3700">
                <a:solidFill>
                  <a:srgbClr val="FFFFFF"/>
                </a:solidFill>
              </a:rPr>
              <a:t>Temporal lobe</a:t>
            </a:r>
            <a:br>
              <a:rPr lang="en-US" sz="3700">
                <a:solidFill>
                  <a:srgbClr val="FFFFFF"/>
                </a:solidFill>
              </a:rPr>
            </a:br>
            <a:br>
              <a:rPr lang="en-US" sz="3700">
                <a:solidFill>
                  <a:srgbClr val="FFFFFF"/>
                </a:solidFill>
              </a:rPr>
            </a:br>
            <a:r>
              <a:rPr lang="en-US" sz="3700">
                <a:solidFill>
                  <a:srgbClr val="FFFFFF"/>
                </a:solidFill>
              </a:rPr>
              <a:t> </a:t>
            </a:r>
            <a:endParaRPr lang="en-GB" sz="3700">
              <a:solidFill>
                <a:srgbClr val="FFFFFF"/>
              </a:solidFill>
            </a:endParaRPr>
          </a:p>
        </p:txBody>
      </p:sp>
      <p:pic>
        <p:nvPicPr>
          <p:cNvPr id="5" name="Picture 4" descr="A picture containing drawing&#10;&#10;Description automatically generated">
            <a:extLst>
              <a:ext uri="{FF2B5EF4-FFF2-40B4-BE49-F238E27FC236}">
                <a16:creationId xmlns:a16="http://schemas.microsoft.com/office/drawing/2014/main" id="{C0A5947C-9BA9-4F67-8C7F-4706BC4761AE}"/>
              </a:ext>
            </a:extLst>
          </p:cNvPr>
          <p:cNvPicPr>
            <a:picLocks noChangeAspect="1"/>
          </p:cNvPicPr>
          <p:nvPr/>
        </p:nvPicPr>
        <p:blipFill rotWithShape="1">
          <a:blip r:embed="rId2">
            <a:extLst>
              <a:ext uri="{28A0092B-C50C-407E-A947-70E740481C1C}">
                <a14:useLocalDpi xmlns:a14="http://schemas.microsoft.com/office/drawing/2010/main" val="0"/>
              </a:ext>
            </a:extLst>
          </a:blip>
          <a:srcRect t="242" r="1" b="1"/>
          <a:stretch/>
        </p:blipFill>
        <p:spPr>
          <a:xfrm>
            <a:off x="327547" y="321733"/>
            <a:ext cx="7058306" cy="4107392"/>
          </a:xfrm>
          <a:prstGeom prst="rect">
            <a:avLst/>
          </a:prstGeom>
        </p:spPr>
      </p:pic>
      <p:sp>
        <p:nvSpPr>
          <p:cNvPr id="25" name="Rectangle 24">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5" y="321732"/>
            <a:ext cx="4335613" cy="6214534"/>
          </a:xfrm>
          <a:prstGeom prst="rect">
            <a:avLst/>
          </a:prstGeom>
          <a:solidFill>
            <a:srgbClr val="5959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1C04B518-5B60-4B2E-8A05-0DEBE702B93F}"/>
              </a:ext>
            </a:extLst>
          </p:cNvPr>
          <p:cNvSpPr>
            <a:spLocks noGrp="1"/>
          </p:cNvSpPr>
          <p:nvPr>
            <p:ph idx="1"/>
          </p:nvPr>
        </p:nvSpPr>
        <p:spPr>
          <a:xfrm>
            <a:off x="8029319" y="917725"/>
            <a:ext cx="3424739" cy="4852362"/>
          </a:xfrm>
        </p:spPr>
        <p:txBody>
          <a:bodyPr anchor="ctr">
            <a:normAutofit/>
          </a:bodyPr>
          <a:lstStyle/>
          <a:p>
            <a:r>
              <a:rPr lang="en-US" sz="2000">
                <a:solidFill>
                  <a:srgbClr val="FFFFFF"/>
                </a:solidFill>
              </a:rPr>
              <a:t>Temporal Lobe: the temporal lobe is where auditory processing occurs.  Use “tempo” as your mnemonic and picture a metronome above your ear (where the temporal lobe is located). </a:t>
            </a:r>
            <a:endParaRPr lang="en-GB" sz="2000">
              <a:solidFill>
                <a:srgbClr val="FFFFFF"/>
              </a:solidFill>
            </a:endParaRPr>
          </a:p>
        </p:txBody>
      </p:sp>
    </p:spTree>
    <p:extLst>
      <p:ext uri="{BB962C8B-B14F-4D97-AF65-F5344CB8AC3E}">
        <p14:creationId xmlns:p14="http://schemas.microsoft.com/office/powerpoint/2010/main" val="148259245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F4C0B10B-D2C4-4A54-AFAD-3D27DF88BB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3" name="Group 22">
            <a:extLst>
              <a:ext uri="{FF2B5EF4-FFF2-40B4-BE49-F238E27FC236}">
                <a16:creationId xmlns:a16="http://schemas.microsoft.com/office/drawing/2014/main" id="{B6BADB90-C74B-40D6-86DC-503F65FCE8D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09710" y="635715"/>
            <a:ext cx="11142208" cy="2482136"/>
            <a:chOff x="409710" y="635715"/>
            <a:chExt cx="11142208" cy="2482136"/>
          </a:xfrm>
        </p:grpSpPr>
        <p:sp>
          <p:nvSpPr>
            <p:cNvPr id="24" name="Freeform 44">
              <a:extLst>
                <a:ext uri="{FF2B5EF4-FFF2-40B4-BE49-F238E27FC236}">
                  <a16:creationId xmlns:a16="http://schemas.microsoft.com/office/drawing/2014/main" id="{6559431D-1886-4AE0-9B87-9AD2ECAB843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23203"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5" name="Freeform 45">
              <a:extLst>
                <a:ext uri="{FF2B5EF4-FFF2-40B4-BE49-F238E27FC236}">
                  <a16:creationId xmlns:a16="http://schemas.microsoft.com/office/drawing/2014/main" id="{373850A5-B04A-4FCD-9E73-EE322167FB3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6" name="Freeform 46">
              <a:extLst>
                <a:ext uri="{FF2B5EF4-FFF2-40B4-BE49-F238E27FC236}">
                  <a16:creationId xmlns:a16="http://schemas.microsoft.com/office/drawing/2014/main" id="{82C18C67-80FA-4738-AA53-0AF2419F98E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7" name="Freeform 47">
              <a:extLst>
                <a:ext uri="{FF2B5EF4-FFF2-40B4-BE49-F238E27FC236}">
                  <a16:creationId xmlns:a16="http://schemas.microsoft.com/office/drawing/2014/main" id="{48543B1A-8BF5-4C63-8404-41B2EA70B33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8" name="Rectangle 27">
              <a:extLst>
                <a:ext uri="{FF2B5EF4-FFF2-40B4-BE49-F238E27FC236}">
                  <a16:creationId xmlns:a16="http://schemas.microsoft.com/office/drawing/2014/main" id="{92DF5096-E051-498C-A3ED-CBA77A813AAC}"/>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644055" y="635715"/>
              <a:ext cx="10907863"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grpSp>
      <p:sp>
        <p:nvSpPr>
          <p:cNvPr id="2" name="Title 1">
            <a:extLst>
              <a:ext uri="{FF2B5EF4-FFF2-40B4-BE49-F238E27FC236}">
                <a16:creationId xmlns:a16="http://schemas.microsoft.com/office/drawing/2014/main" id="{84C1D897-5179-4783-ADBA-13FF450E46E3}"/>
              </a:ext>
            </a:extLst>
          </p:cNvPr>
          <p:cNvSpPr>
            <a:spLocks noGrp="1"/>
          </p:cNvSpPr>
          <p:nvPr>
            <p:ph type="title"/>
          </p:nvPr>
        </p:nvSpPr>
        <p:spPr>
          <a:xfrm>
            <a:off x="1047280" y="759805"/>
            <a:ext cx="10306520" cy="1325563"/>
          </a:xfrm>
        </p:spPr>
        <p:txBody>
          <a:bodyPr>
            <a:normAutofit/>
          </a:bodyPr>
          <a:lstStyle/>
          <a:p>
            <a:r>
              <a:rPr lang="en-GB" sz="4000" dirty="0">
                <a:solidFill>
                  <a:srgbClr val="FFFFFF"/>
                </a:solidFill>
              </a:rPr>
              <a:t>The Brain’s Limbic System</a:t>
            </a:r>
            <a:br>
              <a:rPr lang="en-GB" sz="4000" dirty="0">
                <a:solidFill>
                  <a:srgbClr val="FFFFFF"/>
                </a:solidFill>
              </a:rPr>
            </a:br>
            <a:r>
              <a:rPr lang="en-GB" sz="4000" dirty="0">
                <a:solidFill>
                  <a:srgbClr val="FFFFFF"/>
                </a:solidFill>
              </a:rPr>
              <a:t> </a:t>
            </a:r>
          </a:p>
        </p:txBody>
      </p:sp>
      <p:sp>
        <p:nvSpPr>
          <p:cNvPr id="15" name="Content Placeholder 2">
            <a:extLst>
              <a:ext uri="{FF2B5EF4-FFF2-40B4-BE49-F238E27FC236}">
                <a16:creationId xmlns:a16="http://schemas.microsoft.com/office/drawing/2014/main" id="{EF1B5B1D-60F2-4662-9CA9-9C476CD4803A}"/>
              </a:ext>
            </a:extLst>
          </p:cNvPr>
          <p:cNvSpPr>
            <a:spLocks noGrp="1"/>
          </p:cNvSpPr>
          <p:nvPr>
            <p:ph idx="1"/>
          </p:nvPr>
        </p:nvSpPr>
        <p:spPr>
          <a:xfrm>
            <a:off x="1424904" y="2494450"/>
            <a:ext cx="4053545" cy="3563159"/>
          </a:xfrm>
        </p:spPr>
        <p:txBody>
          <a:bodyPr>
            <a:normAutofit/>
          </a:bodyPr>
          <a:lstStyle/>
          <a:p>
            <a:r>
              <a:rPr lang="en-GB" sz="2400"/>
              <a:t>Acronym: “HATCH” </a:t>
            </a:r>
          </a:p>
          <a:p>
            <a:endParaRPr lang="en-GB" sz="2400"/>
          </a:p>
          <a:p>
            <a:r>
              <a:rPr lang="en-GB" sz="2400"/>
              <a:t>Hippocampus</a:t>
            </a:r>
          </a:p>
          <a:p>
            <a:r>
              <a:rPr lang="en-GB" sz="2400"/>
              <a:t>Amygdala</a:t>
            </a:r>
          </a:p>
          <a:p>
            <a:r>
              <a:rPr lang="en-GB" sz="2400"/>
              <a:t>Thalamus</a:t>
            </a:r>
          </a:p>
          <a:p>
            <a:r>
              <a:rPr lang="en-GB" sz="2400"/>
              <a:t>Cerebellum</a:t>
            </a:r>
          </a:p>
          <a:p>
            <a:r>
              <a:rPr lang="en-GB" sz="2400"/>
              <a:t> Hypothalamus </a:t>
            </a:r>
          </a:p>
        </p:txBody>
      </p:sp>
      <p:pic>
        <p:nvPicPr>
          <p:cNvPr id="4" name="Picture 3" descr="A picture containing drawing&#10;&#10;Description automatically generated">
            <a:extLst>
              <a:ext uri="{FF2B5EF4-FFF2-40B4-BE49-F238E27FC236}">
                <a16:creationId xmlns:a16="http://schemas.microsoft.com/office/drawing/2014/main" id="{2C6A39AB-BB37-4C4D-A8C1-10F8AD30A0BB}"/>
              </a:ext>
            </a:extLst>
          </p:cNvPr>
          <p:cNvPicPr>
            <a:picLocks noChangeAspect="1"/>
          </p:cNvPicPr>
          <p:nvPr/>
        </p:nvPicPr>
        <p:blipFill rotWithShape="1">
          <a:blip r:embed="rId2">
            <a:extLst>
              <a:ext uri="{28A0092B-C50C-407E-A947-70E740481C1C}">
                <a14:useLocalDpi xmlns:a14="http://schemas.microsoft.com/office/drawing/2010/main" val="0"/>
              </a:ext>
            </a:extLst>
          </a:blip>
          <a:srcRect r="9003" b="-2"/>
          <a:stretch/>
        </p:blipFill>
        <p:spPr>
          <a:xfrm>
            <a:off x="6098892" y="2492376"/>
            <a:ext cx="4802404" cy="3563372"/>
          </a:xfrm>
          <a:prstGeom prst="rect">
            <a:avLst/>
          </a:prstGeom>
        </p:spPr>
      </p:pic>
    </p:spTree>
    <p:extLst>
      <p:ext uri="{BB962C8B-B14F-4D97-AF65-F5344CB8AC3E}">
        <p14:creationId xmlns:p14="http://schemas.microsoft.com/office/powerpoint/2010/main" val="144551458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6EF38B9-FE6A-4D7B-80AA-C5A4D408DA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3960" y="321733"/>
            <a:ext cx="11548872" cy="6214534"/>
          </a:xfrm>
          <a:prstGeom prst="rect">
            <a:avLst/>
          </a:prstGeom>
          <a:solidFill>
            <a:schemeClr val="tx1">
              <a:alpha val="15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42696533-6454-4417-B3C1-32F1E1198290}"/>
              </a:ext>
            </a:extLst>
          </p:cNvPr>
          <p:cNvSpPr>
            <a:spLocks noGrp="1"/>
          </p:cNvSpPr>
          <p:nvPr>
            <p:ph type="title"/>
          </p:nvPr>
        </p:nvSpPr>
        <p:spPr>
          <a:xfrm>
            <a:off x="997427" y="997479"/>
            <a:ext cx="10261938" cy="1258574"/>
          </a:xfrm>
        </p:spPr>
        <p:txBody>
          <a:bodyPr>
            <a:normAutofit/>
          </a:bodyPr>
          <a:lstStyle/>
          <a:p>
            <a:r>
              <a:rPr lang="en-US" dirty="0"/>
              <a:t>Hippocampus </a:t>
            </a:r>
            <a:endParaRPr lang="en-GB" dirty="0"/>
          </a:p>
        </p:txBody>
      </p:sp>
      <p:pic>
        <p:nvPicPr>
          <p:cNvPr id="5" name="Picture 4" descr="A picture containing drawing&#10;&#10;Description automatically generated">
            <a:extLst>
              <a:ext uri="{FF2B5EF4-FFF2-40B4-BE49-F238E27FC236}">
                <a16:creationId xmlns:a16="http://schemas.microsoft.com/office/drawing/2014/main" id="{A3615EB2-DD82-4D30-9C79-66A3D4563D38}"/>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331663" y="2839792"/>
            <a:ext cx="3029137" cy="2409541"/>
          </a:xfrm>
          <a:prstGeom prst="rect">
            <a:avLst/>
          </a:prstGeom>
        </p:spPr>
      </p:pic>
      <p:sp>
        <p:nvSpPr>
          <p:cNvPr id="3" name="Content Placeholder 2">
            <a:extLst>
              <a:ext uri="{FF2B5EF4-FFF2-40B4-BE49-F238E27FC236}">
                <a16:creationId xmlns:a16="http://schemas.microsoft.com/office/drawing/2014/main" id="{DBC36218-DFED-4417-8EDE-DBB644D9A03D}"/>
              </a:ext>
            </a:extLst>
          </p:cNvPr>
          <p:cNvSpPr>
            <a:spLocks noGrp="1"/>
          </p:cNvSpPr>
          <p:nvPr>
            <p:ph idx="1"/>
          </p:nvPr>
        </p:nvSpPr>
        <p:spPr>
          <a:xfrm>
            <a:off x="5057361" y="2750824"/>
            <a:ext cx="6202002" cy="3141976"/>
          </a:xfrm>
        </p:spPr>
        <p:txBody>
          <a:bodyPr>
            <a:normAutofit/>
          </a:bodyPr>
          <a:lstStyle/>
          <a:p>
            <a:r>
              <a:rPr lang="en-US" sz="2400"/>
              <a:t>Hippocampus: involved in memory.  Use “hippo-compass”: picture a hippo who is lost and can’t remember how to get home, so he’s using a compass. </a:t>
            </a:r>
          </a:p>
          <a:p>
            <a:pPr marL="0" indent="0">
              <a:buNone/>
            </a:pPr>
            <a:endParaRPr lang="en-US" sz="2400"/>
          </a:p>
          <a:p>
            <a:pPr marL="0" indent="0">
              <a:buNone/>
            </a:pPr>
            <a:endParaRPr lang="en-GB" sz="2400"/>
          </a:p>
        </p:txBody>
      </p:sp>
    </p:spTree>
    <p:extLst>
      <p:ext uri="{BB962C8B-B14F-4D97-AF65-F5344CB8AC3E}">
        <p14:creationId xmlns:p14="http://schemas.microsoft.com/office/powerpoint/2010/main" val="57675485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427DB8-D465-4C10-86C5-499C26CB6C2E}"/>
              </a:ext>
            </a:extLst>
          </p:cNvPr>
          <p:cNvSpPr>
            <a:spLocks noGrp="1"/>
          </p:cNvSpPr>
          <p:nvPr>
            <p:ph type="title"/>
          </p:nvPr>
        </p:nvSpPr>
        <p:spPr>
          <a:xfrm>
            <a:off x="6053668" y="803325"/>
            <a:ext cx="5314536" cy="1325563"/>
          </a:xfrm>
        </p:spPr>
        <p:txBody>
          <a:bodyPr>
            <a:normAutofit/>
          </a:bodyPr>
          <a:lstStyle/>
          <a:p>
            <a:r>
              <a:rPr lang="en-US"/>
              <a:t>Amygdala</a:t>
            </a:r>
            <a:endParaRPr lang="en-GB" dirty="0"/>
          </a:p>
        </p:txBody>
      </p:sp>
      <p:sp>
        <p:nvSpPr>
          <p:cNvPr id="13" name="Freeform: Shape 9">
            <a:extLst>
              <a:ext uri="{FF2B5EF4-FFF2-40B4-BE49-F238E27FC236}">
                <a16:creationId xmlns:a16="http://schemas.microsoft.com/office/drawing/2014/main" id="{E0D60ECE-8986-45DC-B7FE-EC7699B466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5438829" cy="5840278"/>
          </a:xfrm>
          <a:custGeom>
            <a:avLst/>
            <a:gdLst>
              <a:gd name="connsiteX0" fmla="*/ 0 w 5438829"/>
              <a:gd name="connsiteY0" fmla="*/ 0 h 5840278"/>
              <a:gd name="connsiteX1" fmla="*/ 4466700 w 5438829"/>
              <a:gd name="connsiteY1" fmla="*/ 0 h 5840278"/>
              <a:gd name="connsiteX2" fmla="*/ 4652178 w 5438829"/>
              <a:gd name="connsiteY2" fmla="*/ 204077 h 5840278"/>
              <a:gd name="connsiteX3" fmla="*/ 5438829 w 5438829"/>
              <a:gd name="connsiteY3" fmla="*/ 2395363 h 5840278"/>
              <a:gd name="connsiteX4" fmla="*/ 1993914 w 5438829"/>
              <a:gd name="connsiteY4" fmla="*/ 5840278 h 5840278"/>
              <a:gd name="connsiteX5" fmla="*/ 67829 w 5438829"/>
              <a:gd name="connsiteY5" fmla="*/ 5251941 h 5840278"/>
              <a:gd name="connsiteX6" fmla="*/ 0 w 5438829"/>
              <a:gd name="connsiteY6" fmla="*/ 5201220 h 58402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438829" h="5840278">
                <a:moveTo>
                  <a:pt x="0" y="0"/>
                </a:moveTo>
                <a:lnTo>
                  <a:pt x="4466700" y="0"/>
                </a:lnTo>
                <a:lnTo>
                  <a:pt x="4652178" y="204077"/>
                </a:lnTo>
                <a:cubicBezTo>
                  <a:pt x="5143616" y="799562"/>
                  <a:pt x="5438829" y="1562987"/>
                  <a:pt x="5438829" y="2395363"/>
                </a:cubicBezTo>
                <a:cubicBezTo>
                  <a:pt x="5438829" y="4297937"/>
                  <a:pt x="3896488" y="5840278"/>
                  <a:pt x="1993914" y="5840278"/>
                </a:cubicBezTo>
                <a:cubicBezTo>
                  <a:pt x="1280449" y="5840278"/>
                  <a:pt x="617641" y="5623387"/>
                  <a:pt x="67829" y="5251941"/>
                </a:cubicBezTo>
                <a:lnTo>
                  <a:pt x="0" y="5201220"/>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Freeform: Shape 11">
            <a:extLst>
              <a:ext uri="{FF2B5EF4-FFF2-40B4-BE49-F238E27FC236}">
                <a16:creationId xmlns:a16="http://schemas.microsoft.com/office/drawing/2014/main" id="{96964194-5878-40D2-8EC0-DDC58387F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269134" cy="5654940"/>
          </a:xfrm>
          <a:custGeom>
            <a:avLst/>
            <a:gdLst>
              <a:gd name="connsiteX0" fmla="*/ 0 w 5269134"/>
              <a:gd name="connsiteY0" fmla="*/ 0 h 5654940"/>
              <a:gd name="connsiteX1" fmla="*/ 4227767 w 5269134"/>
              <a:gd name="connsiteY1" fmla="*/ 0 h 5654940"/>
              <a:gd name="connsiteX2" fmla="*/ 4312042 w 5269134"/>
              <a:gd name="connsiteY2" fmla="*/ 76595 h 5654940"/>
              <a:gd name="connsiteX3" fmla="*/ 5269134 w 5269134"/>
              <a:gd name="connsiteY3" fmla="*/ 2387221 h 5654940"/>
              <a:gd name="connsiteX4" fmla="*/ 2001415 w 5269134"/>
              <a:gd name="connsiteY4" fmla="*/ 5654940 h 5654940"/>
              <a:gd name="connsiteX5" fmla="*/ 198928 w 5269134"/>
              <a:gd name="connsiteY5" fmla="*/ 5113274 h 5654940"/>
              <a:gd name="connsiteX6" fmla="*/ 0 w 5269134"/>
              <a:gd name="connsiteY6" fmla="*/ 4969563 h 56549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269134" h="5654940">
                <a:moveTo>
                  <a:pt x="0" y="0"/>
                </a:moveTo>
                <a:lnTo>
                  <a:pt x="4227767" y="0"/>
                </a:lnTo>
                <a:lnTo>
                  <a:pt x="4312042" y="76595"/>
                </a:lnTo>
                <a:cubicBezTo>
                  <a:pt x="4903383" y="667936"/>
                  <a:pt x="5269134" y="1484866"/>
                  <a:pt x="5269134" y="2387221"/>
                </a:cubicBezTo>
                <a:cubicBezTo>
                  <a:pt x="5269134" y="4191932"/>
                  <a:pt x="3806126" y="5654940"/>
                  <a:pt x="2001415" y="5654940"/>
                </a:cubicBezTo>
                <a:cubicBezTo>
                  <a:pt x="1335223" y="5654940"/>
                  <a:pt x="715593" y="5455584"/>
                  <a:pt x="198928" y="5113274"/>
                </a:cubicBezTo>
                <a:lnTo>
                  <a:pt x="0" y="4969563"/>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7" name="Graphic 6" descr="Brain">
            <a:extLst>
              <a:ext uri="{FF2B5EF4-FFF2-40B4-BE49-F238E27FC236}">
                <a16:creationId xmlns:a16="http://schemas.microsoft.com/office/drawing/2014/main" id="{839BF0F1-8524-4197-9281-F2890C3B1F97}"/>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321733" y="543135"/>
            <a:ext cx="3835488" cy="3835488"/>
          </a:xfrm>
          <a:prstGeom prst="rect">
            <a:avLst/>
          </a:prstGeom>
        </p:spPr>
      </p:pic>
      <p:sp>
        <p:nvSpPr>
          <p:cNvPr id="3" name="Content Placeholder 2">
            <a:extLst>
              <a:ext uri="{FF2B5EF4-FFF2-40B4-BE49-F238E27FC236}">
                <a16:creationId xmlns:a16="http://schemas.microsoft.com/office/drawing/2014/main" id="{00C041D9-B858-4511-A854-ED97D83F50EE}"/>
              </a:ext>
            </a:extLst>
          </p:cNvPr>
          <p:cNvSpPr>
            <a:spLocks noGrp="1"/>
          </p:cNvSpPr>
          <p:nvPr>
            <p:ph idx="1"/>
          </p:nvPr>
        </p:nvSpPr>
        <p:spPr>
          <a:xfrm>
            <a:off x="6053667" y="2279018"/>
            <a:ext cx="5314543" cy="3375920"/>
          </a:xfrm>
        </p:spPr>
        <p:txBody>
          <a:bodyPr anchor="t">
            <a:normAutofit/>
          </a:bodyPr>
          <a:lstStyle/>
          <a:p>
            <a:pPr algn="ctr"/>
            <a:r>
              <a:rPr lang="en-US" sz="1800" dirty="0"/>
              <a:t>Amygdala: involved in your fear responses</a:t>
            </a:r>
          </a:p>
          <a:p>
            <a:pPr algn="ctr"/>
            <a:endParaRPr lang="en-US" sz="1800" dirty="0"/>
          </a:p>
          <a:p>
            <a:pPr algn="ctr"/>
            <a:r>
              <a:rPr lang="en-US" sz="1800" dirty="0"/>
              <a:t>Amygdala: if you’re familiar with attack planes, a “MIG” is a scary attack fighter jet. </a:t>
            </a:r>
            <a:endParaRPr lang="en-GB" sz="1800" dirty="0"/>
          </a:p>
        </p:txBody>
      </p:sp>
    </p:spTree>
    <p:extLst>
      <p:ext uri="{BB962C8B-B14F-4D97-AF65-F5344CB8AC3E}">
        <p14:creationId xmlns:p14="http://schemas.microsoft.com/office/powerpoint/2010/main" val="3802445315"/>
      </p:ext>
    </p:extLst>
  </p:cSld>
  <p:clrMapOvr>
    <a:overrideClrMapping bg1="dk1" tx1="lt1" bg2="dk2" tx2="lt2" accent1="accent1" accent2="accent2" accent3="accent3" accent4="accent4" accent5="accent5" accent6="accent6" hlink="hlink" folHlink="folHlink"/>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EEE27B-9EC8-49C6-94FB-2279A4566A4D}"/>
              </a:ext>
            </a:extLst>
          </p:cNvPr>
          <p:cNvSpPr>
            <a:spLocks noGrp="1"/>
          </p:cNvSpPr>
          <p:nvPr>
            <p:ph type="title"/>
          </p:nvPr>
        </p:nvSpPr>
        <p:spPr/>
        <p:txBody>
          <a:bodyPr/>
          <a:lstStyle/>
          <a:p>
            <a:r>
              <a:rPr lang="en-US" dirty="0"/>
              <a:t>Thalamus </a:t>
            </a:r>
            <a:endParaRPr lang="en-GB" dirty="0"/>
          </a:p>
        </p:txBody>
      </p:sp>
      <p:sp>
        <p:nvSpPr>
          <p:cNvPr id="3" name="Content Placeholder 2">
            <a:extLst>
              <a:ext uri="{FF2B5EF4-FFF2-40B4-BE49-F238E27FC236}">
                <a16:creationId xmlns:a16="http://schemas.microsoft.com/office/drawing/2014/main" id="{BB105651-10EE-4621-9BD6-8338E5EEF0DD}"/>
              </a:ext>
            </a:extLst>
          </p:cNvPr>
          <p:cNvSpPr>
            <a:spLocks noGrp="1"/>
          </p:cNvSpPr>
          <p:nvPr>
            <p:ph idx="1"/>
          </p:nvPr>
        </p:nvSpPr>
        <p:spPr/>
        <p:txBody>
          <a:bodyPr/>
          <a:lstStyle/>
          <a:p>
            <a:r>
              <a:rPr lang="en-US" dirty="0"/>
              <a:t>Thalamus: the thalamus relays information from the body to different areas of the brain for processing.  Picture Hal and Amos as traffic cops. </a:t>
            </a:r>
          </a:p>
          <a:p>
            <a:endParaRPr lang="en-US" dirty="0"/>
          </a:p>
          <a:p>
            <a:endParaRPr lang="en-GB" dirty="0"/>
          </a:p>
        </p:txBody>
      </p:sp>
      <p:pic>
        <p:nvPicPr>
          <p:cNvPr id="5" name="Picture 4" descr="A picture containing game, drawing&#10;&#10;Description automatically generated">
            <a:extLst>
              <a:ext uri="{FF2B5EF4-FFF2-40B4-BE49-F238E27FC236}">
                <a16:creationId xmlns:a16="http://schemas.microsoft.com/office/drawing/2014/main" id="{7D4E49B2-144F-4295-9B19-546F8809AB0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487177" y="3882831"/>
            <a:ext cx="1724025" cy="1724025"/>
          </a:xfrm>
          <a:prstGeom prst="rect">
            <a:avLst/>
          </a:prstGeom>
        </p:spPr>
      </p:pic>
      <p:pic>
        <p:nvPicPr>
          <p:cNvPr id="7" name="Picture 6" descr="A close up of a device&#10;&#10;Description automatically generated">
            <a:extLst>
              <a:ext uri="{FF2B5EF4-FFF2-40B4-BE49-F238E27FC236}">
                <a16:creationId xmlns:a16="http://schemas.microsoft.com/office/drawing/2014/main" id="{1D0255D0-69DC-4F5C-94D6-BCEDFF52828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971025" y="3644706"/>
            <a:ext cx="2009775" cy="1962150"/>
          </a:xfrm>
          <a:prstGeom prst="rect">
            <a:avLst/>
          </a:prstGeom>
        </p:spPr>
      </p:pic>
      <p:sp>
        <p:nvSpPr>
          <p:cNvPr id="8" name="TextBox 7">
            <a:extLst>
              <a:ext uri="{FF2B5EF4-FFF2-40B4-BE49-F238E27FC236}">
                <a16:creationId xmlns:a16="http://schemas.microsoft.com/office/drawing/2014/main" id="{3B4AB084-CFBE-4901-9C88-E9D23CA7895C}"/>
              </a:ext>
            </a:extLst>
          </p:cNvPr>
          <p:cNvSpPr txBox="1"/>
          <p:nvPr/>
        </p:nvSpPr>
        <p:spPr>
          <a:xfrm>
            <a:off x="3401864" y="4325560"/>
            <a:ext cx="824447" cy="369332"/>
          </a:xfrm>
          <a:prstGeom prst="rect">
            <a:avLst/>
          </a:prstGeom>
          <a:noFill/>
        </p:spPr>
        <p:txBody>
          <a:bodyPr wrap="square" rtlCol="0">
            <a:spAutoFit/>
          </a:bodyPr>
          <a:lstStyle/>
          <a:p>
            <a:r>
              <a:rPr lang="en-US" dirty="0"/>
              <a:t>Hal</a:t>
            </a:r>
            <a:endParaRPr lang="en-GB" dirty="0"/>
          </a:p>
        </p:txBody>
      </p:sp>
      <p:sp>
        <p:nvSpPr>
          <p:cNvPr id="9" name="TextBox 8">
            <a:extLst>
              <a:ext uri="{FF2B5EF4-FFF2-40B4-BE49-F238E27FC236}">
                <a16:creationId xmlns:a16="http://schemas.microsoft.com/office/drawing/2014/main" id="{622271A8-E6CD-43DE-91E8-0E99DB79C279}"/>
              </a:ext>
            </a:extLst>
          </p:cNvPr>
          <p:cNvSpPr txBox="1"/>
          <p:nvPr/>
        </p:nvSpPr>
        <p:spPr>
          <a:xfrm>
            <a:off x="9210907" y="4325560"/>
            <a:ext cx="880947" cy="369332"/>
          </a:xfrm>
          <a:prstGeom prst="rect">
            <a:avLst/>
          </a:prstGeom>
          <a:noFill/>
        </p:spPr>
        <p:txBody>
          <a:bodyPr wrap="square" rtlCol="0">
            <a:spAutoFit/>
          </a:bodyPr>
          <a:lstStyle/>
          <a:p>
            <a:r>
              <a:rPr lang="en-US" dirty="0"/>
              <a:t>Amos </a:t>
            </a:r>
            <a:endParaRPr lang="en-GB" dirty="0"/>
          </a:p>
        </p:txBody>
      </p:sp>
    </p:spTree>
    <p:extLst>
      <p:ext uri="{BB962C8B-B14F-4D97-AF65-F5344CB8AC3E}">
        <p14:creationId xmlns:p14="http://schemas.microsoft.com/office/powerpoint/2010/main" val="84714306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27B839B-9ADE-406B-8590-F1CAEDED45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45">
            <a:extLst>
              <a:ext uri="{FF2B5EF4-FFF2-40B4-BE49-F238E27FC236}">
                <a16:creationId xmlns:a16="http://schemas.microsoft.com/office/drawing/2014/main" id="{CFE45BF0-46DB-408C-B5F7-7B117168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46">
            <a:extLst>
              <a:ext uri="{FF2B5EF4-FFF2-40B4-BE49-F238E27FC236}">
                <a16:creationId xmlns:a16="http://schemas.microsoft.com/office/drawing/2014/main" id="{2AEBC8F2-97B1-41B4-93F1-2D289E197F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 name="Freeform 47">
            <a:extLst>
              <a:ext uri="{FF2B5EF4-FFF2-40B4-BE49-F238E27FC236}">
                <a16:creationId xmlns:a16="http://schemas.microsoft.com/office/drawing/2014/main" id="{472E3A19-F5D5-48FC-BB9C-48C2F68F59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 name="Freeform 44">
            <a:extLst>
              <a:ext uri="{FF2B5EF4-FFF2-40B4-BE49-F238E27FC236}">
                <a16:creationId xmlns:a16="http://schemas.microsoft.com/office/drawing/2014/main" id="{7A62E32F-BB65-43A8-8EB5-92346890E5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223203"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8" name="Rectangle 17">
            <a:extLst>
              <a:ext uri="{FF2B5EF4-FFF2-40B4-BE49-F238E27FC236}">
                <a16:creationId xmlns:a16="http://schemas.microsoft.com/office/drawing/2014/main" id="{14E91B64-9FCC-451E-AFB4-A827D63293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055" y="635715"/>
            <a:ext cx="10907863"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2" name="Title 1">
            <a:extLst>
              <a:ext uri="{FF2B5EF4-FFF2-40B4-BE49-F238E27FC236}">
                <a16:creationId xmlns:a16="http://schemas.microsoft.com/office/drawing/2014/main" id="{8A0F5FB6-86DF-46F5-AB2A-C3993F5F1B5A}"/>
              </a:ext>
            </a:extLst>
          </p:cNvPr>
          <p:cNvSpPr>
            <a:spLocks noGrp="1"/>
          </p:cNvSpPr>
          <p:nvPr>
            <p:ph type="title"/>
          </p:nvPr>
        </p:nvSpPr>
        <p:spPr>
          <a:xfrm>
            <a:off x="958506" y="800392"/>
            <a:ext cx="10264697" cy="1212102"/>
          </a:xfrm>
        </p:spPr>
        <p:txBody>
          <a:bodyPr>
            <a:normAutofit/>
          </a:bodyPr>
          <a:lstStyle/>
          <a:p>
            <a:r>
              <a:rPr lang="en-US" sz="4000">
                <a:solidFill>
                  <a:srgbClr val="FFFFFF"/>
                </a:solidFill>
              </a:rPr>
              <a:t>Cerebellum </a:t>
            </a:r>
            <a:endParaRPr lang="en-GB" sz="4000">
              <a:solidFill>
                <a:srgbClr val="FFFFFF"/>
              </a:solidFill>
            </a:endParaRPr>
          </a:p>
        </p:txBody>
      </p:sp>
      <p:sp>
        <p:nvSpPr>
          <p:cNvPr id="3" name="Content Placeholder 2">
            <a:extLst>
              <a:ext uri="{FF2B5EF4-FFF2-40B4-BE49-F238E27FC236}">
                <a16:creationId xmlns:a16="http://schemas.microsoft.com/office/drawing/2014/main" id="{72D758E6-1614-4772-A24B-AA9AB9622B20}"/>
              </a:ext>
            </a:extLst>
          </p:cNvPr>
          <p:cNvSpPr>
            <a:spLocks noGrp="1"/>
          </p:cNvSpPr>
          <p:nvPr>
            <p:ph idx="1"/>
          </p:nvPr>
        </p:nvSpPr>
        <p:spPr>
          <a:xfrm>
            <a:off x="1367624" y="2490436"/>
            <a:ext cx="9708995" cy="3567173"/>
          </a:xfrm>
        </p:spPr>
        <p:txBody>
          <a:bodyPr anchor="ctr">
            <a:normAutofit/>
          </a:bodyPr>
          <a:lstStyle/>
          <a:p>
            <a:r>
              <a:rPr lang="en-US" sz="2400" dirty="0"/>
              <a:t>Cerebellum: involved in helping you maintain balance.  Picture a tight walker using bells for balance. Or picture your favorite athlete trying to balance a bell on his/her head. </a:t>
            </a:r>
          </a:p>
          <a:p>
            <a:endParaRPr lang="en-US" sz="2400" dirty="0"/>
          </a:p>
          <a:p>
            <a:endParaRPr lang="en-US" sz="2400" dirty="0"/>
          </a:p>
          <a:p>
            <a:pPr marL="0" indent="0">
              <a:buNone/>
            </a:pPr>
            <a:r>
              <a:rPr lang="en-US" sz="2400" dirty="0"/>
              <a:t> </a:t>
            </a:r>
          </a:p>
          <a:p>
            <a:pPr marL="0" indent="0">
              <a:buNone/>
            </a:pPr>
            <a:r>
              <a:rPr lang="en-US" sz="2400" dirty="0"/>
              <a:t> </a:t>
            </a:r>
            <a:endParaRPr lang="en-GB" sz="2400" dirty="0"/>
          </a:p>
        </p:txBody>
      </p:sp>
    </p:spTree>
    <p:extLst>
      <p:ext uri="{BB962C8B-B14F-4D97-AF65-F5344CB8AC3E}">
        <p14:creationId xmlns:p14="http://schemas.microsoft.com/office/powerpoint/2010/main" val="187222710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6EFD3D9-44F0-4267-BCC1-1613E79D82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6">
            <a:extLst>
              <a:ext uri="{FF2B5EF4-FFF2-40B4-BE49-F238E27FC236}">
                <a16:creationId xmlns:a16="http://schemas.microsoft.com/office/drawing/2014/main" id="{A779A851-95D6-41AF-937A-B0E4B7F6FA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142164" y="900814"/>
            <a:ext cx="759618"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7">
            <a:extLst>
              <a:ext uri="{FF2B5EF4-FFF2-40B4-BE49-F238E27FC236}">
                <a16:creationId xmlns:a16="http://schemas.microsoft.com/office/drawing/2014/main" id="{953FB2E7-B6CB-429C-81EB-D9516D6D5C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144437" y="633165"/>
            <a:ext cx="482654"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 name="Freeform: Shape 13">
            <a:extLst>
              <a:ext uri="{FF2B5EF4-FFF2-40B4-BE49-F238E27FC236}">
                <a16:creationId xmlns:a16="http://schemas.microsoft.com/office/drawing/2014/main" id="{2EC40DB1-B719-4A13-9A4D-0966B4B278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4621" y="636723"/>
            <a:ext cx="4000062" cy="5257799"/>
          </a:xfrm>
          <a:custGeom>
            <a:avLst/>
            <a:gdLst>
              <a:gd name="connsiteX0" fmla="*/ 0 w 4634682"/>
              <a:gd name="connsiteY0" fmla="*/ 0 h 5257799"/>
              <a:gd name="connsiteX1" fmla="*/ 4634682 w 4634682"/>
              <a:gd name="connsiteY1" fmla="*/ 0 h 5257799"/>
              <a:gd name="connsiteX2" fmla="*/ 4634682 w 4634682"/>
              <a:gd name="connsiteY2" fmla="*/ 5257799 h 5257799"/>
              <a:gd name="connsiteX3" fmla="*/ 0 w 4634682"/>
              <a:gd name="connsiteY3" fmla="*/ 5257799 h 5257799"/>
            </a:gdLst>
            <a:ahLst/>
            <a:cxnLst>
              <a:cxn ang="0">
                <a:pos x="connsiteX0" y="connsiteY0"/>
              </a:cxn>
              <a:cxn ang="0">
                <a:pos x="connsiteX1" y="connsiteY1"/>
              </a:cxn>
              <a:cxn ang="0">
                <a:pos x="connsiteX2" y="connsiteY2"/>
              </a:cxn>
              <a:cxn ang="0">
                <a:pos x="connsiteX3" y="connsiteY3"/>
              </a:cxn>
            </a:cxnLst>
            <a:rect l="l" t="t" r="r" b="b"/>
            <a:pathLst>
              <a:path w="4634682" h="5257799">
                <a:moveTo>
                  <a:pt x="0" y="0"/>
                </a:moveTo>
                <a:lnTo>
                  <a:pt x="4634682" y="0"/>
                </a:lnTo>
                <a:lnTo>
                  <a:pt x="4634682" y="5257799"/>
                </a:lnTo>
                <a:lnTo>
                  <a:pt x="0" y="5257799"/>
                </a:lnTo>
                <a:close/>
              </a:path>
            </a:pathLst>
          </a:cu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03BD81BB-CD80-4C3B-93ED-C78C25DE4FB1}"/>
              </a:ext>
            </a:extLst>
          </p:cNvPr>
          <p:cNvSpPr>
            <a:spLocks noGrp="1"/>
          </p:cNvSpPr>
          <p:nvPr>
            <p:ph type="title"/>
          </p:nvPr>
        </p:nvSpPr>
        <p:spPr>
          <a:xfrm>
            <a:off x="934872" y="982272"/>
            <a:ext cx="3388419" cy="4560970"/>
          </a:xfrm>
        </p:spPr>
        <p:txBody>
          <a:bodyPr>
            <a:normAutofit/>
          </a:bodyPr>
          <a:lstStyle/>
          <a:p>
            <a:r>
              <a:rPr lang="en-US" sz="4000" dirty="0" err="1">
                <a:solidFill>
                  <a:srgbClr val="FFFFFF"/>
                </a:solidFill>
              </a:rPr>
              <a:t>Hypotalamus</a:t>
            </a:r>
            <a:r>
              <a:rPr lang="en-US" sz="4000" dirty="0">
                <a:solidFill>
                  <a:srgbClr val="FFFFFF"/>
                </a:solidFill>
              </a:rPr>
              <a:t> </a:t>
            </a:r>
            <a:endParaRPr lang="en-GB" sz="4000" dirty="0">
              <a:solidFill>
                <a:srgbClr val="FFFFFF"/>
              </a:solidFill>
            </a:endParaRPr>
          </a:p>
        </p:txBody>
      </p:sp>
      <p:sp>
        <p:nvSpPr>
          <p:cNvPr id="16" name="Rectangle 8">
            <a:extLst>
              <a:ext uri="{FF2B5EF4-FFF2-40B4-BE49-F238E27FC236}">
                <a16:creationId xmlns:a16="http://schemas.microsoft.com/office/drawing/2014/main" id="{82211336-CFF3-412D-868A-6679C1004C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901782" y="1352302"/>
            <a:ext cx="6655597"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3" name="Content Placeholder 2">
            <a:extLst>
              <a:ext uri="{FF2B5EF4-FFF2-40B4-BE49-F238E27FC236}">
                <a16:creationId xmlns:a16="http://schemas.microsoft.com/office/drawing/2014/main" id="{CCD1C8B6-EECD-46B6-928A-537BA4C27F70}"/>
              </a:ext>
            </a:extLst>
          </p:cNvPr>
          <p:cNvSpPr>
            <a:spLocks noGrp="1"/>
          </p:cNvSpPr>
          <p:nvPr>
            <p:ph idx="1"/>
          </p:nvPr>
        </p:nvSpPr>
        <p:spPr>
          <a:xfrm>
            <a:off x="5221862" y="1719618"/>
            <a:ext cx="5948831" cy="4334629"/>
          </a:xfrm>
        </p:spPr>
        <p:txBody>
          <a:bodyPr anchor="ctr">
            <a:normAutofit/>
          </a:bodyPr>
          <a:lstStyle/>
          <a:p>
            <a:r>
              <a:rPr lang="en-US" sz="2400">
                <a:solidFill>
                  <a:srgbClr val="FEFFFF"/>
                </a:solidFill>
              </a:rPr>
              <a:t>Hypothalamus: the hypothalamus regulates many of the body’s metabolic processes, thirst, hunger and body temperature.  Use “hypothe-llamas" as your mnemonic. Picture a hypo spraying two thirsty llamas with water to quench their thirst and cool them down. </a:t>
            </a:r>
          </a:p>
          <a:p>
            <a:r>
              <a:rPr lang="en-US" sz="2400">
                <a:solidFill>
                  <a:srgbClr val="FEFFFF"/>
                </a:solidFill>
              </a:rPr>
              <a:t> </a:t>
            </a:r>
            <a:endParaRPr lang="en-GB" sz="2400">
              <a:solidFill>
                <a:srgbClr val="FEFFFF"/>
              </a:solidFill>
            </a:endParaRPr>
          </a:p>
        </p:txBody>
      </p:sp>
    </p:spTree>
    <p:extLst>
      <p:ext uri="{BB962C8B-B14F-4D97-AF65-F5344CB8AC3E}">
        <p14:creationId xmlns:p14="http://schemas.microsoft.com/office/powerpoint/2010/main" val="159219531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6EFD3D9-44F0-4267-BCC1-1613E79D82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6">
            <a:extLst>
              <a:ext uri="{FF2B5EF4-FFF2-40B4-BE49-F238E27FC236}">
                <a16:creationId xmlns:a16="http://schemas.microsoft.com/office/drawing/2014/main" id="{A779A851-95D6-41AF-937A-B0E4B7F6FA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142164" y="900814"/>
            <a:ext cx="759618"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7">
            <a:extLst>
              <a:ext uri="{FF2B5EF4-FFF2-40B4-BE49-F238E27FC236}">
                <a16:creationId xmlns:a16="http://schemas.microsoft.com/office/drawing/2014/main" id="{953FB2E7-B6CB-429C-81EB-D9516D6D5C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144437" y="633165"/>
            <a:ext cx="482654"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 name="Freeform: Shape 13">
            <a:extLst>
              <a:ext uri="{FF2B5EF4-FFF2-40B4-BE49-F238E27FC236}">
                <a16:creationId xmlns:a16="http://schemas.microsoft.com/office/drawing/2014/main" id="{2EC40DB1-B719-4A13-9A4D-0966B4B278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4621" y="636723"/>
            <a:ext cx="4000062" cy="5257799"/>
          </a:xfrm>
          <a:custGeom>
            <a:avLst/>
            <a:gdLst>
              <a:gd name="connsiteX0" fmla="*/ 0 w 4634682"/>
              <a:gd name="connsiteY0" fmla="*/ 0 h 5257799"/>
              <a:gd name="connsiteX1" fmla="*/ 4634682 w 4634682"/>
              <a:gd name="connsiteY1" fmla="*/ 0 h 5257799"/>
              <a:gd name="connsiteX2" fmla="*/ 4634682 w 4634682"/>
              <a:gd name="connsiteY2" fmla="*/ 5257799 h 5257799"/>
              <a:gd name="connsiteX3" fmla="*/ 0 w 4634682"/>
              <a:gd name="connsiteY3" fmla="*/ 5257799 h 5257799"/>
            </a:gdLst>
            <a:ahLst/>
            <a:cxnLst>
              <a:cxn ang="0">
                <a:pos x="connsiteX0" y="connsiteY0"/>
              </a:cxn>
              <a:cxn ang="0">
                <a:pos x="connsiteX1" y="connsiteY1"/>
              </a:cxn>
              <a:cxn ang="0">
                <a:pos x="connsiteX2" y="connsiteY2"/>
              </a:cxn>
              <a:cxn ang="0">
                <a:pos x="connsiteX3" y="connsiteY3"/>
              </a:cxn>
            </a:cxnLst>
            <a:rect l="l" t="t" r="r" b="b"/>
            <a:pathLst>
              <a:path w="4634682" h="5257799">
                <a:moveTo>
                  <a:pt x="0" y="0"/>
                </a:moveTo>
                <a:lnTo>
                  <a:pt x="4634682" y="0"/>
                </a:lnTo>
                <a:lnTo>
                  <a:pt x="4634682" y="5257799"/>
                </a:lnTo>
                <a:lnTo>
                  <a:pt x="0" y="5257799"/>
                </a:lnTo>
                <a:close/>
              </a:path>
            </a:pathLst>
          </a:cu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8BE93B93-3F44-416B-A97D-DF4ECB262B87}"/>
              </a:ext>
            </a:extLst>
          </p:cNvPr>
          <p:cNvSpPr>
            <a:spLocks noGrp="1"/>
          </p:cNvSpPr>
          <p:nvPr>
            <p:ph type="title"/>
          </p:nvPr>
        </p:nvSpPr>
        <p:spPr>
          <a:xfrm>
            <a:off x="934872" y="982272"/>
            <a:ext cx="3388419" cy="4560970"/>
          </a:xfrm>
        </p:spPr>
        <p:txBody>
          <a:bodyPr>
            <a:normAutofit/>
          </a:bodyPr>
          <a:lstStyle/>
          <a:p>
            <a:r>
              <a:rPr lang="en-GB" sz="4000" dirty="0">
                <a:solidFill>
                  <a:srgbClr val="FFFFFF"/>
                </a:solidFill>
              </a:rPr>
              <a:t>The Brain Stem </a:t>
            </a:r>
            <a:br>
              <a:rPr lang="en-GB" sz="4000" dirty="0">
                <a:solidFill>
                  <a:srgbClr val="FFFFFF"/>
                </a:solidFill>
              </a:rPr>
            </a:br>
            <a:endParaRPr lang="en-GB" sz="4000" dirty="0">
              <a:solidFill>
                <a:srgbClr val="FFFFFF"/>
              </a:solidFill>
            </a:endParaRPr>
          </a:p>
        </p:txBody>
      </p:sp>
      <p:sp>
        <p:nvSpPr>
          <p:cNvPr id="16" name="Rectangle 8">
            <a:extLst>
              <a:ext uri="{FF2B5EF4-FFF2-40B4-BE49-F238E27FC236}">
                <a16:creationId xmlns:a16="http://schemas.microsoft.com/office/drawing/2014/main" id="{82211336-CFF3-412D-868A-6679C1004C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901782" y="1352302"/>
            <a:ext cx="6655597"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3" name="Content Placeholder 2">
            <a:extLst>
              <a:ext uri="{FF2B5EF4-FFF2-40B4-BE49-F238E27FC236}">
                <a16:creationId xmlns:a16="http://schemas.microsoft.com/office/drawing/2014/main" id="{9CE8FF99-B26F-4E6C-B820-E0D42DF300C2}"/>
              </a:ext>
            </a:extLst>
          </p:cNvPr>
          <p:cNvSpPr>
            <a:spLocks noGrp="1"/>
          </p:cNvSpPr>
          <p:nvPr>
            <p:ph idx="1"/>
          </p:nvPr>
        </p:nvSpPr>
        <p:spPr>
          <a:xfrm>
            <a:off x="5221862" y="1719618"/>
            <a:ext cx="5948831" cy="4334629"/>
          </a:xfrm>
        </p:spPr>
        <p:txBody>
          <a:bodyPr anchor="ctr">
            <a:normAutofit/>
          </a:bodyPr>
          <a:lstStyle/>
          <a:p>
            <a:r>
              <a:rPr lang="en-US" sz="2400" dirty="0">
                <a:solidFill>
                  <a:srgbClr val="FEFFFF"/>
                </a:solidFill>
              </a:rPr>
              <a:t>Acronym: Pavlov’s Really </a:t>
            </a:r>
            <a:r>
              <a:rPr lang="en-US" sz="2400" dirty="0" err="1">
                <a:solidFill>
                  <a:srgbClr val="FEFFFF"/>
                </a:solidFill>
              </a:rPr>
              <a:t>Frickin</a:t>
            </a:r>
            <a:r>
              <a:rPr lang="en-US" sz="2400" dirty="0">
                <a:solidFill>
                  <a:srgbClr val="FEFFFF"/>
                </a:solidFill>
              </a:rPr>
              <a:t>’ Mad! </a:t>
            </a:r>
          </a:p>
          <a:p>
            <a:r>
              <a:rPr lang="en-US" sz="2400" dirty="0">
                <a:solidFill>
                  <a:srgbClr val="FEFFFF"/>
                </a:solidFill>
              </a:rPr>
              <a:t> </a:t>
            </a:r>
            <a:r>
              <a:rPr lang="en-GB" sz="2400" dirty="0">
                <a:solidFill>
                  <a:srgbClr val="FEFFFF"/>
                </a:solidFill>
              </a:rPr>
              <a:t>Pons</a:t>
            </a:r>
          </a:p>
          <a:p>
            <a:r>
              <a:rPr lang="en-GB" sz="2400" dirty="0">
                <a:solidFill>
                  <a:srgbClr val="FEFFFF"/>
                </a:solidFill>
              </a:rPr>
              <a:t>Reticular</a:t>
            </a:r>
          </a:p>
          <a:p>
            <a:r>
              <a:rPr lang="en-GB" sz="2400" dirty="0">
                <a:solidFill>
                  <a:srgbClr val="FEFFFF"/>
                </a:solidFill>
              </a:rPr>
              <a:t>Formation </a:t>
            </a:r>
          </a:p>
          <a:p>
            <a:r>
              <a:rPr lang="en-GB" sz="2400" dirty="0">
                <a:solidFill>
                  <a:srgbClr val="FEFFFF"/>
                </a:solidFill>
              </a:rPr>
              <a:t>Medulla</a:t>
            </a:r>
            <a:endParaRPr lang="en-US" sz="2400" dirty="0">
              <a:solidFill>
                <a:srgbClr val="FEFFFF"/>
              </a:solidFill>
            </a:endParaRPr>
          </a:p>
        </p:txBody>
      </p:sp>
      <p:pic>
        <p:nvPicPr>
          <p:cNvPr id="5" name="Picture 4" descr="A picture containing drawing&#10;&#10;Description automatically generated">
            <a:extLst>
              <a:ext uri="{FF2B5EF4-FFF2-40B4-BE49-F238E27FC236}">
                <a16:creationId xmlns:a16="http://schemas.microsoft.com/office/drawing/2014/main" id="{4CCAD99A-6A7E-487C-AC51-0DEA850F8FC2}"/>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042253" y="3738551"/>
            <a:ext cx="1609725" cy="1524000"/>
          </a:xfrm>
          <a:prstGeom prst="rect">
            <a:avLst/>
          </a:prstGeom>
        </p:spPr>
      </p:pic>
    </p:spTree>
    <p:extLst>
      <p:ext uri="{BB962C8B-B14F-4D97-AF65-F5344CB8AC3E}">
        <p14:creationId xmlns:p14="http://schemas.microsoft.com/office/powerpoint/2010/main" val="82210936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0EA0C3AC-2A72-484B-B07D-F2CC519F12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Freeform 6">
            <a:extLst>
              <a:ext uri="{FF2B5EF4-FFF2-40B4-BE49-F238E27FC236}">
                <a16:creationId xmlns:a16="http://schemas.microsoft.com/office/drawing/2014/main" id="{986477EF-3991-4D07-9F11-9E887C340C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0" y="4672012"/>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solidFill>
            <a:schemeClr val="tx1">
              <a:lumMod val="85000"/>
              <a:lumOff val="15000"/>
            </a:schemeClr>
          </a:solidFill>
          <a:ln>
            <a:noFill/>
          </a:ln>
          <a:extLst>
            <a:ext uri="{91240B29-F687-4f45-9708-019B960494DF}">
              <a14:hiddenLine xmlns:a16="http://schemas.microsoft.com/office/drawing/2014/main" xmlns:a14="http://schemas.microsoft.com/office/drawing/2010/main" xmlns:p14="http://schemas.microsoft.com/office/powerpoint/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C615BE80-D688-41B6-836D-EA01090D8EE5}"/>
              </a:ext>
            </a:extLst>
          </p:cNvPr>
          <p:cNvSpPr>
            <a:spLocks noGrp="1"/>
          </p:cNvSpPr>
          <p:nvPr>
            <p:ph type="title"/>
          </p:nvPr>
        </p:nvSpPr>
        <p:spPr>
          <a:xfrm>
            <a:off x="810000" y="5270243"/>
            <a:ext cx="10571998" cy="970450"/>
          </a:xfrm>
        </p:spPr>
        <p:txBody>
          <a:bodyPr>
            <a:normAutofit/>
          </a:bodyPr>
          <a:lstStyle/>
          <a:p>
            <a:r>
              <a:rPr lang="en-US">
                <a:solidFill>
                  <a:schemeClr val="bg1"/>
                </a:solidFill>
              </a:rPr>
              <a:t>Pons </a:t>
            </a:r>
            <a:endParaRPr lang="en-GB">
              <a:solidFill>
                <a:schemeClr val="bg1"/>
              </a:solidFill>
            </a:endParaRPr>
          </a:p>
        </p:txBody>
      </p:sp>
      <p:sp>
        <p:nvSpPr>
          <p:cNvPr id="14" name="Rounded Rectangle 17">
            <a:extLst>
              <a:ext uri="{FF2B5EF4-FFF2-40B4-BE49-F238E27FC236}">
                <a16:creationId xmlns:a16="http://schemas.microsoft.com/office/drawing/2014/main" id="{A23F8109-B0C1-4D0F-A1B4-C89C9AD704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50414" y="995376"/>
            <a:ext cx="4604307" cy="3096358"/>
          </a:xfrm>
          <a:prstGeom prst="roundRect">
            <a:avLst>
              <a:gd name="adj" fmla="val 3513"/>
            </a:avLst>
          </a:prstGeom>
          <a:solidFill>
            <a:schemeClr val="bg1"/>
          </a:solidFill>
          <a:ln>
            <a:solidFill>
              <a:schemeClr val="tx1">
                <a:lumMod val="75000"/>
                <a:lumOff val="25000"/>
              </a:schemeClr>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 name="Picture 4" descr="A river running through a body of water&#10;&#10;Description automatically generated">
            <a:extLst>
              <a:ext uri="{FF2B5EF4-FFF2-40B4-BE49-F238E27FC236}">
                <a16:creationId xmlns:a16="http://schemas.microsoft.com/office/drawing/2014/main" id="{070FCDEA-5286-4062-BE36-51AB4D8193A1}"/>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166665" y="1223976"/>
            <a:ext cx="3971803" cy="2639159"/>
          </a:xfrm>
          <a:prstGeom prst="rect">
            <a:avLst/>
          </a:prstGeom>
        </p:spPr>
      </p:pic>
      <p:sp>
        <p:nvSpPr>
          <p:cNvPr id="3" name="Content Placeholder 2">
            <a:extLst>
              <a:ext uri="{FF2B5EF4-FFF2-40B4-BE49-F238E27FC236}">
                <a16:creationId xmlns:a16="http://schemas.microsoft.com/office/drawing/2014/main" id="{27D7C382-0AE4-4435-957B-7F322F575E90}"/>
              </a:ext>
            </a:extLst>
          </p:cNvPr>
          <p:cNvSpPr>
            <a:spLocks noGrp="1"/>
          </p:cNvSpPr>
          <p:nvPr>
            <p:ph idx="1"/>
          </p:nvPr>
        </p:nvSpPr>
        <p:spPr>
          <a:xfrm>
            <a:off x="6096000" y="995376"/>
            <a:ext cx="5277285" cy="3217334"/>
          </a:xfrm>
          <a:effectLst/>
        </p:spPr>
        <p:txBody>
          <a:bodyPr anchor="ctr">
            <a:normAutofit/>
          </a:bodyPr>
          <a:lstStyle/>
          <a:p>
            <a:r>
              <a:rPr lang="en-US" dirty="0"/>
              <a:t>  Pons: the pons is the part of the brain that regulates waking and relaxing. Put a “d” in pons and you have “ponds”.  Ponds are relaxing to look. Your pons is activated when you look at a calm, relaxing pond</a:t>
            </a:r>
          </a:p>
          <a:p>
            <a:endParaRPr lang="en-US" dirty="0"/>
          </a:p>
          <a:p>
            <a:endParaRPr lang="en-GB" dirty="0"/>
          </a:p>
        </p:txBody>
      </p:sp>
      <p:sp>
        <p:nvSpPr>
          <p:cNvPr id="16" name="Title 3">
            <a:extLst>
              <a:ext uri="{FF2B5EF4-FFF2-40B4-BE49-F238E27FC236}">
                <a16:creationId xmlns:a16="http://schemas.microsoft.com/office/drawing/2014/main" id="{EDA40B90-E281-4108-8CC2-959D5F95070A}"/>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0000" y="5154307"/>
            <a:ext cx="10571998" cy="970450"/>
          </a:xfrm>
          <a:prstGeom prst="rect">
            <a:avLst/>
          </a:prstGeom>
          <a:effectLst>
            <a:outerShdw blurRad="50800" dir="14400000">
              <a:srgbClr val="000000">
                <a:alpha val="60000"/>
              </a:srgbClr>
            </a:outerShdw>
          </a:effectLst>
        </p:spPr>
        <p:txBody>
          <a:bodyPr vert="horz" lIns="91440" tIns="45720" rIns="91440" bIns="45720" rtlCol="0" anchor="b">
            <a:noAutofit/>
          </a:bodyPr>
          <a:lstStyle>
            <a:lvl1pPr algn="l" defTabSz="457200" rtl="0" eaLnBrk="1" latinLnBrk="0" hangingPunct="1">
              <a:spcBef>
                <a:spcPct val="0"/>
              </a:spcBef>
              <a:buNone/>
              <a:defRPr sz="4000" b="1" kern="1200">
                <a:solidFill>
                  <a:srgbClr val="FEFEFE"/>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marL="0" marR="0" lvl="0" indent="0" algn="l" defTabSz="457200" rtl="0" eaLnBrk="1" fontAlgn="auto" latinLnBrk="0" hangingPunct="1">
              <a:lnSpc>
                <a:spcPct val="100000"/>
              </a:lnSpc>
              <a:spcBef>
                <a:spcPct val="0"/>
              </a:spcBef>
              <a:spcAft>
                <a:spcPts val="0"/>
              </a:spcAft>
              <a:buClrTx/>
              <a:buSzTx/>
              <a:buFontTx/>
              <a:buNone/>
              <a:tabLst/>
              <a:defRPr/>
            </a:pPr>
            <a:endParaRPr kumimoji="0" lang="en-US" sz="4000" b="1" i="0" u="none" strike="noStrike" kern="1200" cap="none" spc="0" normalizeH="0" baseline="0" noProof="0" dirty="0">
              <a:ln>
                <a:noFill/>
              </a:ln>
              <a:solidFill>
                <a:srgbClr val="FFFFFF"/>
              </a:solidFill>
              <a:effectLst/>
              <a:uLnTx/>
              <a:uFillTx/>
              <a:latin typeface="Calibri Light" panose="020F0302020204030204"/>
              <a:ea typeface="+mj-ea"/>
              <a:cs typeface="+mj-cs"/>
            </a:endParaRPr>
          </a:p>
        </p:txBody>
      </p:sp>
    </p:spTree>
    <p:extLst>
      <p:ext uri="{BB962C8B-B14F-4D97-AF65-F5344CB8AC3E}">
        <p14:creationId xmlns:p14="http://schemas.microsoft.com/office/powerpoint/2010/main" val="282277330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6EFD3D9-44F0-4267-BCC1-1613E79D82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6">
            <a:extLst>
              <a:ext uri="{FF2B5EF4-FFF2-40B4-BE49-F238E27FC236}">
                <a16:creationId xmlns:a16="http://schemas.microsoft.com/office/drawing/2014/main" id="{A779A851-95D6-41AF-937A-B0E4B7F6FA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142164" y="900814"/>
            <a:ext cx="759618"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7">
            <a:extLst>
              <a:ext uri="{FF2B5EF4-FFF2-40B4-BE49-F238E27FC236}">
                <a16:creationId xmlns:a16="http://schemas.microsoft.com/office/drawing/2014/main" id="{953FB2E7-B6CB-429C-81EB-D9516D6D5C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144437" y="633165"/>
            <a:ext cx="482654"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 name="Freeform: Shape 13">
            <a:extLst>
              <a:ext uri="{FF2B5EF4-FFF2-40B4-BE49-F238E27FC236}">
                <a16:creationId xmlns:a16="http://schemas.microsoft.com/office/drawing/2014/main" id="{2EC40DB1-B719-4A13-9A4D-0966B4B278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4621" y="636723"/>
            <a:ext cx="4000062" cy="5257799"/>
          </a:xfrm>
          <a:custGeom>
            <a:avLst/>
            <a:gdLst>
              <a:gd name="connsiteX0" fmla="*/ 0 w 4634682"/>
              <a:gd name="connsiteY0" fmla="*/ 0 h 5257799"/>
              <a:gd name="connsiteX1" fmla="*/ 4634682 w 4634682"/>
              <a:gd name="connsiteY1" fmla="*/ 0 h 5257799"/>
              <a:gd name="connsiteX2" fmla="*/ 4634682 w 4634682"/>
              <a:gd name="connsiteY2" fmla="*/ 5257799 h 5257799"/>
              <a:gd name="connsiteX3" fmla="*/ 0 w 4634682"/>
              <a:gd name="connsiteY3" fmla="*/ 5257799 h 5257799"/>
            </a:gdLst>
            <a:ahLst/>
            <a:cxnLst>
              <a:cxn ang="0">
                <a:pos x="connsiteX0" y="connsiteY0"/>
              </a:cxn>
              <a:cxn ang="0">
                <a:pos x="connsiteX1" y="connsiteY1"/>
              </a:cxn>
              <a:cxn ang="0">
                <a:pos x="connsiteX2" y="connsiteY2"/>
              </a:cxn>
              <a:cxn ang="0">
                <a:pos x="connsiteX3" y="connsiteY3"/>
              </a:cxn>
            </a:cxnLst>
            <a:rect l="l" t="t" r="r" b="b"/>
            <a:pathLst>
              <a:path w="4634682" h="5257799">
                <a:moveTo>
                  <a:pt x="0" y="0"/>
                </a:moveTo>
                <a:lnTo>
                  <a:pt x="4634682" y="0"/>
                </a:lnTo>
                <a:lnTo>
                  <a:pt x="4634682" y="5257799"/>
                </a:lnTo>
                <a:lnTo>
                  <a:pt x="0" y="5257799"/>
                </a:lnTo>
                <a:close/>
              </a:path>
            </a:pathLst>
          </a:cu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1B05DECB-B0A0-442D-92CA-C609645C65D6}"/>
              </a:ext>
            </a:extLst>
          </p:cNvPr>
          <p:cNvSpPr>
            <a:spLocks noGrp="1"/>
          </p:cNvSpPr>
          <p:nvPr>
            <p:ph type="title"/>
          </p:nvPr>
        </p:nvSpPr>
        <p:spPr>
          <a:xfrm>
            <a:off x="934872" y="982272"/>
            <a:ext cx="3388419" cy="4560970"/>
          </a:xfrm>
        </p:spPr>
        <p:txBody>
          <a:bodyPr>
            <a:normAutofit/>
          </a:bodyPr>
          <a:lstStyle/>
          <a:p>
            <a:r>
              <a:rPr lang="en-US" sz="4000" dirty="0">
                <a:solidFill>
                  <a:srgbClr val="FFFFFF"/>
                </a:solidFill>
              </a:rPr>
              <a:t>Reticular formation</a:t>
            </a:r>
            <a:br>
              <a:rPr lang="en-US" sz="4000" dirty="0">
                <a:solidFill>
                  <a:srgbClr val="FFFFFF"/>
                </a:solidFill>
              </a:rPr>
            </a:br>
            <a:br>
              <a:rPr lang="en-US" sz="4000" dirty="0">
                <a:solidFill>
                  <a:srgbClr val="FFFFFF"/>
                </a:solidFill>
              </a:rPr>
            </a:br>
            <a:r>
              <a:rPr lang="en-US" sz="4000" dirty="0">
                <a:solidFill>
                  <a:srgbClr val="FFFFFF"/>
                </a:solidFill>
              </a:rPr>
              <a:t> </a:t>
            </a:r>
            <a:endParaRPr lang="en-GB" sz="4000" dirty="0">
              <a:solidFill>
                <a:srgbClr val="FFFFFF"/>
              </a:solidFill>
            </a:endParaRPr>
          </a:p>
        </p:txBody>
      </p:sp>
      <p:sp>
        <p:nvSpPr>
          <p:cNvPr id="16" name="Rectangle 8">
            <a:extLst>
              <a:ext uri="{FF2B5EF4-FFF2-40B4-BE49-F238E27FC236}">
                <a16:creationId xmlns:a16="http://schemas.microsoft.com/office/drawing/2014/main" id="{82211336-CFF3-412D-868A-6679C1004C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901782" y="1352302"/>
            <a:ext cx="6655597"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3" name="Content Placeholder 2">
            <a:extLst>
              <a:ext uri="{FF2B5EF4-FFF2-40B4-BE49-F238E27FC236}">
                <a16:creationId xmlns:a16="http://schemas.microsoft.com/office/drawing/2014/main" id="{BE57BA05-CA76-4844-9BD8-FE867089C222}"/>
              </a:ext>
            </a:extLst>
          </p:cNvPr>
          <p:cNvSpPr>
            <a:spLocks noGrp="1"/>
          </p:cNvSpPr>
          <p:nvPr>
            <p:ph idx="1"/>
          </p:nvPr>
        </p:nvSpPr>
        <p:spPr>
          <a:xfrm>
            <a:off x="5221862" y="1719618"/>
            <a:ext cx="5948831" cy="4334629"/>
          </a:xfrm>
        </p:spPr>
        <p:txBody>
          <a:bodyPr anchor="ctr">
            <a:normAutofit/>
          </a:bodyPr>
          <a:lstStyle/>
          <a:p>
            <a:r>
              <a:rPr lang="en-US" sz="2400" dirty="0">
                <a:solidFill>
                  <a:srgbClr val="FEFFFF"/>
                </a:solidFill>
              </a:rPr>
              <a:t>Reticular Formation: the reticular formation is involved in motivation and alertness.  Use “tickle” as your mnemonic.  If you (or your roommate) were asleep and someone tickled you, your reticular formation would wake you up. </a:t>
            </a:r>
            <a:endParaRPr lang="en-GB" sz="2400" dirty="0">
              <a:solidFill>
                <a:srgbClr val="FEFFFF"/>
              </a:solidFill>
            </a:endParaRPr>
          </a:p>
        </p:txBody>
      </p:sp>
      <p:pic>
        <p:nvPicPr>
          <p:cNvPr id="5" name="Picture 4" descr="A picture containing drawing&#10;&#10;Description automatically generated">
            <a:extLst>
              <a:ext uri="{FF2B5EF4-FFF2-40B4-BE49-F238E27FC236}">
                <a16:creationId xmlns:a16="http://schemas.microsoft.com/office/drawing/2014/main" id="{280C24DB-7BC5-481C-BF93-85BABCB1FC9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450382" y="3326962"/>
            <a:ext cx="2176272" cy="1828800"/>
          </a:xfrm>
          <a:prstGeom prst="rect">
            <a:avLst/>
          </a:prstGeom>
        </p:spPr>
      </p:pic>
    </p:spTree>
    <p:extLst>
      <p:ext uri="{BB962C8B-B14F-4D97-AF65-F5344CB8AC3E}">
        <p14:creationId xmlns:p14="http://schemas.microsoft.com/office/powerpoint/2010/main" val="216312719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8D7C0D3-896F-4BBB-A220-33D724ED0C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6">
            <a:extLst>
              <a:ext uri="{FF2B5EF4-FFF2-40B4-BE49-F238E27FC236}">
                <a16:creationId xmlns:a16="http://schemas.microsoft.com/office/drawing/2014/main" id="{2AA3A18B-202B-4C39-BC9E-ED4D6E98D8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608003" y="900814"/>
            <a:ext cx="759618"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7">
            <a:extLst>
              <a:ext uri="{FF2B5EF4-FFF2-40B4-BE49-F238E27FC236}">
                <a16:creationId xmlns:a16="http://schemas.microsoft.com/office/drawing/2014/main" id="{AC94672E-068C-4CF1-8438-22EA8E7C65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608004" y="633165"/>
            <a:ext cx="482654"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 name="Rectangle 8">
            <a:extLst>
              <a:ext uri="{FF2B5EF4-FFF2-40B4-BE49-F238E27FC236}">
                <a16:creationId xmlns:a16="http://schemas.microsoft.com/office/drawing/2014/main" id="{3B48638D-7038-4CAA-88F7-1E3494C4D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616688"/>
            <a:ext cx="6090256" cy="5289255"/>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2" name="Title 1">
            <a:extLst>
              <a:ext uri="{FF2B5EF4-FFF2-40B4-BE49-F238E27FC236}">
                <a16:creationId xmlns:a16="http://schemas.microsoft.com/office/drawing/2014/main" id="{F25D65BC-F024-47A4-9ACE-01DBBF11B1F2}"/>
              </a:ext>
            </a:extLst>
          </p:cNvPr>
          <p:cNvSpPr>
            <a:spLocks noGrp="1"/>
          </p:cNvSpPr>
          <p:nvPr>
            <p:ph type="title"/>
          </p:nvPr>
        </p:nvSpPr>
        <p:spPr>
          <a:xfrm>
            <a:off x="867564" y="1207827"/>
            <a:ext cx="4703910" cy="4203510"/>
          </a:xfrm>
        </p:spPr>
        <p:txBody>
          <a:bodyPr>
            <a:normAutofit/>
          </a:bodyPr>
          <a:lstStyle/>
          <a:p>
            <a:pPr algn="r"/>
            <a:r>
              <a:rPr lang="en-US" sz="3600" dirty="0">
                <a:solidFill>
                  <a:srgbClr val="FFFFFF"/>
                </a:solidFill>
              </a:rPr>
              <a:t>Medulla Oblongata</a:t>
            </a:r>
            <a:br>
              <a:rPr lang="en-US" sz="3600" dirty="0">
                <a:solidFill>
                  <a:srgbClr val="FFFFFF"/>
                </a:solidFill>
              </a:rPr>
            </a:br>
            <a:br>
              <a:rPr lang="en-US" sz="3600" dirty="0">
                <a:solidFill>
                  <a:srgbClr val="FFFFFF"/>
                </a:solidFill>
              </a:rPr>
            </a:br>
            <a:r>
              <a:rPr lang="en-US" sz="3600" dirty="0">
                <a:solidFill>
                  <a:srgbClr val="FFFFFF"/>
                </a:solidFill>
              </a:rPr>
              <a:t> </a:t>
            </a:r>
            <a:endParaRPr lang="en-GB" sz="3600" dirty="0">
              <a:solidFill>
                <a:srgbClr val="FFFFFF"/>
              </a:solidFill>
            </a:endParaRPr>
          </a:p>
        </p:txBody>
      </p:sp>
      <p:sp>
        <p:nvSpPr>
          <p:cNvPr id="16" name="Rectangle 8">
            <a:extLst>
              <a:ext uri="{FF2B5EF4-FFF2-40B4-BE49-F238E27FC236}">
                <a16:creationId xmlns:a16="http://schemas.microsoft.com/office/drawing/2014/main" id="{7BA74AD2-45D9-4D21-A436-71C6744C16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366816" y="1352302"/>
            <a:ext cx="5822136"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3" name="Content Placeholder 2">
            <a:extLst>
              <a:ext uri="{FF2B5EF4-FFF2-40B4-BE49-F238E27FC236}">
                <a16:creationId xmlns:a16="http://schemas.microsoft.com/office/drawing/2014/main" id="{0FECB6B1-F0CC-4D03-9C9F-5C62AA595359}"/>
              </a:ext>
            </a:extLst>
          </p:cNvPr>
          <p:cNvSpPr>
            <a:spLocks noGrp="1"/>
          </p:cNvSpPr>
          <p:nvPr>
            <p:ph idx="1"/>
          </p:nvPr>
        </p:nvSpPr>
        <p:spPr>
          <a:xfrm>
            <a:off x="6689354" y="1692323"/>
            <a:ext cx="4704256" cy="4361924"/>
          </a:xfrm>
        </p:spPr>
        <p:txBody>
          <a:bodyPr anchor="ctr">
            <a:normAutofit/>
          </a:bodyPr>
          <a:lstStyle/>
          <a:p>
            <a:r>
              <a:rPr lang="en-US" sz="2400">
                <a:solidFill>
                  <a:srgbClr val="FEFFFF"/>
                </a:solidFill>
              </a:rPr>
              <a:t>Medulla: the medulla regulates the autonomic activity of the heart and lungs. </a:t>
            </a:r>
            <a:endParaRPr lang="en-GB" sz="2400">
              <a:solidFill>
                <a:srgbClr val="FEFFFF"/>
              </a:solidFill>
            </a:endParaRPr>
          </a:p>
        </p:txBody>
      </p:sp>
      <p:pic>
        <p:nvPicPr>
          <p:cNvPr id="5" name="Picture 4" descr="A picture containing text&#10;&#10;Description automatically generated">
            <a:extLst>
              <a:ext uri="{FF2B5EF4-FFF2-40B4-BE49-F238E27FC236}">
                <a16:creationId xmlns:a16="http://schemas.microsoft.com/office/drawing/2014/main" id="{8E0D9504-0A04-4E8F-BCD7-DCBEAB07128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687815" y="3544236"/>
            <a:ext cx="2714625" cy="1809750"/>
          </a:xfrm>
          <a:prstGeom prst="rect">
            <a:avLst/>
          </a:prstGeom>
        </p:spPr>
      </p:pic>
    </p:spTree>
    <p:extLst>
      <p:ext uri="{BB962C8B-B14F-4D97-AF65-F5344CB8AC3E}">
        <p14:creationId xmlns:p14="http://schemas.microsoft.com/office/powerpoint/2010/main" val="341654413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6" y="321732"/>
            <a:ext cx="7058307" cy="1964266"/>
          </a:xfrm>
          <a:prstGeom prst="rect">
            <a:avLst/>
          </a:prstGeom>
          <a:solidFill>
            <a:srgbClr val="5D454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7C528C83-E3C3-4D54-B29E-79972CFB9BBE}"/>
              </a:ext>
            </a:extLst>
          </p:cNvPr>
          <p:cNvSpPr>
            <a:spLocks noGrp="1"/>
          </p:cNvSpPr>
          <p:nvPr>
            <p:ph type="title"/>
          </p:nvPr>
        </p:nvSpPr>
        <p:spPr>
          <a:xfrm>
            <a:off x="524256" y="516804"/>
            <a:ext cx="6594189" cy="1625210"/>
          </a:xfrm>
        </p:spPr>
        <p:txBody>
          <a:bodyPr>
            <a:normAutofit/>
          </a:bodyPr>
          <a:lstStyle/>
          <a:p>
            <a:r>
              <a:rPr lang="en-US" dirty="0">
                <a:solidFill>
                  <a:srgbClr val="FFFFFF"/>
                </a:solidFill>
              </a:rPr>
              <a:t>The Neuron</a:t>
            </a:r>
            <a:br>
              <a:rPr lang="en-US" dirty="0">
                <a:solidFill>
                  <a:srgbClr val="FFFFFF"/>
                </a:solidFill>
              </a:rPr>
            </a:br>
            <a:r>
              <a:rPr lang="en-US" dirty="0">
                <a:solidFill>
                  <a:srgbClr val="FFFFFF"/>
                </a:solidFill>
              </a:rPr>
              <a:t> </a:t>
            </a:r>
            <a:endParaRPr lang="en-GB" dirty="0">
              <a:solidFill>
                <a:srgbClr val="FFFFFF"/>
              </a:solidFill>
            </a:endParaRPr>
          </a:p>
        </p:txBody>
      </p:sp>
      <p:sp>
        <p:nvSpPr>
          <p:cNvPr id="19" name="Rectangle 18">
            <a:extLst>
              <a:ext uri="{FF2B5EF4-FFF2-40B4-BE49-F238E27FC236}">
                <a16:creationId xmlns:a16="http://schemas.microsoft.com/office/drawing/2014/main" id="{36D30126-6314-4A93-B27E-5C66CF7819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9184" y="2432305"/>
            <a:ext cx="7056669" cy="4102852"/>
          </a:xfrm>
          <a:prstGeom prst="rect">
            <a:avLst/>
          </a:prstGeom>
          <a:solidFill>
            <a:srgbClr val="7F7F7F">
              <a:alpha val="2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picture containing text, map&#10;&#10;Description automatically generated">
            <a:extLst>
              <a:ext uri="{FF2B5EF4-FFF2-40B4-BE49-F238E27FC236}">
                <a16:creationId xmlns:a16="http://schemas.microsoft.com/office/drawing/2014/main" id="{97F9ED35-3615-43BA-A346-76D22B4C958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66744" y="2794887"/>
            <a:ext cx="6579910" cy="3377687"/>
          </a:xfrm>
          <a:prstGeom prst="rect">
            <a:avLst/>
          </a:prstGeom>
        </p:spPr>
      </p:pic>
      <p:sp>
        <p:nvSpPr>
          <p:cNvPr id="21" name="Rectangle 20">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5" y="321732"/>
            <a:ext cx="4335613" cy="6214534"/>
          </a:xfrm>
          <a:prstGeom prst="rect">
            <a:avLst/>
          </a:prstGeom>
          <a:solidFill>
            <a:srgbClr val="5959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BA503A46-C9A8-43C5-9189-35C8FE95BF93}"/>
              </a:ext>
            </a:extLst>
          </p:cNvPr>
          <p:cNvSpPr>
            <a:spLocks noGrp="1"/>
          </p:cNvSpPr>
          <p:nvPr>
            <p:ph idx="1"/>
          </p:nvPr>
        </p:nvSpPr>
        <p:spPr>
          <a:xfrm>
            <a:off x="8029319" y="917725"/>
            <a:ext cx="3424739" cy="4852362"/>
          </a:xfrm>
        </p:spPr>
        <p:txBody>
          <a:bodyPr anchor="ctr">
            <a:normAutofit/>
          </a:bodyPr>
          <a:lstStyle/>
          <a:p>
            <a:r>
              <a:rPr lang="en-US" sz="2000">
                <a:solidFill>
                  <a:srgbClr val="FFFFFF"/>
                </a:solidFill>
              </a:rPr>
              <a:t>Acronym : Damn! Skinner Ate Mice?? Not Very Smart.</a:t>
            </a:r>
          </a:p>
          <a:p>
            <a:r>
              <a:rPr lang="en-US" sz="2000">
                <a:solidFill>
                  <a:srgbClr val="FFFFFF"/>
                </a:solidFill>
              </a:rPr>
              <a:t>Dendrites</a:t>
            </a:r>
          </a:p>
          <a:p>
            <a:r>
              <a:rPr lang="en-US" sz="2000">
                <a:solidFill>
                  <a:srgbClr val="FFFFFF"/>
                </a:solidFill>
              </a:rPr>
              <a:t>Soma</a:t>
            </a:r>
          </a:p>
          <a:p>
            <a:r>
              <a:rPr lang="en-US" sz="2000">
                <a:solidFill>
                  <a:srgbClr val="FFFFFF"/>
                </a:solidFill>
              </a:rPr>
              <a:t>Axon</a:t>
            </a:r>
          </a:p>
          <a:p>
            <a:r>
              <a:rPr lang="en-US" sz="2000">
                <a:solidFill>
                  <a:srgbClr val="FFFFFF"/>
                </a:solidFill>
              </a:rPr>
              <a:t>Myelin sheath</a:t>
            </a:r>
          </a:p>
          <a:p>
            <a:r>
              <a:rPr lang="en-US" sz="2000">
                <a:solidFill>
                  <a:srgbClr val="FFFFFF"/>
                </a:solidFill>
              </a:rPr>
              <a:t>Nodes of Ranviers</a:t>
            </a:r>
          </a:p>
          <a:p>
            <a:r>
              <a:rPr lang="en-US" sz="2000">
                <a:solidFill>
                  <a:srgbClr val="FFFFFF"/>
                </a:solidFill>
              </a:rPr>
              <a:t>Synaptic vesicles</a:t>
            </a:r>
          </a:p>
          <a:p>
            <a:r>
              <a:rPr lang="en-US" sz="2000">
                <a:solidFill>
                  <a:srgbClr val="FFFFFF"/>
                </a:solidFill>
              </a:rPr>
              <a:t>Synapse </a:t>
            </a:r>
            <a:endParaRPr lang="en-GB" sz="2000">
              <a:solidFill>
                <a:srgbClr val="FFFFFF"/>
              </a:solidFill>
            </a:endParaRPr>
          </a:p>
        </p:txBody>
      </p:sp>
    </p:spTree>
    <p:extLst>
      <p:ext uri="{BB962C8B-B14F-4D97-AF65-F5344CB8AC3E}">
        <p14:creationId xmlns:p14="http://schemas.microsoft.com/office/powerpoint/2010/main" val="427699219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1" name="Rectangle 20">
            <a:extLst>
              <a:ext uri="{FF2B5EF4-FFF2-40B4-BE49-F238E27FC236}">
                <a16:creationId xmlns:a16="http://schemas.microsoft.com/office/drawing/2014/main" id="{36D30126-6314-4A93-B27E-5C66CF7819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9184" y="321732"/>
            <a:ext cx="7056669" cy="4102852"/>
          </a:xfrm>
          <a:prstGeom prst="rect">
            <a:avLst/>
          </a:prstGeom>
          <a:solidFill>
            <a:srgbClr val="7F7F7F">
              <a:alpha val="2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7B84AEC1-990E-4633-9A9B-5BD520181BA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66744" y="684314"/>
            <a:ext cx="6579910" cy="3377687"/>
          </a:xfrm>
          <a:prstGeom prst="rect">
            <a:avLst/>
          </a:prstGeom>
        </p:spPr>
      </p:pic>
      <p:sp>
        <p:nvSpPr>
          <p:cNvPr id="23" name="Rectangle 22">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6" y="4570891"/>
            <a:ext cx="7058307" cy="1964266"/>
          </a:xfrm>
          <a:prstGeom prst="rect">
            <a:avLst/>
          </a:prstGeom>
          <a:solidFill>
            <a:srgbClr val="5D454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2936CF1-11EC-4B0B-893B-7FA4CD43F72D}"/>
              </a:ext>
            </a:extLst>
          </p:cNvPr>
          <p:cNvSpPr>
            <a:spLocks noGrp="1"/>
          </p:cNvSpPr>
          <p:nvPr>
            <p:ph type="title"/>
          </p:nvPr>
        </p:nvSpPr>
        <p:spPr>
          <a:xfrm>
            <a:off x="524256" y="4765963"/>
            <a:ext cx="6594189" cy="1625210"/>
          </a:xfrm>
        </p:spPr>
        <p:txBody>
          <a:bodyPr>
            <a:normAutofit/>
          </a:bodyPr>
          <a:lstStyle/>
          <a:p>
            <a:r>
              <a:rPr lang="en-US">
                <a:solidFill>
                  <a:srgbClr val="FFFFFF"/>
                </a:solidFill>
              </a:rPr>
              <a:t>Dendrites</a:t>
            </a:r>
            <a:br>
              <a:rPr lang="en-US">
                <a:solidFill>
                  <a:srgbClr val="FFFFFF"/>
                </a:solidFill>
              </a:rPr>
            </a:br>
            <a:endParaRPr lang="en-GB">
              <a:solidFill>
                <a:srgbClr val="FFFFFF"/>
              </a:solidFill>
            </a:endParaRPr>
          </a:p>
        </p:txBody>
      </p:sp>
      <p:sp>
        <p:nvSpPr>
          <p:cNvPr id="25" name="Rectangle 24">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5" y="321732"/>
            <a:ext cx="4335613" cy="6214534"/>
          </a:xfrm>
          <a:prstGeom prst="rect">
            <a:avLst/>
          </a:prstGeom>
          <a:solidFill>
            <a:srgbClr val="5959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2B038730-CD05-43BC-BF15-0902734B8073}"/>
              </a:ext>
            </a:extLst>
          </p:cNvPr>
          <p:cNvSpPr>
            <a:spLocks noGrp="1"/>
          </p:cNvSpPr>
          <p:nvPr>
            <p:ph idx="1"/>
          </p:nvPr>
        </p:nvSpPr>
        <p:spPr>
          <a:xfrm>
            <a:off x="8029319" y="917725"/>
            <a:ext cx="3424739" cy="4852362"/>
          </a:xfrm>
        </p:spPr>
        <p:txBody>
          <a:bodyPr anchor="ctr">
            <a:normAutofit/>
          </a:bodyPr>
          <a:lstStyle/>
          <a:p>
            <a:r>
              <a:rPr lang="en-US" sz="2000">
                <a:solidFill>
                  <a:srgbClr val="FFFFFF"/>
                </a:solidFill>
              </a:rPr>
              <a:t>Dendrites: signals from muscles and other neurons enter the neuron through branches called dendrites.  “Rites” rhymes with kites.  Kites often fly into tree branches, and lightening can strike kites, so picture lightening striking kites which are attached to the branches of the soma. </a:t>
            </a:r>
            <a:endParaRPr lang="en-GB" sz="2000">
              <a:solidFill>
                <a:srgbClr val="FFFFFF"/>
              </a:solidFill>
            </a:endParaRPr>
          </a:p>
        </p:txBody>
      </p:sp>
    </p:spTree>
    <p:extLst>
      <p:ext uri="{BB962C8B-B14F-4D97-AF65-F5344CB8AC3E}">
        <p14:creationId xmlns:p14="http://schemas.microsoft.com/office/powerpoint/2010/main" val="357526466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F4C0B10B-D2C4-4A54-AFAD-3D27DF88BB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3" name="Group 22">
            <a:extLst>
              <a:ext uri="{FF2B5EF4-FFF2-40B4-BE49-F238E27FC236}">
                <a16:creationId xmlns:a16="http://schemas.microsoft.com/office/drawing/2014/main" id="{B6BADB90-C74B-40D6-86DC-503F65FCE8D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09710" y="635715"/>
            <a:ext cx="11142208" cy="2482136"/>
            <a:chOff x="409710" y="635715"/>
            <a:chExt cx="11142208" cy="2482136"/>
          </a:xfrm>
        </p:grpSpPr>
        <p:sp>
          <p:nvSpPr>
            <p:cNvPr id="24" name="Freeform 44">
              <a:extLst>
                <a:ext uri="{FF2B5EF4-FFF2-40B4-BE49-F238E27FC236}">
                  <a16:creationId xmlns:a16="http://schemas.microsoft.com/office/drawing/2014/main" id="{6559431D-1886-4AE0-9B87-9AD2ECAB843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23203"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5" name="Freeform 45">
              <a:extLst>
                <a:ext uri="{FF2B5EF4-FFF2-40B4-BE49-F238E27FC236}">
                  <a16:creationId xmlns:a16="http://schemas.microsoft.com/office/drawing/2014/main" id="{373850A5-B04A-4FCD-9E73-EE322167FB3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6" name="Freeform 46">
              <a:extLst>
                <a:ext uri="{FF2B5EF4-FFF2-40B4-BE49-F238E27FC236}">
                  <a16:creationId xmlns:a16="http://schemas.microsoft.com/office/drawing/2014/main" id="{82C18C67-80FA-4738-AA53-0AF2419F98E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7" name="Freeform 47">
              <a:extLst>
                <a:ext uri="{FF2B5EF4-FFF2-40B4-BE49-F238E27FC236}">
                  <a16:creationId xmlns:a16="http://schemas.microsoft.com/office/drawing/2014/main" id="{48543B1A-8BF5-4C63-8404-41B2EA70B33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8" name="Rectangle 27">
              <a:extLst>
                <a:ext uri="{FF2B5EF4-FFF2-40B4-BE49-F238E27FC236}">
                  <a16:creationId xmlns:a16="http://schemas.microsoft.com/office/drawing/2014/main" id="{92DF5096-E051-498C-A3ED-CBA77A813AAC}"/>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644055" y="635715"/>
              <a:ext cx="10907863"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grpSp>
      <p:sp>
        <p:nvSpPr>
          <p:cNvPr id="2" name="Title 1">
            <a:extLst>
              <a:ext uri="{FF2B5EF4-FFF2-40B4-BE49-F238E27FC236}">
                <a16:creationId xmlns:a16="http://schemas.microsoft.com/office/drawing/2014/main" id="{F03DB97C-2518-4844-BF21-CCDC3549E66E}"/>
              </a:ext>
            </a:extLst>
          </p:cNvPr>
          <p:cNvSpPr>
            <a:spLocks noGrp="1"/>
          </p:cNvSpPr>
          <p:nvPr>
            <p:ph type="title"/>
          </p:nvPr>
        </p:nvSpPr>
        <p:spPr>
          <a:xfrm>
            <a:off x="1047280" y="759805"/>
            <a:ext cx="10306520" cy="1325563"/>
          </a:xfrm>
        </p:spPr>
        <p:txBody>
          <a:bodyPr>
            <a:normAutofit/>
          </a:bodyPr>
          <a:lstStyle/>
          <a:p>
            <a:r>
              <a:rPr lang="en-US" sz="2800">
                <a:solidFill>
                  <a:srgbClr val="FFFFFF"/>
                </a:solidFill>
              </a:rPr>
              <a:t>Soma</a:t>
            </a:r>
            <a:br>
              <a:rPr lang="en-US" sz="2800">
                <a:solidFill>
                  <a:srgbClr val="FFFFFF"/>
                </a:solidFill>
              </a:rPr>
            </a:br>
            <a:br>
              <a:rPr lang="en-US" sz="2800">
                <a:solidFill>
                  <a:srgbClr val="FFFFFF"/>
                </a:solidFill>
              </a:rPr>
            </a:br>
            <a:r>
              <a:rPr lang="en-US" sz="2800">
                <a:solidFill>
                  <a:srgbClr val="FFFFFF"/>
                </a:solidFill>
              </a:rPr>
              <a:t> </a:t>
            </a:r>
            <a:endParaRPr lang="en-GB" sz="2800">
              <a:solidFill>
                <a:srgbClr val="FFFFFF"/>
              </a:solidFill>
            </a:endParaRPr>
          </a:p>
        </p:txBody>
      </p:sp>
      <p:sp>
        <p:nvSpPr>
          <p:cNvPr id="3" name="Content Placeholder 2">
            <a:extLst>
              <a:ext uri="{FF2B5EF4-FFF2-40B4-BE49-F238E27FC236}">
                <a16:creationId xmlns:a16="http://schemas.microsoft.com/office/drawing/2014/main" id="{917F3E06-0499-420C-AFFA-FEABB89F8617}"/>
              </a:ext>
            </a:extLst>
          </p:cNvPr>
          <p:cNvSpPr>
            <a:spLocks noGrp="1"/>
          </p:cNvSpPr>
          <p:nvPr>
            <p:ph idx="1"/>
          </p:nvPr>
        </p:nvSpPr>
        <p:spPr>
          <a:xfrm>
            <a:off x="1424904" y="2494450"/>
            <a:ext cx="4053545" cy="3563159"/>
          </a:xfrm>
        </p:spPr>
        <p:txBody>
          <a:bodyPr>
            <a:normAutofit/>
          </a:bodyPr>
          <a:lstStyle/>
          <a:p>
            <a:r>
              <a:rPr lang="en-US" sz="2400"/>
              <a:t>Soma: The soma is the cell body of the neuron.  Use “ma” or “someone’s ma” as your mnemonic.  Picture your mother inside the cell body</a:t>
            </a:r>
            <a:endParaRPr lang="en-GB" sz="2400"/>
          </a:p>
        </p:txBody>
      </p:sp>
      <p:pic>
        <p:nvPicPr>
          <p:cNvPr id="5" name="Picture 4" descr="A picture containing text, map&#10;&#10;Description automatically generated">
            <a:extLst>
              <a:ext uri="{FF2B5EF4-FFF2-40B4-BE49-F238E27FC236}">
                <a16:creationId xmlns:a16="http://schemas.microsoft.com/office/drawing/2014/main" id="{3C61A372-139F-4D1D-8874-5516977AE491}"/>
              </a:ext>
            </a:extLst>
          </p:cNvPr>
          <p:cNvPicPr>
            <a:picLocks noChangeAspect="1"/>
          </p:cNvPicPr>
          <p:nvPr/>
        </p:nvPicPr>
        <p:blipFill rotWithShape="1">
          <a:blip r:embed="rId2">
            <a:extLst>
              <a:ext uri="{28A0092B-C50C-407E-A947-70E740481C1C}">
                <a14:useLocalDpi xmlns:a14="http://schemas.microsoft.com/office/drawing/2010/main" val="0"/>
              </a:ext>
            </a:extLst>
          </a:blip>
          <a:srcRect l="13847" r="16971" b="1"/>
          <a:stretch/>
        </p:blipFill>
        <p:spPr>
          <a:xfrm>
            <a:off x="6098892" y="2492376"/>
            <a:ext cx="4802404" cy="3563372"/>
          </a:xfrm>
          <a:prstGeom prst="rect">
            <a:avLst/>
          </a:prstGeom>
        </p:spPr>
      </p:pic>
    </p:spTree>
    <p:extLst>
      <p:ext uri="{BB962C8B-B14F-4D97-AF65-F5344CB8AC3E}">
        <p14:creationId xmlns:p14="http://schemas.microsoft.com/office/powerpoint/2010/main" val="1990299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0" name="Rectangle 29">
            <a:extLst>
              <a:ext uri="{FF2B5EF4-FFF2-40B4-BE49-F238E27FC236}">
                <a16:creationId xmlns:a16="http://schemas.microsoft.com/office/drawing/2014/main" id="{36D30126-6314-4A93-B27E-5C66CF7819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9184" y="321732"/>
            <a:ext cx="7056669" cy="4102852"/>
          </a:xfrm>
          <a:prstGeom prst="rect">
            <a:avLst/>
          </a:prstGeom>
          <a:solidFill>
            <a:srgbClr val="7F7F7F">
              <a:alpha val="2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picture containing text, map&#10;&#10;Description automatically generated">
            <a:extLst>
              <a:ext uri="{FF2B5EF4-FFF2-40B4-BE49-F238E27FC236}">
                <a16:creationId xmlns:a16="http://schemas.microsoft.com/office/drawing/2014/main" id="{2DB2874C-4B24-4449-A386-F98115F4D36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66744" y="684314"/>
            <a:ext cx="6579910" cy="3377687"/>
          </a:xfrm>
          <a:prstGeom prst="rect">
            <a:avLst/>
          </a:prstGeom>
        </p:spPr>
      </p:pic>
      <p:sp>
        <p:nvSpPr>
          <p:cNvPr id="32" name="Rectangle 31">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6" y="4570891"/>
            <a:ext cx="7058307" cy="1964266"/>
          </a:xfrm>
          <a:prstGeom prst="rect">
            <a:avLst/>
          </a:prstGeom>
          <a:solidFill>
            <a:srgbClr val="5D454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AF720839-F651-4E2F-95EF-48112EA0B16C}"/>
              </a:ext>
            </a:extLst>
          </p:cNvPr>
          <p:cNvSpPr>
            <a:spLocks noGrp="1"/>
          </p:cNvSpPr>
          <p:nvPr>
            <p:ph type="title"/>
          </p:nvPr>
        </p:nvSpPr>
        <p:spPr>
          <a:xfrm>
            <a:off x="524256" y="4765963"/>
            <a:ext cx="6594189" cy="1625210"/>
          </a:xfrm>
        </p:spPr>
        <p:txBody>
          <a:bodyPr>
            <a:normAutofit/>
          </a:bodyPr>
          <a:lstStyle/>
          <a:p>
            <a:r>
              <a:rPr lang="en-US" sz="3700">
                <a:solidFill>
                  <a:srgbClr val="FFFFFF"/>
                </a:solidFill>
              </a:rPr>
              <a:t>Axon</a:t>
            </a:r>
            <a:br>
              <a:rPr lang="en-US" sz="3700">
                <a:solidFill>
                  <a:srgbClr val="FFFFFF"/>
                </a:solidFill>
              </a:rPr>
            </a:br>
            <a:br>
              <a:rPr lang="en-US" sz="3700">
                <a:solidFill>
                  <a:srgbClr val="FFFFFF"/>
                </a:solidFill>
              </a:rPr>
            </a:br>
            <a:r>
              <a:rPr lang="en-US" sz="3700">
                <a:solidFill>
                  <a:srgbClr val="FFFFFF"/>
                </a:solidFill>
              </a:rPr>
              <a:t> </a:t>
            </a:r>
            <a:endParaRPr lang="en-GB" sz="3700">
              <a:solidFill>
                <a:srgbClr val="FFFFFF"/>
              </a:solidFill>
            </a:endParaRPr>
          </a:p>
        </p:txBody>
      </p:sp>
      <p:sp>
        <p:nvSpPr>
          <p:cNvPr id="34" name="Rectangle 33">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5" y="321732"/>
            <a:ext cx="4335613" cy="6214534"/>
          </a:xfrm>
          <a:prstGeom prst="rect">
            <a:avLst/>
          </a:prstGeom>
          <a:solidFill>
            <a:srgbClr val="5959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7D4CD2DD-E762-416A-A939-9FE9F9F4FC15}"/>
              </a:ext>
            </a:extLst>
          </p:cNvPr>
          <p:cNvSpPr>
            <a:spLocks noGrp="1"/>
          </p:cNvSpPr>
          <p:nvPr>
            <p:ph idx="1"/>
          </p:nvPr>
        </p:nvSpPr>
        <p:spPr>
          <a:xfrm>
            <a:off x="8029319" y="917725"/>
            <a:ext cx="3424739" cy="4852362"/>
          </a:xfrm>
        </p:spPr>
        <p:txBody>
          <a:bodyPr anchor="ctr">
            <a:normAutofit/>
          </a:bodyPr>
          <a:lstStyle/>
          <a:p>
            <a:r>
              <a:rPr lang="en-US" sz="2000">
                <a:solidFill>
                  <a:srgbClr val="FFFFFF"/>
                </a:solidFill>
              </a:rPr>
              <a:t>Axon: the axon extends out from the soma.  Use “ax” and picture an ax that has been stuck into “someone’s mam”. </a:t>
            </a:r>
            <a:endParaRPr lang="en-GB" sz="2000">
              <a:solidFill>
                <a:srgbClr val="FFFFFF"/>
              </a:solidFill>
            </a:endParaRPr>
          </a:p>
        </p:txBody>
      </p:sp>
    </p:spTree>
    <p:extLst>
      <p:ext uri="{BB962C8B-B14F-4D97-AF65-F5344CB8AC3E}">
        <p14:creationId xmlns:p14="http://schemas.microsoft.com/office/powerpoint/2010/main" val="318315440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0" name="Rectangle 29">
            <a:extLst>
              <a:ext uri="{FF2B5EF4-FFF2-40B4-BE49-F238E27FC236}">
                <a16:creationId xmlns:a16="http://schemas.microsoft.com/office/drawing/2014/main" id="{36D30126-6314-4A93-B27E-5C66CF7819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9184" y="321732"/>
            <a:ext cx="7056669" cy="4102852"/>
          </a:xfrm>
          <a:prstGeom prst="rect">
            <a:avLst/>
          </a:prstGeom>
          <a:solidFill>
            <a:srgbClr val="7F7F7F">
              <a:alpha val="2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picture containing text, map&#10;&#10;Description automatically generated">
            <a:extLst>
              <a:ext uri="{FF2B5EF4-FFF2-40B4-BE49-F238E27FC236}">
                <a16:creationId xmlns:a16="http://schemas.microsoft.com/office/drawing/2014/main" id="{D6DA48CF-F0D7-4E99-8E8E-5B252CBCEDB4}"/>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66744" y="684314"/>
            <a:ext cx="6579910" cy="3377687"/>
          </a:xfrm>
          <a:prstGeom prst="rect">
            <a:avLst/>
          </a:prstGeom>
        </p:spPr>
      </p:pic>
      <p:sp>
        <p:nvSpPr>
          <p:cNvPr id="32" name="Rectangle 31">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6" y="4570891"/>
            <a:ext cx="7058307" cy="1964266"/>
          </a:xfrm>
          <a:prstGeom prst="rect">
            <a:avLst/>
          </a:prstGeom>
          <a:solidFill>
            <a:srgbClr val="5D454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3E2BE5F1-E8CE-42D2-8DD1-092F765484AE}"/>
              </a:ext>
            </a:extLst>
          </p:cNvPr>
          <p:cNvSpPr>
            <a:spLocks noGrp="1"/>
          </p:cNvSpPr>
          <p:nvPr>
            <p:ph type="title"/>
          </p:nvPr>
        </p:nvSpPr>
        <p:spPr>
          <a:xfrm>
            <a:off x="524256" y="4765963"/>
            <a:ext cx="6594189" cy="1625210"/>
          </a:xfrm>
        </p:spPr>
        <p:txBody>
          <a:bodyPr>
            <a:normAutofit/>
          </a:bodyPr>
          <a:lstStyle/>
          <a:p>
            <a:r>
              <a:rPr lang="en-US" sz="3700">
                <a:solidFill>
                  <a:srgbClr val="FFFFFF"/>
                </a:solidFill>
              </a:rPr>
              <a:t>Myelin Sheath</a:t>
            </a:r>
            <a:br>
              <a:rPr lang="en-US" sz="3700">
                <a:solidFill>
                  <a:srgbClr val="FFFFFF"/>
                </a:solidFill>
              </a:rPr>
            </a:br>
            <a:br>
              <a:rPr lang="en-US" sz="3700">
                <a:solidFill>
                  <a:srgbClr val="FFFFFF"/>
                </a:solidFill>
              </a:rPr>
            </a:br>
            <a:r>
              <a:rPr lang="en-US" sz="3700">
                <a:solidFill>
                  <a:srgbClr val="FFFFFF"/>
                </a:solidFill>
              </a:rPr>
              <a:t> </a:t>
            </a:r>
            <a:endParaRPr lang="en-GB" sz="3700">
              <a:solidFill>
                <a:srgbClr val="FFFFFF"/>
              </a:solidFill>
            </a:endParaRPr>
          </a:p>
        </p:txBody>
      </p:sp>
      <p:sp>
        <p:nvSpPr>
          <p:cNvPr id="34" name="Rectangle 33">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5" y="321732"/>
            <a:ext cx="4335613" cy="6214534"/>
          </a:xfrm>
          <a:prstGeom prst="rect">
            <a:avLst/>
          </a:prstGeom>
          <a:solidFill>
            <a:srgbClr val="5959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86F33994-CC72-424F-891F-8991BACAE6B5}"/>
              </a:ext>
            </a:extLst>
          </p:cNvPr>
          <p:cNvSpPr>
            <a:spLocks noGrp="1"/>
          </p:cNvSpPr>
          <p:nvPr>
            <p:ph idx="1"/>
          </p:nvPr>
        </p:nvSpPr>
        <p:spPr>
          <a:xfrm>
            <a:off x="8029319" y="917725"/>
            <a:ext cx="3424739" cy="4852362"/>
          </a:xfrm>
        </p:spPr>
        <p:txBody>
          <a:bodyPr anchor="ctr">
            <a:normAutofit/>
          </a:bodyPr>
          <a:lstStyle/>
          <a:p>
            <a:r>
              <a:rPr lang="en-US" sz="2000">
                <a:solidFill>
                  <a:srgbClr val="FFFFFF"/>
                </a:solidFill>
              </a:rPr>
              <a:t>Myelin Sheath: the myelin sheath protects the axon and speed the signal down the axon.  Picture sheep sitting on the axon, keeping it warm and also yelling at the signal to move it along the axon: “my yelling sheep” </a:t>
            </a:r>
            <a:endParaRPr lang="en-GB" sz="2000">
              <a:solidFill>
                <a:srgbClr val="FFFFFF"/>
              </a:solidFill>
            </a:endParaRPr>
          </a:p>
        </p:txBody>
      </p:sp>
    </p:spTree>
    <p:extLst>
      <p:ext uri="{BB962C8B-B14F-4D97-AF65-F5344CB8AC3E}">
        <p14:creationId xmlns:p14="http://schemas.microsoft.com/office/powerpoint/2010/main" val="225297639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0" name="Rectangle 29">
            <a:extLst>
              <a:ext uri="{FF2B5EF4-FFF2-40B4-BE49-F238E27FC236}">
                <a16:creationId xmlns:a16="http://schemas.microsoft.com/office/drawing/2014/main" id="{36D30126-6314-4A93-B27E-5C66CF7819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9184" y="321732"/>
            <a:ext cx="7056669" cy="4102852"/>
          </a:xfrm>
          <a:prstGeom prst="rect">
            <a:avLst/>
          </a:prstGeom>
          <a:solidFill>
            <a:srgbClr val="7F7F7F">
              <a:alpha val="2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picture containing text, map&#10;&#10;Description automatically generated">
            <a:extLst>
              <a:ext uri="{FF2B5EF4-FFF2-40B4-BE49-F238E27FC236}">
                <a16:creationId xmlns:a16="http://schemas.microsoft.com/office/drawing/2014/main" id="{FA4530ED-2D78-474B-A759-9C632866170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66744" y="684314"/>
            <a:ext cx="6579910" cy="3377687"/>
          </a:xfrm>
          <a:prstGeom prst="rect">
            <a:avLst/>
          </a:prstGeom>
        </p:spPr>
      </p:pic>
      <p:sp>
        <p:nvSpPr>
          <p:cNvPr id="32" name="Rectangle 31">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6" y="4570891"/>
            <a:ext cx="7058307" cy="1964266"/>
          </a:xfrm>
          <a:prstGeom prst="rect">
            <a:avLst/>
          </a:prstGeom>
          <a:solidFill>
            <a:srgbClr val="5D454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072A71A9-412B-4739-9041-2BD851CA14C9}"/>
              </a:ext>
            </a:extLst>
          </p:cNvPr>
          <p:cNvSpPr>
            <a:spLocks noGrp="1"/>
          </p:cNvSpPr>
          <p:nvPr>
            <p:ph type="title"/>
          </p:nvPr>
        </p:nvSpPr>
        <p:spPr>
          <a:xfrm>
            <a:off x="524256" y="4765963"/>
            <a:ext cx="6594189" cy="1625210"/>
          </a:xfrm>
        </p:spPr>
        <p:txBody>
          <a:bodyPr>
            <a:normAutofit/>
          </a:bodyPr>
          <a:lstStyle/>
          <a:p>
            <a:r>
              <a:rPr lang="en-US" sz="3700">
                <a:solidFill>
                  <a:srgbClr val="FFFFFF"/>
                </a:solidFill>
              </a:rPr>
              <a:t>Nodes of ranvier</a:t>
            </a:r>
            <a:br>
              <a:rPr lang="en-US" sz="3700">
                <a:solidFill>
                  <a:srgbClr val="FFFFFF"/>
                </a:solidFill>
              </a:rPr>
            </a:br>
            <a:br>
              <a:rPr lang="en-US" sz="3700">
                <a:solidFill>
                  <a:srgbClr val="FFFFFF"/>
                </a:solidFill>
              </a:rPr>
            </a:br>
            <a:endParaRPr lang="en-GB" sz="3700">
              <a:solidFill>
                <a:srgbClr val="FFFFFF"/>
              </a:solidFill>
            </a:endParaRPr>
          </a:p>
        </p:txBody>
      </p:sp>
      <p:sp>
        <p:nvSpPr>
          <p:cNvPr id="34" name="Rectangle 33">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5" y="321732"/>
            <a:ext cx="4335613" cy="6214534"/>
          </a:xfrm>
          <a:prstGeom prst="rect">
            <a:avLst/>
          </a:prstGeom>
          <a:solidFill>
            <a:srgbClr val="5959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A2FCD2BF-4BC7-496C-B7E5-956E4FA576BE}"/>
              </a:ext>
            </a:extLst>
          </p:cNvPr>
          <p:cNvSpPr>
            <a:spLocks noGrp="1"/>
          </p:cNvSpPr>
          <p:nvPr>
            <p:ph idx="1"/>
          </p:nvPr>
        </p:nvSpPr>
        <p:spPr>
          <a:xfrm>
            <a:off x="8029319" y="917725"/>
            <a:ext cx="3424739" cy="4852362"/>
          </a:xfrm>
        </p:spPr>
        <p:txBody>
          <a:bodyPr anchor="ctr">
            <a:normAutofit/>
          </a:bodyPr>
          <a:lstStyle/>
          <a:p>
            <a:r>
              <a:rPr lang="en-US" sz="2000">
                <a:solidFill>
                  <a:srgbClr val="FFFFFF"/>
                </a:solidFill>
              </a:rPr>
              <a:t>Nodes of Ranvier: the Nodes of Ranvier are the spaces between the myelin sheath.  As the signal travels down the axon it actually jumps from one node to another.  Go with “noses” and picture noses between the “sheep” the signal jumps from one nostril to another. </a:t>
            </a:r>
          </a:p>
          <a:p>
            <a:r>
              <a:rPr lang="en-US" sz="2000">
                <a:solidFill>
                  <a:srgbClr val="FFFFFF"/>
                </a:solidFill>
              </a:rPr>
              <a:t> </a:t>
            </a:r>
            <a:endParaRPr lang="en-GB" sz="2000">
              <a:solidFill>
                <a:srgbClr val="FFFFFF"/>
              </a:solidFill>
            </a:endParaRPr>
          </a:p>
        </p:txBody>
      </p:sp>
    </p:spTree>
    <p:extLst>
      <p:ext uri="{BB962C8B-B14F-4D97-AF65-F5344CB8AC3E}">
        <p14:creationId xmlns:p14="http://schemas.microsoft.com/office/powerpoint/2010/main" val="237887459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1" name="Rectangle 50">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5ACDFCA-F360-4BAE-B39F-077B67E25997}"/>
              </a:ext>
            </a:extLst>
          </p:cNvPr>
          <p:cNvSpPr>
            <a:spLocks noGrp="1"/>
          </p:cNvSpPr>
          <p:nvPr>
            <p:ph type="title"/>
          </p:nvPr>
        </p:nvSpPr>
        <p:spPr>
          <a:xfrm>
            <a:off x="589560" y="856180"/>
            <a:ext cx="4560584" cy="1128068"/>
          </a:xfrm>
        </p:spPr>
        <p:txBody>
          <a:bodyPr anchor="ctr">
            <a:normAutofit/>
          </a:bodyPr>
          <a:lstStyle/>
          <a:p>
            <a:r>
              <a:rPr lang="en-US" sz="1600"/>
              <a:t>Synaptic Vesicles</a:t>
            </a:r>
            <a:br>
              <a:rPr lang="en-US" sz="1600"/>
            </a:br>
            <a:br>
              <a:rPr lang="en-US" sz="1600"/>
            </a:br>
            <a:br>
              <a:rPr lang="en-US" sz="1600"/>
            </a:br>
            <a:r>
              <a:rPr lang="en-US" sz="1600"/>
              <a:t> </a:t>
            </a:r>
            <a:endParaRPr lang="en-GB" sz="1600"/>
          </a:p>
        </p:txBody>
      </p:sp>
      <p:grpSp>
        <p:nvGrpSpPr>
          <p:cNvPr id="53" name="Group 52">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54" name="Rectangle 53">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5" name="Rectangle 54">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57" name="Rectangle 56">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C896CB22-53BC-47A3-83AF-FAB9AC917422}"/>
              </a:ext>
            </a:extLst>
          </p:cNvPr>
          <p:cNvSpPr>
            <a:spLocks noGrp="1"/>
          </p:cNvSpPr>
          <p:nvPr>
            <p:ph idx="1"/>
          </p:nvPr>
        </p:nvSpPr>
        <p:spPr>
          <a:xfrm>
            <a:off x="590719" y="2330505"/>
            <a:ext cx="4559425" cy="3979585"/>
          </a:xfrm>
        </p:spPr>
        <p:txBody>
          <a:bodyPr anchor="ctr">
            <a:normAutofit/>
          </a:bodyPr>
          <a:lstStyle/>
          <a:p>
            <a:r>
              <a:rPr lang="en-US" sz="2000"/>
              <a:t>Synaptic Vesicles: the synaptic vesicles are found at the end of the axon (which is sometimes called the terminal button).  The synaptic vesicles contain the neurotransmitters.  You can go with the obvious (i.e., testicles”), but I’ll go with “vehicles” and the people in the vehicles are the neurotransmitters. </a:t>
            </a:r>
            <a:endParaRPr lang="en-GB" sz="2000"/>
          </a:p>
        </p:txBody>
      </p:sp>
      <p:sp>
        <p:nvSpPr>
          <p:cNvPr id="59" name="Rectangle 58">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 name="Rectangle 60">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a:extLst>
              <a:ext uri="{FF2B5EF4-FFF2-40B4-BE49-F238E27FC236}">
                <a16:creationId xmlns:a16="http://schemas.microsoft.com/office/drawing/2014/main" id="{A69DEEEC-82F8-4B2D-BE91-34D97DEB3142}"/>
              </a:ext>
            </a:extLst>
          </p:cNvPr>
          <p:cNvPicPr>
            <a:picLocks noChangeAspect="1"/>
          </p:cNvPicPr>
          <p:nvPr/>
        </p:nvPicPr>
        <p:blipFill rotWithShape="1">
          <a:blip r:embed="rId2">
            <a:extLst>
              <a:ext uri="{28A0092B-C50C-407E-A947-70E740481C1C}">
                <a14:useLocalDpi xmlns:a14="http://schemas.microsoft.com/office/drawing/2010/main" val="0"/>
              </a:ext>
            </a:extLst>
          </a:blip>
          <a:srcRect t="86" b="6547"/>
          <a:stretch/>
        </p:blipFill>
        <p:spPr>
          <a:xfrm>
            <a:off x="5977788" y="799352"/>
            <a:ext cx="5425410" cy="5259296"/>
          </a:xfrm>
          <a:prstGeom prst="rect">
            <a:avLst/>
          </a:prstGeom>
        </p:spPr>
      </p:pic>
    </p:spTree>
    <p:extLst>
      <p:ext uri="{BB962C8B-B14F-4D97-AF65-F5344CB8AC3E}">
        <p14:creationId xmlns:p14="http://schemas.microsoft.com/office/powerpoint/2010/main" val="32521799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6" name="Rectangle 17">
            <a:extLst>
              <a:ext uri="{FF2B5EF4-FFF2-40B4-BE49-F238E27FC236}">
                <a16:creationId xmlns:a16="http://schemas.microsoft.com/office/drawing/2014/main" id="{36D30126-6314-4A93-B27E-5C66CF7819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9184" y="321732"/>
            <a:ext cx="7056669" cy="4102852"/>
          </a:xfrm>
          <a:prstGeom prst="rect">
            <a:avLst/>
          </a:prstGeom>
          <a:solidFill>
            <a:srgbClr val="7F7F7F">
              <a:alpha val="2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picture containing text, map&#10;&#10;Description automatically generated">
            <a:extLst>
              <a:ext uri="{FF2B5EF4-FFF2-40B4-BE49-F238E27FC236}">
                <a16:creationId xmlns:a16="http://schemas.microsoft.com/office/drawing/2014/main" id="{8048982C-0361-405B-8E14-2D1ED7399392}"/>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66744" y="629481"/>
            <a:ext cx="6579910" cy="3487352"/>
          </a:xfrm>
          <a:prstGeom prst="rect">
            <a:avLst/>
          </a:prstGeom>
        </p:spPr>
      </p:pic>
      <p:sp>
        <p:nvSpPr>
          <p:cNvPr id="27" name="Rectangle 19">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6" y="4570891"/>
            <a:ext cx="7058307" cy="1964266"/>
          </a:xfrm>
          <a:prstGeom prst="rect">
            <a:avLst/>
          </a:prstGeom>
          <a:solidFill>
            <a:srgbClr val="594C3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89B2D198-12E2-44B9-B953-1B52E1C03786}"/>
              </a:ext>
            </a:extLst>
          </p:cNvPr>
          <p:cNvSpPr>
            <a:spLocks noGrp="1"/>
          </p:cNvSpPr>
          <p:nvPr>
            <p:ph type="title"/>
          </p:nvPr>
        </p:nvSpPr>
        <p:spPr>
          <a:xfrm>
            <a:off x="524256" y="4765963"/>
            <a:ext cx="6594189" cy="1625210"/>
          </a:xfrm>
        </p:spPr>
        <p:txBody>
          <a:bodyPr>
            <a:normAutofit/>
          </a:bodyPr>
          <a:lstStyle/>
          <a:p>
            <a:r>
              <a:rPr lang="en-US" sz="2100">
                <a:solidFill>
                  <a:srgbClr val="FFFFFF"/>
                </a:solidFill>
              </a:rPr>
              <a:t>Synapse</a:t>
            </a:r>
            <a:br>
              <a:rPr lang="en-US" sz="2100">
                <a:solidFill>
                  <a:srgbClr val="FFFFFF"/>
                </a:solidFill>
              </a:rPr>
            </a:br>
            <a:br>
              <a:rPr lang="en-US" sz="2100">
                <a:solidFill>
                  <a:srgbClr val="FFFFFF"/>
                </a:solidFill>
              </a:rPr>
            </a:br>
            <a:br>
              <a:rPr lang="en-US" sz="2100">
                <a:solidFill>
                  <a:srgbClr val="FFFFFF"/>
                </a:solidFill>
              </a:rPr>
            </a:br>
            <a:br>
              <a:rPr lang="en-US" sz="2100">
                <a:solidFill>
                  <a:srgbClr val="FFFFFF"/>
                </a:solidFill>
              </a:rPr>
            </a:br>
            <a:endParaRPr lang="en-GB" sz="2100">
              <a:solidFill>
                <a:srgbClr val="FFFFFF"/>
              </a:solidFill>
            </a:endParaRPr>
          </a:p>
        </p:txBody>
      </p:sp>
      <p:sp>
        <p:nvSpPr>
          <p:cNvPr id="28" name="Rectangle 21">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5" y="321732"/>
            <a:ext cx="4335613" cy="6214534"/>
          </a:xfrm>
          <a:prstGeom prst="rect">
            <a:avLst/>
          </a:prstGeom>
          <a:solidFill>
            <a:srgbClr val="5959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8CCA7641-B2C8-461F-86DA-B83A2C10EE87}"/>
              </a:ext>
            </a:extLst>
          </p:cNvPr>
          <p:cNvSpPr>
            <a:spLocks noGrp="1"/>
          </p:cNvSpPr>
          <p:nvPr>
            <p:ph idx="1"/>
          </p:nvPr>
        </p:nvSpPr>
        <p:spPr>
          <a:xfrm>
            <a:off x="8029319" y="917725"/>
            <a:ext cx="3424739" cy="4852362"/>
          </a:xfrm>
        </p:spPr>
        <p:txBody>
          <a:bodyPr anchor="ctr">
            <a:normAutofit/>
          </a:bodyPr>
          <a:lstStyle/>
          <a:p>
            <a:r>
              <a:rPr lang="en-US" sz="2000">
                <a:solidFill>
                  <a:srgbClr val="FFFFFF"/>
                </a:solidFill>
              </a:rPr>
              <a:t>Synapse: the synapse is found at the end of the axon.  It is the space between one neuron and another or between one neuron and a muscle.  Use the “naps” part of synapse and picture someone taking a nap between two neurons. </a:t>
            </a:r>
            <a:endParaRPr lang="en-GB" sz="2000">
              <a:solidFill>
                <a:srgbClr val="FFFFFF"/>
              </a:solidFill>
            </a:endParaRPr>
          </a:p>
        </p:txBody>
      </p:sp>
    </p:spTree>
    <p:extLst>
      <p:ext uri="{BB962C8B-B14F-4D97-AF65-F5344CB8AC3E}">
        <p14:creationId xmlns:p14="http://schemas.microsoft.com/office/powerpoint/2010/main" val="286232117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427D15F9-FBA9-45B6-A1EE-7E26109074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549D845D-9A57-49AC-9523-BB0D6DA6FEC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09710" y="635715"/>
            <a:ext cx="11142208" cy="2482136"/>
            <a:chOff x="409710" y="635715"/>
            <a:chExt cx="11142208" cy="2482136"/>
          </a:xfrm>
        </p:grpSpPr>
        <p:sp>
          <p:nvSpPr>
            <p:cNvPr id="13" name="Freeform 44">
              <a:extLst>
                <a:ext uri="{FF2B5EF4-FFF2-40B4-BE49-F238E27FC236}">
                  <a16:creationId xmlns:a16="http://schemas.microsoft.com/office/drawing/2014/main" id="{3348EFE1-9D21-4DC0-8EC9-C8876706132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23203"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 name="Freeform 45">
              <a:extLst>
                <a:ext uri="{FF2B5EF4-FFF2-40B4-BE49-F238E27FC236}">
                  <a16:creationId xmlns:a16="http://schemas.microsoft.com/office/drawing/2014/main" id="{D9CD0CF4-76F6-470E-A8EF-DD74FC196CA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5" name="Freeform 46">
              <a:extLst>
                <a:ext uri="{FF2B5EF4-FFF2-40B4-BE49-F238E27FC236}">
                  <a16:creationId xmlns:a16="http://schemas.microsoft.com/office/drawing/2014/main" id="{71645EB6-7E0C-491E-9A5B-C25E80A64AF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 name="Freeform 47">
              <a:extLst>
                <a:ext uri="{FF2B5EF4-FFF2-40B4-BE49-F238E27FC236}">
                  <a16:creationId xmlns:a16="http://schemas.microsoft.com/office/drawing/2014/main" id="{D20E5CAC-62A4-48E1-9F9F-1F817668311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7" name="Rectangle 16">
              <a:extLst>
                <a:ext uri="{FF2B5EF4-FFF2-40B4-BE49-F238E27FC236}">
                  <a16:creationId xmlns:a16="http://schemas.microsoft.com/office/drawing/2014/main" id="{053A11D2-F06B-447E-96A7-27A21A8FA645}"/>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644055" y="635715"/>
              <a:ext cx="10907863"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grpSp>
      <p:sp>
        <p:nvSpPr>
          <p:cNvPr id="2" name="Title 1">
            <a:extLst>
              <a:ext uri="{FF2B5EF4-FFF2-40B4-BE49-F238E27FC236}">
                <a16:creationId xmlns:a16="http://schemas.microsoft.com/office/drawing/2014/main" id="{E0CFDD37-D905-4525-AB19-C828889962AC}"/>
              </a:ext>
            </a:extLst>
          </p:cNvPr>
          <p:cNvSpPr>
            <a:spLocks noGrp="1"/>
          </p:cNvSpPr>
          <p:nvPr>
            <p:ph type="title"/>
          </p:nvPr>
        </p:nvSpPr>
        <p:spPr>
          <a:xfrm>
            <a:off x="1047280" y="759805"/>
            <a:ext cx="10306520" cy="1325563"/>
          </a:xfrm>
        </p:spPr>
        <p:txBody>
          <a:bodyPr>
            <a:normAutofit/>
          </a:bodyPr>
          <a:lstStyle/>
          <a:p>
            <a:r>
              <a:rPr lang="en-GB" sz="4000">
                <a:solidFill>
                  <a:srgbClr val="FFFFFF"/>
                </a:solidFill>
              </a:rPr>
              <a:t>Neuron Communication </a:t>
            </a:r>
            <a:br>
              <a:rPr lang="en-GB" sz="4000">
                <a:solidFill>
                  <a:srgbClr val="FFFFFF"/>
                </a:solidFill>
              </a:rPr>
            </a:br>
            <a:r>
              <a:rPr lang="en-GB" sz="4000">
                <a:solidFill>
                  <a:srgbClr val="FFFFFF"/>
                </a:solidFill>
              </a:rPr>
              <a:t> </a:t>
            </a:r>
          </a:p>
        </p:txBody>
      </p:sp>
      <p:pic>
        <p:nvPicPr>
          <p:cNvPr id="7" name="Graphic 6" descr="Skeleton">
            <a:extLst>
              <a:ext uri="{FF2B5EF4-FFF2-40B4-BE49-F238E27FC236}">
                <a16:creationId xmlns:a16="http://schemas.microsoft.com/office/drawing/2014/main" id="{0871D87F-386B-49D4-B08A-9E18BB58FDFF}"/>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1424902" y="2669172"/>
            <a:ext cx="3209779" cy="3209779"/>
          </a:xfrm>
          <a:prstGeom prst="rect">
            <a:avLst/>
          </a:prstGeom>
        </p:spPr>
      </p:pic>
      <p:sp>
        <p:nvSpPr>
          <p:cNvPr id="3" name="Content Placeholder 2">
            <a:extLst>
              <a:ext uri="{FF2B5EF4-FFF2-40B4-BE49-F238E27FC236}">
                <a16:creationId xmlns:a16="http://schemas.microsoft.com/office/drawing/2014/main" id="{7080D13A-06D7-4960-BA20-3B7FD8692AEE}"/>
              </a:ext>
            </a:extLst>
          </p:cNvPr>
          <p:cNvSpPr>
            <a:spLocks noGrp="1"/>
          </p:cNvSpPr>
          <p:nvPr>
            <p:ph idx="1"/>
          </p:nvPr>
        </p:nvSpPr>
        <p:spPr>
          <a:xfrm>
            <a:off x="5295569" y="2494450"/>
            <a:ext cx="5471529" cy="3563159"/>
          </a:xfrm>
        </p:spPr>
        <p:txBody>
          <a:bodyPr>
            <a:normAutofit/>
          </a:bodyPr>
          <a:lstStyle/>
          <a:p>
            <a:r>
              <a:rPr lang="en-US" sz="2000" dirty="0"/>
              <a:t>Resting and Action Potential: when the neuron is in its resting state the majority of the ions inside the neuron are negatively charged and the majority of the ions outside the neuron are positively charged.  Use “neg-in” (</a:t>
            </a:r>
            <a:r>
              <a:rPr lang="en-US" sz="2000" dirty="0" err="1"/>
              <a:t>neckin</a:t>
            </a:r>
            <a:r>
              <a:rPr lang="en-US" sz="2000" dirty="0"/>
              <a:t>’) and “pos-out” (passed out) to help you remember the resting state.   </a:t>
            </a:r>
          </a:p>
          <a:p>
            <a:r>
              <a:rPr lang="en-US" sz="2000" dirty="0"/>
              <a:t> </a:t>
            </a:r>
          </a:p>
          <a:p>
            <a:r>
              <a:rPr lang="en-US" sz="2000" dirty="0"/>
              <a:t>If you are asked about the ions in the action state, think about the resting state and then put the ions in the opposite places. </a:t>
            </a:r>
            <a:endParaRPr lang="en-GB" sz="2000" dirty="0"/>
          </a:p>
        </p:txBody>
      </p:sp>
    </p:spTree>
    <p:extLst>
      <p:ext uri="{BB962C8B-B14F-4D97-AF65-F5344CB8AC3E}">
        <p14:creationId xmlns:p14="http://schemas.microsoft.com/office/powerpoint/2010/main" val="26230707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B854194-185D-494D-905C-7C7CB2E3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211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B4F5FA0D-0104-4987-8241-EFF7C85B88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8"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2897127E-6CEF-446C-BE87-93B7C46E49D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DBD0E406-EA78-42FD-B74D-B7EB7E2F7D82}"/>
              </a:ext>
            </a:extLst>
          </p:cNvPr>
          <p:cNvSpPr>
            <a:spLocks noGrp="1"/>
          </p:cNvSpPr>
          <p:nvPr>
            <p:ph type="title"/>
          </p:nvPr>
        </p:nvSpPr>
        <p:spPr>
          <a:xfrm>
            <a:off x="640079" y="2053641"/>
            <a:ext cx="3669161" cy="2760098"/>
          </a:xfrm>
        </p:spPr>
        <p:txBody>
          <a:bodyPr>
            <a:normAutofit/>
          </a:bodyPr>
          <a:lstStyle/>
          <a:p>
            <a:r>
              <a:rPr lang="en-US" sz="3400" dirty="0" err="1">
                <a:solidFill>
                  <a:srgbClr val="FFFFFF"/>
                </a:solidFill>
              </a:rPr>
              <a:t>Neurotransimitters</a:t>
            </a:r>
            <a:endParaRPr lang="en-GB" sz="3400" dirty="0">
              <a:solidFill>
                <a:srgbClr val="FFFFFF"/>
              </a:solidFill>
            </a:endParaRPr>
          </a:p>
        </p:txBody>
      </p:sp>
      <p:sp>
        <p:nvSpPr>
          <p:cNvPr id="3" name="Content Placeholder 2">
            <a:extLst>
              <a:ext uri="{FF2B5EF4-FFF2-40B4-BE49-F238E27FC236}">
                <a16:creationId xmlns:a16="http://schemas.microsoft.com/office/drawing/2014/main" id="{69EB3654-9995-429F-ABFA-97A66D7B3AD9}"/>
              </a:ext>
            </a:extLst>
          </p:cNvPr>
          <p:cNvSpPr>
            <a:spLocks noGrp="1"/>
          </p:cNvSpPr>
          <p:nvPr>
            <p:ph idx="1"/>
          </p:nvPr>
        </p:nvSpPr>
        <p:spPr>
          <a:xfrm>
            <a:off x="6090574" y="801866"/>
            <a:ext cx="5306084" cy="5230634"/>
          </a:xfrm>
        </p:spPr>
        <p:txBody>
          <a:bodyPr anchor="ctr">
            <a:normAutofit/>
          </a:bodyPr>
          <a:lstStyle/>
          <a:p>
            <a:r>
              <a:rPr lang="en-GB" sz="2400" dirty="0">
                <a:solidFill>
                  <a:srgbClr val="000000"/>
                </a:solidFill>
              </a:rPr>
              <a:t>Acronym: SAD (the neurotransmitters most all textbooks cover):  </a:t>
            </a:r>
          </a:p>
          <a:p>
            <a:r>
              <a:rPr lang="en-GB" sz="2400" dirty="0">
                <a:solidFill>
                  <a:srgbClr val="000000"/>
                </a:solidFill>
              </a:rPr>
              <a:t> Serotonin Acetylcholine Dopamine  </a:t>
            </a:r>
          </a:p>
          <a:p>
            <a:r>
              <a:rPr lang="en-GB" sz="2400" dirty="0">
                <a:solidFill>
                  <a:srgbClr val="000000"/>
                </a:solidFill>
              </a:rPr>
              <a:t> Or: </a:t>
            </a:r>
          </a:p>
          <a:p>
            <a:r>
              <a:rPr lang="en-GB" sz="2400" dirty="0">
                <a:solidFill>
                  <a:srgbClr val="000000"/>
                </a:solidFill>
              </a:rPr>
              <a:t> DASE:  Dopamine Acetylcholine Serotonin Endorphins </a:t>
            </a:r>
          </a:p>
        </p:txBody>
      </p:sp>
    </p:spTree>
    <p:extLst>
      <p:ext uri="{BB962C8B-B14F-4D97-AF65-F5344CB8AC3E}">
        <p14:creationId xmlns:p14="http://schemas.microsoft.com/office/powerpoint/2010/main" val="119529942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1A842E-9BE3-4BFC-8DA0-783E9E528883}"/>
              </a:ext>
            </a:extLst>
          </p:cNvPr>
          <p:cNvSpPr>
            <a:spLocks noGrp="1"/>
          </p:cNvSpPr>
          <p:nvPr>
            <p:ph type="title"/>
          </p:nvPr>
        </p:nvSpPr>
        <p:spPr/>
        <p:txBody>
          <a:bodyPr/>
          <a:lstStyle/>
          <a:p>
            <a:r>
              <a:rPr lang="en-US" dirty="0"/>
              <a:t>Action potential </a:t>
            </a:r>
            <a:endParaRPr lang="en-GB" dirty="0"/>
          </a:p>
        </p:txBody>
      </p:sp>
      <p:pic>
        <p:nvPicPr>
          <p:cNvPr id="4" name="Online Media 3" title="Action Potentials">
            <a:hlinkClick r:id="" action="ppaction://media"/>
            <a:extLst>
              <a:ext uri="{FF2B5EF4-FFF2-40B4-BE49-F238E27FC236}">
                <a16:creationId xmlns:a16="http://schemas.microsoft.com/office/drawing/2014/main" id="{DC802939-C43E-4EB0-9CAE-84C8F704BCFD}"/>
              </a:ext>
            </a:extLst>
          </p:cNvPr>
          <p:cNvPicPr>
            <a:picLocks noGrp="1" noRot="1" noChangeAspect="1"/>
          </p:cNvPicPr>
          <p:nvPr>
            <p:ph idx="1"/>
            <a:videoFile r:link="rId1"/>
          </p:nvPr>
        </p:nvPicPr>
        <p:blipFill>
          <a:blip r:embed="rId3"/>
          <a:stretch>
            <a:fillRect/>
          </a:stretch>
        </p:blipFill>
        <p:spPr>
          <a:xfrm>
            <a:off x="2228850" y="1825625"/>
            <a:ext cx="7735888" cy="4351338"/>
          </a:xfrm>
          <a:prstGeom prst="rect">
            <a:avLst/>
          </a:prstGeom>
        </p:spPr>
      </p:pic>
    </p:spTree>
    <p:extLst>
      <p:ext uri="{BB962C8B-B14F-4D97-AF65-F5344CB8AC3E}">
        <p14:creationId xmlns:p14="http://schemas.microsoft.com/office/powerpoint/2010/main" val="12007709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pic>
        <p:nvPicPr>
          <p:cNvPr id="5" name="Picture 4" descr="A close up of text on a white background&#10;&#10;Description automatically generated">
            <a:extLst>
              <a:ext uri="{FF2B5EF4-FFF2-40B4-BE49-F238E27FC236}">
                <a16:creationId xmlns:a16="http://schemas.microsoft.com/office/drawing/2014/main" id="{31B8EFC7-67A6-4352-84B9-FB926F17816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696844" y="1056051"/>
            <a:ext cx="7188199" cy="2713545"/>
          </a:xfrm>
          <a:prstGeom prst="rect">
            <a:avLst/>
          </a:prstGeom>
        </p:spPr>
      </p:pic>
      <p:sp>
        <p:nvSpPr>
          <p:cNvPr id="3" name="Content Placeholder 2">
            <a:extLst>
              <a:ext uri="{FF2B5EF4-FFF2-40B4-BE49-F238E27FC236}">
                <a16:creationId xmlns:a16="http://schemas.microsoft.com/office/drawing/2014/main" id="{9F48AA5C-145F-42CB-9009-C6C575E73E4A}"/>
              </a:ext>
            </a:extLst>
          </p:cNvPr>
          <p:cNvSpPr>
            <a:spLocks noGrp="1"/>
          </p:cNvSpPr>
          <p:nvPr>
            <p:ph idx="4294967295"/>
          </p:nvPr>
        </p:nvSpPr>
        <p:spPr>
          <a:xfrm>
            <a:off x="1851102" y="3902927"/>
            <a:ext cx="10340898" cy="2208948"/>
          </a:xfrm>
        </p:spPr>
        <p:txBody>
          <a:bodyPr>
            <a:normAutofit/>
          </a:bodyPr>
          <a:lstStyle/>
          <a:p>
            <a:r>
              <a:rPr lang="en-US" sz="1800"/>
              <a:t>Serotonin: low levels of serotonin in the brain are associated with depression.  In this case we have “Sir Rotten” who is in a rotten mood (depressed</a:t>
            </a:r>
            <a:endParaRPr lang="en-GB" sz="1800"/>
          </a:p>
        </p:txBody>
      </p:sp>
    </p:spTree>
    <p:extLst>
      <p:ext uri="{BB962C8B-B14F-4D97-AF65-F5344CB8AC3E}">
        <p14:creationId xmlns:p14="http://schemas.microsoft.com/office/powerpoint/2010/main" val="1833629132"/>
      </p:ext>
    </p:extLst>
  </p:cSld>
  <p:clrMapOvr>
    <a:overrideClrMapping bg1="dk1" tx1="lt1" bg2="dk2" tx2="lt2" accent1="accent1" accent2="accent2" accent3="accent3" accent4="accent4" accent5="accent5" accent6="accent6" hlink="hlink" folHlink="folHlink"/>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 name="Rectangle 7">
            <a:extLst>
              <a:ext uri="{FF2B5EF4-FFF2-40B4-BE49-F238E27FC236}">
                <a16:creationId xmlns:a16="http://schemas.microsoft.com/office/drawing/2014/main" id="{3B854194-185D-494D-905C-7C7CB2E3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211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9">
            <a:extLst>
              <a:ext uri="{FF2B5EF4-FFF2-40B4-BE49-F238E27FC236}">
                <a16:creationId xmlns:a16="http://schemas.microsoft.com/office/drawing/2014/main" id="{B4F5FA0D-0104-4987-8241-EFF7C85B88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8"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11">
            <a:extLst>
              <a:ext uri="{FF2B5EF4-FFF2-40B4-BE49-F238E27FC236}">
                <a16:creationId xmlns:a16="http://schemas.microsoft.com/office/drawing/2014/main" id="{2897127E-6CEF-446C-BE87-93B7C46E49D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A2840842-2E30-4D3A-9FAD-C254D3AE4E79}"/>
              </a:ext>
            </a:extLst>
          </p:cNvPr>
          <p:cNvSpPr>
            <a:spLocks noGrp="1"/>
          </p:cNvSpPr>
          <p:nvPr>
            <p:ph type="title"/>
          </p:nvPr>
        </p:nvSpPr>
        <p:spPr>
          <a:xfrm>
            <a:off x="640079" y="2053641"/>
            <a:ext cx="3669161" cy="2760098"/>
          </a:xfrm>
        </p:spPr>
        <p:txBody>
          <a:bodyPr>
            <a:normAutofit/>
          </a:bodyPr>
          <a:lstStyle/>
          <a:p>
            <a:r>
              <a:rPr lang="en-US" dirty="0" err="1">
                <a:solidFill>
                  <a:srgbClr val="FFFFFF"/>
                </a:solidFill>
              </a:rPr>
              <a:t>Acetycholine</a:t>
            </a:r>
            <a:r>
              <a:rPr lang="en-US" dirty="0">
                <a:solidFill>
                  <a:srgbClr val="FFFFFF"/>
                </a:solidFill>
              </a:rPr>
              <a:t> </a:t>
            </a:r>
            <a:endParaRPr lang="en-GB" dirty="0">
              <a:solidFill>
                <a:srgbClr val="FFFFFF"/>
              </a:solidFill>
            </a:endParaRPr>
          </a:p>
        </p:txBody>
      </p:sp>
      <p:sp>
        <p:nvSpPr>
          <p:cNvPr id="3" name="Content Placeholder 2">
            <a:extLst>
              <a:ext uri="{FF2B5EF4-FFF2-40B4-BE49-F238E27FC236}">
                <a16:creationId xmlns:a16="http://schemas.microsoft.com/office/drawing/2014/main" id="{38AB5481-57AD-4C57-B046-85B7515E79F6}"/>
              </a:ext>
            </a:extLst>
          </p:cNvPr>
          <p:cNvSpPr>
            <a:spLocks noGrp="1"/>
          </p:cNvSpPr>
          <p:nvPr>
            <p:ph idx="1"/>
          </p:nvPr>
        </p:nvSpPr>
        <p:spPr>
          <a:xfrm>
            <a:off x="6090574" y="801866"/>
            <a:ext cx="5306084" cy="5230634"/>
          </a:xfrm>
        </p:spPr>
        <p:txBody>
          <a:bodyPr anchor="ctr">
            <a:normAutofit/>
          </a:bodyPr>
          <a:lstStyle/>
          <a:p>
            <a:endParaRPr lang="en-US" sz="2400">
              <a:solidFill>
                <a:srgbClr val="000000"/>
              </a:solidFill>
            </a:endParaRPr>
          </a:p>
          <a:p>
            <a:endParaRPr lang="en-US" sz="2400">
              <a:solidFill>
                <a:srgbClr val="000000"/>
              </a:solidFill>
            </a:endParaRPr>
          </a:p>
          <a:p>
            <a:r>
              <a:rPr lang="en-US" sz="2400">
                <a:solidFill>
                  <a:srgbClr val="000000"/>
                </a:solidFill>
              </a:rPr>
              <a:t>Acetylcholine: involved in helping you contract your muscles.  Use an ACE flexing his muscles as your mnemonic. </a:t>
            </a:r>
            <a:endParaRPr lang="en-GB" sz="2400">
              <a:solidFill>
                <a:srgbClr val="000000"/>
              </a:solidFill>
            </a:endParaRPr>
          </a:p>
        </p:txBody>
      </p:sp>
    </p:spTree>
    <p:extLst>
      <p:ext uri="{BB962C8B-B14F-4D97-AF65-F5344CB8AC3E}">
        <p14:creationId xmlns:p14="http://schemas.microsoft.com/office/powerpoint/2010/main" val="315852627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9">
            <a:extLst>
              <a:ext uri="{FF2B5EF4-FFF2-40B4-BE49-F238E27FC236}">
                <a16:creationId xmlns:a16="http://schemas.microsoft.com/office/drawing/2014/main" id="{F4C0B10B-D2C4-4A54-AFAD-3D27DF88BB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9" name="Group 11">
            <a:extLst>
              <a:ext uri="{FF2B5EF4-FFF2-40B4-BE49-F238E27FC236}">
                <a16:creationId xmlns:a16="http://schemas.microsoft.com/office/drawing/2014/main" id="{B6BADB90-C74B-40D6-86DC-503F65FCE8D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09710" y="635715"/>
            <a:ext cx="11142208" cy="2482136"/>
            <a:chOff x="409710" y="635715"/>
            <a:chExt cx="11142208" cy="2482136"/>
          </a:xfrm>
        </p:grpSpPr>
        <p:sp>
          <p:nvSpPr>
            <p:cNvPr id="13" name="Freeform 44">
              <a:extLst>
                <a:ext uri="{FF2B5EF4-FFF2-40B4-BE49-F238E27FC236}">
                  <a16:creationId xmlns:a16="http://schemas.microsoft.com/office/drawing/2014/main" id="{6559431D-1886-4AE0-9B87-9AD2ECAB843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23203"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 name="Freeform 45">
              <a:extLst>
                <a:ext uri="{FF2B5EF4-FFF2-40B4-BE49-F238E27FC236}">
                  <a16:creationId xmlns:a16="http://schemas.microsoft.com/office/drawing/2014/main" id="{373850A5-B04A-4FCD-9E73-EE322167FB3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5" name="Freeform 46">
              <a:extLst>
                <a:ext uri="{FF2B5EF4-FFF2-40B4-BE49-F238E27FC236}">
                  <a16:creationId xmlns:a16="http://schemas.microsoft.com/office/drawing/2014/main" id="{82C18C67-80FA-4738-AA53-0AF2419F98E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 name="Freeform 47">
              <a:extLst>
                <a:ext uri="{FF2B5EF4-FFF2-40B4-BE49-F238E27FC236}">
                  <a16:creationId xmlns:a16="http://schemas.microsoft.com/office/drawing/2014/main" id="{48543B1A-8BF5-4C63-8404-41B2EA70B33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7" name="Rectangle 16">
              <a:extLst>
                <a:ext uri="{FF2B5EF4-FFF2-40B4-BE49-F238E27FC236}">
                  <a16:creationId xmlns:a16="http://schemas.microsoft.com/office/drawing/2014/main" id="{92DF5096-E051-498C-A3ED-CBA77A813AAC}"/>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644055" y="635715"/>
              <a:ext cx="10907863"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grpSp>
      <p:sp>
        <p:nvSpPr>
          <p:cNvPr id="2" name="Title 1">
            <a:extLst>
              <a:ext uri="{FF2B5EF4-FFF2-40B4-BE49-F238E27FC236}">
                <a16:creationId xmlns:a16="http://schemas.microsoft.com/office/drawing/2014/main" id="{85C84669-4597-4BF9-8162-E2EAD1CDCF6B}"/>
              </a:ext>
            </a:extLst>
          </p:cNvPr>
          <p:cNvSpPr>
            <a:spLocks noGrp="1"/>
          </p:cNvSpPr>
          <p:nvPr>
            <p:ph type="title" idx="4294967295"/>
          </p:nvPr>
        </p:nvSpPr>
        <p:spPr>
          <a:xfrm>
            <a:off x="1047280" y="759805"/>
            <a:ext cx="10306520" cy="1325563"/>
          </a:xfrm>
        </p:spPr>
        <p:txBody>
          <a:bodyPr vert="horz" lIns="91440" tIns="45720" rIns="91440" bIns="45720" rtlCol="0" anchor="ctr">
            <a:normAutofit/>
          </a:bodyPr>
          <a:lstStyle/>
          <a:p>
            <a:br>
              <a:rPr lang="en-US" sz="2800" dirty="0">
                <a:solidFill>
                  <a:srgbClr val="FFFFFF"/>
                </a:solidFill>
              </a:rPr>
            </a:br>
            <a:br>
              <a:rPr lang="en-US" sz="2800" dirty="0">
                <a:solidFill>
                  <a:srgbClr val="FFFFFF"/>
                </a:solidFill>
              </a:rPr>
            </a:br>
            <a:endParaRPr lang="en-US" sz="2800" dirty="0">
              <a:solidFill>
                <a:srgbClr val="FFFFFF"/>
              </a:solidFill>
            </a:endParaRPr>
          </a:p>
        </p:txBody>
      </p:sp>
      <p:sp>
        <p:nvSpPr>
          <p:cNvPr id="3" name="Content Placeholder 2">
            <a:extLst>
              <a:ext uri="{FF2B5EF4-FFF2-40B4-BE49-F238E27FC236}">
                <a16:creationId xmlns:a16="http://schemas.microsoft.com/office/drawing/2014/main" id="{569910BF-0420-4D12-B503-DB4392BC0C61}"/>
              </a:ext>
            </a:extLst>
          </p:cNvPr>
          <p:cNvSpPr>
            <a:spLocks noGrp="1"/>
          </p:cNvSpPr>
          <p:nvPr>
            <p:ph idx="4294967295"/>
          </p:nvPr>
        </p:nvSpPr>
        <p:spPr>
          <a:xfrm>
            <a:off x="1424904" y="2494450"/>
            <a:ext cx="4053545" cy="3563159"/>
          </a:xfrm>
        </p:spPr>
        <p:txBody>
          <a:bodyPr vert="horz" lIns="91440" tIns="45720" rIns="91440" bIns="45720" rtlCol="0">
            <a:normAutofit/>
          </a:bodyPr>
          <a:lstStyle/>
          <a:p>
            <a:r>
              <a:rPr lang="en-US" sz="2400"/>
              <a:t>Dopamine: low levels are associated with Parkinson’s disease. Use the dwarf “dopey” as your mnemonic. </a:t>
            </a:r>
          </a:p>
          <a:p>
            <a:r>
              <a:rPr lang="en-US" sz="2400"/>
              <a:t>Dopamine: high levels are associated with schizophrenia.  Use a tall dwarf as your mnemonic. </a:t>
            </a:r>
          </a:p>
        </p:txBody>
      </p:sp>
      <p:pic>
        <p:nvPicPr>
          <p:cNvPr id="5" name="Picture 4" descr="A screenshot of a cell phone&#10;&#10;Description automatically generated">
            <a:extLst>
              <a:ext uri="{FF2B5EF4-FFF2-40B4-BE49-F238E27FC236}">
                <a16:creationId xmlns:a16="http://schemas.microsoft.com/office/drawing/2014/main" id="{6C9BDB12-46F9-4D41-8189-8A4C0E48F434}"/>
              </a:ext>
            </a:extLst>
          </p:cNvPr>
          <p:cNvPicPr>
            <a:picLocks noChangeAspect="1"/>
          </p:cNvPicPr>
          <p:nvPr/>
        </p:nvPicPr>
        <p:blipFill rotWithShape="1">
          <a:blip r:embed="rId2">
            <a:extLst>
              <a:ext uri="{28A0092B-C50C-407E-A947-70E740481C1C}">
                <a14:useLocalDpi xmlns:a14="http://schemas.microsoft.com/office/drawing/2010/main" val="0"/>
              </a:ext>
            </a:extLst>
          </a:blip>
          <a:srcRect l="2088" r="22442" b="2"/>
          <a:stretch/>
        </p:blipFill>
        <p:spPr>
          <a:xfrm>
            <a:off x="6098892" y="2492376"/>
            <a:ext cx="4802404" cy="3563372"/>
          </a:xfrm>
          <a:prstGeom prst="rect">
            <a:avLst/>
          </a:prstGeom>
        </p:spPr>
      </p:pic>
    </p:spTree>
    <p:extLst>
      <p:ext uri="{BB962C8B-B14F-4D97-AF65-F5344CB8AC3E}">
        <p14:creationId xmlns:p14="http://schemas.microsoft.com/office/powerpoint/2010/main" val="572420729"/>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6" y="4572000"/>
            <a:ext cx="7058307" cy="1964266"/>
          </a:xfrm>
          <a:prstGeom prst="rect">
            <a:avLst/>
          </a:prstGeom>
          <a:solidFill>
            <a:srgbClr val="131A96">
              <a:alpha val="9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A9F17EB-7390-4099-8A6A-F77518661721}"/>
              </a:ext>
            </a:extLst>
          </p:cNvPr>
          <p:cNvSpPr>
            <a:spLocks noGrp="1"/>
          </p:cNvSpPr>
          <p:nvPr>
            <p:ph type="title"/>
          </p:nvPr>
        </p:nvSpPr>
        <p:spPr>
          <a:xfrm>
            <a:off x="524256" y="4767072"/>
            <a:ext cx="6594189" cy="1625210"/>
          </a:xfrm>
        </p:spPr>
        <p:txBody>
          <a:bodyPr>
            <a:normAutofit/>
          </a:bodyPr>
          <a:lstStyle/>
          <a:p>
            <a:pPr algn="r"/>
            <a:r>
              <a:rPr lang="en-US" sz="3700">
                <a:solidFill>
                  <a:srgbClr val="FFFFFF"/>
                </a:solidFill>
              </a:rPr>
              <a:t>Endorphins </a:t>
            </a:r>
            <a:br>
              <a:rPr lang="en-US" sz="3700">
                <a:solidFill>
                  <a:srgbClr val="FFFFFF"/>
                </a:solidFill>
              </a:rPr>
            </a:br>
            <a:br>
              <a:rPr lang="en-US" sz="3700">
                <a:solidFill>
                  <a:srgbClr val="FFFFFF"/>
                </a:solidFill>
              </a:rPr>
            </a:br>
            <a:endParaRPr lang="en-GB" sz="3700">
              <a:solidFill>
                <a:srgbClr val="FFFFFF"/>
              </a:solidFill>
            </a:endParaRPr>
          </a:p>
        </p:txBody>
      </p:sp>
      <p:pic>
        <p:nvPicPr>
          <p:cNvPr id="5" name="Picture 4" descr="A close up of a logo&#10;&#10;Description automatically generated">
            <a:extLst>
              <a:ext uri="{FF2B5EF4-FFF2-40B4-BE49-F238E27FC236}">
                <a16:creationId xmlns:a16="http://schemas.microsoft.com/office/drawing/2014/main" id="{6B5660B0-97CF-48F5-9ED2-5E4EE5A2D3FB}"/>
              </a:ext>
            </a:extLst>
          </p:cNvPr>
          <p:cNvPicPr>
            <a:picLocks noChangeAspect="1"/>
          </p:cNvPicPr>
          <p:nvPr/>
        </p:nvPicPr>
        <p:blipFill rotWithShape="1">
          <a:blip r:embed="rId2">
            <a:extLst>
              <a:ext uri="{28A0092B-C50C-407E-A947-70E740481C1C}">
                <a14:useLocalDpi xmlns:a14="http://schemas.microsoft.com/office/drawing/2010/main" val="0"/>
              </a:ext>
            </a:extLst>
          </a:blip>
          <a:srcRect b="10834"/>
          <a:stretch/>
        </p:blipFill>
        <p:spPr>
          <a:xfrm>
            <a:off x="327547" y="321733"/>
            <a:ext cx="7058306" cy="4107392"/>
          </a:xfrm>
          <a:prstGeom prst="rect">
            <a:avLst/>
          </a:prstGeom>
        </p:spPr>
      </p:pic>
      <p:sp>
        <p:nvSpPr>
          <p:cNvPr id="20" name="Rectangle 19">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5" y="321732"/>
            <a:ext cx="4335613" cy="6214534"/>
          </a:xfrm>
          <a:prstGeom prst="rect">
            <a:avLst/>
          </a:prstGeom>
          <a:solidFill>
            <a:srgbClr val="5959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F9C91373-95B3-4C06-B84C-FA3A113281FD}"/>
              </a:ext>
            </a:extLst>
          </p:cNvPr>
          <p:cNvSpPr>
            <a:spLocks noGrp="1"/>
          </p:cNvSpPr>
          <p:nvPr>
            <p:ph idx="1"/>
          </p:nvPr>
        </p:nvSpPr>
        <p:spPr>
          <a:xfrm>
            <a:off x="8029319" y="917725"/>
            <a:ext cx="3424739" cy="4852362"/>
          </a:xfrm>
        </p:spPr>
        <p:txBody>
          <a:bodyPr anchor="ctr">
            <a:normAutofit/>
          </a:bodyPr>
          <a:lstStyle/>
          <a:p>
            <a:r>
              <a:rPr lang="en-US" sz="2000">
                <a:solidFill>
                  <a:srgbClr val="FFFFFF"/>
                </a:solidFill>
              </a:rPr>
              <a:t>  Endorphins: involved in blocking pain sensations and in producing “runner’s high”.  That’s why the running door with fins looks happy. </a:t>
            </a:r>
          </a:p>
          <a:p>
            <a:r>
              <a:rPr lang="en-US" sz="2000">
                <a:solidFill>
                  <a:srgbClr val="FFFFFF"/>
                </a:solidFill>
              </a:rPr>
              <a:t> </a:t>
            </a:r>
            <a:endParaRPr lang="en-GB" sz="2000">
              <a:solidFill>
                <a:srgbClr val="FFFFFF"/>
              </a:solidFill>
            </a:endParaRPr>
          </a:p>
        </p:txBody>
      </p:sp>
    </p:spTree>
    <p:extLst>
      <p:ext uri="{BB962C8B-B14F-4D97-AF65-F5344CB8AC3E}">
        <p14:creationId xmlns:p14="http://schemas.microsoft.com/office/powerpoint/2010/main" val="4249842300"/>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6" y="4572000"/>
            <a:ext cx="7058307" cy="1964266"/>
          </a:xfrm>
          <a:prstGeom prst="rect">
            <a:avLst/>
          </a:prstGeom>
          <a:solidFill>
            <a:srgbClr val="3D4957">
              <a:alpha val="9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EFCDD967-B1ED-4A03-8A5E-F9206B660D27}"/>
              </a:ext>
            </a:extLst>
          </p:cNvPr>
          <p:cNvSpPr>
            <a:spLocks noGrp="1"/>
          </p:cNvSpPr>
          <p:nvPr>
            <p:ph type="title"/>
          </p:nvPr>
        </p:nvSpPr>
        <p:spPr>
          <a:xfrm>
            <a:off x="524256" y="4767072"/>
            <a:ext cx="6594189" cy="1625210"/>
          </a:xfrm>
        </p:spPr>
        <p:txBody>
          <a:bodyPr>
            <a:normAutofit/>
          </a:bodyPr>
          <a:lstStyle/>
          <a:p>
            <a:pPr algn="r"/>
            <a:r>
              <a:rPr lang="en-US" sz="1800">
                <a:solidFill>
                  <a:srgbClr val="FFFFFF"/>
                </a:solidFill>
              </a:rPr>
              <a:t>The Brain and its Hemispheres</a:t>
            </a:r>
            <a:br>
              <a:rPr lang="en-US" sz="1800">
                <a:solidFill>
                  <a:srgbClr val="FFFFFF"/>
                </a:solidFill>
              </a:rPr>
            </a:br>
            <a:br>
              <a:rPr lang="en-US" sz="1800">
                <a:solidFill>
                  <a:srgbClr val="FFFFFF"/>
                </a:solidFill>
              </a:rPr>
            </a:br>
            <a:r>
              <a:rPr lang="en-US" sz="1800">
                <a:solidFill>
                  <a:srgbClr val="FFFFFF"/>
                </a:solidFill>
              </a:rPr>
              <a:t> </a:t>
            </a:r>
            <a:br>
              <a:rPr lang="en-US" sz="1800">
                <a:solidFill>
                  <a:srgbClr val="FFFFFF"/>
                </a:solidFill>
              </a:rPr>
            </a:br>
            <a:br>
              <a:rPr lang="en-US" sz="1800">
                <a:solidFill>
                  <a:srgbClr val="FFFFFF"/>
                </a:solidFill>
              </a:rPr>
            </a:br>
            <a:br>
              <a:rPr lang="en-US" sz="1800">
                <a:solidFill>
                  <a:srgbClr val="FFFFFF"/>
                </a:solidFill>
              </a:rPr>
            </a:br>
            <a:r>
              <a:rPr lang="en-US" sz="1800">
                <a:solidFill>
                  <a:srgbClr val="FFFFFF"/>
                </a:solidFill>
              </a:rPr>
              <a:t> </a:t>
            </a:r>
            <a:endParaRPr lang="en-GB" sz="1800">
              <a:solidFill>
                <a:srgbClr val="FFFFFF"/>
              </a:solidFill>
            </a:endParaRPr>
          </a:p>
        </p:txBody>
      </p:sp>
      <p:pic>
        <p:nvPicPr>
          <p:cNvPr id="5" name="Picture 4" descr="A picture containing drawing&#10;&#10;Description automatically generated">
            <a:extLst>
              <a:ext uri="{FF2B5EF4-FFF2-40B4-BE49-F238E27FC236}">
                <a16:creationId xmlns:a16="http://schemas.microsoft.com/office/drawing/2014/main" id="{12CD92D7-5C9E-4734-88BA-56C5DDE08B72}"/>
              </a:ext>
            </a:extLst>
          </p:cNvPr>
          <p:cNvPicPr>
            <a:picLocks noChangeAspect="1"/>
          </p:cNvPicPr>
          <p:nvPr/>
        </p:nvPicPr>
        <p:blipFill rotWithShape="1">
          <a:blip r:embed="rId2">
            <a:extLst>
              <a:ext uri="{28A0092B-C50C-407E-A947-70E740481C1C}">
                <a14:useLocalDpi xmlns:a14="http://schemas.microsoft.com/office/drawing/2010/main" val="0"/>
              </a:ext>
            </a:extLst>
          </a:blip>
          <a:srcRect t="4523" r="-1" b="-1"/>
          <a:stretch/>
        </p:blipFill>
        <p:spPr>
          <a:xfrm>
            <a:off x="327547" y="321733"/>
            <a:ext cx="7058306" cy="4107392"/>
          </a:xfrm>
          <a:prstGeom prst="rect">
            <a:avLst/>
          </a:prstGeom>
        </p:spPr>
      </p:pic>
      <p:sp>
        <p:nvSpPr>
          <p:cNvPr id="20" name="Rectangle 19">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5" y="321732"/>
            <a:ext cx="4335613" cy="6214534"/>
          </a:xfrm>
          <a:prstGeom prst="rect">
            <a:avLst/>
          </a:prstGeom>
          <a:solidFill>
            <a:srgbClr val="5959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97EC1AC7-628B-40E7-8D26-835BD8A3A472}"/>
              </a:ext>
            </a:extLst>
          </p:cNvPr>
          <p:cNvSpPr>
            <a:spLocks noGrp="1"/>
          </p:cNvSpPr>
          <p:nvPr>
            <p:ph idx="1"/>
          </p:nvPr>
        </p:nvSpPr>
        <p:spPr>
          <a:xfrm>
            <a:off x="8029319" y="917725"/>
            <a:ext cx="3424739" cy="4852362"/>
          </a:xfrm>
        </p:spPr>
        <p:txBody>
          <a:bodyPr anchor="ctr">
            <a:normAutofit/>
          </a:bodyPr>
          <a:lstStyle/>
          <a:p>
            <a:r>
              <a:rPr lang="en-US" sz="2000" dirty="0">
                <a:solidFill>
                  <a:srgbClr val="FFFFFF"/>
                </a:solidFill>
              </a:rPr>
              <a:t>Cortex: imagine a Texas hat on your head which is covering the outermost part of your brain – the </a:t>
            </a:r>
            <a:r>
              <a:rPr lang="en-US" sz="2000" dirty="0" err="1">
                <a:solidFill>
                  <a:srgbClr val="FFFFFF"/>
                </a:solidFill>
              </a:rPr>
              <a:t>cor"tex</a:t>
            </a:r>
            <a:r>
              <a:rPr lang="en-US" sz="2000" dirty="0">
                <a:solidFill>
                  <a:srgbClr val="FFFFFF"/>
                </a:solidFill>
              </a:rPr>
              <a:t>". </a:t>
            </a:r>
          </a:p>
        </p:txBody>
      </p:sp>
    </p:spTree>
    <p:extLst>
      <p:ext uri="{BB962C8B-B14F-4D97-AF65-F5344CB8AC3E}">
        <p14:creationId xmlns:p14="http://schemas.microsoft.com/office/powerpoint/2010/main" val="2953577833"/>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F4C0B10B-D2C4-4A54-AFAD-3D27DF88BB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3" name="Group 22">
            <a:extLst>
              <a:ext uri="{FF2B5EF4-FFF2-40B4-BE49-F238E27FC236}">
                <a16:creationId xmlns:a16="http://schemas.microsoft.com/office/drawing/2014/main" id="{B6BADB90-C74B-40D6-86DC-503F65FCE8D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09710" y="635715"/>
            <a:ext cx="11142208" cy="2482136"/>
            <a:chOff x="409710" y="635715"/>
            <a:chExt cx="11142208" cy="2482136"/>
          </a:xfrm>
        </p:grpSpPr>
        <p:sp>
          <p:nvSpPr>
            <p:cNvPr id="24" name="Freeform 44">
              <a:extLst>
                <a:ext uri="{FF2B5EF4-FFF2-40B4-BE49-F238E27FC236}">
                  <a16:creationId xmlns:a16="http://schemas.microsoft.com/office/drawing/2014/main" id="{6559431D-1886-4AE0-9B87-9AD2ECAB843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23203"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5" name="Freeform 45">
              <a:extLst>
                <a:ext uri="{FF2B5EF4-FFF2-40B4-BE49-F238E27FC236}">
                  <a16:creationId xmlns:a16="http://schemas.microsoft.com/office/drawing/2014/main" id="{373850A5-B04A-4FCD-9E73-EE322167FB3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6" name="Freeform 46">
              <a:extLst>
                <a:ext uri="{FF2B5EF4-FFF2-40B4-BE49-F238E27FC236}">
                  <a16:creationId xmlns:a16="http://schemas.microsoft.com/office/drawing/2014/main" id="{82C18C67-80FA-4738-AA53-0AF2419F98E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7" name="Freeform 47">
              <a:extLst>
                <a:ext uri="{FF2B5EF4-FFF2-40B4-BE49-F238E27FC236}">
                  <a16:creationId xmlns:a16="http://schemas.microsoft.com/office/drawing/2014/main" id="{48543B1A-8BF5-4C63-8404-41B2EA70B33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8" name="Rectangle 27">
              <a:extLst>
                <a:ext uri="{FF2B5EF4-FFF2-40B4-BE49-F238E27FC236}">
                  <a16:creationId xmlns:a16="http://schemas.microsoft.com/office/drawing/2014/main" id="{92DF5096-E051-498C-A3ED-CBA77A813AAC}"/>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644055" y="635715"/>
              <a:ext cx="10907863"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grpSp>
      <p:sp>
        <p:nvSpPr>
          <p:cNvPr id="2" name="Title 1">
            <a:extLst>
              <a:ext uri="{FF2B5EF4-FFF2-40B4-BE49-F238E27FC236}">
                <a16:creationId xmlns:a16="http://schemas.microsoft.com/office/drawing/2014/main" id="{36434B8D-C5B7-41AA-A67C-039E632311B0}"/>
              </a:ext>
            </a:extLst>
          </p:cNvPr>
          <p:cNvSpPr>
            <a:spLocks noGrp="1"/>
          </p:cNvSpPr>
          <p:nvPr>
            <p:ph type="title"/>
          </p:nvPr>
        </p:nvSpPr>
        <p:spPr>
          <a:xfrm>
            <a:off x="1047280" y="759805"/>
            <a:ext cx="10306520" cy="1325563"/>
          </a:xfrm>
        </p:spPr>
        <p:txBody>
          <a:bodyPr>
            <a:normAutofit/>
          </a:bodyPr>
          <a:lstStyle/>
          <a:p>
            <a:r>
              <a:rPr lang="en-US" sz="1600">
                <a:solidFill>
                  <a:srgbClr val="FFFFFF"/>
                </a:solidFill>
              </a:rPr>
              <a:t>Pineal Gland</a:t>
            </a:r>
            <a:br>
              <a:rPr lang="en-US" sz="1600">
                <a:solidFill>
                  <a:srgbClr val="FFFFFF"/>
                </a:solidFill>
              </a:rPr>
            </a:br>
            <a:br>
              <a:rPr lang="en-US" sz="1600">
                <a:solidFill>
                  <a:srgbClr val="FFFFFF"/>
                </a:solidFill>
              </a:rPr>
            </a:br>
            <a:br>
              <a:rPr lang="en-US" sz="1600">
                <a:solidFill>
                  <a:srgbClr val="FFFFFF"/>
                </a:solidFill>
              </a:rPr>
            </a:br>
            <a:br>
              <a:rPr lang="en-US" sz="1600">
                <a:solidFill>
                  <a:srgbClr val="FFFFFF"/>
                </a:solidFill>
              </a:rPr>
            </a:br>
            <a:r>
              <a:rPr lang="en-US" sz="1600">
                <a:solidFill>
                  <a:srgbClr val="FFFFFF"/>
                </a:solidFill>
              </a:rPr>
              <a:t> </a:t>
            </a:r>
            <a:endParaRPr lang="en-GB" sz="1600">
              <a:solidFill>
                <a:srgbClr val="FFFFFF"/>
              </a:solidFill>
            </a:endParaRPr>
          </a:p>
        </p:txBody>
      </p:sp>
      <p:sp>
        <p:nvSpPr>
          <p:cNvPr id="3" name="Content Placeholder 2">
            <a:extLst>
              <a:ext uri="{FF2B5EF4-FFF2-40B4-BE49-F238E27FC236}">
                <a16:creationId xmlns:a16="http://schemas.microsoft.com/office/drawing/2014/main" id="{EE8A1C48-22AF-4A48-9742-54138B9C84FA}"/>
              </a:ext>
            </a:extLst>
          </p:cNvPr>
          <p:cNvSpPr>
            <a:spLocks noGrp="1"/>
          </p:cNvSpPr>
          <p:nvPr>
            <p:ph idx="1"/>
          </p:nvPr>
        </p:nvSpPr>
        <p:spPr>
          <a:xfrm>
            <a:off x="1424904" y="2494450"/>
            <a:ext cx="4053545" cy="3563159"/>
          </a:xfrm>
        </p:spPr>
        <p:txBody>
          <a:bodyPr>
            <a:normAutofit/>
          </a:bodyPr>
          <a:lstStyle/>
          <a:p>
            <a:r>
              <a:rPr lang="en-US" sz="2400" dirty="0"/>
              <a:t>Pineal Gland:  the pineal gland secretes melatonin.  Use “pins and needles in a melon” as the mnemonic. </a:t>
            </a:r>
          </a:p>
          <a:p>
            <a:endParaRPr lang="en-GB" sz="2400" dirty="0"/>
          </a:p>
        </p:txBody>
      </p:sp>
      <p:pic>
        <p:nvPicPr>
          <p:cNvPr id="5" name="Picture 4" descr="A picture containing text&#10;&#10;Description automatically generated">
            <a:extLst>
              <a:ext uri="{FF2B5EF4-FFF2-40B4-BE49-F238E27FC236}">
                <a16:creationId xmlns:a16="http://schemas.microsoft.com/office/drawing/2014/main" id="{E4C5E803-6346-436F-A6DC-BEE55CD56249}"/>
              </a:ext>
            </a:extLst>
          </p:cNvPr>
          <p:cNvPicPr>
            <a:picLocks noChangeAspect="1"/>
          </p:cNvPicPr>
          <p:nvPr/>
        </p:nvPicPr>
        <p:blipFill rotWithShape="1">
          <a:blip r:embed="rId2">
            <a:extLst>
              <a:ext uri="{28A0092B-C50C-407E-A947-70E740481C1C}">
                <a14:useLocalDpi xmlns:a14="http://schemas.microsoft.com/office/drawing/2010/main" val="0"/>
              </a:ext>
            </a:extLst>
          </a:blip>
          <a:srcRect t="5801" r="2" b="7992"/>
          <a:stretch/>
        </p:blipFill>
        <p:spPr>
          <a:xfrm>
            <a:off x="6098892" y="2492376"/>
            <a:ext cx="4802404" cy="3563372"/>
          </a:xfrm>
          <a:prstGeom prst="rect">
            <a:avLst/>
          </a:prstGeom>
        </p:spPr>
      </p:pic>
    </p:spTree>
    <p:extLst>
      <p:ext uri="{BB962C8B-B14F-4D97-AF65-F5344CB8AC3E}">
        <p14:creationId xmlns:p14="http://schemas.microsoft.com/office/powerpoint/2010/main" val="3715587157"/>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EA75AF-5601-4188-B5A6-91EA0D933DA8}"/>
              </a:ext>
            </a:extLst>
          </p:cNvPr>
          <p:cNvSpPr>
            <a:spLocks noGrp="1"/>
          </p:cNvSpPr>
          <p:nvPr>
            <p:ph type="title"/>
          </p:nvPr>
        </p:nvSpPr>
        <p:spPr>
          <a:xfrm>
            <a:off x="838200" y="365125"/>
            <a:ext cx="10515600" cy="1325563"/>
          </a:xfrm>
        </p:spPr>
        <p:txBody>
          <a:bodyPr>
            <a:normAutofit/>
          </a:bodyPr>
          <a:lstStyle/>
          <a:p>
            <a:r>
              <a:rPr lang="en-US" dirty="0"/>
              <a:t>Corpus Callosum </a:t>
            </a:r>
            <a:endParaRPr lang="en-GB" dirty="0"/>
          </a:p>
        </p:txBody>
      </p:sp>
      <p:pic>
        <p:nvPicPr>
          <p:cNvPr id="5" name="Picture 4" descr="A picture containing fruit, black, man&#10;&#10;Description automatically generated">
            <a:extLst>
              <a:ext uri="{FF2B5EF4-FFF2-40B4-BE49-F238E27FC236}">
                <a16:creationId xmlns:a16="http://schemas.microsoft.com/office/drawing/2014/main" id="{D79AE0EB-1D8F-47A4-863A-5537AEB5C679}"/>
              </a:ext>
            </a:extLst>
          </p:cNvPr>
          <p:cNvPicPr>
            <a:picLocks noChangeAspect="1"/>
          </p:cNvPicPr>
          <p:nvPr/>
        </p:nvPicPr>
        <p:blipFill rotWithShape="1">
          <a:blip r:embed="rId2">
            <a:extLst>
              <a:ext uri="{28A0092B-C50C-407E-A947-70E740481C1C}">
                <a14:useLocalDpi xmlns:a14="http://schemas.microsoft.com/office/drawing/2010/main" val="0"/>
              </a:ext>
            </a:extLst>
          </a:blip>
          <a:srcRect r="1728" b="-1"/>
          <a:stretch/>
        </p:blipFill>
        <p:spPr>
          <a:xfrm>
            <a:off x="1000434" y="1904283"/>
            <a:ext cx="3173564" cy="3448850"/>
          </a:xfrm>
          <a:prstGeom prst="rect">
            <a:avLst/>
          </a:prstGeom>
        </p:spPr>
      </p:pic>
      <p:sp>
        <p:nvSpPr>
          <p:cNvPr id="3" name="Content Placeholder 2">
            <a:extLst>
              <a:ext uri="{FF2B5EF4-FFF2-40B4-BE49-F238E27FC236}">
                <a16:creationId xmlns:a16="http://schemas.microsoft.com/office/drawing/2014/main" id="{8EEEF1A5-3BCF-4E3A-9D2A-655E48F16085}"/>
              </a:ext>
            </a:extLst>
          </p:cNvPr>
          <p:cNvSpPr>
            <a:spLocks noGrp="1"/>
          </p:cNvSpPr>
          <p:nvPr>
            <p:ph idx="1"/>
          </p:nvPr>
        </p:nvSpPr>
        <p:spPr>
          <a:xfrm>
            <a:off x="4650658" y="1825625"/>
            <a:ext cx="6703142" cy="4351338"/>
          </a:xfrm>
        </p:spPr>
        <p:txBody>
          <a:bodyPr>
            <a:normAutofit/>
          </a:bodyPr>
          <a:lstStyle/>
          <a:p>
            <a:r>
              <a:rPr lang="en-US" sz="2400" dirty="0"/>
              <a:t>Corpus Callosum: the corpus callosum connects the two hemispheres.  Thus, the </a:t>
            </a:r>
            <a:r>
              <a:rPr lang="en-US" sz="2400" dirty="0" err="1"/>
              <a:t>corPLUS</a:t>
            </a:r>
            <a:r>
              <a:rPr lang="en-US" sz="2400" dirty="0"/>
              <a:t> </a:t>
            </a:r>
            <a:r>
              <a:rPr lang="en-US" sz="2400" dirty="0" err="1"/>
              <a:t>CalloSUM</a:t>
            </a:r>
            <a:r>
              <a:rPr lang="en-US" sz="2400" dirty="0"/>
              <a:t>.</a:t>
            </a:r>
          </a:p>
          <a:p>
            <a:endParaRPr lang="en-US" sz="2400" dirty="0"/>
          </a:p>
          <a:p>
            <a:r>
              <a:rPr lang="en-US" sz="2400" dirty="0"/>
              <a:t> </a:t>
            </a:r>
          </a:p>
          <a:p>
            <a:r>
              <a:rPr lang="en-US" sz="2400" dirty="0"/>
              <a:t>Corpus Callosum: it is through the corpus callosum that the two hemispheres communicate.  Thus, you could also picture “corpus CALL SOMEONE”. </a:t>
            </a:r>
          </a:p>
          <a:p>
            <a:r>
              <a:rPr lang="en-US" sz="2400" dirty="0"/>
              <a:t> </a:t>
            </a:r>
          </a:p>
          <a:p>
            <a:r>
              <a:rPr lang="en-US" sz="2400" dirty="0"/>
              <a:t> </a:t>
            </a:r>
          </a:p>
          <a:p>
            <a:endParaRPr lang="en-US" sz="2400" dirty="0"/>
          </a:p>
          <a:p>
            <a:endParaRPr lang="en-US" sz="2400" dirty="0"/>
          </a:p>
          <a:p>
            <a:endParaRPr lang="en-US" sz="2400" dirty="0"/>
          </a:p>
          <a:p>
            <a:endParaRPr lang="en-GB" sz="2400" dirty="0"/>
          </a:p>
        </p:txBody>
      </p:sp>
    </p:spTree>
    <p:extLst>
      <p:ext uri="{BB962C8B-B14F-4D97-AF65-F5344CB8AC3E}">
        <p14:creationId xmlns:p14="http://schemas.microsoft.com/office/powerpoint/2010/main" val="3633227391"/>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9">
            <a:extLst>
              <a:ext uri="{FF2B5EF4-FFF2-40B4-BE49-F238E27FC236}">
                <a16:creationId xmlns:a16="http://schemas.microsoft.com/office/drawing/2014/main" id="{F4C0B10B-D2C4-4A54-AFAD-3D27DF88BB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3" name="Group 11">
            <a:extLst>
              <a:ext uri="{FF2B5EF4-FFF2-40B4-BE49-F238E27FC236}">
                <a16:creationId xmlns:a16="http://schemas.microsoft.com/office/drawing/2014/main" id="{B6BADB90-C74B-40D6-86DC-503F65FCE8D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09710" y="635715"/>
            <a:ext cx="11142208" cy="2482136"/>
            <a:chOff x="409710" y="635715"/>
            <a:chExt cx="11142208" cy="2482136"/>
          </a:xfrm>
        </p:grpSpPr>
        <p:sp>
          <p:nvSpPr>
            <p:cNvPr id="13" name="Freeform 44">
              <a:extLst>
                <a:ext uri="{FF2B5EF4-FFF2-40B4-BE49-F238E27FC236}">
                  <a16:creationId xmlns:a16="http://schemas.microsoft.com/office/drawing/2014/main" id="{6559431D-1886-4AE0-9B87-9AD2ECAB843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23203"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 name="Freeform 45">
              <a:extLst>
                <a:ext uri="{FF2B5EF4-FFF2-40B4-BE49-F238E27FC236}">
                  <a16:creationId xmlns:a16="http://schemas.microsoft.com/office/drawing/2014/main" id="{373850A5-B04A-4FCD-9E73-EE322167FB3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5" name="Freeform 46">
              <a:extLst>
                <a:ext uri="{FF2B5EF4-FFF2-40B4-BE49-F238E27FC236}">
                  <a16:creationId xmlns:a16="http://schemas.microsoft.com/office/drawing/2014/main" id="{82C18C67-80FA-4738-AA53-0AF2419F98E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4" name="Freeform 47">
              <a:extLst>
                <a:ext uri="{FF2B5EF4-FFF2-40B4-BE49-F238E27FC236}">
                  <a16:creationId xmlns:a16="http://schemas.microsoft.com/office/drawing/2014/main" id="{48543B1A-8BF5-4C63-8404-41B2EA70B33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7" name="Rectangle 16">
              <a:extLst>
                <a:ext uri="{FF2B5EF4-FFF2-40B4-BE49-F238E27FC236}">
                  <a16:creationId xmlns:a16="http://schemas.microsoft.com/office/drawing/2014/main" id="{92DF5096-E051-498C-A3ED-CBA77A813AAC}"/>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644055" y="635715"/>
              <a:ext cx="10907863"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grpSp>
      <p:sp>
        <p:nvSpPr>
          <p:cNvPr id="2" name="Title 1">
            <a:extLst>
              <a:ext uri="{FF2B5EF4-FFF2-40B4-BE49-F238E27FC236}">
                <a16:creationId xmlns:a16="http://schemas.microsoft.com/office/drawing/2014/main" id="{B2DC00E1-5DC4-4F30-BF88-1F1B6A10404F}"/>
              </a:ext>
            </a:extLst>
          </p:cNvPr>
          <p:cNvSpPr>
            <a:spLocks noGrp="1"/>
          </p:cNvSpPr>
          <p:nvPr>
            <p:ph type="title"/>
          </p:nvPr>
        </p:nvSpPr>
        <p:spPr>
          <a:xfrm>
            <a:off x="1047280" y="759805"/>
            <a:ext cx="10306520" cy="1325563"/>
          </a:xfrm>
        </p:spPr>
        <p:txBody>
          <a:bodyPr>
            <a:normAutofit/>
          </a:bodyPr>
          <a:lstStyle/>
          <a:p>
            <a:r>
              <a:rPr lang="en-US" sz="4000">
                <a:solidFill>
                  <a:srgbClr val="FFFFFF"/>
                </a:solidFill>
              </a:rPr>
              <a:t>Broca area</a:t>
            </a:r>
            <a:endParaRPr lang="en-GB" sz="4000">
              <a:solidFill>
                <a:srgbClr val="FFFFFF"/>
              </a:solidFill>
            </a:endParaRPr>
          </a:p>
        </p:txBody>
      </p:sp>
      <p:sp>
        <p:nvSpPr>
          <p:cNvPr id="3" name="Content Placeholder 2">
            <a:extLst>
              <a:ext uri="{FF2B5EF4-FFF2-40B4-BE49-F238E27FC236}">
                <a16:creationId xmlns:a16="http://schemas.microsoft.com/office/drawing/2014/main" id="{6945FFCF-8CF6-4D81-830D-019F2250E144}"/>
              </a:ext>
            </a:extLst>
          </p:cNvPr>
          <p:cNvSpPr>
            <a:spLocks noGrp="1"/>
          </p:cNvSpPr>
          <p:nvPr>
            <p:ph idx="1"/>
          </p:nvPr>
        </p:nvSpPr>
        <p:spPr>
          <a:xfrm>
            <a:off x="1424904" y="2494450"/>
            <a:ext cx="4053545" cy="3563159"/>
          </a:xfrm>
        </p:spPr>
        <p:txBody>
          <a:bodyPr>
            <a:normAutofit/>
          </a:bodyPr>
          <a:lstStyle/>
          <a:p>
            <a:r>
              <a:rPr lang="en-US" sz="2400"/>
              <a:t>Broca’s area: Broca’s area is the area of the brain responsible for producing speech.  If it is damaged, you can understand what someone says, but your speech is disjointed.  In other words, “Broca’s speech is broken” or “Broca’s banter is broken”. </a:t>
            </a:r>
          </a:p>
          <a:p>
            <a:endParaRPr lang="en-US" sz="2400"/>
          </a:p>
          <a:p>
            <a:endParaRPr lang="en-GB" sz="2400"/>
          </a:p>
        </p:txBody>
      </p:sp>
      <p:pic>
        <p:nvPicPr>
          <p:cNvPr id="5" name="Picture 4" descr="A close up of a book&#10;&#10;Description automatically generated">
            <a:extLst>
              <a:ext uri="{FF2B5EF4-FFF2-40B4-BE49-F238E27FC236}">
                <a16:creationId xmlns:a16="http://schemas.microsoft.com/office/drawing/2014/main" id="{3A75B463-C942-4360-8083-C63AD96E8F8A}"/>
              </a:ext>
            </a:extLst>
          </p:cNvPr>
          <p:cNvPicPr>
            <a:picLocks noChangeAspect="1"/>
          </p:cNvPicPr>
          <p:nvPr/>
        </p:nvPicPr>
        <p:blipFill rotWithShape="1">
          <a:blip r:embed="rId2">
            <a:extLst>
              <a:ext uri="{28A0092B-C50C-407E-A947-70E740481C1C}">
                <a14:useLocalDpi xmlns:a14="http://schemas.microsoft.com/office/drawing/2010/main" val="0"/>
              </a:ext>
            </a:extLst>
          </a:blip>
          <a:srcRect t="6310" r="2" b="11891"/>
          <a:stretch/>
        </p:blipFill>
        <p:spPr>
          <a:xfrm>
            <a:off x="6098892" y="2492376"/>
            <a:ext cx="4802404" cy="3563372"/>
          </a:xfrm>
          <a:prstGeom prst="rect">
            <a:avLst/>
          </a:prstGeom>
        </p:spPr>
      </p:pic>
    </p:spTree>
    <p:extLst>
      <p:ext uri="{BB962C8B-B14F-4D97-AF65-F5344CB8AC3E}">
        <p14:creationId xmlns:p14="http://schemas.microsoft.com/office/powerpoint/2010/main" val="3958622695"/>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9AF5C66A-E8F2-4E13-98A3-FE96597C5A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5601" y="0"/>
            <a:ext cx="11480494" cy="2753936"/>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2" name="Picture 11">
            <a:extLst>
              <a:ext uri="{FF2B5EF4-FFF2-40B4-BE49-F238E27FC236}">
                <a16:creationId xmlns:a16="http://schemas.microsoft.com/office/drawing/2014/main" id="{AC860275-E106-493A-8BF0-E0A91130EF6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721E0D4B-0648-4C8C-82FE-08B02F76B7C1}"/>
              </a:ext>
            </a:extLst>
          </p:cNvPr>
          <p:cNvSpPr>
            <a:spLocks noGrp="1"/>
          </p:cNvSpPr>
          <p:nvPr>
            <p:ph type="title"/>
          </p:nvPr>
        </p:nvSpPr>
        <p:spPr>
          <a:xfrm>
            <a:off x="1179576" y="822960"/>
            <a:ext cx="9829800" cy="1325880"/>
          </a:xfrm>
        </p:spPr>
        <p:txBody>
          <a:bodyPr>
            <a:normAutofit/>
          </a:bodyPr>
          <a:lstStyle/>
          <a:p>
            <a:pPr algn="ctr"/>
            <a:r>
              <a:rPr lang="en-US" sz="4000">
                <a:solidFill>
                  <a:srgbClr val="FFFFFF"/>
                </a:solidFill>
              </a:rPr>
              <a:t>Wenicke’s </a:t>
            </a:r>
            <a:endParaRPr lang="en-GB" sz="4000">
              <a:solidFill>
                <a:srgbClr val="FFFFFF"/>
              </a:solidFill>
            </a:endParaRPr>
          </a:p>
        </p:txBody>
      </p:sp>
      <p:sp>
        <p:nvSpPr>
          <p:cNvPr id="3" name="Content Placeholder 2">
            <a:extLst>
              <a:ext uri="{FF2B5EF4-FFF2-40B4-BE49-F238E27FC236}">
                <a16:creationId xmlns:a16="http://schemas.microsoft.com/office/drawing/2014/main" id="{8EEB5BA1-5722-401D-BFB7-B100F78F004C}"/>
              </a:ext>
            </a:extLst>
          </p:cNvPr>
          <p:cNvSpPr>
            <a:spLocks noGrp="1"/>
          </p:cNvSpPr>
          <p:nvPr>
            <p:ph idx="1"/>
          </p:nvPr>
        </p:nvSpPr>
        <p:spPr>
          <a:xfrm>
            <a:off x="804672" y="2827419"/>
            <a:ext cx="5126896" cy="3227626"/>
          </a:xfrm>
        </p:spPr>
        <p:txBody>
          <a:bodyPr anchor="ctr">
            <a:normAutofit/>
          </a:bodyPr>
          <a:lstStyle/>
          <a:p>
            <a:r>
              <a:rPr lang="en-US" sz="1900">
                <a:solidFill>
                  <a:srgbClr val="000000"/>
                </a:solidFill>
              </a:rPr>
              <a:t>Wernicke’s area: Wernicke’s area is responsible for the comprehension of speech.  If you have an aphasia in this area of the brain you are unable to understand and respond to what people are saying to you.  In other words, “Wernicke’s comprehension is crappy”.</a:t>
            </a:r>
          </a:p>
          <a:p>
            <a:endParaRPr lang="en-US" sz="1900">
              <a:solidFill>
                <a:srgbClr val="000000"/>
              </a:solidFill>
            </a:endParaRPr>
          </a:p>
          <a:p>
            <a:r>
              <a:rPr lang="en-US" sz="1900">
                <a:solidFill>
                  <a:srgbClr val="000000"/>
                </a:solidFill>
              </a:rPr>
              <a:t> </a:t>
            </a:r>
            <a:endParaRPr lang="en-GB" sz="1900">
              <a:solidFill>
                <a:srgbClr val="000000"/>
              </a:solidFill>
            </a:endParaRPr>
          </a:p>
        </p:txBody>
      </p:sp>
      <p:pic>
        <p:nvPicPr>
          <p:cNvPr id="5" name="Picture 4" descr="A close up of a logo&#10;&#10;Description automatically generated">
            <a:extLst>
              <a:ext uri="{FF2B5EF4-FFF2-40B4-BE49-F238E27FC236}">
                <a16:creationId xmlns:a16="http://schemas.microsoft.com/office/drawing/2014/main" id="{F6369C11-C009-4C64-B258-8EC25FDDFA07}"/>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429378" y="3076991"/>
            <a:ext cx="4954693" cy="2738775"/>
          </a:xfrm>
          <a:prstGeom prst="rect">
            <a:avLst/>
          </a:prstGeom>
        </p:spPr>
      </p:pic>
    </p:spTree>
    <p:extLst>
      <p:ext uri="{BB962C8B-B14F-4D97-AF65-F5344CB8AC3E}">
        <p14:creationId xmlns:p14="http://schemas.microsoft.com/office/powerpoint/2010/main" val="2740396552"/>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A8AA5BC-4F7A-4226-8F99-6D824B226A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324"/>
            <a:ext cx="12192000" cy="6861324"/>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E5445C6-DD42-4979-86FF-03730E8C6D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734" y="321733"/>
            <a:ext cx="11573488" cy="6214534"/>
          </a:xfrm>
          <a:prstGeom prst="rect">
            <a:avLst/>
          </a:prstGeom>
          <a:solidFill>
            <a:schemeClr val="bg1">
              <a:lumMod val="75000"/>
              <a:lumOff val="25000"/>
            </a:schemeClr>
          </a:solidFill>
          <a:ln w="127000" cap="sq" cmpd="thinThick">
            <a:solidFill>
              <a:schemeClr val="bg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E1C27A4-31DE-4AEF-B97A-845BECE776AA}"/>
              </a:ext>
            </a:extLst>
          </p:cNvPr>
          <p:cNvSpPr>
            <a:spLocks noGrp="1"/>
          </p:cNvSpPr>
          <p:nvPr>
            <p:ph type="title"/>
          </p:nvPr>
        </p:nvSpPr>
        <p:spPr>
          <a:xfrm>
            <a:off x="1524000" y="1122362"/>
            <a:ext cx="9144000" cy="2840037"/>
          </a:xfrm>
        </p:spPr>
        <p:txBody>
          <a:bodyPr vert="horz" lIns="91440" tIns="45720" rIns="91440" bIns="45720" rtlCol="0" anchor="b">
            <a:normAutofit/>
          </a:bodyPr>
          <a:lstStyle/>
          <a:p>
            <a:pPr algn="ctr"/>
            <a:r>
              <a:rPr lang="en-US" sz="5800" kern="1200">
                <a:solidFill>
                  <a:schemeClr val="tx1"/>
                </a:solidFill>
                <a:latin typeface="+mj-lt"/>
                <a:ea typeface="+mj-ea"/>
                <a:cs typeface="+mj-cs"/>
              </a:rPr>
              <a:t>Now try the following </a:t>
            </a:r>
          </a:p>
        </p:txBody>
      </p:sp>
      <p:sp>
        <p:nvSpPr>
          <p:cNvPr id="3" name="Content Placeholder 2">
            <a:extLst>
              <a:ext uri="{FF2B5EF4-FFF2-40B4-BE49-F238E27FC236}">
                <a16:creationId xmlns:a16="http://schemas.microsoft.com/office/drawing/2014/main" id="{D317EFB2-EC9D-4506-88D4-17C1062385EE}"/>
              </a:ext>
            </a:extLst>
          </p:cNvPr>
          <p:cNvSpPr>
            <a:spLocks noGrp="1"/>
          </p:cNvSpPr>
          <p:nvPr>
            <p:ph idx="1"/>
          </p:nvPr>
        </p:nvSpPr>
        <p:spPr>
          <a:xfrm>
            <a:off x="1524000" y="4256436"/>
            <a:ext cx="9144000" cy="1600818"/>
          </a:xfrm>
        </p:spPr>
        <p:txBody>
          <a:bodyPr vert="horz" lIns="91440" tIns="45720" rIns="91440" bIns="45720" rtlCol="0">
            <a:normAutofit/>
          </a:bodyPr>
          <a:lstStyle/>
          <a:p>
            <a:pPr marL="0" indent="0" algn="ctr">
              <a:buNone/>
            </a:pPr>
            <a:r>
              <a:rPr lang="en-US" sz="2400" kern="1200" dirty="0">
                <a:solidFill>
                  <a:schemeClr val="accent1">
                    <a:lumMod val="60000"/>
                    <a:lumOff val="40000"/>
                  </a:schemeClr>
                </a:solidFill>
                <a:latin typeface="+mn-lt"/>
                <a:ea typeface="+mn-ea"/>
                <a:cs typeface="+mn-cs"/>
              </a:rPr>
              <a:t>https://quizizz.com/admin/quiz/589cd327d82392cc0a832a3c/brain-lobes-functions</a:t>
            </a:r>
          </a:p>
        </p:txBody>
      </p:sp>
      <p:cxnSp>
        <p:nvCxnSpPr>
          <p:cNvPr id="12" name="Straight Connector 11">
            <a:extLst>
              <a:ext uri="{FF2B5EF4-FFF2-40B4-BE49-F238E27FC236}">
                <a16:creationId xmlns:a16="http://schemas.microsoft.com/office/drawing/2014/main" id="{45000665-DFC7-417E-8FD7-516A0F15C97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724400" y="4109417"/>
            <a:ext cx="2743200" cy="0"/>
          </a:xfrm>
          <a:prstGeom prst="line">
            <a:avLst/>
          </a:prstGeom>
          <a:ln w="12700">
            <a:solidFill>
              <a:schemeClr val="tx1">
                <a:lumMod val="8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78458559"/>
      </p:ext>
    </p:extLst>
  </p:cSld>
  <p:clrMapOvr>
    <a:overrideClrMapping bg1="dk1" tx1="lt1" bg2="dk2" tx2="lt2" accent1="accent1" accent2="accent2" accent3="accent3" accent4="accent4" accent5="accent5" accent6="accent6" hlink="hlink" folHlink="folHlink"/>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TotalTime>
  <Words>1327</Words>
  <Application>Microsoft Office PowerPoint</Application>
  <PresentationFormat>Widescreen</PresentationFormat>
  <Paragraphs>120</Paragraphs>
  <Slides>37</Slides>
  <Notes>0</Notes>
  <HiddenSlides>0</HiddenSlides>
  <MMClips>1</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37</vt:i4>
      </vt:variant>
    </vt:vector>
  </HeadingPairs>
  <TitlesOfParts>
    <vt:vector size="41" baseType="lpstr">
      <vt:lpstr>Arial</vt:lpstr>
      <vt:lpstr>Calibri</vt:lpstr>
      <vt:lpstr>Calibri Light</vt:lpstr>
      <vt:lpstr>Office Theme</vt:lpstr>
      <vt:lpstr>How to remember !</vt:lpstr>
      <vt:lpstr>Lobes of the brain </vt:lpstr>
      <vt:lpstr>Occipital lobe </vt:lpstr>
      <vt:lpstr>Parietal lobe   </vt:lpstr>
      <vt:lpstr>Frontal lobe  </vt:lpstr>
      <vt:lpstr>Temporal lobe   </vt:lpstr>
      <vt:lpstr>The Brain’s Limbic System  </vt:lpstr>
      <vt:lpstr>Hippocampus </vt:lpstr>
      <vt:lpstr>Amygdala</vt:lpstr>
      <vt:lpstr>Thalamus </vt:lpstr>
      <vt:lpstr>Cerebellum </vt:lpstr>
      <vt:lpstr>Hypotalamus </vt:lpstr>
      <vt:lpstr>The Brain Stem  </vt:lpstr>
      <vt:lpstr>Pons </vt:lpstr>
      <vt:lpstr>Reticular formation   </vt:lpstr>
      <vt:lpstr>Medulla Oblongata   </vt:lpstr>
      <vt:lpstr>The Neuron  </vt:lpstr>
      <vt:lpstr>Dendrites </vt:lpstr>
      <vt:lpstr>Soma   </vt:lpstr>
      <vt:lpstr>Axon   </vt:lpstr>
      <vt:lpstr>Myelin Sheath   </vt:lpstr>
      <vt:lpstr>Nodes of ranvier  </vt:lpstr>
      <vt:lpstr>Synaptic Vesicles    </vt:lpstr>
      <vt:lpstr>Synapse    </vt:lpstr>
      <vt:lpstr>Neuron Communication   </vt:lpstr>
      <vt:lpstr>Neurotransimitters</vt:lpstr>
      <vt:lpstr>Action potential </vt:lpstr>
      <vt:lpstr>PowerPoint Presentation</vt:lpstr>
      <vt:lpstr>Acetycholine </vt:lpstr>
      <vt:lpstr>  </vt:lpstr>
      <vt:lpstr>Endorphins   </vt:lpstr>
      <vt:lpstr>The Brain and its Hemispheres       </vt:lpstr>
      <vt:lpstr>Pineal Gland     </vt:lpstr>
      <vt:lpstr>Corpus Callosum </vt:lpstr>
      <vt:lpstr>Broca area</vt:lpstr>
      <vt:lpstr>Wenicke’s </vt:lpstr>
      <vt:lpstr>Now try the following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How to remember !</dc:title>
  <dc:creator>Felicity Page</dc:creator>
  <cp:lastModifiedBy>Felicity Page</cp:lastModifiedBy>
  <cp:revision>2</cp:revision>
  <dcterms:created xsi:type="dcterms:W3CDTF">2020-02-24T19:40:35Z</dcterms:created>
  <dcterms:modified xsi:type="dcterms:W3CDTF">2020-02-24T19:43:58Z</dcterms:modified>
</cp:coreProperties>
</file>