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6" r:id="rId8"/>
    <p:sldId id="262" r:id="rId9"/>
    <p:sldId id="265" r:id="rId10"/>
    <p:sldId id="267"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A2EAA77-2838-427E-8DF7-FA0870A83A80}"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4755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spTree>
    <p:extLst>
      <p:ext uri="{BB962C8B-B14F-4D97-AF65-F5344CB8AC3E}">
        <p14:creationId xmlns:p14="http://schemas.microsoft.com/office/powerpoint/2010/main" val="2197248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19371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6A618E-CCD9-4818-A321-5E0841FBE262}" type="datetimeFigureOut">
              <a:rPr lang="en-GB" smtClean="0"/>
              <a:t>12/11/2022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EAA77-2838-427E-8DF7-FA0870A83A80}" type="slidenum">
              <a:rPr lang="en-GB" smtClean="0"/>
              <a:t>‹#›</a:t>
            </a:fld>
            <a:endParaRPr lang="en-GB"/>
          </a:p>
        </p:txBody>
      </p:sp>
    </p:spTree>
    <p:extLst>
      <p:ext uri="{BB962C8B-B14F-4D97-AF65-F5344CB8AC3E}">
        <p14:creationId xmlns:p14="http://schemas.microsoft.com/office/powerpoint/2010/main" val="32538394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6A618E-CCD9-4818-A321-5E0841FBE262}" type="datetimeFigureOut">
              <a:rPr lang="en-GB" smtClean="0"/>
              <a:t>12/11/2022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2EAA77-2838-427E-8DF7-FA0870A83A80}"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2330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6A618E-CCD9-4818-A321-5E0841FBE262}" type="datetimeFigureOut">
              <a:rPr lang="en-GB" smtClean="0"/>
              <a:t>12/11/2022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2EAA77-2838-427E-8DF7-FA0870A83A8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3224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6A618E-CCD9-4818-A321-5E0841FBE262}" type="datetimeFigureOut">
              <a:rPr lang="en-GB" smtClean="0"/>
              <a:t>12/11/2022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2EAA77-2838-427E-8DF7-FA0870A83A80}" type="slidenum">
              <a:rPr lang="en-GB" smtClean="0"/>
              <a:t>‹#›</a:t>
            </a:fld>
            <a:endParaRPr lang="en-GB"/>
          </a:p>
        </p:txBody>
      </p:sp>
    </p:spTree>
    <p:extLst>
      <p:ext uri="{BB962C8B-B14F-4D97-AF65-F5344CB8AC3E}">
        <p14:creationId xmlns:p14="http://schemas.microsoft.com/office/powerpoint/2010/main" val="1748524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6A618E-CCD9-4818-A321-5E0841FBE262}" type="datetimeFigureOut">
              <a:rPr lang="en-GB" smtClean="0"/>
              <a:t>12/11/2022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EAA77-2838-427E-8DF7-FA0870A83A80}"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6913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6A618E-CCD9-4818-A321-5E0841FBE262}" type="datetimeFigureOut">
              <a:rPr lang="en-GB" smtClean="0"/>
              <a:t>12/11/2022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EAA77-2838-427E-8DF7-FA0870A83A80}" type="slidenum">
              <a:rPr lang="en-GB" smtClean="0"/>
              <a:t>‹#›</a:t>
            </a:fld>
            <a:endParaRPr lang="en-GB"/>
          </a:p>
        </p:txBody>
      </p:sp>
    </p:spTree>
    <p:extLst>
      <p:ext uri="{BB962C8B-B14F-4D97-AF65-F5344CB8AC3E}">
        <p14:creationId xmlns:p14="http://schemas.microsoft.com/office/powerpoint/2010/main" val="4288532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6A618E-CCD9-4818-A321-5E0841FBE262}" type="datetimeFigureOut">
              <a:rPr lang="en-GB" smtClean="0"/>
              <a:t>12/11/2022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EAA77-2838-427E-8DF7-FA0870A83A80}" type="slidenum">
              <a:rPr lang="en-GB" smtClean="0"/>
              <a:t>‹#›</a:t>
            </a:fld>
            <a:endParaRPr lang="en-GB"/>
          </a:p>
        </p:txBody>
      </p:sp>
    </p:spTree>
    <p:extLst>
      <p:ext uri="{BB962C8B-B14F-4D97-AF65-F5344CB8AC3E}">
        <p14:creationId xmlns:p14="http://schemas.microsoft.com/office/powerpoint/2010/main" val="3210922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9868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0693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spTree>
    <p:extLst>
      <p:ext uri="{BB962C8B-B14F-4D97-AF65-F5344CB8AC3E}">
        <p14:creationId xmlns:p14="http://schemas.microsoft.com/office/powerpoint/2010/main" val="40445581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3501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0468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67072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6A618E-CCD9-4818-A321-5E0841FBE262}" type="datetimeFigureOut">
              <a:rPr lang="en-GB" smtClean="0"/>
              <a:t>12/11/2022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EAA77-2838-427E-8DF7-FA0870A83A80}"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912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46A618E-CCD9-4818-A321-5E0841FBE262}" type="datetimeFigureOut">
              <a:rPr lang="en-GB" smtClean="0"/>
              <a:t>12/11/2022</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A2EAA77-2838-427E-8DF7-FA0870A83A80}" type="slidenum">
              <a:rPr lang="en-GB" smtClean="0"/>
              <a:t>‹#›</a:t>
            </a:fld>
            <a:endParaRPr lang="en-GB"/>
          </a:p>
        </p:txBody>
      </p:sp>
    </p:spTree>
    <p:extLst>
      <p:ext uri="{BB962C8B-B14F-4D97-AF65-F5344CB8AC3E}">
        <p14:creationId xmlns:p14="http://schemas.microsoft.com/office/powerpoint/2010/main" val="32523043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achievers.com/blog/8-elements-employee-engagement/" TargetMode="External"/><Relationship Id="rId2" Type="http://schemas.openxmlformats.org/officeDocument/2006/relationships/hyperlink" Target="https://hbr.org/2021/10/how-companies-can-improve-employee-engagement-right-no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9C2C63-D709-4949-9465-29A52CBED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FD2038-15D6-4003-8350-AFEC394EE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920" y="1399880"/>
            <a:ext cx="7808159" cy="4103960"/>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CF519C2-F6BE-41BE-A50E-54B98359C9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solidFill>
              <a:schemeClr val="accent1"/>
            </a:solidFill>
            <a:miter lim="800000"/>
          </a:ln>
        </p:spPr>
        <p:style>
          <a:lnRef idx="1">
            <a:schemeClr val="accent1"/>
          </a:lnRef>
          <a:fillRef idx="3">
            <a:schemeClr val="accent1"/>
          </a:fillRef>
          <a:effectRef idx="2">
            <a:schemeClr val="accent1"/>
          </a:effectRef>
          <a:fontRef idx="minor">
            <a:schemeClr val="lt1"/>
          </a:fontRef>
        </p:style>
      </p:sp>
      <p:grpSp>
        <p:nvGrpSpPr>
          <p:cNvPr id="14" name="Group 13">
            <a:extLst>
              <a:ext uri="{FF2B5EF4-FFF2-40B4-BE49-F238E27FC236}">
                <a16:creationId xmlns:a16="http://schemas.microsoft.com/office/drawing/2014/main" id="{7767AD93-AD3E-4C62-97D5-E54E14B2EAD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15" name="Rounded Rectangle 17">
              <a:extLst>
                <a:ext uri="{FF2B5EF4-FFF2-40B4-BE49-F238E27FC236}">
                  <a16:creationId xmlns:a16="http://schemas.microsoft.com/office/drawing/2014/main" id="{AA443E8D-EC07-4B8F-B370-2A1153F350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841F0AA1-D12D-4FDB-BF66-D9398ED9303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17" name="Rounded Rectangle 20">
              <a:extLst>
                <a:ext uri="{FF2B5EF4-FFF2-40B4-BE49-F238E27FC236}">
                  <a16:creationId xmlns:a16="http://schemas.microsoft.com/office/drawing/2014/main" id="{E2B949DE-0178-4942-80DE-811C1AA4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284AA86D-EAE1-4E3F-A54C-7F1E390B6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9D3F402F-4F66-9402-93B6-25D6323A017F}"/>
              </a:ext>
            </a:extLst>
          </p:cNvPr>
          <p:cNvSpPr>
            <a:spLocks noGrp="1"/>
          </p:cNvSpPr>
          <p:nvPr>
            <p:ph type="ctrTitle"/>
          </p:nvPr>
        </p:nvSpPr>
        <p:spPr>
          <a:xfrm>
            <a:off x="2692398" y="1871131"/>
            <a:ext cx="6815669" cy="1515533"/>
          </a:xfrm>
        </p:spPr>
        <p:txBody>
          <a:bodyPr>
            <a:normAutofit/>
          </a:bodyPr>
          <a:lstStyle/>
          <a:p>
            <a:pPr>
              <a:lnSpc>
                <a:spcPct val="90000"/>
              </a:lnSpc>
            </a:pPr>
            <a:r>
              <a:rPr lang="en-GB" sz="3400">
                <a:solidFill>
                  <a:schemeClr val="bg1"/>
                </a:solidFill>
              </a:rPr>
              <a:t>Operating Hotel Facilities</a:t>
            </a:r>
            <a:br>
              <a:rPr lang="en-GB" sz="3400">
                <a:solidFill>
                  <a:schemeClr val="bg1"/>
                </a:solidFill>
              </a:rPr>
            </a:br>
            <a:r>
              <a:rPr lang="en-GB" sz="3400">
                <a:solidFill>
                  <a:schemeClr val="bg1"/>
                </a:solidFill>
              </a:rPr>
              <a:t>Presentation: Employee Engagement</a:t>
            </a:r>
          </a:p>
        </p:txBody>
      </p:sp>
      <p:sp>
        <p:nvSpPr>
          <p:cNvPr id="3" name="Subtitle 2">
            <a:extLst>
              <a:ext uri="{FF2B5EF4-FFF2-40B4-BE49-F238E27FC236}">
                <a16:creationId xmlns:a16="http://schemas.microsoft.com/office/drawing/2014/main" id="{C7E869AC-11F7-E6B3-52F5-3B422A41A88D}"/>
              </a:ext>
            </a:extLst>
          </p:cNvPr>
          <p:cNvSpPr>
            <a:spLocks noGrp="1"/>
          </p:cNvSpPr>
          <p:nvPr>
            <p:ph type="subTitle" idx="1"/>
          </p:nvPr>
        </p:nvSpPr>
        <p:spPr>
          <a:xfrm>
            <a:off x="2692398" y="3657597"/>
            <a:ext cx="6815669" cy="1320802"/>
          </a:xfrm>
        </p:spPr>
        <p:txBody>
          <a:bodyPr>
            <a:normAutofit/>
          </a:bodyPr>
          <a:lstStyle/>
          <a:p>
            <a:r>
              <a:rPr lang="en-GB">
                <a:solidFill>
                  <a:schemeClr val="bg1"/>
                </a:solidFill>
              </a:rPr>
              <a:t>Student ID: 2119794</a:t>
            </a:r>
          </a:p>
        </p:txBody>
      </p:sp>
      <p:cxnSp>
        <p:nvCxnSpPr>
          <p:cNvPr id="20" name="Straight Connector 19">
            <a:extLst>
              <a:ext uri="{FF2B5EF4-FFF2-40B4-BE49-F238E27FC236}">
                <a16:creationId xmlns:a16="http://schemas.microsoft.com/office/drawing/2014/main" id="{0772CE55-4C36-44F1-A9BD-379BEB8431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a:ln>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9044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B5F21-2F2D-8D6F-EB65-E1E6D1F05979}"/>
              </a:ext>
            </a:extLst>
          </p:cNvPr>
          <p:cNvSpPr>
            <a:spLocks noGrp="1"/>
          </p:cNvSpPr>
          <p:nvPr>
            <p:ph type="title"/>
          </p:nvPr>
        </p:nvSpPr>
        <p:spPr/>
        <p:txBody>
          <a:bodyPr/>
          <a:lstStyle/>
          <a:p>
            <a:r>
              <a:rPr lang="en-US" dirty="0"/>
              <a:t>Presentation Outline</a:t>
            </a:r>
            <a:endParaRPr lang="en-GB" dirty="0"/>
          </a:p>
        </p:txBody>
      </p:sp>
      <p:sp>
        <p:nvSpPr>
          <p:cNvPr id="3" name="Content Placeholder 2">
            <a:extLst>
              <a:ext uri="{FF2B5EF4-FFF2-40B4-BE49-F238E27FC236}">
                <a16:creationId xmlns:a16="http://schemas.microsoft.com/office/drawing/2014/main" id="{77C8B38A-D0F8-1284-8F91-8B9B5764307B}"/>
              </a:ext>
            </a:extLst>
          </p:cNvPr>
          <p:cNvSpPr>
            <a:spLocks noGrp="1"/>
          </p:cNvSpPr>
          <p:nvPr>
            <p:ph idx="1"/>
          </p:nvPr>
        </p:nvSpPr>
        <p:spPr/>
        <p:txBody>
          <a:bodyPr/>
          <a:lstStyle/>
          <a:p>
            <a:r>
              <a:rPr lang="en-US" dirty="0"/>
              <a:t>Introduction</a:t>
            </a:r>
          </a:p>
          <a:p>
            <a:r>
              <a:rPr lang="en-US" dirty="0"/>
              <a:t>IMPORTANCE OF EMPLOYEE ENGAGEMENT </a:t>
            </a:r>
          </a:p>
          <a:p>
            <a:r>
              <a:rPr lang="en-US" dirty="0"/>
              <a:t>IMPORTANCE OF EMPLOYEE ENGAGEMENT IN HOTEL INDUSTRY</a:t>
            </a:r>
            <a:endParaRPr lang="en-GB" dirty="0"/>
          </a:p>
          <a:p>
            <a:r>
              <a:rPr lang="en-GB" dirty="0"/>
              <a:t>THEORETICAL MODEL</a:t>
            </a:r>
          </a:p>
          <a:p>
            <a:r>
              <a:rPr lang="en-US" dirty="0"/>
              <a:t>WAYS TO IMPROVE EMPLOYEE ENGAGEMENT AND ENGAGE EMPLOYEES</a:t>
            </a:r>
            <a:endParaRPr lang="en-GB" dirty="0"/>
          </a:p>
        </p:txBody>
      </p:sp>
    </p:spTree>
    <p:extLst>
      <p:ext uri="{BB962C8B-B14F-4D97-AF65-F5344CB8AC3E}">
        <p14:creationId xmlns:p14="http://schemas.microsoft.com/office/powerpoint/2010/main" val="1715658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8A157-B0F0-BE76-5AD6-90CBECD267F3}"/>
              </a:ext>
            </a:extLst>
          </p:cNvPr>
          <p:cNvSpPr>
            <a:spLocks noGrp="1"/>
          </p:cNvSpPr>
          <p:nvPr>
            <p:ph type="title"/>
          </p:nvPr>
        </p:nvSpPr>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0FB4CEC3-AED1-3554-2A58-C9392A020E6B}"/>
              </a:ext>
            </a:extLst>
          </p:cNvPr>
          <p:cNvSpPr>
            <a:spLocks noGrp="1"/>
          </p:cNvSpPr>
          <p:nvPr>
            <p:ph idx="1"/>
          </p:nvPr>
        </p:nvSpPr>
        <p:spPr/>
        <p:txBody>
          <a:bodyPr>
            <a:normAutofit fontScale="92500" lnSpcReduction="10000"/>
          </a:bodyPr>
          <a:lstStyle/>
          <a:p>
            <a:r>
              <a:rPr lang="en-US" dirty="0"/>
              <a:t>In the course of this presentation, we are going to talk about the creation of employee engagement programs for the hotel in order to boost the overall performance of the institution.</a:t>
            </a:r>
          </a:p>
          <a:p>
            <a:r>
              <a:rPr lang="en-US" dirty="0"/>
              <a:t>The hospitality industry has been plagued for a long time by a problem that is currently being researched and that is high rates of staff turnover. As part of its research, it provides genuine examples of prosperous businesses such as Marriott.</a:t>
            </a:r>
          </a:p>
          <a:p>
            <a:r>
              <a:rPr lang="en-US" dirty="0"/>
              <a:t>In the year 2022, the industry will be confronted with a number of challenges, including Covid-19, shifting immigration regulations in a number of countries, and the departure of talented workers to other industries.</a:t>
            </a:r>
            <a:endParaRPr lang="en-GB" dirty="0"/>
          </a:p>
        </p:txBody>
      </p:sp>
    </p:spTree>
    <p:extLst>
      <p:ext uri="{BB962C8B-B14F-4D97-AF65-F5344CB8AC3E}">
        <p14:creationId xmlns:p14="http://schemas.microsoft.com/office/powerpoint/2010/main" val="4282212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075F1-5C17-FFDA-7294-5CC83A34B182}"/>
              </a:ext>
            </a:extLst>
          </p:cNvPr>
          <p:cNvSpPr>
            <a:spLocks noGrp="1"/>
          </p:cNvSpPr>
          <p:nvPr>
            <p:ph type="title"/>
          </p:nvPr>
        </p:nvSpPr>
        <p:spPr/>
        <p:txBody>
          <a:bodyPr>
            <a:normAutofit fontScale="90000"/>
          </a:bodyPr>
          <a:lstStyle/>
          <a:p>
            <a:r>
              <a:rPr lang="en-GB" dirty="0"/>
              <a:t>The importance of employee engagement</a:t>
            </a:r>
            <a:br>
              <a:rPr lang="en-GB" dirty="0"/>
            </a:br>
            <a:endParaRPr lang="en-GB" dirty="0"/>
          </a:p>
        </p:txBody>
      </p:sp>
      <p:sp>
        <p:nvSpPr>
          <p:cNvPr id="3" name="Content Placeholder 2">
            <a:extLst>
              <a:ext uri="{FF2B5EF4-FFF2-40B4-BE49-F238E27FC236}">
                <a16:creationId xmlns:a16="http://schemas.microsoft.com/office/drawing/2014/main" id="{96D98B2A-8A93-64EB-A8AE-A98ED1AE4A0F}"/>
              </a:ext>
            </a:extLst>
          </p:cNvPr>
          <p:cNvSpPr>
            <a:spLocks noGrp="1"/>
          </p:cNvSpPr>
          <p:nvPr>
            <p:ph idx="1"/>
          </p:nvPr>
        </p:nvSpPr>
        <p:spPr/>
        <p:txBody>
          <a:bodyPr>
            <a:normAutofit fontScale="92500" lnSpcReduction="10000"/>
          </a:bodyPr>
          <a:lstStyle/>
          <a:p>
            <a:r>
              <a:rPr lang="en-US" dirty="0"/>
              <a:t>When employees are committed in the purpose of the firm, they promote the values of the organization and contribute to its success. "one who is totally interested and excited about their job and, as a consequence, takes constructive action to enhance the reputation and interests of the company," this is the definition of what it means to be an engaged worker.</a:t>
            </a:r>
          </a:p>
          <a:p>
            <a:r>
              <a:rPr lang="en-US" dirty="0"/>
              <a:t>The degree to which a person is involved in their work is a major determinant of how satisfied they are with their entire employment. Workers in today's economy place a high value on being involved in their job, feeling a sense of pride in their employer and their work, having the choice to work from home or from numerous places, and having the flexibility to work wherever they want to be an absolute need.</a:t>
            </a:r>
            <a:endParaRPr lang="en-GB" dirty="0"/>
          </a:p>
        </p:txBody>
      </p:sp>
    </p:spTree>
    <p:extLst>
      <p:ext uri="{BB962C8B-B14F-4D97-AF65-F5344CB8AC3E}">
        <p14:creationId xmlns:p14="http://schemas.microsoft.com/office/powerpoint/2010/main" val="3374437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5B157-FF23-6AFA-E75E-74F4AAECB1EB}"/>
              </a:ext>
            </a:extLst>
          </p:cNvPr>
          <p:cNvSpPr>
            <a:spLocks noGrp="1"/>
          </p:cNvSpPr>
          <p:nvPr>
            <p:ph type="title"/>
          </p:nvPr>
        </p:nvSpPr>
        <p:spPr/>
        <p:txBody>
          <a:bodyPr>
            <a:normAutofit fontScale="90000"/>
          </a:bodyPr>
          <a:lstStyle/>
          <a:p>
            <a:r>
              <a:rPr lang="en-GB" dirty="0"/>
              <a:t>The importance of employee engagement</a:t>
            </a:r>
            <a:br>
              <a:rPr lang="en-GB" dirty="0"/>
            </a:br>
            <a:endParaRPr lang="en-GB" dirty="0"/>
          </a:p>
        </p:txBody>
      </p:sp>
      <p:sp>
        <p:nvSpPr>
          <p:cNvPr id="3" name="Content Placeholder 2">
            <a:extLst>
              <a:ext uri="{FF2B5EF4-FFF2-40B4-BE49-F238E27FC236}">
                <a16:creationId xmlns:a16="http://schemas.microsoft.com/office/drawing/2014/main" id="{B032E151-C597-6A70-F2F1-FB92DCE0461F}"/>
              </a:ext>
            </a:extLst>
          </p:cNvPr>
          <p:cNvSpPr>
            <a:spLocks noGrp="1"/>
          </p:cNvSpPr>
          <p:nvPr>
            <p:ph idx="1"/>
          </p:nvPr>
        </p:nvSpPr>
        <p:spPr>
          <a:xfrm>
            <a:off x="1295402" y="2556932"/>
            <a:ext cx="9601196" cy="3318936"/>
          </a:xfrm>
        </p:spPr>
        <p:txBody>
          <a:bodyPr>
            <a:normAutofit fontScale="92500" lnSpcReduction="10000"/>
          </a:bodyPr>
          <a:lstStyle/>
          <a:p>
            <a:r>
              <a:rPr lang="en-US" dirty="0"/>
              <a:t>A key factor that contributes to a broad variety of unfavorable employee behaviors, such as indifference, sloppiness, and poor performance, is dissatisfaction with one's employment. </a:t>
            </a:r>
          </a:p>
          <a:p>
            <a:r>
              <a:rPr lang="en-US" dirty="0"/>
              <a:t>Customers like to feel at ease in an environment that is not just welcoming but also commensurate with the amount of money they have spent. To increase customer satisfaction it is essential to maintain a loyal client base and a motivated workforce.</a:t>
            </a:r>
          </a:p>
          <a:p>
            <a:r>
              <a:rPr lang="en-US" dirty="0"/>
              <a:t>Workers are more likely to be involved in their employment and to make positive contributions to customer service when they believe that the results of their labor will have a direct impact on the consumers they serve (</a:t>
            </a:r>
            <a:r>
              <a:rPr lang="en-US" dirty="0" err="1"/>
              <a:t>Presbitero</a:t>
            </a:r>
            <a:r>
              <a:rPr lang="en-US" dirty="0"/>
              <a:t>, 2017).</a:t>
            </a:r>
            <a:endParaRPr lang="en-GB" dirty="0"/>
          </a:p>
        </p:txBody>
      </p:sp>
    </p:spTree>
    <p:extLst>
      <p:ext uri="{BB962C8B-B14F-4D97-AF65-F5344CB8AC3E}">
        <p14:creationId xmlns:p14="http://schemas.microsoft.com/office/powerpoint/2010/main" val="2664689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1B8B-DD7B-8424-F888-3671520C8A37}"/>
              </a:ext>
            </a:extLst>
          </p:cNvPr>
          <p:cNvSpPr>
            <a:spLocks noGrp="1"/>
          </p:cNvSpPr>
          <p:nvPr>
            <p:ph type="title"/>
          </p:nvPr>
        </p:nvSpPr>
        <p:spPr/>
        <p:txBody>
          <a:bodyPr>
            <a:normAutofit fontScale="90000"/>
          </a:bodyPr>
          <a:lstStyle/>
          <a:p>
            <a:r>
              <a:rPr lang="en-US" dirty="0"/>
              <a:t>IMPORTANCE OF EMPLOYEE ENGAGEMENT IN HOTEL INDUSTRY</a:t>
            </a:r>
            <a:endParaRPr lang="en-GB" dirty="0"/>
          </a:p>
        </p:txBody>
      </p:sp>
      <p:sp>
        <p:nvSpPr>
          <p:cNvPr id="3" name="Content Placeholder 2">
            <a:extLst>
              <a:ext uri="{FF2B5EF4-FFF2-40B4-BE49-F238E27FC236}">
                <a16:creationId xmlns:a16="http://schemas.microsoft.com/office/drawing/2014/main" id="{E96BD9C1-7534-C1A1-668C-3ABD43E81623}"/>
              </a:ext>
            </a:extLst>
          </p:cNvPr>
          <p:cNvSpPr>
            <a:spLocks noGrp="1"/>
          </p:cNvSpPr>
          <p:nvPr>
            <p:ph idx="1"/>
          </p:nvPr>
        </p:nvSpPr>
        <p:spPr/>
        <p:txBody>
          <a:bodyPr>
            <a:normAutofit fontScale="85000" lnSpcReduction="10000"/>
          </a:bodyPr>
          <a:lstStyle/>
          <a:p>
            <a:r>
              <a:rPr lang="en-US" dirty="0"/>
              <a:t>Involvement from workers makes a difference in the bottom line and in the company's overall performance (</a:t>
            </a:r>
            <a:r>
              <a:rPr lang="en-US" dirty="0" err="1"/>
              <a:t>Karumuri</a:t>
            </a:r>
            <a:r>
              <a:rPr lang="en-US" dirty="0"/>
              <a:t>, 2016).</a:t>
            </a:r>
          </a:p>
          <a:p>
            <a:r>
              <a:rPr lang="en-US" dirty="0"/>
              <a:t>Higher productivity and team devotion, as well as better work-life balance, are just a few of the many advantages of implementing an engagement strategy. A person is more likely to quit their job if they are not passionate about the work they are doing there. Increasing employee engagement will be a major challenge for human resources departments.</a:t>
            </a:r>
          </a:p>
          <a:p>
            <a:r>
              <a:rPr lang="en-US" dirty="0"/>
              <a:t>The stress levels of workers go down and they take fewer sick days when employee engagement goes up (Yadav and </a:t>
            </a:r>
            <a:r>
              <a:rPr lang="en-US" dirty="0" err="1"/>
              <a:t>Morya</a:t>
            </a:r>
            <a:r>
              <a:rPr lang="en-US" dirty="0"/>
              <a:t>, 2019).Many studies have shown that when workers are under too much stress, organizations lose millions of dollars each week in productivity. If workers aren't invested in the company's success, the bottom line will never improve.</a:t>
            </a:r>
            <a:endParaRPr lang="en-GB" dirty="0"/>
          </a:p>
        </p:txBody>
      </p:sp>
    </p:spTree>
    <p:extLst>
      <p:ext uri="{BB962C8B-B14F-4D97-AF65-F5344CB8AC3E}">
        <p14:creationId xmlns:p14="http://schemas.microsoft.com/office/powerpoint/2010/main" val="3271864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EA278-CBB9-06E1-1A7C-75E8464457C5}"/>
              </a:ext>
            </a:extLst>
          </p:cNvPr>
          <p:cNvSpPr>
            <a:spLocks noGrp="1"/>
          </p:cNvSpPr>
          <p:nvPr>
            <p:ph type="title"/>
          </p:nvPr>
        </p:nvSpPr>
        <p:spPr/>
        <p:txBody>
          <a:bodyPr>
            <a:normAutofit fontScale="90000"/>
          </a:bodyPr>
          <a:lstStyle/>
          <a:p>
            <a:r>
              <a:rPr lang="en-GB" dirty="0"/>
              <a:t>THEORETICAL MODEL</a:t>
            </a:r>
            <a:br>
              <a:rPr lang="en-GB" dirty="0"/>
            </a:br>
            <a:endParaRPr lang="en-GB" dirty="0"/>
          </a:p>
        </p:txBody>
      </p:sp>
      <p:sp>
        <p:nvSpPr>
          <p:cNvPr id="3" name="Content Placeholder 2">
            <a:extLst>
              <a:ext uri="{FF2B5EF4-FFF2-40B4-BE49-F238E27FC236}">
                <a16:creationId xmlns:a16="http://schemas.microsoft.com/office/drawing/2014/main" id="{A6818CAA-7765-0313-FF46-5BB6E0C66628}"/>
              </a:ext>
            </a:extLst>
          </p:cNvPr>
          <p:cNvSpPr>
            <a:spLocks noGrp="1"/>
          </p:cNvSpPr>
          <p:nvPr>
            <p:ph idx="1"/>
          </p:nvPr>
        </p:nvSpPr>
        <p:spPr/>
        <p:txBody>
          <a:bodyPr>
            <a:normAutofit fontScale="92500"/>
          </a:bodyPr>
          <a:lstStyle/>
          <a:p>
            <a:r>
              <a:rPr lang="en-US" dirty="0"/>
              <a:t>his theory attempts to provide an answer to the question of how an organization can achieve its strategic goals by creating an environment that is conducive to the personal development of its employees, managers, and leaders.</a:t>
            </a:r>
          </a:p>
          <a:p>
            <a:r>
              <a:rPr lang="en-US" dirty="0"/>
              <a:t>Leaders are using this method of encouraging employees to embrace and prosper within the distinctive culture of the firm in which they are employed. There are many different engagement models, each with its own unique approach, components, and methods of evaluation; nonetheless, they all have the same underlying aim of reducing employee turnover and increasing job satisfaction (</a:t>
            </a:r>
            <a:r>
              <a:rPr lang="en-US" dirty="0" err="1"/>
              <a:t>Presbitero</a:t>
            </a:r>
            <a:r>
              <a:rPr lang="en-US" dirty="0"/>
              <a:t>, 2017).</a:t>
            </a:r>
            <a:endParaRPr lang="en-GB" dirty="0"/>
          </a:p>
        </p:txBody>
      </p:sp>
    </p:spTree>
    <p:extLst>
      <p:ext uri="{BB962C8B-B14F-4D97-AF65-F5344CB8AC3E}">
        <p14:creationId xmlns:p14="http://schemas.microsoft.com/office/powerpoint/2010/main" val="3201445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714B6-61FB-C5F2-60DC-9F0A9FEE957B}"/>
              </a:ext>
            </a:extLst>
          </p:cNvPr>
          <p:cNvSpPr>
            <a:spLocks noGrp="1"/>
          </p:cNvSpPr>
          <p:nvPr>
            <p:ph type="title"/>
          </p:nvPr>
        </p:nvSpPr>
        <p:spPr/>
        <p:txBody>
          <a:bodyPr>
            <a:normAutofit fontScale="90000"/>
          </a:bodyPr>
          <a:lstStyle/>
          <a:p>
            <a:r>
              <a:rPr lang="en-US" dirty="0"/>
              <a:t>WAYS TO IMPROVE EMPLOYEE ENGAGEMENT AND ENGAGE EMPLOYEES</a:t>
            </a:r>
            <a:endParaRPr lang="en-GB" dirty="0"/>
          </a:p>
        </p:txBody>
      </p:sp>
      <p:sp>
        <p:nvSpPr>
          <p:cNvPr id="3" name="Content Placeholder 2">
            <a:extLst>
              <a:ext uri="{FF2B5EF4-FFF2-40B4-BE49-F238E27FC236}">
                <a16:creationId xmlns:a16="http://schemas.microsoft.com/office/drawing/2014/main" id="{E3707338-34C6-10A6-9921-2FBBE1BAD0F9}"/>
              </a:ext>
            </a:extLst>
          </p:cNvPr>
          <p:cNvSpPr>
            <a:spLocks noGrp="1"/>
          </p:cNvSpPr>
          <p:nvPr>
            <p:ph idx="1"/>
          </p:nvPr>
        </p:nvSpPr>
        <p:spPr/>
        <p:txBody>
          <a:bodyPr>
            <a:normAutofit fontScale="77500" lnSpcReduction="20000"/>
          </a:bodyPr>
          <a:lstStyle/>
          <a:p>
            <a:r>
              <a:rPr lang="en-US" dirty="0"/>
              <a:t>Because of this, the hotel staff engagement system needs to be constantly developed and adjusted in accordance with the internal and external environment of the hotel. </a:t>
            </a:r>
          </a:p>
          <a:p>
            <a:r>
              <a:rPr lang="en-US" dirty="0"/>
              <a:t>The hotel staff engagement system is in a state of constant development depending on the requirements of the hotel as a whole and the requirements of the hotel employees individually.</a:t>
            </a:r>
          </a:p>
          <a:p>
            <a:r>
              <a:rPr lang="en-US" dirty="0"/>
              <a:t>It is necessary to rewrite the mission statement of the organization so that it accurately reflects the values that are held by the personnel. It is more probable that workers will feel like they belong in a firm that is actively working to effect social change. </a:t>
            </a:r>
          </a:p>
          <a:p>
            <a:r>
              <a:rPr lang="en-US" dirty="0"/>
              <a:t>Make it very clear how the employee's function relates to the wider goals that the firm is trying to achieve. You need more than just an enticing objective in order for emotions that are aligned with your values to arise. Every employee is responsible for understanding how the job they do on a daily basis fits into the larger context of the firm.</a:t>
            </a:r>
            <a:endParaRPr lang="en-GB" dirty="0"/>
          </a:p>
        </p:txBody>
      </p:sp>
    </p:spTree>
    <p:extLst>
      <p:ext uri="{BB962C8B-B14F-4D97-AF65-F5344CB8AC3E}">
        <p14:creationId xmlns:p14="http://schemas.microsoft.com/office/powerpoint/2010/main" val="1648050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A3888-089C-B45E-5903-82BDD33BB632}"/>
              </a:ext>
            </a:extLst>
          </p:cNvPr>
          <p:cNvSpPr>
            <a:spLocks noGrp="1"/>
          </p:cNvSpPr>
          <p:nvPr>
            <p:ph type="title"/>
          </p:nvPr>
        </p:nvSpPr>
        <p:spPr/>
        <p:txBody>
          <a:bodyPr>
            <a:normAutofit fontScale="90000"/>
          </a:bodyPr>
          <a:lstStyle/>
          <a:p>
            <a:r>
              <a:rPr lang="en-US" dirty="0"/>
              <a:t>WAYS TO IMPROVE EMPLOYEE ENGAGEMENT </a:t>
            </a:r>
            <a:endParaRPr lang="en-GB" dirty="0"/>
          </a:p>
        </p:txBody>
      </p:sp>
      <p:sp>
        <p:nvSpPr>
          <p:cNvPr id="3" name="Content Placeholder 2">
            <a:extLst>
              <a:ext uri="{FF2B5EF4-FFF2-40B4-BE49-F238E27FC236}">
                <a16:creationId xmlns:a16="http://schemas.microsoft.com/office/drawing/2014/main" id="{3CB921EC-8B7A-7CA5-CC42-23D3B8E66F3F}"/>
              </a:ext>
            </a:extLst>
          </p:cNvPr>
          <p:cNvSpPr>
            <a:spLocks noGrp="1"/>
          </p:cNvSpPr>
          <p:nvPr>
            <p:ph idx="1"/>
          </p:nvPr>
        </p:nvSpPr>
        <p:spPr/>
        <p:txBody>
          <a:bodyPr>
            <a:normAutofit fontScale="92500"/>
          </a:bodyPr>
          <a:lstStyle/>
          <a:p>
            <a:r>
              <a:rPr lang="en-US" dirty="0"/>
              <a:t>Give your staff a broad variety of responsibilities so that they may have a better understanding of the interests and talents that they bring to the company. </a:t>
            </a:r>
          </a:p>
          <a:p>
            <a:r>
              <a:rPr lang="en-US" dirty="0"/>
              <a:t>Workers need to have a healthy sense of self-confidence in order to be driven to complete tasks that do not result in monetary compensation but are enjoyable in and of themselves  (Stein et al., 2021).</a:t>
            </a:r>
          </a:p>
          <a:p>
            <a:r>
              <a:rPr lang="en-US" dirty="0"/>
              <a:t>The hotel staff receives a variety of motivating payments, including perks and bonuses, which play an extremely significant role in the overall compensation package. </a:t>
            </a:r>
          </a:p>
          <a:p>
            <a:endParaRPr lang="en-GB" dirty="0"/>
          </a:p>
        </p:txBody>
      </p:sp>
    </p:spTree>
    <p:extLst>
      <p:ext uri="{BB962C8B-B14F-4D97-AF65-F5344CB8AC3E}">
        <p14:creationId xmlns:p14="http://schemas.microsoft.com/office/powerpoint/2010/main" val="2871330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066F405-2ECF-75A0-F040-A7C4EF7DA375}"/>
              </a:ext>
            </a:extLst>
          </p:cNvPr>
          <p:cNvSpPr>
            <a:spLocks noGrp="1"/>
          </p:cNvSpPr>
          <p:nvPr>
            <p:ph type="title"/>
          </p:nvPr>
        </p:nvSpPr>
        <p:spPr>
          <a:xfrm>
            <a:off x="952108" y="954756"/>
            <a:ext cx="2730414" cy="4946003"/>
          </a:xfrm>
        </p:spPr>
        <p:txBody>
          <a:bodyPr>
            <a:normAutofit/>
          </a:bodyPr>
          <a:lstStyle/>
          <a:p>
            <a:r>
              <a:rPr lang="en-GB" sz="2800">
                <a:solidFill>
                  <a:srgbClr val="FFFFFF"/>
                </a:solidFill>
              </a:rPr>
              <a:t>ELEMENTS OF EMPLOYEE ENGAGEMENT</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C0F35B-73D2-E4EA-7179-8905FD8CDD6E}"/>
              </a:ext>
            </a:extLst>
          </p:cNvPr>
          <p:cNvSpPr>
            <a:spLocks noGrp="1"/>
          </p:cNvSpPr>
          <p:nvPr>
            <p:ph idx="1"/>
          </p:nvPr>
        </p:nvSpPr>
        <p:spPr>
          <a:xfrm>
            <a:off x="5140934" y="469900"/>
            <a:ext cx="5953630" cy="5405968"/>
          </a:xfrm>
        </p:spPr>
        <p:txBody>
          <a:bodyPr anchor="ctr">
            <a:normAutofit/>
          </a:bodyPr>
          <a:lstStyle/>
          <a:p>
            <a:pPr>
              <a:buFont typeface="Arial" panose="020B0604020202020204" pitchFamily="34" charset="0"/>
              <a:buChar char="•"/>
            </a:pPr>
            <a:r>
              <a:rPr lang="en-US" b="0" i="0">
                <a:effectLst/>
                <a:latin typeface="arial" panose="020B0604020202020204" pitchFamily="34" charset="0"/>
              </a:rPr>
              <a:t>Leadership</a:t>
            </a:r>
          </a:p>
          <a:p>
            <a:pPr>
              <a:buFont typeface="Arial" panose="020B0604020202020204" pitchFamily="34" charset="0"/>
              <a:buChar char="•"/>
            </a:pPr>
            <a:r>
              <a:rPr lang="en-US" b="0" i="0">
                <a:effectLst/>
                <a:latin typeface="arial" panose="020B0604020202020204" pitchFamily="34" charset="0"/>
              </a:rPr>
              <a:t>Active Communication</a:t>
            </a:r>
          </a:p>
          <a:p>
            <a:pPr>
              <a:buFont typeface="Arial" panose="020B0604020202020204" pitchFamily="34" charset="0"/>
              <a:buChar char="•"/>
            </a:pPr>
            <a:r>
              <a:rPr lang="en-US" b="0" i="0">
                <a:effectLst/>
                <a:latin typeface="arial" panose="020B0604020202020204" pitchFamily="34" charset="0"/>
              </a:rPr>
              <a:t>Culture</a:t>
            </a:r>
          </a:p>
          <a:p>
            <a:pPr>
              <a:buFont typeface="Arial" panose="020B0604020202020204" pitchFamily="34" charset="0"/>
              <a:buChar char="•"/>
            </a:pPr>
            <a:r>
              <a:rPr lang="en-US" b="0" i="0">
                <a:effectLst/>
                <a:latin typeface="arial" panose="020B0604020202020204" pitchFamily="34" charset="0"/>
              </a:rPr>
              <a:t>Professional and personal development </a:t>
            </a:r>
          </a:p>
          <a:p>
            <a:pPr>
              <a:buFont typeface="Arial" panose="020B0604020202020204" pitchFamily="34" charset="0"/>
              <a:buChar char="•"/>
            </a:pPr>
            <a:r>
              <a:rPr lang="en-US" b="0" i="0">
                <a:effectLst/>
                <a:latin typeface="arial" panose="020B0604020202020204" pitchFamily="34" charset="0"/>
              </a:rPr>
              <a:t>Accountability and performance</a:t>
            </a:r>
          </a:p>
          <a:p>
            <a:pPr>
              <a:buFont typeface="Arial" panose="020B0604020202020204" pitchFamily="34" charset="0"/>
              <a:buChar char="•"/>
            </a:pPr>
            <a:r>
              <a:rPr lang="en-US" b="0" i="0">
                <a:effectLst/>
                <a:latin typeface="arial" panose="020B0604020202020204" pitchFamily="34" charset="0"/>
              </a:rPr>
              <a:t>Responsibility of businesses toward society</a:t>
            </a:r>
          </a:p>
          <a:p>
            <a:pPr>
              <a:buFont typeface="Arial" panose="020B0604020202020204" pitchFamily="34" charset="0"/>
              <a:buChar char="•"/>
            </a:pPr>
            <a:r>
              <a:rPr lang="en-US" b="0" i="0">
                <a:effectLst/>
                <a:latin typeface="arial" panose="020B0604020202020204" pitchFamily="34" charset="0"/>
              </a:rPr>
              <a:t>Rewards and recognition(Turley, 2015).</a:t>
            </a:r>
            <a:endParaRPr lang="en-GB"/>
          </a:p>
        </p:txBody>
      </p:sp>
    </p:spTree>
    <p:extLst>
      <p:ext uri="{BB962C8B-B14F-4D97-AF65-F5344CB8AC3E}">
        <p14:creationId xmlns:p14="http://schemas.microsoft.com/office/powerpoint/2010/main" val="3051709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063E1-7294-6894-1285-8E85E0426292}"/>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3ECB1D56-78F3-78EA-0BE8-6CE9B227C4BC}"/>
              </a:ext>
            </a:extLst>
          </p:cNvPr>
          <p:cNvSpPr>
            <a:spLocks noGrp="1"/>
          </p:cNvSpPr>
          <p:nvPr>
            <p:ph idx="1"/>
          </p:nvPr>
        </p:nvSpPr>
        <p:spPr/>
        <p:txBody>
          <a:bodyPr>
            <a:normAutofit fontScale="92500" lnSpcReduction="20000"/>
          </a:bodyPr>
          <a:lstStyle/>
          <a:p>
            <a:r>
              <a:rPr lang="en-US" dirty="0"/>
              <a:t>The findings of this research were summed up with a discussion of the significance of employee engagement within the hospitality industry, as well as strategies for maintaining such engagement over time. The most effective strategy that a business can use to maintain the enthusiasm of its workforce is to foster participation and offer consistent feedback.</a:t>
            </a:r>
          </a:p>
          <a:p>
            <a:r>
              <a:rPr lang="en-US" dirty="0"/>
              <a:t>It takes time and effort to successfully run a hotel and cultivate a loyal workforce. If you want to achieve these goals, you will need to invest </a:t>
            </a:r>
            <a:r>
              <a:rPr lang="en-US" dirty="0" err="1"/>
              <a:t>both.T</a:t>
            </a:r>
            <a:endParaRPr lang="en-US" dirty="0"/>
          </a:p>
          <a:p>
            <a:r>
              <a:rPr lang="en-US" dirty="0"/>
              <a:t>he cultivation of a highly motivated team is one of the most essential aspects of effective management. Customers who are happy with the service they receive are the result of two factors: loyal patronage and enthusiastic staff members.</a:t>
            </a:r>
            <a:endParaRPr lang="en-GB" dirty="0"/>
          </a:p>
        </p:txBody>
      </p:sp>
    </p:spTree>
    <p:extLst>
      <p:ext uri="{BB962C8B-B14F-4D97-AF65-F5344CB8AC3E}">
        <p14:creationId xmlns:p14="http://schemas.microsoft.com/office/powerpoint/2010/main" val="991481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CD38E-33FD-3B10-B8B5-3D9B6C7740B7}"/>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83F1DA84-906D-3955-5917-2DF84ED1F15F}"/>
              </a:ext>
            </a:extLst>
          </p:cNvPr>
          <p:cNvSpPr>
            <a:spLocks noGrp="1"/>
          </p:cNvSpPr>
          <p:nvPr>
            <p:ph idx="1"/>
          </p:nvPr>
        </p:nvSpPr>
        <p:spPr/>
        <p:txBody>
          <a:bodyPr>
            <a:normAutofit fontScale="70000" lnSpcReduction="20000"/>
          </a:bodyPr>
          <a:lstStyle/>
          <a:p>
            <a:r>
              <a:rPr lang="en-US" dirty="0"/>
              <a:t>Stein, D., Hobson, N., </a:t>
            </a:r>
            <a:r>
              <a:rPr lang="en-US" dirty="0" err="1"/>
              <a:t>Jachimowicz</a:t>
            </a:r>
            <a:r>
              <a:rPr lang="en-US" dirty="0"/>
              <a:t>, J.M. and Whillans, A. (2021). How Companies Can Improve Employee Engagement Right Now. [online] Harvard Business Review. Available at: </a:t>
            </a:r>
            <a:r>
              <a:rPr lang="en-US" dirty="0">
                <a:hlinkClick r:id="rId2"/>
              </a:rPr>
              <a:t>https://hbr.org/2021/10/how-companies-can-improve-employee-engagement-right-now</a:t>
            </a:r>
            <a:r>
              <a:rPr lang="en-US" dirty="0"/>
              <a:t>.</a:t>
            </a:r>
          </a:p>
          <a:p>
            <a:r>
              <a:rPr lang="en-US" dirty="0"/>
              <a:t>Turley, C. (2015). The 8 elements of employee engagement. [online] Engage Blog. Available at: </a:t>
            </a:r>
            <a:r>
              <a:rPr lang="en-US" dirty="0">
                <a:hlinkClick r:id="rId3"/>
              </a:rPr>
              <a:t>https://www.achievers.com/blog/8-elements-employee-engagement/</a:t>
            </a:r>
            <a:r>
              <a:rPr lang="en-US" dirty="0"/>
              <a:t>.</a:t>
            </a:r>
          </a:p>
          <a:p>
            <a:r>
              <a:rPr lang="en-US" dirty="0" err="1"/>
              <a:t>Karumuri</a:t>
            </a:r>
            <a:r>
              <a:rPr lang="en-US" dirty="0"/>
              <a:t>, V., 2016. Employee engagement: Hotel industry. SCMS Journal of Indian management, 13(3), pp.120-128.</a:t>
            </a:r>
          </a:p>
          <a:p>
            <a:r>
              <a:rPr lang="en-US" dirty="0" err="1"/>
              <a:t>Presbitero</a:t>
            </a:r>
            <a:r>
              <a:rPr lang="en-US" dirty="0"/>
              <a:t>, A., 2017. How do changes in human resource management practices influence employee engagement? A longitudinal study in a hotel chain in the Philippines. Journal of Human Resources in Hospitality &amp; Tourism, 16(1), pp.56-70.</a:t>
            </a:r>
          </a:p>
          <a:p>
            <a:r>
              <a:rPr lang="en-US" dirty="0"/>
              <a:t>Yadav, S. and </a:t>
            </a:r>
            <a:r>
              <a:rPr lang="en-US" dirty="0" err="1"/>
              <a:t>Morya</a:t>
            </a:r>
            <a:r>
              <a:rPr lang="en-US" dirty="0"/>
              <a:t>, K.K., 2019. A Study of Employee Engagement and Its Impact on </a:t>
            </a:r>
            <a:r>
              <a:rPr lang="en-US" dirty="0" err="1"/>
              <a:t>Organisetional</a:t>
            </a:r>
            <a:r>
              <a:rPr lang="en-US" dirty="0"/>
              <a:t> Citizenship Behavior in the Hotel Industry. IUP Journal of </a:t>
            </a:r>
            <a:r>
              <a:rPr lang="en-US" dirty="0" err="1"/>
              <a:t>Organisetional</a:t>
            </a:r>
            <a:r>
              <a:rPr lang="en-US" dirty="0"/>
              <a:t> Behavior, 18(1)</a:t>
            </a:r>
            <a:endParaRPr lang="en-GB" dirty="0"/>
          </a:p>
        </p:txBody>
      </p:sp>
    </p:spTree>
    <p:extLst>
      <p:ext uri="{BB962C8B-B14F-4D97-AF65-F5344CB8AC3E}">
        <p14:creationId xmlns:p14="http://schemas.microsoft.com/office/powerpoint/2010/main" val="194309630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24</TotalTime>
  <Words>1323</Words>
  <Application>Microsoft Office PowerPoint</Application>
  <PresentationFormat>Widescreen</PresentationFormat>
  <Paragraphs>53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Arial</vt:lpstr>
      <vt:lpstr>Garamond</vt:lpstr>
      <vt:lpstr>Organic</vt:lpstr>
      <vt:lpstr>Operating Hotel Facilities Presentation: Employee Engagement</vt:lpstr>
      <vt:lpstr>Presentation Outline</vt:lpstr>
      <vt:lpstr>Introduction</vt:lpstr>
      <vt:lpstr>The importance of employee engagement </vt:lpstr>
      <vt:lpstr>The importance of employee engagement </vt:lpstr>
      <vt:lpstr>IMPORTANCE OF EMPLOYEE ENGAGEMENT IN HOTEL INDUSTRY</vt:lpstr>
      <vt:lpstr>THEORETICAL MODEL </vt:lpstr>
      <vt:lpstr>WAYS TO IMPROVE EMPLOYEE ENGAGEMENT AND ENGAGE EMPLOYEES</vt:lpstr>
      <vt:lpstr>WAYS TO IMPROVE EMPLOYEE ENGAGEMENT </vt:lpstr>
      <vt:lpstr>ELEMENTS OF EMPLOYEE ENGAGEMENT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Presentation: Employee Engagement</dc:title>
  <dc:creator>Diana-Rose Albu (Student)</dc:creator>
  <cp:lastModifiedBy>Diana-Rose Albu (Student)</cp:lastModifiedBy>
  <cp:revision>2</cp:revision>
  <dcterms:created xsi:type="dcterms:W3CDTF">2022-11-12T14:02:06Z</dcterms:created>
  <dcterms:modified xsi:type="dcterms:W3CDTF">2022-11-12T14:26:18Z</dcterms:modified>
</cp:coreProperties>
</file>