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467" r:id="rId3"/>
    <p:sldId id="275" r:id="rId4"/>
    <p:sldId id="388" r:id="rId5"/>
    <p:sldId id="385" r:id="rId6"/>
    <p:sldId id="269" r:id="rId7"/>
    <p:sldId id="282" r:id="rId8"/>
    <p:sldId id="286" r:id="rId9"/>
    <p:sldId id="287" r:id="rId10"/>
    <p:sldId id="288" r:id="rId11"/>
    <p:sldId id="289" r:id="rId12"/>
    <p:sldId id="290" r:id="rId13"/>
    <p:sldId id="291" r:id="rId14"/>
    <p:sldId id="292" r:id="rId15"/>
    <p:sldId id="293" r:id="rId16"/>
    <p:sldId id="268" r:id="rId17"/>
    <p:sldId id="356" r:id="rId18"/>
    <p:sldId id="302" r:id="rId19"/>
    <p:sldId id="304" r:id="rId20"/>
    <p:sldId id="315" r:id="rId21"/>
    <p:sldId id="308" r:id="rId22"/>
    <p:sldId id="314" r:id="rId23"/>
    <p:sldId id="263" r:id="rId24"/>
    <p:sldId id="373" r:id="rId25"/>
    <p:sldId id="429" r:id="rId26"/>
    <p:sldId id="430" r:id="rId27"/>
    <p:sldId id="368" r:id="rId28"/>
    <p:sldId id="423" r:id="rId29"/>
    <p:sldId id="436" r:id="rId30"/>
    <p:sldId id="329" r:id="rId31"/>
    <p:sldId id="338" r:id="rId32"/>
    <p:sldId id="350" r:id="rId33"/>
    <p:sldId id="331" r:id="rId34"/>
    <p:sldId id="332" r:id="rId35"/>
    <p:sldId id="333" r:id="rId36"/>
    <p:sldId id="334" r:id="rId37"/>
    <p:sldId id="335" r:id="rId38"/>
    <p:sldId id="337" r:id="rId39"/>
    <p:sldId id="336" r:id="rId40"/>
    <p:sldId id="435" r:id="rId41"/>
    <p:sldId id="4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3295D9-C119-4A45-A641-D90F1A4ED904}" v="37" dt="2024-02-05T19:24:11.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75" d="100"/>
          <a:sy n="75" d="100"/>
        </p:scale>
        <p:origin x="429"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F3295D9-C119-4A45-A641-D90F1A4ED904}"/>
    <pc:docChg chg="undo custSel modSld">
      <pc:chgData name="Deborah Jenkins" userId="3cd02ba5-e528-4585-978d-4fde2b47730a" providerId="ADAL" clId="{DF3295D9-C119-4A45-A641-D90F1A4ED904}" dt="2024-02-05T19:25:45.723" v="125" actId="207"/>
      <pc:docMkLst>
        <pc:docMk/>
      </pc:docMkLst>
      <pc:sldChg chg="delSp delDesignElem">
        <pc:chgData name="Deborah Jenkins" userId="3cd02ba5-e528-4585-978d-4fde2b47730a" providerId="ADAL" clId="{DF3295D9-C119-4A45-A641-D90F1A4ED904}" dt="2024-02-05T19:10:35.849" v="14"/>
        <pc:sldMkLst>
          <pc:docMk/>
          <pc:sldMk cId="1642534900" sldId="256"/>
        </pc:sldMkLst>
        <pc:spChg chg="del">
          <ac:chgData name="Deborah Jenkins" userId="3cd02ba5-e528-4585-978d-4fde2b47730a" providerId="ADAL" clId="{DF3295D9-C119-4A45-A641-D90F1A4ED904}" dt="2024-02-05T19:10:35.849" v="14"/>
          <ac:spMkLst>
            <pc:docMk/>
            <pc:sldMk cId="1642534900" sldId="256"/>
            <ac:spMk id="9" creationId="{E49CC64F-7275-4E33-961B-0C5CDC439875}"/>
          </ac:spMkLst>
        </pc:spChg>
      </pc:sldChg>
      <pc:sldChg chg="modSp mod">
        <pc:chgData name="Deborah Jenkins" userId="3cd02ba5-e528-4585-978d-4fde2b47730a" providerId="ADAL" clId="{DF3295D9-C119-4A45-A641-D90F1A4ED904}" dt="2024-02-05T19:23:04.598" v="104" actId="14100"/>
        <pc:sldMkLst>
          <pc:docMk/>
          <pc:sldMk cId="0" sldId="263"/>
        </pc:sldMkLst>
        <pc:spChg chg="mod">
          <ac:chgData name="Deborah Jenkins" userId="3cd02ba5-e528-4585-978d-4fde2b47730a" providerId="ADAL" clId="{DF3295D9-C119-4A45-A641-D90F1A4ED904}" dt="2024-02-05T19:23:04.598" v="104" actId="14100"/>
          <ac:spMkLst>
            <pc:docMk/>
            <pc:sldMk cId="0" sldId="263"/>
            <ac:spMk id="3" creationId="{31581D24-F065-4435-9D33-52B501830AFE}"/>
          </ac:spMkLst>
        </pc:spChg>
        <pc:picChg chg="mod">
          <ac:chgData name="Deborah Jenkins" userId="3cd02ba5-e528-4585-978d-4fde2b47730a" providerId="ADAL" clId="{DF3295D9-C119-4A45-A641-D90F1A4ED904}" dt="2024-02-05T19:23:01.485" v="103" actId="1076"/>
          <ac:picMkLst>
            <pc:docMk/>
            <pc:sldMk cId="0" sldId="263"/>
            <ac:picMk id="31749" creationId="{1B057BAE-161A-4BB3-AE94-EF9883BE10F0}"/>
          </ac:picMkLst>
        </pc:picChg>
      </pc:sldChg>
      <pc:sldChg chg="delSp delDesignElem">
        <pc:chgData name="Deborah Jenkins" userId="3cd02ba5-e528-4585-978d-4fde2b47730a" providerId="ADAL" clId="{DF3295D9-C119-4A45-A641-D90F1A4ED904}" dt="2024-02-05T19:10:35.849" v="14"/>
        <pc:sldMkLst>
          <pc:docMk/>
          <pc:sldMk cId="0" sldId="268"/>
        </pc:sldMkLst>
        <pc:spChg chg="del">
          <ac:chgData name="Deborah Jenkins" userId="3cd02ba5-e528-4585-978d-4fde2b47730a" providerId="ADAL" clId="{DF3295D9-C119-4A45-A641-D90F1A4ED904}" dt="2024-02-05T19:10:35.849" v="14"/>
          <ac:spMkLst>
            <pc:docMk/>
            <pc:sldMk cId="0" sldId="268"/>
            <ac:spMk id="15" creationId="{2B566528-1B12-4246-9431-5C2D7D081168}"/>
          </ac:spMkLst>
        </pc:spChg>
        <pc:spChg chg="del">
          <ac:chgData name="Deborah Jenkins" userId="3cd02ba5-e528-4585-978d-4fde2b47730a" providerId="ADAL" clId="{DF3295D9-C119-4A45-A641-D90F1A4ED904}" dt="2024-02-05T19:10:35.849" v="14"/>
          <ac:spMkLst>
            <pc:docMk/>
            <pc:sldMk cId="0" sldId="268"/>
            <ac:spMk id="16" creationId="{D3F51FEB-38FB-4F6C-9F7B-2F2AFAB65463}"/>
          </ac:spMkLst>
        </pc:spChg>
        <pc:spChg chg="del">
          <ac:chgData name="Deborah Jenkins" userId="3cd02ba5-e528-4585-978d-4fde2b47730a" providerId="ADAL" clId="{DF3295D9-C119-4A45-A641-D90F1A4ED904}" dt="2024-02-05T19:10:35.849" v="14"/>
          <ac:spMkLst>
            <pc:docMk/>
            <pc:sldMk cId="0" sldId="268"/>
            <ac:spMk id="18" creationId="{1E547BA6-BAE0-43BB-A7CA-60F69CE252F0}"/>
          </ac:spMkLst>
        </pc:spChg>
        <pc:grpChg chg="del">
          <ac:chgData name="Deborah Jenkins" userId="3cd02ba5-e528-4585-978d-4fde2b47730a" providerId="ADAL" clId="{DF3295D9-C119-4A45-A641-D90F1A4ED904}" dt="2024-02-05T19:10:35.849" v="14"/>
          <ac:grpSpMkLst>
            <pc:docMk/>
            <pc:sldMk cId="0" sldId="268"/>
            <ac:grpSpMk id="12" creationId="{912209CB-3E4C-43AE-B507-08269FAE89F5}"/>
          </ac:grpSpMkLst>
        </pc:grpChg>
      </pc:sldChg>
      <pc:sldChg chg="delSp modSp mod setBg modClrScheme delDesignElem chgLayout">
        <pc:chgData name="Deborah Jenkins" userId="3cd02ba5-e528-4585-978d-4fde2b47730a" providerId="ADAL" clId="{DF3295D9-C119-4A45-A641-D90F1A4ED904}" dt="2024-02-05T19:11:13.332" v="19" actId="26606"/>
        <pc:sldMkLst>
          <pc:docMk/>
          <pc:sldMk cId="3316499800" sldId="269"/>
        </pc:sldMkLst>
        <pc:spChg chg="mod">
          <ac:chgData name="Deborah Jenkins" userId="3cd02ba5-e528-4585-978d-4fde2b47730a" providerId="ADAL" clId="{DF3295D9-C119-4A45-A641-D90F1A4ED904}" dt="2024-02-05T19:11:13.332" v="19" actId="26606"/>
          <ac:spMkLst>
            <pc:docMk/>
            <pc:sldMk cId="3316499800" sldId="269"/>
            <ac:spMk id="2" creationId="{02E97DAD-1D0C-A373-36E9-D9248F425D50}"/>
          </ac:spMkLst>
        </pc:spChg>
        <pc:spChg chg="mod ord">
          <ac:chgData name="Deborah Jenkins" userId="3cd02ba5-e528-4585-978d-4fde2b47730a" providerId="ADAL" clId="{DF3295D9-C119-4A45-A641-D90F1A4ED904}" dt="2024-02-05T19:11:13.332" v="19" actId="26606"/>
          <ac:spMkLst>
            <pc:docMk/>
            <pc:sldMk cId="3316499800" sldId="269"/>
            <ac:spMk id="3" creationId="{8317E78F-DF36-B6B7-8721-BB171642BF3D}"/>
          </ac:spMkLst>
        </pc:spChg>
        <pc:picChg chg="mod">
          <ac:chgData name="Deborah Jenkins" userId="3cd02ba5-e528-4585-978d-4fde2b47730a" providerId="ADAL" clId="{DF3295D9-C119-4A45-A641-D90F1A4ED904}" dt="2024-02-05T19:11:13.332" v="19" actId="26606"/>
          <ac:picMkLst>
            <pc:docMk/>
            <pc:sldMk cId="3316499800" sldId="269"/>
            <ac:picMk id="15" creationId="{2DCF5874-D2DD-3F7B-7480-FB95F971080D}"/>
          </ac:picMkLst>
        </pc:picChg>
        <pc:cxnChg chg="del">
          <ac:chgData name="Deborah Jenkins" userId="3cd02ba5-e528-4585-978d-4fde2b47730a" providerId="ADAL" clId="{DF3295D9-C119-4A45-A641-D90F1A4ED904}" dt="2024-02-05T19:10:35.849" v="14"/>
          <ac:cxnSpMkLst>
            <pc:docMk/>
            <pc:sldMk cId="3316499800" sldId="269"/>
            <ac:cxnSpMk id="16" creationId="{A7F400EE-A8A5-48AF-B4D6-291B52C6F0B0}"/>
          </ac:cxnSpMkLst>
        </pc:cxnChg>
      </pc:sldChg>
      <pc:sldChg chg="modSp mod modClrScheme chgLayout">
        <pc:chgData name="Deborah Jenkins" userId="3cd02ba5-e528-4585-978d-4fde2b47730a" providerId="ADAL" clId="{DF3295D9-C119-4A45-A641-D90F1A4ED904}" dt="2024-02-05T19:10:55.962" v="15" actId="26606"/>
        <pc:sldMkLst>
          <pc:docMk/>
          <pc:sldMk cId="3067099465" sldId="275"/>
        </pc:sldMkLst>
        <pc:spChg chg="mod">
          <ac:chgData name="Deborah Jenkins" userId="3cd02ba5-e528-4585-978d-4fde2b47730a" providerId="ADAL" clId="{DF3295D9-C119-4A45-A641-D90F1A4ED904}" dt="2024-02-05T19:10:55.962" v="15" actId="26606"/>
          <ac:spMkLst>
            <pc:docMk/>
            <pc:sldMk cId="3067099465" sldId="275"/>
            <ac:spMk id="2" creationId="{5A53F206-2D73-CB6A-2B31-165EE3199F0E}"/>
          </ac:spMkLst>
        </pc:spChg>
        <pc:spChg chg="mod ord">
          <ac:chgData name="Deborah Jenkins" userId="3cd02ba5-e528-4585-978d-4fde2b47730a" providerId="ADAL" clId="{DF3295D9-C119-4A45-A641-D90F1A4ED904}" dt="2024-02-05T19:10:55.962" v="15" actId="26606"/>
          <ac:spMkLst>
            <pc:docMk/>
            <pc:sldMk cId="3067099465" sldId="275"/>
            <ac:spMk id="3" creationId="{AE9405D6-24D1-A9A1-086B-3F169902FE27}"/>
          </ac:spMkLst>
        </pc:spChg>
        <pc:picChg chg="mod">
          <ac:chgData name="Deborah Jenkins" userId="3cd02ba5-e528-4585-978d-4fde2b47730a" providerId="ADAL" clId="{DF3295D9-C119-4A45-A641-D90F1A4ED904}" dt="2024-02-05T19:10:55.962" v="15" actId="26606"/>
          <ac:picMkLst>
            <pc:docMk/>
            <pc:sldMk cId="3067099465" sldId="275"/>
            <ac:picMk id="5" creationId="{06DE50B5-0CD1-BA8B-D1F2-BAF52982BC13}"/>
          </ac:picMkLst>
        </pc:picChg>
      </pc:sldChg>
      <pc:sldChg chg="modSp mod">
        <pc:chgData name="Deborah Jenkins" userId="3cd02ba5-e528-4585-978d-4fde2b47730a" providerId="ADAL" clId="{DF3295D9-C119-4A45-A641-D90F1A4ED904}" dt="2024-02-05T19:11:59.862" v="26" actId="27636"/>
        <pc:sldMkLst>
          <pc:docMk/>
          <pc:sldMk cId="1251997855" sldId="282"/>
        </pc:sldMkLst>
        <pc:spChg chg="mod">
          <ac:chgData name="Deborah Jenkins" userId="3cd02ba5-e528-4585-978d-4fde2b47730a" providerId="ADAL" clId="{DF3295D9-C119-4A45-A641-D90F1A4ED904}" dt="2024-02-05T19:11:57.162" v="24" actId="1076"/>
          <ac:spMkLst>
            <pc:docMk/>
            <pc:sldMk cId="1251997855" sldId="282"/>
            <ac:spMk id="2" creationId="{E980B675-B29F-832F-5F7B-6030695CAD5D}"/>
          </ac:spMkLst>
        </pc:spChg>
        <pc:spChg chg="mod">
          <ac:chgData name="Deborah Jenkins" userId="3cd02ba5-e528-4585-978d-4fde2b47730a" providerId="ADAL" clId="{DF3295D9-C119-4A45-A641-D90F1A4ED904}" dt="2024-02-05T19:11:59.862" v="26" actId="27636"/>
          <ac:spMkLst>
            <pc:docMk/>
            <pc:sldMk cId="1251997855" sldId="282"/>
            <ac:spMk id="3" creationId="{49092E1D-9B65-0607-A499-6703C784466C}"/>
          </ac:spMkLst>
        </pc:spChg>
        <pc:spChg chg="mod">
          <ac:chgData name="Deborah Jenkins" userId="3cd02ba5-e528-4585-978d-4fde2b47730a" providerId="ADAL" clId="{DF3295D9-C119-4A45-A641-D90F1A4ED904}" dt="2024-02-05T19:11:48.054" v="22" actId="1076"/>
          <ac:spMkLst>
            <pc:docMk/>
            <pc:sldMk cId="1251997855" sldId="282"/>
            <ac:spMk id="4" creationId="{75F1F35C-7B67-3CAA-1824-1479B5B983A4}"/>
          </ac:spMkLst>
        </pc:spChg>
        <pc:picChg chg="mod">
          <ac:chgData name="Deborah Jenkins" userId="3cd02ba5-e528-4585-978d-4fde2b47730a" providerId="ADAL" clId="{DF3295D9-C119-4A45-A641-D90F1A4ED904}" dt="2024-02-05T19:11:43.261" v="21" actId="1076"/>
          <ac:picMkLst>
            <pc:docMk/>
            <pc:sldMk cId="1251997855" sldId="282"/>
            <ac:picMk id="5122" creationId="{E195E17B-6D7E-F677-C180-B85A838C3EE4}"/>
          </ac:picMkLst>
        </pc:picChg>
      </pc:sldChg>
      <pc:sldChg chg="modSp">
        <pc:chgData name="Deborah Jenkins" userId="3cd02ba5-e528-4585-978d-4fde2b47730a" providerId="ADAL" clId="{DF3295D9-C119-4A45-A641-D90F1A4ED904}" dt="2024-02-05T19:10:35.849" v="14"/>
        <pc:sldMkLst>
          <pc:docMk/>
          <pc:sldMk cId="3757866825" sldId="286"/>
        </pc:sldMkLst>
        <pc:spChg chg="mod">
          <ac:chgData name="Deborah Jenkins" userId="3cd02ba5-e528-4585-978d-4fde2b47730a" providerId="ADAL" clId="{DF3295D9-C119-4A45-A641-D90F1A4ED904}" dt="2024-02-05T19:10:35.849" v="14"/>
          <ac:spMkLst>
            <pc:docMk/>
            <pc:sldMk cId="3757866825" sldId="286"/>
            <ac:spMk id="2" creationId="{D5A606DB-784E-D2C1-F2CE-991B9B933017}"/>
          </ac:spMkLst>
        </pc:spChg>
        <pc:picChg chg="mod">
          <ac:chgData name="Deborah Jenkins" userId="3cd02ba5-e528-4585-978d-4fde2b47730a" providerId="ADAL" clId="{DF3295D9-C119-4A45-A641-D90F1A4ED904}" dt="2024-02-05T19:10:35.849" v="14"/>
          <ac:picMkLst>
            <pc:docMk/>
            <pc:sldMk cId="3757866825" sldId="286"/>
            <ac:picMk id="4" creationId="{35E1D4AA-2CBB-099D-D604-1E689E34D5CA}"/>
          </ac:picMkLst>
        </pc:picChg>
      </pc:sldChg>
      <pc:sldChg chg="addSp delSp modSp mod modClrScheme chgLayout">
        <pc:chgData name="Deborah Jenkins" userId="3cd02ba5-e528-4585-978d-4fde2b47730a" providerId="ADAL" clId="{DF3295D9-C119-4A45-A641-D90F1A4ED904}" dt="2024-02-05T19:13:38.671" v="46" actId="27636"/>
        <pc:sldMkLst>
          <pc:docMk/>
          <pc:sldMk cId="3354978704" sldId="287"/>
        </pc:sldMkLst>
        <pc:spChg chg="mod">
          <ac:chgData name="Deborah Jenkins" userId="3cd02ba5-e528-4585-978d-4fde2b47730a" providerId="ADAL" clId="{DF3295D9-C119-4A45-A641-D90F1A4ED904}" dt="2024-02-05T19:13:28.982" v="39" actId="1076"/>
          <ac:spMkLst>
            <pc:docMk/>
            <pc:sldMk cId="3354978704" sldId="287"/>
            <ac:spMk id="2" creationId="{D1E7667E-7C30-8AA1-574A-5466A6578384}"/>
          </ac:spMkLst>
        </pc:spChg>
        <pc:spChg chg="mod">
          <ac:chgData name="Deborah Jenkins" userId="3cd02ba5-e528-4585-978d-4fde2b47730a" providerId="ADAL" clId="{DF3295D9-C119-4A45-A641-D90F1A4ED904}" dt="2024-02-05T19:13:38.671" v="46" actId="27636"/>
          <ac:spMkLst>
            <pc:docMk/>
            <pc:sldMk cId="3354978704" sldId="287"/>
            <ac:spMk id="3" creationId="{EC371AF7-05C5-1296-750B-0599549A731A}"/>
          </ac:spMkLst>
        </pc:spChg>
        <pc:spChg chg="mod">
          <ac:chgData name="Deborah Jenkins" userId="3cd02ba5-e528-4585-978d-4fde2b47730a" providerId="ADAL" clId="{DF3295D9-C119-4A45-A641-D90F1A4ED904}" dt="2024-02-05T19:13:22.575" v="37" actId="1076"/>
          <ac:spMkLst>
            <pc:docMk/>
            <pc:sldMk cId="3354978704" sldId="287"/>
            <ac:spMk id="4" creationId="{8D05984C-5DE1-DFDE-EDFC-5F8BD0273E1B}"/>
          </ac:spMkLst>
        </pc:spChg>
        <pc:spChg chg="add del mod">
          <ac:chgData name="Deborah Jenkins" userId="3cd02ba5-e528-4585-978d-4fde2b47730a" providerId="ADAL" clId="{DF3295D9-C119-4A45-A641-D90F1A4ED904}" dt="2024-02-05T19:13:11.771" v="35" actId="478"/>
          <ac:spMkLst>
            <pc:docMk/>
            <pc:sldMk cId="3354978704" sldId="287"/>
            <ac:spMk id="7175" creationId="{C6151E0E-D9B5-0139-CB99-8139DABFCD1A}"/>
          </ac:spMkLst>
        </pc:spChg>
        <pc:picChg chg="mod ord">
          <ac:chgData name="Deborah Jenkins" userId="3cd02ba5-e528-4585-978d-4fde2b47730a" providerId="ADAL" clId="{DF3295D9-C119-4A45-A641-D90F1A4ED904}" dt="2024-02-05T19:13:23.922" v="38" actId="1076"/>
          <ac:picMkLst>
            <pc:docMk/>
            <pc:sldMk cId="3354978704" sldId="287"/>
            <ac:picMk id="7170" creationId="{85EE6D2F-BDD3-6446-28AF-D7E1EE7288DB}"/>
          </ac:picMkLst>
        </pc:picChg>
      </pc:sldChg>
      <pc:sldChg chg="modSp mod modClrScheme chgLayout">
        <pc:chgData name="Deborah Jenkins" userId="3cd02ba5-e528-4585-978d-4fde2b47730a" providerId="ADAL" clId="{DF3295D9-C119-4A45-A641-D90F1A4ED904}" dt="2024-02-05T19:14:25.806" v="55" actId="14100"/>
        <pc:sldMkLst>
          <pc:docMk/>
          <pc:sldMk cId="3201097809" sldId="288"/>
        </pc:sldMkLst>
        <pc:spChg chg="mod ord">
          <ac:chgData name="Deborah Jenkins" userId="3cd02ba5-e528-4585-978d-4fde2b47730a" providerId="ADAL" clId="{DF3295D9-C119-4A45-A641-D90F1A4ED904}" dt="2024-02-05T19:14:25.806" v="55" actId="14100"/>
          <ac:spMkLst>
            <pc:docMk/>
            <pc:sldMk cId="3201097809" sldId="288"/>
            <ac:spMk id="3" creationId="{B59CC4C0-7E12-3653-DF80-9B3DD589BA8B}"/>
          </ac:spMkLst>
        </pc:spChg>
        <pc:spChg chg="mod">
          <ac:chgData name="Deborah Jenkins" userId="3cd02ba5-e528-4585-978d-4fde2b47730a" providerId="ADAL" clId="{DF3295D9-C119-4A45-A641-D90F1A4ED904}" dt="2024-02-05T19:14:15.654" v="51" actId="27636"/>
          <ac:spMkLst>
            <pc:docMk/>
            <pc:sldMk cId="3201097809" sldId="288"/>
            <ac:spMk id="4" creationId="{D49E953A-BC62-B742-82B0-AC555D9BF10B}"/>
          </ac:spMkLst>
        </pc:spChg>
        <pc:picChg chg="mod ord">
          <ac:chgData name="Deborah Jenkins" userId="3cd02ba5-e528-4585-978d-4fde2b47730a" providerId="ADAL" clId="{DF3295D9-C119-4A45-A641-D90F1A4ED904}" dt="2024-02-05T19:14:05.838" v="48" actId="1076"/>
          <ac:picMkLst>
            <pc:docMk/>
            <pc:sldMk cId="3201097809" sldId="288"/>
            <ac:picMk id="8196" creationId="{52E9084B-0509-0D7A-F2FE-2F28B63C53C2}"/>
          </ac:picMkLst>
        </pc:picChg>
      </pc:sldChg>
      <pc:sldChg chg="modSp mod">
        <pc:chgData name="Deborah Jenkins" userId="3cd02ba5-e528-4585-978d-4fde2b47730a" providerId="ADAL" clId="{DF3295D9-C119-4A45-A641-D90F1A4ED904}" dt="2024-02-05T19:15:53.271" v="67" actId="1076"/>
        <pc:sldMkLst>
          <pc:docMk/>
          <pc:sldMk cId="2318564541" sldId="289"/>
        </pc:sldMkLst>
        <pc:spChg chg="mod">
          <ac:chgData name="Deborah Jenkins" userId="3cd02ba5-e528-4585-978d-4fde2b47730a" providerId="ADAL" clId="{DF3295D9-C119-4A45-A641-D90F1A4ED904}" dt="2024-02-05T19:15:46.642" v="66" actId="20577"/>
          <ac:spMkLst>
            <pc:docMk/>
            <pc:sldMk cId="2318564541" sldId="289"/>
            <ac:spMk id="2" creationId="{4FDFDEE2-0930-7E6A-7D3B-2F5D9D291CC0}"/>
          </ac:spMkLst>
        </pc:spChg>
        <pc:spChg chg="mod">
          <ac:chgData name="Deborah Jenkins" userId="3cd02ba5-e528-4585-978d-4fde2b47730a" providerId="ADAL" clId="{DF3295D9-C119-4A45-A641-D90F1A4ED904}" dt="2024-02-05T19:15:53.271" v="67" actId="1076"/>
          <ac:spMkLst>
            <pc:docMk/>
            <pc:sldMk cId="2318564541" sldId="289"/>
            <ac:spMk id="3" creationId="{32971C87-9C96-CDAC-DD47-3B16B48571C6}"/>
          </ac:spMkLst>
        </pc:spChg>
        <pc:spChg chg="mod">
          <ac:chgData name="Deborah Jenkins" userId="3cd02ba5-e528-4585-978d-4fde2b47730a" providerId="ADAL" clId="{DF3295D9-C119-4A45-A641-D90F1A4ED904}" dt="2024-02-05T19:15:44.495" v="65" actId="1076"/>
          <ac:spMkLst>
            <pc:docMk/>
            <pc:sldMk cId="2318564541" sldId="289"/>
            <ac:spMk id="4" creationId="{D8CE5FFC-A517-1751-058F-B686B4C233E7}"/>
          </ac:spMkLst>
        </pc:spChg>
        <pc:picChg chg="mod">
          <ac:chgData name="Deborah Jenkins" userId="3cd02ba5-e528-4585-978d-4fde2b47730a" providerId="ADAL" clId="{DF3295D9-C119-4A45-A641-D90F1A4ED904}" dt="2024-02-05T19:14:48.877" v="58" actId="1076"/>
          <ac:picMkLst>
            <pc:docMk/>
            <pc:sldMk cId="2318564541" sldId="289"/>
            <ac:picMk id="9218" creationId="{647F5FB4-B0FB-B544-B78C-5FD399067567}"/>
          </ac:picMkLst>
        </pc:picChg>
        <pc:picChg chg="mod">
          <ac:chgData name="Deborah Jenkins" userId="3cd02ba5-e528-4585-978d-4fde2b47730a" providerId="ADAL" clId="{DF3295D9-C119-4A45-A641-D90F1A4ED904}" dt="2024-02-05T19:15:39.282" v="64" actId="1076"/>
          <ac:picMkLst>
            <pc:docMk/>
            <pc:sldMk cId="2318564541" sldId="289"/>
            <ac:picMk id="9220" creationId="{221F5F55-5F4E-AFF2-E1DB-52FA403EBB9B}"/>
          </ac:picMkLst>
        </pc:picChg>
      </pc:sldChg>
      <pc:sldChg chg="addSp delSp modSp mod modClrScheme chgLayout">
        <pc:chgData name="Deborah Jenkins" userId="3cd02ba5-e528-4585-978d-4fde2b47730a" providerId="ADAL" clId="{DF3295D9-C119-4A45-A641-D90F1A4ED904}" dt="2024-02-05T19:17:50.719" v="74" actId="14100"/>
        <pc:sldMkLst>
          <pc:docMk/>
          <pc:sldMk cId="1153948085" sldId="290"/>
        </pc:sldMkLst>
        <pc:spChg chg="mod">
          <ac:chgData name="Deborah Jenkins" userId="3cd02ba5-e528-4585-978d-4fde2b47730a" providerId="ADAL" clId="{DF3295D9-C119-4A45-A641-D90F1A4ED904}" dt="2024-02-05T19:17:50.719" v="74" actId="14100"/>
          <ac:spMkLst>
            <pc:docMk/>
            <pc:sldMk cId="1153948085" sldId="290"/>
            <ac:spMk id="3" creationId="{38DA8999-DFFF-6605-4D0E-82FFED7A11AB}"/>
          </ac:spMkLst>
        </pc:spChg>
        <pc:spChg chg="add del mod">
          <ac:chgData name="Deborah Jenkins" userId="3cd02ba5-e528-4585-978d-4fde2b47730a" providerId="ADAL" clId="{DF3295D9-C119-4A45-A641-D90F1A4ED904}" dt="2024-02-05T19:17:12.983" v="69" actId="478"/>
          <ac:spMkLst>
            <pc:docMk/>
            <pc:sldMk cId="1153948085" sldId="290"/>
            <ac:spMk id="10247" creationId="{6E07C049-9E31-0AF3-9B9B-3705586A2E97}"/>
          </ac:spMkLst>
        </pc:spChg>
        <pc:picChg chg="mod ord">
          <ac:chgData name="Deborah Jenkins" userId="3cd02ba5-e528-4585-978d-4fde2b47730a" providerId="ADAL" clId="{DF3295D9-C119-4A45-A641-D90F1A4ED904}" dt="2024-02-05T19:17:19.352" v="71" actId="1076"/>
          <ac:picMkLst>
            <pc:docMk/>
            <pc:sldMk cId="1153948085" sldId="290"/>
            <ac:picMk id="10242" creationId="{B768483C-C345-2861-5948-697500574223}"/>
          </ac:picMkLst>
        </pc:picChg>
      </pc:sldChg>
      <pc:sldChg chg="addSp delSp modSp mod setBg modClrScheme modAnim delDesignElem chgLayout">
        <pc:chgData name="Deborah Jenkins" userId="3cd02ba5-e528-4585-978d-4fde2b47730a" providerId="ADAL" clId="{DF3295D9-C119-4A45-A641-D90F1A4ED904}" dt="2024-02-05T19:20:19.297" v="90" actId="255"/>
        <pc:sldMkLst>
          <pc:docMk/>
          <pc:sldMk cId="734788410" sldId="291"/>
        </pc:sldMkLst>
        <pc:spChg chg="mod">
          <ac:chgData name="Deborah Jenkins" userId="3cd02ba5-e528-4585-978d-4fde2b47730a" providerId="ADAL" clId="{DF3295D9-C119-4A45-A641-D90F1A4ED904}" dt="2024-02-05T19:20:19.297" v="90" actId="255"/>
          <ac:spMkLst>
            <pc:docMk/>
            <pc:sldMk cId="734788410" sldId="291"/>
            <ac:spMk id="3" creationId="{81866F00-8C0C-AA45-9DB8-E8C46AFE00F7}"/>
          </ac:spMkLst>
        </pc:spChg>
        <pc:spChg chg="del">
          <ac:chgData name="Deborah Jenkins" userId="3cd02ba5-e528-4585-978d-4fde2b47730a" providerId="ADAL" clId="{DF3295D9-C119-4A45-A641-D90F1A4ED904}" dt="2024-02-05T19:10:35.849" v="14"/>
          <ac:spMkLst>
            <pc:docMk/>
            <pc:sldMk cId="734788410" sldId="291"/>
            <ac:spMk id="8" creationId="{1BB867FF-FC45-48F7-8104-F89BE54909F1}"/>
          </ac:spMkLst>
        </pc:spChg>
        <pc:spChg chg="add del mod">
          <ac:chgData name="Deborah Jenkins" userId="3cd02ba5-e528-4585-978d-4fde2b47730a" providerId="ADAL" clId="{DF3295D9-C119-4A45-A641-D90F1A4ED904}" dt="2024-02-05T19:19:48.876" v="83" actId="478"/>
          <ac:spMkLst>
            <pc:docMk/>
            <pc:sldMk cId="734788410" sldId="291"/>
            <ac:spMk id="9" creationId="{C3CD884D-EC31-C356-ED60-2D2214A99539}"/>
          </ac:spMkLst>
        </pc:spChg>
        <pc:spChg chg="del">
          <ac:chgData name="Deborah Jenkins" userId="3cd02ba5-e528-4585-978d-4fde2b47730a" providerId="ADAL" clId="{DF3295D9-C119-4A45-A641-D90F1A4ED904}" dt="2024-02-05T19:10:35.849" v="14"/>
          <ac:spMkLst>
            <pc:docMk/>
            <pc:sldMk cId="734788410" sldId="291"/>
            <ac:spMk id="10" creationId="{8BB56887-D0D5-4F0C-9E19-7247EB83C8B7}"/>
          </ac:spMkLst>
        </pc:spChg>
        <pc:spChg chg="del">
          <ac:chgData name="Deborah Jenkins" userId="3cd02ba5-e528-4585-978d-4fde2b47730a" providerId="ADAL" clId="{DF3295D9-C119-4A45-A641-D90F1A4ED904}" dt="2024-02-05T19:10:35.849" v="14"/>
          <ac:spMkLst>
            <pc:docMk/>
            <pc:sldMk cId="734788410" sldId="291"/>
            <ac:spMk id="12" creationId="{081E4A58-353D-44AE-B2FC-2A74E2E400F7}"/>
          </ac:spMkLst>
        </pc:spChg>
        <pc:picChg chg="add mod">
          <ac:chgData name="Deborah Jenkins" userId="3cd02ba5-e528-4585-978d-4fde2b47730a" providerId="ADAL" clId="{DF3295D9-C119-4A45-A641-D90F1A4ED904}" dt="2024-02-05T19:20:01.844" v="87" actId="14100"/>
          <ac:picMkLst>
            <pc:docMk/>
            <pc:sldMk cId="734788410" sldId="291"/>
            <ac:picMk id="4" creationId="{9CC96C8B-D4F6-C076-68B0-6BF83AB3EF22}"/>
          </ac:picMkLst>
        </pc:picChg>
      </pc:sldChg>
      <pc:sldChg chg="delSp modSp mod delDesignElem">
        <pc:chgData name="Deborah Jenkins" userId="3cd02ba5-e528-4585-978d-4fde2b47730a" providerId="ADAL" clId="{DF3295D9-C119-4A45-A641-D90F1A4ED904}" dt="2024-02-05T19:20:41.701" v="92" actId="27636"/>
        <pc:sldMkLst>
          <pc:docMk/>
          <pc:sldMk cId="1636920125" sldId="292"/>
        </pc:sldMkLst>
        <pc:spChg chg="mod">
          <ac:chgData name="Deborah Jenkins" userId="3cd02ba5-e528-4585-978d-4fde2b47730a" providerId="ADAL" clId="{DF3295D9-C119-4A45-A641-D90F1A4ED904}" dt="2024-02-05T19:20:41.701" v="92" actId="27636"/>
          <ac:spMkLst>
            <pc:docMk/>
            <pc:sldMk cId="1636920125" sldId="292"/>
            <ac:spMk id="3" creationId="{6A2965CE-6694-5874-561F-9633DCB6F9B7}"/>
          </ac:spMkLst>
        </pc:spChg>
        <pc:spChg chg="del">
          <ac:chgData name="Deborah Jenkins" userId="3cd02ba5-e528-4585-978d-4fde2b47730a" providerId="ADAL" clId="{DF3295D9-C119-4A45-A641-D90F1A4ED904}" dt="2024-02-05T19:10:35.849" v="14"/>
          <ac:spMkLst>
            <pc:docMk/>
            <pc:sldMk cId="1636920125" sldId="292"/>
            <ac:spMk id="11273" creationId="{2B566528-1B12-4246-9431-5C2D7D081168}"/>
          </ac:spMkLst>
        </pc:spChg>
        <pc:grpChg chg="del">
          <ac:chgData name="Deborah Jenkins" userId="3cd02ba5-e528-4585-978d-4fde2b47730a" providerId="ADAL" clId="{DF3295D9-C119-4A45-A641-D90F1A4ED904}" dt="2024-02-05T19:10:35.849" v="14"/>
          <ac:grpSpMkLst>
            <pc:docMk/>
            <pc:sldMk cId="1636920125" sldId="292"/>
            <ac:grpSpMk id="11275" creationId="{FA366754-A2F4-475B-8217-AB06F5F15F36}"/>
          </ac:grpSpMkLst>
        </pc:grpChg>
        <pc:grpChg chg="del">
          <ac:chgData name="Deborah Jenkins" userId="3cd02ba5-e528-4585-978d-4fde2b47730a" providerId="ADAL" clId="{DF3295D9-C119-4A45-A641-D90F1A4ED904}" dt="2024-02-05T19:10:35.849" v="14"/>
          <ac:grpSpMkLst>
            <pc:docMk/>
            <pc:sldMk cId="1636920125" sldId="292"/>
            <ac:grpSpMk id="11279" creationId="{828A5161-06F1-46CF-8AD7-844680A59E13}"/>
          </ac:grpSpMkLst>
        </pc:grpChg>
      </pc:sldChg>
      <pc:sldChg chg="modSp">
        <pc:chgData name="Deborah Jenkins" userId="3cd02ba5-e528-4585-978d-4fde2b47730a" providerId="ADAL" clId="{DF3295D9-C119-4A45-A641-D90F1A4ED904}" dt="2024-02-05T19:10:35.849" v="14"/>
        <pc:sldMkLst>
          <pc:docMk/>
          <pc:sldMk cId="1528087412" sldId="293"/>
        </pc:sldMkLst>
        <pc:spChg chg="mod">
          <ac:chgData name="Deborah Jenkins" userId="3cd02ba5-e528-4585-978d-4fde2b47730a" providerId="ADAL" clId="{DF3295D9-C119-4A45-A641-D90F1A4ED904}" dt="2024-02-05T19:10:35.849" v="14"/>
          <ac:spMkLst>
            <pc:docMk/>
            <pc:sldMk cId="1528087412" sldId="293"/>
            <ac:spMk id="2" creationId="{4C1894C7-F10D-B1B4-C734-9357986734F8}"/>
          </ac:spMkLst>
        </pc:spChg>
        <pc:picChg chg="mod">
          <ac:chgData name="Deborah Jenkins" userId="3cd02ba5-e528-4585-978d-4fde2b47730a" providerId="ADAL" clId="{DF3295D9-C119-4A45-A641-D90F1A4ED904}" dt="2024-02-05T19:10:35.849" v="14"/>
          <ac:picMkLst>
            <pc:docMk/>
            <pc:sldMk cId="1528087412" sldId="293"/>
            <ac:picMk id="4" creationId="{9C56C098-8B9B-AD79-347B-DB0CA6ED58F1}"/>
          </ac:picMkLst>
        </pc:picChg>
      </pc:sldChg>
      <pc:sldChg chg="modSp modAnim">
        <pc:chgData name="Deborah Jenkins" userId="3cd02ba5-e528-4585-978d-4fde2b47730a" providerId="ADAL" clId="{DF3295D9-C119-4A45-A641-D90F1A4ED904}" dt="2024-02-05T19:22:45.392" v="99"/>
        <pc:sldMkLst>
          <pc:docMk/>
          <pc:sldMk cId="0" sldId="308"/>
        </pc:sldMkLst>
        <pc:picChg chg="mod">
          <ac:chgData name="Deborah Jenkins" userId="3cd02ba5-e528-4585-978d-4fde2b47730a" providerId="ADAL" clId="{DF3295D9-C119-4A45-A641-D90F1A4ED904}" dt="2024-02-05T19:22:27.435" v="95" actId="1076"/>
          <ac:picMkLst>
            <pc:docMk/>
            <pc:sldMk cId="0" sldId="308"/>
            <ac:picMk id="13319" creationId="{8EE3357A-30E4-5313-D77E-E347B341CA4F}"/>
          </ac:picMkLst>
        </pc:picChg>
        <pc:picChg chg="mod">
          <ac:chgData name="Deborah Jenkins" userId="3cd02ba5-e528-4585-978d-4fde2b47730a" providerId="ADAL" clId="{DF3295D9-C119-4A45-A641-D90F1A4ED904}" dt="2024-02-05T19:22:30.356" v="96" actId="1076"/>
          <ac:picMkLst>
            <pc:docMk/>
            <pc:sldMk cId="0" sldId="308"/>
            <ac:picMk id="13320" creationId="{268F4AF9-BCB9-1F25-29D3-26526C846209}"/>
          </ac:picMkLst>
        </pc:picChg>
      </pc:sldChg>
      <pc:sldChg chg="modSp mod">
        <pc:chgData name="Deborah Jenkins" userId="3cd02ba5-e528-4585-978d-4fde2b47730a" providerId="ADAL" clId="{DF3295D9-C119-4A45-A641-D90F1A4ED904}" dt="2024-02-05T19:22:54.051" v="101" actId="14100"/>
        <pc:sldMkLst>
          <pc:docMk/>
          <pc:sldMk cId="1598546934" sldId="314"/>
        </pc:sldMkLst>
        <pc:spChg chg="mod">
          <ac:chgData name="Deborah Jenkins" userId="3cd02ba5-e528-4585-978d-4fde2b47730a" providerId="ADAL" clId="{DF3295D9-C119-4A45-A641-D90F1A4ED904}" dt="2024-02-05T19:10:35.849" v="14"/>
          <ac:spMkLst>
            <pc:docMk/>
            <pc:sldMk cId="1598546934" sldId="314"/>
            <ac:spMk id="2" creationId="{34A10C53-EB38-1FF1-2E8C-4FF47BE54A9E}"/>
          </ac:spMkLst>
        </pc:spChg>
        <pc:picChg chg="mod">
          <ac:chgData name="Deborah Jenkins" userId="3cd02ba5-e528-4585-978d-4fde2b47730a" providerId="ADAL" clId="{DF3295D9-C119-4A45-A641-D90F1A4ED904}" dt="2024-02-05T19:22:54.051" v="101" actId="14100"/>
          <ac:picMkLst>
            <pc:docMk/>
            <pc:sldMk cId="1598546934" sldId="314"/>
            <ac:picMk id="4" creationId="{74A2BBC1-AB81-2747-5FF8-B67B6C8A4115}"/>
          </ac:picMkLst>
        </pc:picChg>
      </pc:sldChg>
      <pc:sldChg chg="modSp mod">
        <pc:chgData name="Deborah Jenkins" userId="3cd02ba5-e528-4585-978d-4fde2b47730a" providerId="ADAL" clId="{DF3295D9-C119-4A45-A641-D90F1A4ED904}" dt="2024-02-05T19:22:17.427" v="93" actId="1076"/>
        <pc:sldMkLst>
          <pc:docMk/>
          <pc:sldMk cId="0" sldId="315"/>
        </pc:sldMkLst>
        <pc:spChg chg="mod">
          <ac:chgData name="Deborah Jenkins" userId="3cd02ba5-e528-4585-978d-4fde2b47730a" providerId="ADAL" clId="{DF3295D9-C119-4A45-A641-D90F1A4ED904}" dt="2024-02-05T19:22:17.427" v="93" actId="1076"/>
          <ac:spMkLst>
            <pc:docMk/>
            <pc:sldMk cId="0" sldId="315"/>
            <ac:spMk id="7" creationId="{89740036-14F4-E74D-8766-5B821B4CB412}"/>
          </ac:spMkLst>
        </pc:spChg>
      </pc:sldChg>
      <pc:sldChg chg="modSp mod">
        <pc:chgData name="Deborah Jenkins" userId="3cd02ba5-e528-4585-978d-4fde2b47730a" providerId="ADAL" clId="{DF3295D9-C119-4A45-A641-D90F1A4ED904}" dt="2024-02-05T19:24:39.924" v="122" actId="1076"/>
        <pc:sldMkLst>
          <pc:docMk/>
          <pc:sldMk cId="980226955" sldId="329"/>
        </pc:sldMkLst>
        <pc:picChg chg="mod">
          <ac:chgData name="Deborah Jenkins" userId="3cd02ba5-e528-4585-978d-4fde2b47730a" providerId="ADAL" clId="{DF3295D9-C119-4A45-A641-D90F1A4ED904}" dt="2024-02-05T19:24:39.924" v="122" actId="1076"/>
          <ac:picMkLst>
            <pc:docMk/>
            <pc:sldMk cId="980226955" sldId="329"/>
            <ac:picMk id="4" creationId="{BB6C95F6-6F0A-42E8-84C5-5A8F2556D2AC}"/>
          </ac:picMkLst>
        </pc:picChg>
      </pc:sldChg>
      <pc:sldChg chg="delSp delDesignElem">
        <pc:chgData name="Deborah Jenkins" userId="3cd02ba5-e528-4585-978d-4fde2b47730a" providerId="ADAL" clId="{DF3295D9-C119-4A45-A641-D90F1A4ED904}" dt="2024-02-05T19:10:35.849" v="14"/>
        <pc:sldMkLst>
          <pc:docMk/>
          <pc:sldMk cId="2530291749" sldId="332"/>
        </pc:sldMkLst>
        <pc:spChg chg="del">
          <ac:chgData name="Deborah Jenkins" userId="3cd02ba5-e528-4585-978d-4fde2b47730a" providerId="ADAL" clId="{DF3295D9-C119-4A45-A641-D90F1A4ED904}" dt="2024-02-05T19:10:35.849" v="14"/>
          <ac:spMkLst>
            <pc:docMk/>
            <pc:sldMk cId="2530291749" sldId="332"/>
            <ac:spMk id="10" creationId="{2B566528-1B12-4246-9431-5C2D7D081168}"/>
          </ac:spMkLst>
        </pc:spChg>
        <pc:grpChg chg="del">
          <ac:chgData name="Deborah Jenkins" userId="3cd02ba5-e528-4585-978d-4fde2b47730a" providerId="ADAL" clId="{DF3295D9-C119-4A45-A641-D90F1A4ED904}" dt="2024-02-05T19:10:35.849" v="14"/>
          <ac:grpSpMkLst>
            <pc:docMk/>
            <pc:sldMk cId="2530291749" sldId="332"/>
            <ac:grpSpMk id="12" creationId="{FA366754-A2F4-475B-8217-AB06F5F15F36}"/>
          </ac:grpSpMkLst>
        </pc:grpChg>
        <pc:grpChg chg="del">
          <ac:chgData name="Deborah Jenkins" userId="3cd02ba5-e528-4585-978d-4fde2b47730a" providerId="ADAL" clId="{DF3295D9-C119-4A45-A641-D90F1A4ED904}" dt="2024-02-05T19:10:35.849" v="14"/>
          <ac:grpSpMkLst>
            <pc:docMk/>
            <pc:sldMk cId="2530291749" sldId="332"/>
            <ac:grpSpMk id="16" creationId="{828A5161-06F1-46CF-8AD7-844680A59E13}"/>
          </ac:grpSpMkLst>
        </pc:grpChg>
      </pc:sldChg>
      <pc:sldChg chg="delSp modSp mod delDesignElem">
        <pc:chgData name="Deborah Jenkins" userId="3cd02ba5-e528-4585-978d-4fde2b47730a" providerId="ADAL" clId="{DF3295D9-C119-4A45-A641-D90F1A4ED904}" dt="2024-02-05T19:25:14.223" v="123" actId="207"/>
        <pc:sldMkLst>
          <pc:docMk/>
          <pc:sldMk cId="2716097089" sldId="333"/>
        </pc:sldMkLst>
        <pc:spChg chg="mod">
          <ac:chgData name="Deborah Jenkins" userId="3cd02ba5-e528-4585-978d-4fde2b47730a" providerId="ADAL" clId="{DF3295D9-C119-4A45-A641-D90F1A4ED904}" dt="2024-02-05T19:25:14.223" v="123" actId="207"/>
          <ac:spMkLst>
            <pc:docMk/>
            <pc:sldMk cId="2716097089" sldId="333"/>
            <ac:spMk id="2" creationId="{FEFFA9DD-9092-4886-BFD0-49ED658828D3}"/>
          </ac:spMkLst>
        </pc:spChg>
        <pc:spChg chg="del">
          <ac:chgData name="Deborah Jenkins" userId="3cd02ba5-e528-4585-978d-4fde2b47730a" providerId="ADAL" clId="{DF3295D9-C119-4A45-A641-D90F1A4ED904}" dt="2024-02-05T19:10:35.849" v="14"/>
          <ac:spMkLst>
            <pc:docMk/>
            <pc:sldMk cId="2716097089" sldId="333"/>
            <ac:spMk id="8" creationId="{907EF6B7-1338-4443-8C46-6A318D952DFD}"/>
          </ac:spMkLst>
        </pc:spChg>
        <pc:spChg chg="del">
          <ac:chgData name="Deborah Jenkins" userId="3cd02ba5-e528-4585-978d-4fde2b47730a" providerId="ADAL" clId="{DF3295D9-C119-4A45-A641-D90F1A4ED904}" dt="2024-02-05T19:10:35.849" v="14"/>
          <ac:spMkLst>
            <pc:docMk/>
            <pc:sldMk cId="2716097089" sldId="333"/>
            <ac:spMk id="10" creationId="{DAAE4CDD-124C-4DCF-9584-B6033B545DD5}"/>
          </ac:spMkLst>
        </pc:spChg>
        <pc:spChg chg="del">
          <ac:chgData name="Deborah Jenkins" userId="3cd02ba5-e528-4585-978d-4fde2b47730a" providerId="ADAL" clId="{DF3295D9-C119-4A45-A641-D90F1A4ED904}" dt="2024-02-05T19:10:35.849" v="14"/>
          <ac:spMkLst>
            <pc:docMk/>
            <pc:sldMk cId="2716097089" sldId="333"/>
            <ac:spMk id="12" creationId="{081E4A58-353D-44AE-B2FC-2A74E2E400F7}"/>
          </ac:spMkLst>
        </pc:spChg>
      </pc:sldChg>
      <pc:sldChg chg="delSp modSp mod delDesignElem">
        <pc:chgData name="Deborah Jenkins" userId="3cd02ba5-e528-4585-978d-4fde2b47730a" providerId="ADAL" clId="{DF3295D9-C119-4A45-A641-D90F1A4ED904}" dt="2024-02-05T19:25:31.429" v="124" actId="207"/>
        <pc:sldMkLst>
          <pc:docMk/>
          <pc:sldMk cId="1191972530" sldId="334"/>
        </pc:sldMkLst>
        <pc:spChg chg="mod">
          <ac:chgData name="Deborah Jenkins" userId="3cd02ba5-e528-4585-978d-4fde2b47730a" providerId="ADAL" clId="{DF3295D9-C119-4A45-A641-D90F1A4ED904}" dt="2024-02-05T19:25:31.429" v="124" actId="207"/>
          <ac:spMkLst>
            <pc:docMk/>
            <pc:sldMk cId="1191972530" sldId="334"/>
            <ac:spMk id="2" creationId="{DE6AE69C-AB6C-4A96-82C8-0409C47BBA54}"/>
          </ac:spMkLst>
        </pc:spChg>
        <pc:spChg chg="del">
          <ac:chgData name="Deborah Jenkins" userId="3cd02ba5-e528-4585-978d-4fde2b47730a" providerId="ADAL" clId="{DF3295D9-C119-4A45-A641-D90F1A4ED904}" dt="2024-02-05T19:10:35.849" v="14"/>
          <ac:spMkLst>
            <pc:docMk/>
            <pc:sldMk cId="1191972530" sldId="334"/>
            <ac:spMk id="8" creationId="{907EF6B7-1338-4443-8C46-6A318D952DFD}"/>
          </ac:spMkLst>
        </pc:spChg>
        <pc:spChg chg="del">
          <ac:chgData name="Deborah Jenkins" userId="3cd02ba5-e528-4585-978d-4fde2b47730a" providerId="ADAL" clId="{DF3295D9-C119-4A45-A641-D90F1A4ED904}" dt="2024-02-05T19:10:35.849" v="14"/>
          <ac:spMkLst>
            <pc:docMk/>
            <pc:sldMk cId="1191972530" sldId="334"/>
            <ac:spMk id="10" creationId="{DAAE4CDD-124C-4DCF-9584-B6033B545DD5}"/>
          </ac:spMkLst>
        </pc:spChg>
        <pc:spChg chg="del">
          <ac:chgData name="Deborah Jenkins" userId="3cd02ba5-e528-4585-978d-4fde2b47730a" providerId="ADAL" clId="{DF3295D9-C119-4A45-A641-D90F1A4ED904}" dt="2024-02-05T19:10:35.849" v="14"/>
          <ac:spMkLst>
            <pc:docMk/>
            <pc:sldMk cId="1191972530" sldId="334"/>
            <ac:spMk id="12" creationId="{081E4A58-353D-44AE-B2FC-2A74E2E400F7}"/>
          </ac:spMkLst>
        </pc:spChg>
      </pc:sldChg>
      <pc:sldChg chg="delSp modSp mod delDesignElem">
        <pc:chgData name="Deborah Jenkins" userId="3cd02ba5-e528-4585-978d-4fde2b47730a" providerId="ADAL" clId="{DF3295D9-C119-4A45-A641-D90F1A4ED904}" dt="2024-02-05T19:25:45.723" v="125" actId="207"/>
        <pc:sldMkLst>
          <pc:docMk/>
          <pc:sldMk cId="3506739008" sldId="335"/>
        </pc:sldMkLst>
        <pc:spChg chg="mod">
          <ac:chgData name="Deborah Jenkins" userId="3cd02ba5-e528-4585-978d-4fde2b47730a" providerId="ADAL" clId="{DF3295D9-C119-4A45-A641-D90F1A4ED904}" dt="2024-02-05T19:25:45.723" v="125" actId="207"/>
          <ac:spMkLst>
            <pc:docMk/>
            <pc:sldMk cId="3506739008" sldId="335"/>
            <ac:spMk id="2" creationId="{81BFCACC-6073-40A5-BDD4-EA8D71762AF2}"/>
          </ac:spMkLst>
        </pc:spChg>
        <pc:spChg chg="del">
          <ac:chgData name="Deborah Jenkins" userId="3cd02ba5-e528-4585-978d-4fde2b47730a" providerId="ADAL" clId="{DF3295D9-C119-4A45-A641-D90F1A4ED904}" dt="2024-02-05T19:10:35.849" v="14"/>
          <ac:spMkLst>
            <pc:docMk/>
            <pc:sldMk cId="3506739008" sldId="335"/>
            <ac:spMk id="8" creationId="{907EF6B7-1338-4443-8C46-6A318D952DFD}"/>
          </ac:spMkLst>
        </pc:spChg>
        <pc:spChg chg="del">
          <ac:chgData name="Deborah Jenkins" userId="3cd02ba5-e528-4585-978d-4fde2b47730a" providerId="ADAL" clId="{DF3295D9-C119-4A45-A641-D90F1A4ED904}" dt="2024-02-05T19:10:35.849" v="14"/>
          <ac:spMkLst>
            <pc:docMk/>
            <pc:sldMk cId="3506739008" sldId="335"/>
            <ac:spMk id="10" creationId="{DAAE4CDD-124C-4DCF-9584-B6033B545DD5}"/>
          </ac:spMkLst>
        </pc:spChg>
        <pc:spChg chg="del">
          <ac:chgData name="Deborah Jenkins" userId="3cd02ba5-e528-4585-978d-4fde2b47730a" providerId="ADAL" clId="{DF3295D9-C119-4A45-A641-D90F1A4ED904}" dt="2024-02-05T19:10:35.849" v="14"/>
          <ac:spMkLst>
            <pc:docMk/>
            <pc:sldMk cId="3506739008" sldId="335"/>
            <ac:spMk id="12" creationId="{081E4A58-353D-44AE-B2FC-2A74E2E400F7}"/>
          </ac:spMkLst>
        </pc:spChg>
      </pc:sldChg>
      <pc:sldChg chg="delSp modSp delDesignElem">
        <pc:chgData name="Deborah Jenkins" userId="3cd02ba5-e528-4585-978d-4fde2b47730a" providerId="ADAL" clId="{DF3295D9-C119-4A45-A641-D90F1A4ED904}" dt="2024-02-05T19:10:35.849" v="14"/>
        <pc:sldMkLst>
          <pc:docMk/>
          <pc:sldMk cId="526594473" sldId="336"/>
        </pc:sldMkLst>
        <pc:spChg chg="mod">
          <ac:chgData name="Deborah Jenkins" userId="3cd02ba5-e528-4585-978d-4fde2b47730a" providerId="ADAL" clId="{DF3295D9-C119-4A45-A641-D90F1A4ED904}" dt="2024-02-05T19:10:35.849" v="14"/>
          <ac:spMkLst>
            <pc:docMk/>
            <pc:sldMk cId="526594473" sldId="336"/>
            <ac:spMk id="2" creationId="{9813495D-2FA8-42CD-A6EC-4E62D14DAF47}"/>
          </ac:spMkLst>
        </pc:spChg>
        <pc:spChg chg="del">
          <ac:chgData name="Deborah Jenkins" userId="3cd02ba5-e528-4585-978d-4fde2b47730a" providerId="ADAL" clId="{DF3295D9-C119-4A45-A641-D90F1A4ED904}" dt="2024-02-05T19:10:35.849" v="14"/>
          <ac:spMkLst>
            <pc:docMk/>
            <pc:sldMk cId="526594473" sldId="336"/>
            <ac:spMk id="10" creationId="{4E73EB10-AEDA-42B9-9D11-54E59B48D47A}"/>
          </ac:spMkLst>
        </pc:spChg>
        <pc:spChg chg="del">
          <ac:chgData name="Deborah Jenkins" userId="3cd02ba5-e528-4585-978d-4fde2b47730a" providerId="ADAL" clId="{DF3295D9-C119-4A45-A641-D90F1A4ED904}" dt="2024-02-05T19:10:35.849" v="14"/>
          <ac:spMkLst>
            <pc:docMk/>
            <pc:sldMk cId="526594473" sldId="336"/>
            <ac:spMk id="12" creationId="{72DEF309-605D-4117-9340-6D589B6C3A34}"/>
          </ac:spMkLst>
        </pc:spChg>
      </pc:sldChg>
      <pc:sldChg chg="delSp delDesignElem">
        <pc:chgData name="Deborah Jenkins" userId="3cd02ba5-e528-4585-978d-4fde2b47730a" providerId="ADAL" clId="{DF3295D9-C119-4A45-A641-D90F1A4ED904}" dt="2024-02-05T19:10:35.849" v="14"/>
        <pc:sldMkLst>
          <pc:docMk/>
          <pc:sldMk cId="858816530" sldId="337"/>
        </pc:sldMkLst>
        <pc:spChg chg="del">
          <ac:chgData name="Deborah Jenkins" userId="3cd02ba5-e528-4585-978d-4fde2b47730a" providerId="ADAL" clId="{DF3295D9-C119-4A45-A641-D90F1A4ED904}" dt="2024-02-05T19:10:35.849" v="14"/>
          <ac:spMkLst>
            <pc:docMk/>
            <pc:sldMk cId="858816530" sldId="337"/>
            <ac:spMk id="10" creationId="{2B566528-1B12-4246-9431-5C2D7D081168}"/>
          </ac:spMkLst>
        </pc:spChg>
        <pc:grpChg chg="del">
          <ac:chgData name="Deborah Jenkins" userId="3cd02ba5-e528-4585-978d-4fde2b47730a" providerId="ADAL" clId="{DF3295D9-C119-4A45-A641-D90F1A4ED904}" dt="2024-02-05T19:10:35.849" v="14"/>
          <ac:grpSpMkLst>
            <pc:docMk/>
            <pc:sldMk cId="858816530" sldId="337"/>
            <ac:grpSpMk id="12" creationId="{FA366754-A2F4-475B-8217-AB06F5F15F36}"/>
          </ac:grpSpMkLst>
        </pc:grpChg>
        <pc:grpChg chg="del">
          <ac:chgData name="Deborah Jenkins" userId="3cd02ba5-e528-4585-978d-4fde2b47730a" providerId="ADAL" clId="{DF3295D9-C119-4A45-A641-D90F1A4ED904}" dt="2024-02-05T19:10:35.849" v="14"/>
          <ac:grpSpMkLst>
            <pc:docMk/>
            <pc:sldMk cId="858816530" sldId="337"/>
            <ac:grpSpMk id="16" creationId="{828A5161-06F1-46CF-8AD7-844680A59E13}"/>
          </ac:grpSpMkLst>
        </pc:grpChg>
      </pc:sldChg>
      <pc:sldChg chg="modSp">
        <pc:chgData name="Deborah Jenkins" userId="3cd02ba5-e528-4585-978d-4fde2b47730a" providerId="ADAL" clId="{DF3295D9-C119-4A45-A641-D90F1A4ED904}" dt="2024-02-05T19:10:35.849" v="14"/>
        <pc:sldMkLst>
          <pc:docMk/>
          <pc:sldMk cId="257564297" sldId="338"/>
        </pc:sldMkLst>
        <pc:spChg chg="mod">
          <ac:chgData name="Deborah Jenkins" userId="3cd02ba5-e528-4585-978d-4fde2b47730a" providerId="ADAL" clId="{DF3295D9-C119-4A45-A641-D90F1A4ED904}" dt="2024-02-05T19:10:35.849" v="14"/>
          <ac:spMkLst>
            <pc:docMk/>
            <pc:sldMk cId="257564297" sldId="338"/>
            <ac:spMk id="2" creationId="{E24CF2A2-EB60-4874-B4EE-921E8A8A60E4}"/>
          </ac:spMkLst>
        </pc:spChg>
        <pc:picChg chg="mod">
          <ac:chgData name="Deborah Jenkins" userId="3cd02ba5-e528-4585-978d-4fde2b47730a" providerId="ADAL" clId="{DF3295D9-C119-4A45-A641-D90F1A4ED904}" dt="2024-02-05T19:10:35.849" v="14"/>
          <ac:picMkLst>
            <pc:docMk/>
            <pc:sldMk cId="257564297" sldId="338"/>
            <ac:picMk id="4" creationId="{0E1BDB71-A83F-49AF-83C5-7E287687C609}"/>
          </ac:picMkLst>
        </pc:picChg>
      </pc:sldChg>
      <pc:sldChg chg="modSp">
        <pc:chgData name="Deborah Jenkins" userId="3cd02ba5-e528-4585-978d-4fde2b47730a" providerId="ADAL" clId="{DF3295D9-C119-4A45-A641-D90F1A4ED904}" dt="2024-02-05T19:10:35.849" v="14"/>
        <pc:sldMkLst>
          <pc:docMk/>
          <pc:sldMk cId="1024030871" sldId="368"/>
        </pc:sldMkLst>
        <pc:spChg chg="mod">
          <ac:chgData name="Deborah Jenkins" userId="3cd02ba5-e528-4585-978d-4fde2b47730a" providerId="ADAL" clId="{DF3295D9-C119-4A45-A641-D90F1A4ED904}" dt="2024-02-05T19:10:35.849" v="14"/>
          <ac:spMkLst>
            <pc:docMk/>
            <pc:sldMk cId="1024030871" sldId="368"/>
            <ac:spMk id="2" creationId="{CED13361-D15D-4BA6-A08D-B7F55D54CBBF}"/>
          </ac:spMkLst>
        </pc:spChg>
      </pc:sldChg>
      <pc:sldChg chg="modSp mod">
        <pc:chgData name="Deborah Jenkins" userId="3cd02ba5-e528-4585-978d-4fde2b47730a" providerId="ADAL" clId="{DF3295D9-C119-4A45-A641-D90F1A4ED904}" dt="2024-02-05T19:23:17.797" v="107" actId="1076"/>
        <pc:sldMkLst>
          <pc:docMk/>
          <pc:sldMk cId="0" sldId="373"/>
        </pc:sldMkLst>
        <pc:spChg chg="mod">
          <ac:chgData name="Deborah Jenkins" userId="3cd02ba5-e528-4585-978d-4fde2b47730a" providerId="ADAL" clId="{DF3295D9-C119-4A45-A641-D90F1A4ED904}" dt="2024-02-05T19:23:11.404" v="105" actId="1076"/>
          <ac:spMkLst>
            <pc:docMk/>
            <pc:sldMk cId="0" sldId="373"/>
            <ac:spMk id="3" creationId="{ACD2EFA1-CDDA-4DD8-B924-9FC15E3B2E74}"/>
          </ac:spMkLst>
        </pc:spChg>
        <pc:picChg chg="mod">
          <ac:chgData name="Deborah Jenkins" userId="3cd02ba5-e528-4585-978d-4fde2b47730a" providerId="ADAL" clId="{DF3295D9-C119-4A45-A641-D90F1A4ED904}" dt="2024-02-05T19:23:17.797" v="107" actId="1076"/>
          <ac:picMkLst>
            <pc:docMk/>
            <pc:sldMk cId="0" sldId="373"/>
            <ac:picMk id="30725" creationId="{5AE04DBF-A914-4F7E-9885-475300B21815}"/>
          </ac:picMkLst>
        </pc:picChg>
      </pc:sldChg>
      <pc:sldChg chg="modSp">
        <pc:chgData name="Deborah Jenkins" userId="3cd02ba5-e528-4585-978d-4fde2b47730a" providerId="ADAL" clId="{DF3295D9-C119-4A45-A641-D90F1A4ED904}" dt="2024-02-05T19:10:35.849" v="14"/>
        <pc:sldMkLst>
          <pc:docMk/>
          <pc:sldMk cId="1273446872" sldId="385"/>
        </pc:sldMkLst>
        <pc:picChg chg="mod">
          <ac:chgData name="Deborah Jenkins" userId="3cd02ba5-e528-4585-978d-4fde2b47730a" providerId="ADAL" clId="{DF3295D9-C119-4A45-A641-D90F1A4ED904}" dt="2024-02-05T19:10:35.849" v="14"/>
          <ac:picMkLst>
            <pc:docMk/>
            <pc:sldMk cId="1273446872" sldId="385"/>
            <ac:picMk id="6" creationId="{7D03C707-A8FE-C49F-C7D6-CE676044DD61}"/>
          </ac:picMkLst>
        </pc:picChg>
      </pc:sldChg>
      <pc:sldChg chg="delSp modSp mod setBg modClrScheme delDesignElem chgLayout">
        <pc:chgData name="Deborah Jenkins" userId="3cd02ba5-e528-4585-978d-4fde2b47730a" providerId="ADAL" clId="{DF3295D9-C119-4A45-A641-D90F1A4ED904}" dt="2024-02-05T19:11:04.211" v="18" actId="26606"/>
        <pc:sldMkLst>
          <pc:docMk/>
          <pc:sldMk cId="4130870189" sldId="388"/>
        </pc:sldMkLst>
        <pc:spChg chg="mod">
          <ac:chgData name="Deborah Jenkins" userId="3cd02ba5-e528-4585-978d-4fde2b47730a" providerId="ADAL" clId="{DF3295D9-C119-4A45-A641-D90F1A4ED904}" dt="2024-02-05T19:11:04.211" v="18" actId="26606"/>
          <ac:spMkLst>
            <pc:docMk/>
            <pc:sldMk cId="4130870189" sldId="388"/>
            <ac:spMk id="2" creationId="{E006687F-BCF4-4631-8043-7DAAAB46CBBF}"/>
          </ac:spMkLst>
        </pc:spChg>
        <pc:spChg chg="mod">
          <ac:chgData name="Deborah Jenkins" userId="3cd02ba5-e528-4585-978d-4fde2b47730a" providerId="ADAL" clId="{DF3295D9-C119-4A45-A641-D90F1A4ED904}" dt="2024-02-05T19:11:04.211" v="18" actId="26606"/>
          <ac:spMkLst>
            <pc:docMk/>
            <pc:sldMk cId="4130870189" sldId="388"/>
            <ac:spMk id="3" creationId="{BA78FA25-392C-4899-8A7A-2B6952F65390}"/>
          </ac:spMkLst>
        </pc:spChg>
        <pc:spChg chg="del">
          <ac:chgData name="Deborah Jenkins" userId="3cd02ba5-e528-4585-978d-4fde2b47730a" providerId="ADAL" clId="{DF3295D9-C119-4A45-A641-D90F1A4ED904}" dt="2024-02-05T19:10:35.849" v="14"/>
          <ac:spMkLst>
            <pc:docMk/>
            <pc:sldMk cId="4130870189" sldId="388"/>
            <ac:spMk id="10" creationId="{2B566528-1B12-4246-9431-5C2D7D081168}"/>
          </ac:spMkLst>
        </pc:spChg>
        <pc:spChg chg="del">
          <ac:chgData name="Deborah Jenkins" userId="3cd02ba5-e528-4585-978d-4fde2b47730a" providerId="ADAL" clId="{DF3295D9-C119-4A45-A641-D90F1A4ED904}" dt="2024-02-05T19:10:35.849" v="14"/>
          <ac:spMkLst>
            <pc:docMk/>
            <pc:sldMk cId="4130870189" sldId="388"/>
            <ac:spMk id="16" creationId="{D3F51FEB-38FB-4F6C-9F7B-2F2AFAB65463}"/>
          </ac:spMkLst>
        </pc:spChg>
        <pc:spChg chg="del">
          <ac:chgData name="Deborah Jenkins" userId="3cd02ba5-e528-4585-978d-4fde2b47730a" providerId="ADAL" clId="{DF3295D9-C119-4A45-A641-D90F1A4ED904}" dt="2024-02-05T19:10:35.849" v="14"/>
          <ac:spMkLst>
            <pc:docMk/>
            <pc:sldMk cId="4130870189" sldId="388"/>
            <ac:spMk id="18" creationId="{1E547BA6-BAE0-43BB-A7CA-60F69CE252F0}"/>
          </ac:spMkLst>
        </pc:spChg>
        <pc:grpChg chg="del">
          <ac:chgData name="Deborah Jenkins" userId="3cd02ba5-e528-4585-978d-4fde2b47730a" providerId="ADAL" clId="{DF3295D9-C119-4A45-A641-D90F1A4ED904}" dt="2024-02-05T19:10:35.849" v="14"/>
          <ac:grpSpMkLst>
            <pc:docMk/>
            <pc:sldMk cId="4130870189" sldId="388"/>
            <ac:grpSpMk id="12" creationId="{07EAA094-9CF6-4695-958A-33D9BCAA9474}"/>
          </ac:grpSpMkLst>
        </pc:grpChg>
        <pc:picChg chg="mod ord">
          <ac:chgData name="Deborah Jenkins" userId="3cd02ba5-e528-4585-978d-4fde2b47730a" providerId="ADAL" clId="{DF3295D9-C119-4A45-A641-D90F1A4ED904}" dt="2024-02-05T19:11:04.211" v="18" actId="26606"/>
          <ac:picMkLst>
            <pc:docMk/>
            <pc:sldMk cId="4130870189" sldId="388"/>
            <ac:picMk id="5" creationId="{48D465FF-5AEE-46B0-A66A-2D1B135C293F}"/>
          </ac:picMkLst>
        </pc:picChg>
      </pc:sldChg>
      <pc:sldChg chg="modSp mod">
        <pc:chgData name="Deborah Jenkins" userId="3cd02ba5-e528-4585-978d-4fde2b47730a" providerId="ADAL" clId="{DF3295D9-C119-4A45-A641-D90F1A4ED904}" dt="2024-02-05T19:23:30.391" v="108" actId="1076"/>
        <pc:sldMkLst>
          <pc:docMk/>
          <pc:sldMk cId="1241217872" sldId="429"/>
        </pc:sldMkLst>
        <pc:picChg chg="mod">
          <ac:chgData name="Deborah Jenkins" userId="3cd02ba5-e528-4585-978d-4fde2b47730a" providerId="ADAL" clId="{DF3295D9-C119-4A45-A641-D90F1A4ED904}" dt="2024-02-05T19:23:30.391" v="108" actId="1076"/>
          <ac:picMkLst>
            <pc:docMk/>
            <pc:sldMk cId="1241217872" sldId="429"/>
            <ac:picMk id="8" creationId="{9AA57C31-B466-4A65-8E1E-3DD427D8B815}"/>
          </ac:picMkLst>
        </pc:picChg>
      </pc:sldChg>
      <pc:sldChg chg="delSp modSp mod delDesignElem">
        <pc:chgData name="Deborah Jenkins" userId="3cd02ba5-e528-4585-978d-4fde2b47730a" providerId="ADAL" clId="{DF3295D9-C119-4A45-A641-D90F1A4ED904}" dt="2024-02-05T19:24:11.578" v="121" actId="27636"/>
        <pc:sldMkLst>
          <pc:docMk/>
          <pc:sldMk cId="896407325" sldId="430"/>
        </pc:sldMkLst>
        <pc:spChg chg="mod">
          <ac:chgData name="Deborah Jenkins" userId="3cd02ba5-e528-4585-978d-4fde2b47730a" providerId="ADAL" clId="{DF3295D9-C119-4A45-A641-D90F1A4ED904}" dt="2024-02-05T19:24:11.578" v="121" actId="27636"/>
          <ac:spMkLst>
            <pc:docMk/>
            <pc:sldMk cId="896407325" sldId="430"/>
            <ac:spMk id="3" creationId="{B50042A1-32D2-43D5-A76E-DA24D63D56AC}"/>
          </ac:spMkLst>
        </pc:spChg>
        <pc:spChg chg="del">
          <ac:chgData name="Deborah Jenkins" userId="3cd02ba5-e528-4585-978d-4fde2b47730a" providerId="ADAL" clId="{DF3295D9-C119-4A45-A641-D90F1A4ED904}" dt="2024-02-05T19:10:35.849" v="14"/>
          <ac:spMkLst>
            <pc:docMk/>
            <pc:sldMk cId="896407325" sldId="430"/>
            <ac:spMk id="24" creationId="{2B566528-1B12-4246-9431-5C2D7D081168}"/>
          </ac:spMkLst>
        </pc:spChg>
        <pc:grpChg chg="del">
          <ac:chgData name="Deborah Jenkins" userId="3cd02ba5-e528-4585-978d-4fde2b47730a" providerId="ADAL" clId="{DF3295D9-C119-4A45-A641-D90F1A4ED904}" dt="2024-02-05T19:10:35.849" v="14"/>
          <ac:grpSpMkLst>
            <pc:docMk/>
            <pc:sldMk cId="896407325" sldId="430"/>
            <ac:grpSpMk id="25" creationId="{FA366754-A2F4-475B-8217-AB06F5F15F36}"/>
          </ac:grpSpMkLst>
        </pc:grpChg>
        <pc:grpChg chg="del">
          <ac:chgData name="Deborah Jenkins" userId="3cd02ba5-e528-4585-978d-4fde2b47730a" providerId="ADAL" clId="{DF3295D9-C119-4A45-A641-D90F1A4ED904}" dt="2024-02-05T19:10:35.849" v="14"/>
          <ac:grpSpMkLst>
            <pc:docMk/>
            <pc:sldMk cId="896407325" sldId="430"/>
            <ac:grpSpMk id="28" creationId="{828A5161-06F1-46CF-8AD7-844680A59E13}"/>
          </ac:grpSpMkLst>
        </pc:grpChg>
        <pc:picChg chg="mod">
          <ac:chgData name="Deborah Jenkins" userId="3cd02ba5-e528-4585-978d-4fde2b47730a" providerId="ADAL" clId="{DF3295D9-C119-4A45-A641-D90F1A4ED904}" dt="2024-02-05T19:23:59.882" v="116" actId="14100"/>
          <ac:picMkLst>
            <pc:docMk/>
            <pc:sldMk cId="896407325" sldId="430"/>
            <ac:picMk id="31" creationId="{F708FD7A-EED4-ADA3-6E71-AC3F64EDEC8D}"/>
          </ac:picMkLst>
        </pc:picChg>
      </pc:sldChg>
      <pc:sldChg chg="delSp delDesignElem">
        <pc:chgData name="Deborah Jenkins" userId="3cd02ba5-e528-4585-978d-4fde2b47730a" providerId="ADAL" clId="{DF3295D9-C119-4A45-A641-D90F1A4ED904}" dt="2024-02-05T19:10:35.849" v="14"/>
        <pc:sldMkLst>
          <pc:docMk/>
          <pc:sldMk cId="3359856564" sldId="435"/>
        </pc:sldMkLst>
        <pc:spChg chg="del">
          <ac:chgData name="Deborah Jenkins" userId="3cd02ba5-e528-4585-978d-4fde2b47730a" providerId="ADAL" clId="{DF3295D9-C119-4A45-A641-D90F1A4ED904}" dt="2024-02-05T19:10:35.849" v="14"/>
          <ac:spMkLst>
            <pc:docMk/>
            <pc:sldMk cId="3359856564" sldId="435"/>
            <ac:spMk id="10" creationId="{4F7EBAE4-9945-4473-9E34-B2C66EA0F03D}"/>
          </ac:spMkLst>
        </pc:spChg>
        <pc:spChg chg="del">
          <ac:chgData name="Deborah Jenkins" userId="3cd02ba5-e528-4585-978d-4fde2b47730a" providerId="ADAL" clId="{DF3295D9-C119-4A45-A641-D90F1A4ED904}" dt="2024-02-05T19:10:35.849" v="14"/>
          <ac:spMkLst>
            <pc:docMk/>
            <pc:sldMk cId="3359856564" sldId="435"/>
            <ac:spMk id="12" creationId="{70BEB1E7-2F88-40BC-B73D-42E5B6F80BFC}"/>
          </ac:spMkLst>
        </pc:spChg>
        <pc:spChg chg="del">
          <ac:chgData name="Deborah Jenkins" userId="3cd02ba5-e528-4585-978d-4fde2b47730a" providerId="ADAL" clId="{DF3295D9-C119-4A45-A641-D90F1A4ED904}" dt="2024-02-05T19:10:35.849" v="14"/>
          <ac:spMkLst>
            <pc:docMk/>
            <pc:sldMk cId="3359856564" sldId="435"/>
            <ac:spMk id="14" creationId="{A7B99495-F43F-4D80-A44F-2CB4764EB90B}"/>
          </ac:spMkLst>
        </pc:spChg>
      </pc:sldChg>
    </pc:docChg>
  </pc:docChgLst>
  <pc:docChgLst>
    <pc:chgData name="Deborah Jenkins" userId="3cd02ba5-e528-4585-978d-4fde2b47730a" providerId="ADAL" clId="{A8B11AAE-867B-4441-838F-FBAF8F5A1159}"/>
    <pc:docChg chg="custSel addSld delSld modSld">
      <pc:chgData name="Deborah Jenkins" userId="3cd02ba5-e528-4585-978d-4fde2b47730a" providerId="ADAL" clId="{A8B11AAE-867B-4441-838F-FBAF8F5A1159}" dt="2023-02-05T19:05:09.804" v="5" actId="47"/>
      <pc:docMkLst>
        <pc:docMk/>
      </pc:docMkLst>
      <pc:sldChg chg="addSp modSp mod setBg">
        <pc:chgData name="Deborah Jenkins" userId="3cd02ba5-e528-4585-978d-4fde2b47730a" providerId="ADAL" clId="{A8B11AAE-867B-4441-838F-FBAF8F5A1159}" dt="2023-02-05T19:01:37.116" v="1" actId="27614"/>
        <pc:sldMkLst>
          <pc:docMk/>
          <pc:sldMk cId="2530291749" sldId="332"/>
        </pc:sldMkLst>
        <pc:spChg chg="mod">
          <ac:chgData name="Deborah Jenkins" userId="3cd02ba5-e528-4585-978d-4fde2b47730a" providerId="ADAL" clId="{A8B11AAE-867B-4441-838F-FBAF8F5A1159}" dt="2023-02-05T19:01:30.652" v="0" actId="26606"/>
          <ac:spMkLst>
            <pc:docMk/>
            <pc:sldMk cId="2530291749" sldId="332"/>
            <ac:spMk id="2" creationId="{F45FEB73-A796-47A0-8226-983B76965637}"/>
          </ac:spMkLst>
        </pc:spChg>
        <pc:spChg chg="mod">
          <ac:chgData name="Deborah Jenkins" userId="3cd02ba5-e528-4585-978d-4fde2b47730a" providerId="ADAL" clId="{A8B11AAE-867B-4441-838F-FBAF8F5A1159}" dt="2023-02-05T19:01:30.652" v="0" actId="26606"/>
          <ac:spMkLst>
            <pc:docMk/>
            <pc:sldMk cId="2530291749" sldId="332"/>
            <ac:spMk id="3" creationId="{78A91422-D40A-44C8-B8DB-92F5F20ED518}"/>
          </ac:spMkLst>
        </pc:spChg>
        <pc:spChg chg="add">
          <ac:chgData name="Deborah Jenkins" userId="3cd02ba5-e528-4585-978d-4fde2b47730a" providerId="ADAL" clId="{A8B11AAE-867B-4441-838F-FBAF8F5A1159}" dt="2023-02-05T19:01:30.652" v="0" actId="26606"/>
          <ac:spMkLst>
            <pc:docMk/>
            <pc:sldMk cId="2530291749" sldId="332"/>
            <ac:spMk id="10" creationId="{2B566528-1B12-4246-9431-5C2D7D081168}"/>
          </ac:spMkLst>
        </pc:spChg>
        <pc:grpChg chg="add">
          <ac:chgData name="Deborah Jenkins" userId="3cd02ba5-e528-4585-978d-4fde2b47730a" providerId="ADAL" clId="{A8B11AAE-867B-4441-838F-FBAF8F5A1159}" dt="2023-02-05T19:01:30.652" v="0" actId="26606"/>
          <ac:grpSpMkLst>
            <pc:docMk/>
            <pc:sldMk cId="2530291749" sldId="332"/>
            <ac:grpSpMk id="12" creationId="{FA366754-A2F4-475B-8217-AB06F5F15F36}"/>
          </ac:grpSpMkLst>
        </pc:grpChg>
        <pc:grpChg chg="add">
          <ac:chgData name="Deborah Jenkins" userId="3cd02ba5-e528-4585-978d-4fde2b47730a" providerId="ADAL" clId="{A8B11AAE-867B-4441-838F-FBAF8F5A1159}" dt="2023-02-05T19:01:30.652" v="0" actId="26606"/>
          <ac:grpSpMkLst>
            <pc:docMk/>
            <pc:sldMk cId="2530291749" sldId="332"/>
            <ac:grpSpMk id="16" creationId="{828A5161-06F1-46CF-8AD7-844680A59E13}"/>
          </ac:grpSpMkLst>
        </pc:grpChg>
        <pc:picChg chg="mod ord">
          <ac:chgData name="Deborah Jenkins" userId="3cd02ba5-e528-4585-978d-4fde2b47730a" providerId="ADAL" clId="{A8B11AAE-867B-4441-838F-FBAF8F5A1159}" dt="2023-02-05T19:01:37.116" v="1" actId="27614"/>
          <ac:picMkLst>
            <pc:docMk/>
            <pc:sldMk cId="2530291749" sldId="332"/>
            <ac:picMk id="5" creationId="{9839077C-6003-4A8F-860B-20646B7FF811}"/>
          </ac:picMkLst>
        </pc:picChg>
      </pc:sldChg>
      <pc:sldChg chg="modSp add mod">
        <pc:chgData name="Deborah Jenkins" userId="3cd02ba5-e528-4585-978d-4fde2b47730a" providerId="ADAL" clId="{A8B11AAE-867B-4441-838F-FBAF8F5A1159}" dt="2023-02-05T19:02:14.908" v="3" actId="27636"/>
        <pc:sldMkLst>
          <pc:docMk/>
          <pc:sldMk cId="3000391338" sldId="437"/>
        </pc:sldMkLst>
        <pc:spChg chg="mod">
          <ac:chgData name="Deborah Jenkins" userId="3cd02ba5-e528-4585-978d-4fde2b47730a" providerId="ADAL" clId="{A8B11AAE-867B-4441-838F-FBAF8F5A1159}" dt="2023-02-05T19:02:14.908" v="3" actId="27636"/>
          <ac:spMkLst>
            <pc:docMk/>
            <pc:sldMk cId="3000391338" sldId="437"/>
            <ac:spMk id="3" creationId="{28A146D1-0062-43B3-BADA-41BEE10AD5A6}"/>
          </ac:spMkLst>
        </pc:spChg>
      </pc:sldChg>
      <pc:sldChg chg="add del">
        <pc:chgData name="Deborah Jenkins" userId="3cd02ba5-e528-4585-978d-4fde2b47730a" providerId="ADAL" clId="{A8B11AAE-867B-4441-838F-FBAF8F5A1159}" dt="2023-02-05T19:05:09.804" v="5" actId="47"/>
        <pc:sldMkLst>
          <pc:docMk/>
          <pc:sldMk cId="4202956621" sldId="4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B0ADC-0052-468D-B834-2AAFF6874D2C}"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03AD5FE-F14F-4F24-83E1-7F76F9010D3A}">
      <dgm:prSet custT="1"/>
      <dgm:spPr/>
      <dgm:t>
        <a:bodyPr/>
        <a:lstStyle/>
        <a:p>
          <a:r>
            <a:rPr lang="en-GB" sz="1800" dirty="0"/>
            <a:t>Four Seasons hotel anywhere in the world - a cheerful respectful valet will bid you, “Welcome to the </a:t>
          </a:r>
          <a:r>
            <a:rPr lang="en-GB" sz="2800" dirty="0"/>
            <a:t>Four</a:t>
          </a:r>
          <a:r>
            <a:rPr lang="en-GB" sz="1800" dirty="0"/>
            <a:t> Seasons.” After you check in, an equally welcoming bellman will bring your luggage to your room </a:t>
          </a:r>
          <a:r>
            <a:rPr lang="en-GB" sz="1800" b="1" u="sng" dirty="0"/>
            <a:t>within seven minutes</a:t>
          </a:r>
          <a:r>
            <a:rPr lang="en-GB" sz="1800" b="1" dirty="0"/>
            <a:t>. </a:t>
          </a:r>
          <a:endParaRPr lang="en-US" sz="1800" dirty="0"/>
        </a:p>
      </dgm:t>
    </dgm:pt>
    <dgm:pt modelId="{98860B45-5A50-4D7B-8BD7-6C0D5419CBA8}" type="parTrans" cxnId="{9352ED47-6B73-4978-A52B-6C0184BAC5B9}">
      <dgm:prSet/>
      <dgm:spPr/>
      <dgm:t>
        <a:bodyPr/>
        <a:lstStyle/>
        <a:p>
          <a:endParaRPr lang="en-US"/>
        </a:p>
      </dgm:t>
    </dgm:pt>
    <dgm:pt modelId="{7AEA90F5-CA2C-469C-A464-63627AE88A6E}" type="sibTrans" cxnId="{9352ED47-6B73-4978-A52B-6C0184BAC5B9}">
      <dgm:prSet/>
      <dgm:spPr/>
      <dgm:t>
        <a:bodyPr/>
        <a:lstStyle/>
        <a:p>
          <a:endParaRPr lang="en-US"/>
        </a:p>
      </dgm:t>
    </dgm:pt>
    <dgm:pt modelId="{CBA9C906-5C1E-4763-A6ED-9A9117A20B29}">
      <dgm:prSet custT="1"/>
      <dgm:spPr/>
      <dgm:t>
        <a:bodyPr/>
        <a:lstStyle/>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endParaRPr lang="en-US" sz="1800" dirty="0"/>
        </a:p>
      </dgm:t>
    </dgm:pt>
    <dgm:pt modelId="{F5177D6F-67E0-460D-B699-85CA83D419E8}" type="parTrans" cxnId="{7184BC77-90C1-4870-9C9B-FB2A7EB05695}">
      <dgm:prSet/>
      <dgm:spPr/>
      <dgm:t>
        <a:bodyPr/>
        <a:lstStyle/>
        <a:p>
          <a:endParaRPr lang="en-US"/>
        </a:p>
      </dgm:t>
    </dgm:pt>
    <dgm:pt modelId="{83AA20A7-E13B-4BB4-8620-8CF8B1BE1D20}" type="sibTrans" cxnId="{7184BC77-90C1-4870-9C9B-FB2A7EB05695}">
      <dgm:prSet/>
      <dgm:spPr/>
      <dgm:t>
        <a:bodyPr/>
        <a:lstStyle/>
        <a:p>
          <a:endParaRPr lang="en-US"/>
        </a:p>
      </dgm:t>
    </dgm:pt>
    <dgm:pt modelId="{52650D37-47C7-4BA8-BBA3-2E70D8F352DF}">
      <dgm:prSet custT="1"/>
      <dgm:spPr/>
      <dgm:t>
        <a:bodyPr/>
        <a:lstStyle/>
        <a:p>
          <a:r>
            <a:rPr lang="en-GB" sz="2000" dirty="0"/>
            <a:t>Common purpose: to make </a:t>
          </a:r>
          <a:r>
            <a:rPr lang="en-GB" sz="2000" b="1" dirty="0"/>
            <a:t>guests feel an unparalleled experience of hospitality</a:t>
          </a:r>
          <a:r>
            <a:rPr lang="en-GB" sz="2800" dirty="0"/>
            <a:t>. </a:t>
          </a:r>
          <a:endParaRPr lang="en-US" sz="2800" dirty="0"/>
        </a:p>
      </dgm:t>
    </dgm:pt>
    <dgm:pt modelId="{07666B03-44FD-416F-A073-3D768EF9430E}" type="parTrans" cxnId="{0C82B720-D126-4113-ACD3-6DD27B3500C1}">
      <dgm:prSet/>
      <dgm:spPr/>
      <dgm:t>
        <a:bodyPr/>
        <a:lstStyle/>
        <a:p>
          <a:endParaRPr lang="en-US"/>
        </a:p>
      </dgm:t>
    </dgm:pt>
    <dgm:pt modelId="{A5B421F7-28E4-4ECF-BF7B-DEF2AA9B3E92}" type="sibTrans" cxnId="{0C82B720-D126-4113-ACD3-6DD27B3500C1}">
      <dgm:prSet/>
      <dgm:spPr/>
      <dgm:t>
        <a:bodyPr/>
        <a:lstStyle/>
        <a:p>
          <a:endParaRPr lang="en-US"/>
        </a:p>
      </dgm:t>
    </dgm:pt>
    <dgm:pt modelId="{43BBB1A3-04DF-4A71-B3F7-1CC809089EE3}">
      <dgm:prSet custT="1"/>
      <dgm:spPr/>
      <dgm:t>
        <a:bodyPr/>
        <a:lstStyle/>
        <a:p>
          <a:r>
            <a:rPr lang="en-GB" sz="2000" dirty="0"/>
            <a:t>It is by creating a </a:t>
          </a:r>
          <a:r>
            <a:rPr lang="en-GB" sz="2000" b="1" dirty="0"/>
            <a:t>common culture </a:t>
          </a:r>
          <a:r>
            <a:rPr lang="en-GB" sz="2000" dirty="0"/>
            <a:t>dedicated to perfecting the science and art of hospitality that the ‘Four Seasons’ Hotels has reached the top</a:t>
          </a:r>
          <a:r>
            <a:rPr lang="en-GB" sz="1800" dirty="0"/>
            <a:t>.</a:t>
          </a:r>
          <a:r>
            <a:rPr lang="en-GB" sz="1800" b="0" i="0" dirty="0"/>
            <a:t> </a:t>
          </a:r>
        </a:p>
        <a:p>
          <a:r>
            <a:rPr lang="en-GB" sz="1800" b="0" i="0" dirty="0"/>
            <a:t>(</a:t>
          </a:r>
          <a:r>
            <a:rPr lang="en-GB" sz="1800" b="0" i="0" dirty="0" err="1"/>
            <a:t>BrandCulture's</a:t>
          </a:r>
          <a:r>
            <a:rPr lang="en-GB" sz="1800" b="0" i="0" dirty="0"/>
            <a:t> Hospitality: How to Cultivate a Culture, 2021)</a:t>
          </a:r>
          <a:endParaRPr lang="en-US" sz="1800" dirty="0"/>
        </a:p>
      </dgm:t>
    </dgm:pt>
    <dgm:pt modelId="{48BD3671-2CA8-45FB-8689-FEA83C6B2C9A}" type="parTrans" cxnId="{A6288959-D573-4CE9-A99B-84BE1C2C8960}">
      <dgm:prSet/>
      <dgm:spPr/>
      <dgm:t>
        <a:bodyPr/>
        <a:lstStyle/>
        <a:p>
          <a:endParaRPr lang="en-US"/>
        </a:p>
      </dgm:t>
    </dgm:pt>
    <dgm:pt modelId="{2A6706E9-2A4D-4366-9A0D-0CB8FA8C241F}" type="sibTrans" cxnId="{A6288959-D573-4CE9-A99B-84BE1C2C8960}">
      <dgm:prSet/>
      <dgm:spPr/>
      <dgm:t>
        <a:bodyPr/>
        <a:lstStyle/>
        <a:p>
          <a:endParaRPr lang="en-US"/>
        </a:p>
      </dgm:t>
    </dgm:pt>
    <dgm:pt modelId="{88E2A228-0BAE-45EE-8841-DB8E722CD0F3}" type="pres">
      <dgm:prSet presAssocID="{A5AB0ADC-0052-468D-B834-2AAFF6874D2C}" presName="matrix" presStyleCnt="0">
        <dgm:presLayoutVars>
          <dgm:chMax val="1"/>
          <dgm:dir/>
          <dgm:resizeHandles val="exact"/>
        </dgm:presLayoutVars>
      </dgm:prSet>
      <dgm:spPr/>
    </dgm:pt>
    <dgm:pt modelId="{07BB966E-C17D-4D9C-BD29-622B36B7EFB4}" type="pres">
      <dgm:prSet presAssocID="{A5AB0ADC-0052-468D-B834-2AAFF6874D2C}" presName="diamond" presStyleLbl="bgShp" presStyleIdx="0" presStyleCnt="1"/>
      <dgm:spPr/>
    </dgm:pt>
    <dgm:pt modelId="{49BA1E52-42B3-4B7D-95E5-D8A503E6AD31}" type="pres">
      <dgm:prSet presAssocID="{A5AB0ADC-0052-468D-B834-2AAFF6874D2C}" presName="quad1" presStyleLbl="node1" presStyleIdx="0" presStyleCnt="4" custScaleX="167763" custScaleY="133725" custLinFactNeighborX="-44843" custLinFactNeighborY="-8743">
        <dgm:presLayoutVars>
          <dgm:chMax val="0"/>
          <dgm:chPref val="0"/>
          <dgm:bulletEnabled val="1"/>
        </dgm:presLayoutVars>
      </dgm:prSet>
      <dgm:spPr/>
    </dgm:pt>
    <dgm:pt modelId="{4119EDA3-DC6C-4BFA-B5C0-E59C4D3A2140}" type="pres">
      <dgm:prSet presAssocID="{A5AB0ADC-0052-468D-B834-2AAFF6874D2C}" presName="quad2" presStyleLbl="node1" presStyleIdx="1" presStyleCnt="4" custScaleX="163076" custScaleY="133626" custLinFactNeighborX="68288" custLinFactNeighborY="-7546">
        <dgm:presLayoutVars>
          <dgm:chMax val="0"/>
          <dgm:chPref val="0"/>
          <dgm:bulletEnabled val="1"/>
        </dgm:presLayoutVars>
      </dgm:prSet>
      <dgm:spPr/>
    </dgm:pt>
    <dgm:pt modelId="{44C3A098-95E0-44BD-8F20-BADBFF52F36D}" type="pres">
      <dgm:prSet presAssocID="{A5AB0ADC-0052-468D-B834-2AAFF6874D2C}" presName="quad3" presStyleLbl="node1" presStyleIdx="2" presStyleCnt="4" custScaleX="160062" custScaleY="127518" custLinFactNeighborX="-60642" custLinFactNeighborY="10600">
        <dgm:presLayoutVars>
          <dgm:chMax val="0"/>
          <dgm:chPref val="0"/>
          <dgm:bulletEnabled val="1"/>
        </dgm:presLayoutVars>
      </dgm:prSet>
      <dgm:spPr/>
    </dgm:pt>
    <dgm:pt modelId="{5CF0D039-E7D4-4DEC-AF22-6B767E32524D}" type="pres">
      <dgm:prSet presAssocID="{A5AB0ADC-0052-468D-B834-2AAFF6874D2C}" presName="quad4" presStyleLbl="node1" presStyleIdx="3" presStyleCnt="4" custScaleX="172123" custScaleY="119461" custLinFactNeighborX="74737" custLinFactNeighborY="14629">
        <dgm:presLayoutVars>
          <dgm:chMax val="0"/>
          <dgm:chPref val="0"/>
          <dgm:bulletEnabled val="1"/>
        </dgm:presLayoutVars>
      </dgm:prSet>
      <dgm:spPr/>
    </dgm:pt>
  </dgm:ptLst>
  <dgm:cxnLst>
    <dgm:cxn modelId="{17111404-F8A1-43CD-8776-7CF28293EB1A}" type="presOf" srcId="{CBA9C906-5C1E-4763-A6ED-9A9117A20B29}" destId="{4119EDA3-DC6C-4BFA-B5C0-E59C4D3A2140}" srcOrd="0" destOrd="0" presId="urn:microsoft.com/office/officeart/2005/8/layout/matrix3"/>
    <dgm:cxn modelId="{0C82B720-D126-4113-ACD3-6DD27B3500C1}" srcId="{A5AB0ADC-0052-468D-B834-2AAFF6874D2C}" destId="{52650D37-47C7-4BA8-BBA3-2E70D8F352DF}" srcOrd="2" destOrd="0" parTransId="{07666B03-44FD-416F-A073-3D768EF9430E}" sibTransId="{A5B421F7-28E4-4ECF-BF7B-DEF2AA9B3E92}"/>
    <dgm:cxn modelId="{EA6A793E-C0F9-4308-9820-E91512A4AEF1}" type="presOf" srcId="{A5AB0ADC-0052-468D-B834-2AAFF6874D2C}" destId="{88E2A228-0BAE-45EE-8841-DB8E722CD0F3}" srcOrd="0" destOrd="0" presId="urn:microsoft.com/office/officeart/2005/8/layout/matrix3"/>
    <dgm:cxn modelId="{9352ED47-6B73-4978-A52B-6C0184BAC5B9}" srcId="{A5AB0ADC-0052-468D-B834-2AAFF6874D2C}" destId="{903AD5FE-F14F-4F24-83E1-7F76F9010D3A}" srcOrd="0" destOrd="0" parTransId="{98860B45-5A50-4D7B-8BD7-6C0D5419CBA8}" sibTransId="{7AEA90F5-CA2C-469C-A464-63627AE88A6E}"/>
    <dgm:cxn modelId="{39FEA270-9D66-4EA3-B6EA-DECC96115485}" type="presOf" srcId="{903AD5FE-F14F-4F24-83E1-7F76F9010D3A}" destId="{49BA1E52-42B3-4B7D-95E5-D8A503E6AD31}" srcOrd="0" destOrd="0" presId="urn:microsoft.com/office/officeart/2005/8/layout/matrix3"/>
    <dgm:cxn modelId="{6A551674-AFC4-4ACE-9184-166CC2CE8025}" type="presOf" srcId="{43BBB1A3-04DF-4A71-B3F7-1CC809089EE3}" destId="{5CF0D039-E7D4-4DEC-AF22-6B767E32524D}" srcOrd="0" destOrd="0" presId="urn:microsoft.com/office/officeart/2005/8/layout/matrix3"/>
    <dgm:cxn modelId="{7184BC77-90C1-4870-9C9B-FB2A7EB05695}" srcId="{A5AB0ADC-0052-468D-B834-2AAFF6874D2C}" destId="{CBA9C906-5C1E-4763-A6ED-9A9117A20B29}" srcOrd="1" destOrd="0" parTransId="{F5177D6F-67E0-460D-B699-85CA83D419E8}" sibTransId="{83AA20A7-E13B-4BB4-8620-8CF8B1BE1D20}"/>
    <dgm:cxn modelId="{A6288959-D573-4CE9-A99B-84BE1C2C8960}" srcId="{A5AB0ADC-0052-468D-B834-2AAFF6874D2C}" destId="{43BBB1A3-04DF-4A71-B3F7-1CC809089EE3}" srcOrd="3" destOrd="0" parTransId="{48BD3671-2CA8-45FB-8689-FEA83C6B2C9A}" sibTransId="{2A6706E9-2A4D-4366-9A0D-0CB8FA8C241F}"/>
    <dgm:cxn modelId="{7E3F99B3-A058-4263-BBAA-E20A9353E0DC}" type="presOf" srcId="{52650D37-47C7-4BA8-BBA3-2E70D8F352DF}" destId="{44C3A098-95E0-44BD-8F20-BADBFF52F36D}" srcOrd="0" destOrd="0" presId="urn:microsoft.com/office/officeart/2005/8/layout/matrix3"/>
    <dgm:cxn modelId="{F4CE9FB2-E877-467A-9FD7-002F780654A4}" type="presParOf" srcId="{88E2A228-0BAE-45EE-8841-DB8E722CD0F3}" destId="{07BB966E-C17D-4D9C-BD29-622B36B7EFB4}" srcOrd="0" destOrd="0" presId="urn:microsoft.com/office/officeart/2005/8/layout/matrix3"/>
    <dgm:cxn modelId="{CD7F22C5-0780-4B8C-AEA2-364E1FDF4DA1}" type="presParOf" srcId="{88E2A228-0BAE-45EE-8841-DB8E722CD0F3}" destId="{49BA1E52-42B3-4B7D-95E5-D8A503E6AD31}" srcOrd="1" destOrd="0" presId="urn:microsoft.com/office/officeart/2005/8/layout/matrix3"/>
    <dgm:cxn modelId="{19B53306-B79E-4163-884A-B2FDC7FBE4B3}" type="presParOf" srcId="{88E2A228-0BAE-45EE-8841-DB8E722CD0F3}" destId="{4119EDA3-DC6C-4BFA-B5C0-E59C4D3A2140}" srcOrd="2" destOrd="0" presId="urn:microsoft.com/office/officeart/2005/8/layout/matrix3"/>
    <dgm:cxn modelId="{BA8AB5B2-E444-41CE-A0D1-88591C094CEE}" type="presParOf" srcId="{88E2A228-0BAE-45EE-8841-DB8E722CD0F3}" destId="{44C3A098-95E0-44BD-8F20-BADBFF52F36D}" srcOrd="3" destOrd="0" presId="urn:microsoft.com/office/officeart/2005/8/layout/matrix3"/>
    <dgm:cxn modelId="{E177300F-7654-4458-995C-613E750A6621}" type="presParOf" srcId="{88E2A228-0BAE-45EE-8841-DB8E722CD0F3}" destId="{5CF0D039-E7D4-4DEC-AF22-6B767E32524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B966E-C17D-4D9C-BD29-622B36B7EFB4}">
      <dsp:nvSpPr>
        <dsp:cNvPr id="0" name=""/>
        <dsp:cNvSpPr/>
      </dsp:nvSpPr>
      <dsp:spPr>
        <a:xfrm>
          <a:off x="1666262" y="0"/>
          <a:ext cx="5375105" cy="537510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A1E52-42B3-4B7D-95E5-D8A503E6AD31}">
      <dsp:nvSpPr>
        <dsp:cNvPr id="0" name=""/>
        <dsp:cNvSpPr/>
      </dsp:nvSpPr>
      <dsp:spPr>
        <a:xfrm>
          <a:off x="526602" y="0"/>
          <a:ext cx="3516800" cy="28032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Four Seasons hotel anywhere in the world - a cheerful respectful valet will bid you, “Welcome to the </a:t>
          </a:r>
          <a:r>
            <a:rPr lang="en-GB" sz="2800" kern="1200" dirty="0"/>
            <a:t>Four</a:t>
          </a:r>
          <a:r>
            <a:rPr lang="en-GB" sz="1800" kern="1200" dirty="0"/>
            <a:t> Seasons.” After you check in, an equally welcoming bellman will bring your luggage to your room </a:t>
          </a:r>
          <a:r>
            <a:rPr lang="en-GB" sz="1800" b="1" u="sng" kern="1200" dirty="0"/>
            <a:t>within seven minutes</a:t>
          </a:r>
          <a:r>
            <a:rPr lang="en-GB" sz="1800" b="1" kern="1200" dirty="0"/>
            <a:t>. </a:t>
          </a:r>
          <a:endParaRPr lang="en-US" sz="1800" kern="1200" dirty="0"/>
        </a:p>
      </dsp:txBody>
      <dsp:txXfrm>
        <a:off x="663446" y="136844"/>
        <a:ext cx="3243112" cy="2529577"/>
      </dsp:txXfrm>
    </dsp:sp>
    <dsp:sp modelId="{4119EDA3-DC6C-4BFA-B5C0-E59C4D3A2140}">
      <dsp:nvSpPr>
        <dsp:cNvPr id="0" name=""/>
        <dsp:cNvSpPr/>
      </dsp:nvSpPr>
      <dsp:spPr>
        <a:xfrm>
          <a:off x="5204828" y="0"/>
          <a:ext cx="3418547" cy="28011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when employees come within </a:t>
          </a:r>
          <a:r>
            <a:rPr lang="en-GB" sz="1800" b="1" kern="1200" dirty="0"/>
            <a:t>10 feet </a:t>
          </a:r>
          <a:r>
            <a:rPr lang="en-GB" sz="1800" kern="1200" dirty="0"/>
            <a:t>of any guest, they will </a:t>
          </a:r>
          <a:r>
            <a:rPr lang="en-GB" sz="1800" b="1" kern="1200" dirty="0"/>
            <a:t>acknowledge</a:t>
          </a:r>
          <a:r>
            <a:rPr lang="en-GB" sz="1800" kern="1200" dirty="0"/>
            <a:t> the guest’s presence with a polite wave or nod. </a:t>
          </a:r>
          <a:r>
            <a:rPr lang="en-GB" sz="1800" b="1" kern="1200" dirty="0"/>
            <a:t>7 feet</a:t>
          </a:r>
          <a:r>
            <a:rPr lang="en-GB" sz="1800" kern="1200" dirty="0"/>
            <a:t>, employees will </a:t>
          </a:r>
          <a:r>
            <a:rPr lang="en-GB" sz="1800" b="1" kern="1200" dirty="0"/>
            <a:t>greet guests</a:t>
          </a:r>
          <a:r>
            <a:rPr lang="en-GB" sz="1800" kern="1200" dirty="0"/>
            <a:t>, with “good morning” or “good afternoon,” frequently using the guest’s surname. </a:t>
          </a:r>
          <a:r>
            <a:rPr lang="en-GB" sz="1800" b="1" kern="1200" dirty="0"/>
            <a:t>5 - 3 feet </a:t>
          </a:r>
          <a:r>
            <a:rPr lang="en-GB" sz="1800" kern="1200" dirty="0"/>
            <a:t>will bring closer  level of engagement with the guest.</a:t>
          </a:r>
          <a:endParaRPr lang="en-US" sz="1800" kern="1200" dirty="0"/>
        </a:p>
      </dsp:txBody>
      <dsp:txXfrm>
        <a:off x="5341571" y="136743"/>
        <a:ext cx="3145061" cy="2527703"/>
      </dsp:txXfrm>
    </dsp:sp>
    <dsp:sp modelId="{44C3A098-95E0-44BD-8F20-BADBFF52F36D}">
      <dsp:nvSpPr>
        <dsp:cNvPr id="0" name=""/>
        <dsp:cNvSpPr/>
      </dsp:nvSpPr>
      <dsp:spPr>
        <a:xfrm>
          <a:off x="276127" y="2701956"/>
          <a:ext cx="3355365" cy="26731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Common purpose: to make </a:t>
          </a:r>
          <a:r>
            <a:rPr lang="en-GB" sz="2000" b="1" kern="1200" dirty="0"/>
            <a:t>guests feel an unparalleled experience of hospitality</a:t>
          </a:r>
          <a:r>
            <a:rPr lang="en-GB" sz="2800" kern="1200" dirty="0"/>
            <a:t>. </a:t>
          </a:r>
          <a:endParaRPr lang="en-US" sz="2800" kern="1200" dirty="0"/>
        </a:p>
      </dsp:txBody>
      <dsp:txXfrm>
        <a:off x="406619" y="2832448"/>
        <a:ext cx="3094381" cy="2412164"/>
      </dsp:txXfrm>
    </dsp:sp>
    <dsp:sp modelId="{5CF0D039-E7D4-4DEC-AF22-6B767E32524D}">
      <dsp:nvSpPr>
        <dsp:cNvPr id="0" name=""/>
        <dsp:cNvSpPr/>
      </dsp:nvSpPr>
      <dsp:spPr>
        <a:xfrm>
          <a:off x="5145130" y="2870854"/>
          <a:ext cx="3608198" cy="2504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is by creating a </a:t>
          </a:r>
          <a:r>
            <a:rPr lang="en-GB" sz="2000" b="1" kern="1200" dirty="0"/>
            <a:t>common culture </a:t>
          </a:r>
          <a:r>
            <a:rPr lang="en-GB" sz="2000" kern="1200" dirty="0"/>
            <a:t>dedicated to perfecting the science and art of hospitality that the ‘Four Seasons’ Hotels has reached the top</a:t>
          </a:r>
          <a:r>
            <a:rPr lang="en-GB" sz="1800" kern="1200" dirty="0"/>
            <a:t>.</a:t>
          </a:r>
          <a:r>
            <a:rPr lang="en-GB" sz="1800" b="0" i="0" kern="1200" dirty="0"/>
            <a:t> </a:t>
          </a:r>
        </a:p>
        <a:p>
          <a:pPr marL="0" lvl="0" indent="0" algn="ctr" defTabSz="889000">
            <a:lnSpc>
              <a:spcPct val="90000"/>
            </a:lnSpc>
            <a:spcBef>
              <a:spcPct val="0"/>
            </a:spcBef>
            <a:spcAft>
              <a:spcPct val="35000"/>
            </a:spcAft>
            <a:buNone/>
          </a:pPr>
          <a:r>
            <a:rPr lang="en-GB" sz="1800" b="0" i="0" kern="1200" dirty="0"/>
            <a:t>(</a:t>
          </a:r>
          <a:r>
            <a:rPr lang="en-GB" sz="1800" b="0" i="0" kern="1200" dirty="0" err="1"/>
            <a:t>BrandCulture's</a:t>
          </a:r>
          <a:r>
            <a:rPr lang="en-GB" sz="1800" b="0" i="0" kern="1200" dirty="0"/>
            <a:t> Hospitality: How to Cultivate a Culture, 2021)</a:t>
          </a:r>
          <a:endParaRPr lang="en-US" sz="1800" kern="1200" dirty="0"/>
        </a:p>
      </dsp:txBody>
      <dsp:txXfrm>
        <a:off x="5267377" y="2993101"/>
        <a:ext cx="3363704" cy="225975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DF96D-FBDA-40F5-B9E8-110C180F0CF9}"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C39F1-D9DB-40FE-A932-32908A25758B}" type="slidenum">
              <a:rPr lang="en-GB" smtClean="0"/>
              <a:t>‹#›</a:t>
            </a:fld>
            <a:endParaRPr lang="en-GB"/>
          </a:p>
        </p:txBody>
      </p:sp>
    </p:spTree>
    <p:extLst>
      <p:ext uri="{BB962C8B-B14F-4D97-AF65-F5344CB8AC3E}">
        <p14:creationId xmlns:p14="http://schemas.microsoft.com/office/powerpoint/2010/main" val="269001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LISTENED TO JAN SMITH DESCRIBING HER STAY IN HAWAAI WE LISTENED TO PAUL MANCIO TALKING ABOUT EMOTIONAL HOSPITALITY</a:t>
            </a:r>
          </a:p>
        </p:txBody>
      </p:sp>
      <p:sp>
        <p:nvSpPr>
          <p:cNvPr id="4" name="Slide Number Placeholder 3"/>
          <p:cNvSpPr>
            <a:spLocks noGrp="1"/>
          </p:cNvSpPr>
          <p:nvPr>
            <p:ph type="sldNum" sz="quarter" idx="5"/>
          </p:nvPr>
        </p:nvSpPr>
        <p:spPr/>
        <p:txBody>
          <a:bodyPr/>
          <a:lstStyle/>
          <a:p>
            <a:fld id="{8A77086F-53A3-4F97-9A0A-035767A93760}" type="slidenum">
              <a:rPr lang="en-GB" smtClean="0"/>
              <a:t>4</a:t>
            </a:fld>
            <a:endParaRPr lang="en-GB"/>
          </a:p>
        </p:txBody>
      </p:sp>
    </p:spTree>
    <p:extLst>
      <p:ext uri="{BB962C8B-B14F-4D97-AF65-F5344CB8AC3E}">
        <p14:creationId xmlns:p14="http://schemas.microsoft.com/office/powerpoint/2010/main" val="193557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this video to see what areas you missed</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895867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the students the Hospitality industry set up and the different segments </a:t>
            </a:r>
          </a:p>
        </p:txBody>
      </p:sp>
      <p:sp>
        <p:nvSpPr>
          <p:cNvPr id="4" name="Slide Number Placeholder 3"/>
          <p:cNvSpPr>
            <a:spLocks noGrp="1"/>
          </p:cNvSpPr>
          <p:nvPr>
            <p:ph type="sldNum" sz="quarter" idx="5"/>
          </p:nvPr>
        </p:nvSpPr>
        <p:spPr/>
        <p:txBody>
          <a:bodyPr/>
          <a:lstStyle/>
          <a:p>
            <a:fld id="{D98E37EA-89E4-41A7-9228-98EA553D5F95}" type="slidenum">
              <a:rPr lang="en-GB" smtClean="0"/>
              <a:t>16</a:t>
            </a:fld>
            <a:endParaRPr lang="en-GB"/>
          </a:p>
        </p:txBody>
      </p:sp>
    </p:spTree>
    <p:extLst>
      <p:ext uri="{BB962C8B-B14F-4D97-AF65-F5344CB8AC3E}">
        <p14:creationId xmlns:p14="http://schemas.microsoft.com/office/powerpoint/2010/main" val="2026013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SHOW THE STUDENTS THE DIFFERENT AREAS AND LOOK AT SOME OF THEM THEY MAY NOT HAVE CONSIDERD</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F9E3178-0B9B-E6C5-E82E-EDA7868524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91EF79B5-F76F-DBC7-D68B-DA75DFC6AD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 name="Slide Number Placeholder 3">
            <a:extLst>
              <a:ext uri="{FF2B5EF4-FFF2-40B4-BE49-F238E27FC236}">
                <a16:creationId xmlns:a16="http://schemas.microsoft.com/office/drawing/2014/main" id="{8B8B5B8A-6ADC-4B03-AEE8-4940E5BF89BB}"/>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6AD6989-D781-40FD-9096-E141A200F5A8}" type="slidenum">
              <a:rPr lang="en-US" altLang="en-US"/>
              <a:pPr/>
              <a:t>20</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3557BB3-02BB-2527-A82C-7867FDB31C1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6BC7E714-640D-73E8-E529-0BF3371BEF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London Gatwick – 630 beds</a:t>
            </a:r>
          </a:p>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5A0DB67C-6303-8F32-EDA3-0E8197B052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04C04B4-628C-40A6-9171-73CC8E5F0074}" type="slidenum">
              <a:rPr lang="en-US" altLang="en-US"/>
              <a:pPr/>
              <a:t>21</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about the terms used for service standards and then ask them to list their expectations / standards/ tangibles and intangibles for each. You can explain a tangible service standard and intangible service standards afterwards</a:t>
            </a:r>
          </a:p>
        </p:txBody>
      </p:sp>
      <p:sp>
        <p:nvSpPr>
          <p:cNvPr id="4" name="Slide Number Placeholder 3"/>
          <p:cNvSpPr>
            <a:spLocks noGrp="1"/>
          </p:cNvSpPr>
          <p:nvPr>
            <p:ph type="sldNum" sz="quarter" idx="5"/>
          </p:nvPr>
        </p:nvSpPr>
        <p:spPr/>
        <p:txBody>
          <a:bodyPr/>
          <a:lstStyle/>
          <a:p>
            <a:fld id="{D98E37EA-89E4-41A7-9228-98EA553D5F95}" type="slidenum">
              <a:rPr lang="en-GB" smtClean="0"/>
              <a:t>23</a:t>
            </a:fld>
            <a:endParaRPr lang="en-GB"/>
          </a:p>
        </p:txBody>
      </p:sp>
    </p:spTree>
    <p:extLst>
      <p:ext uri="{BB962C8B-B14F-4D97-AF65-F5344CB8AC3E}">
        <p14:creationId xmlns:p14="http://schemas.microsoft.com/office/powerpoint/2010/main" val="2068296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yriad Pro (Body)"/>
              </a:rPr>
              <a:t>Ritz Carlton Hotels have approx. 3000 </a:t>
            </a:r>
            <a:r>
              <a:rPr lang="en-GB" altLang="en-US" sz="1200" b="1" dirty="0">
                <a:latin typeface="Myriad Pro (Body)"/>
              </a:rPr>
              <a:t>brand standards </a:t>
            </a:r>
            <a:r>
              <a:rPr lang="en-GB" altLang="en-US" sz="1200" dirty="0">
                <a:latin typeface="Myriad Pro (Body)"/>
              </a:rPr>
              <a:t>over 90 hotels worldwide. E.g. answering phone within ‘3 rings’ is a standard at the front desk, bartenders have standards on garnishing each type of cocktails, they use </a:t>
            </a:r>
            <a:r>
              <a:rPr lang="en-GB" altLang="en-US" sz="1200" b="1" dirty="0">
                <a:latin typeface="Myriad Pro (Body)"/>
              </a:rPr>
              <a:t>Asprey</a:t>
            </a:r>
            <a:r>
              <a:rPr lang="en-GB" altLang="en-US" sz="1200" dirty="0">
                <a:latin typeface="Myriad Pro (Body)"/>
              </a:rPr>
              <a:t> soap as part of the </a:t>
            </a:r>
            <a:r>
              <a:rPr lang="en-GB" altLang="en-US" sz="1200" b="1" dirty="0">
                <a:solidFill>
                  <a:srgbClr val="FF0000"/>
                </a:solidFill>
                <a:latin typeface="Myriad Pro (Body)"/>
              </a:rPr>
              <a:t>BRAND VOICE</a:t>
            </a:r>
            <a:r>
              <a:rPr lang="en-GB" altLang="en-US" sz="1200" dirty="0">
                <a:latin typeface="Myriad Pro (Body)"/>
              </a:rPr>
              <a:t>  if the guest sees ‘</a:t>
            </a:r>
            <a:r>
              <a:rPr lang="en-GB" altLang="en-US" sz="1200" b="1" dirty="0">
                <a:latin typeface="Myriad Pro (Body)"/>
              </a:rPr>
              <a:t>Neutrogena’</a:t>
            </a:r>
            <a:r>
              <a:rPr lang="en-GB" altLang="en-US" sz="1200" dirty="0">
                <a:latin typeface="Myriad Pro (Body)"/>
              </a:rPr>
              <a:t> instead they believe the ‘brand voice’ is missing.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863257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but a few of the “Standards of Service” of one of the most storied and successful hoteliers in history.</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69736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when we watched Anna Dolce TED talk – she said expectations being met means the transaction is complete.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335217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of a very famous restaurant that exceeds guest expectations by offering experiences like no other dining establishment. They also have very high service standards and deliver on service. Which is proof in all the accolades and awards that it holds.</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213853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watched the Little Inn clip you can now see that customer service is only part of the customers experience. Remember Anna Dolce mentioning how she went to the perfect restaurant and it lacked ‘sole’  it lacked hospitality – that is the ‘spirit’ of the customer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729572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HAS BEEN TO DISNEY PARKS? IF YOU HAVENT WHO HAS WATCHED DISNEY MOVIES OR BOUGHT DISNEY CHARARCTERS? WHOSE CHILDREN LOVE DISNEY? WHHO HERE LOVES DISNEY? </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65051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MENTIONED THE TWO HALVES OF QUALITY SERVICE LOOK HOW DISNEY HAVE PUT THIS APPROACH TOGETHER </a:t>
            </a:r>
          </a:p>
          <a:p>
            <a:r>
              <a:rPr lang="en-GB" dirty="0"/>
              <a:t>NO MATTER WHAT AGE YOU ARE EVERYONE KNOWS DISNEY AND HAS SOME SORT OF FEELING TOWARDS DISNEY.</a:t>
            </a:r>
          </a:p>
        </p:txBody>
      </p:sp>
      <p:sp>
        <p:nvSpPr>
          <p:cNvPr id="4" name="Slide Number Placeholder 3"/>
          <p:cNvSpPr>
            <a:spLocks noGrp="1"/>
          </p:cNvSpPr>
          <p:nvPr>
            <p:ph type="sldNum" sz="quarter" idx="5"/>
          </p:nvPr>
        </p:nvSpPr>
        <p:spPr/>
        <p:txBody>
          <a:bodyPr/>
          <a:lstStyle/>
          <a:p>
            <a:fld id="{D98E37EA-89E4-41A7-9228-98EA553D5F95}" type="slidenum">
              <a:rPr lang="en-GB" smtClean="0"/>
              <a:t>30</a:t>
            </a:fld>
            <a:endParaRPr lang="en-GB"/>
          </a:p>
        </p:txBody>
      </p:sp>
    </p:spTree>
    <p:extLst>
      <p:ext uri="{BB962C8B-B14F-4D97-AF65-F5344CB8AC3E}">
        <p14:creationId xmlns:p14="http://schemas.microsoft.com/office/powerpoint/2010/main" val="3311649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AGIN REMIND STUDENTS TO MAKE NOTES AS THEY ARE LSITENING TO THIS VIDEO.</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4293616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ATTENTION TO DETAIL – THIS IS TO SHGOW THE IMPORTANCE THAT DISNEY PUT ON ATTENTION TO DETAIL. TNHIS WAS BECAUSE WALT DISNEY PAID EXTREME ATTENTION TO DETAIL.</a:t>
            </a:r>
          </a:p>
        </p:txBody>
      </p:sp>
      <p:sp>
        <p:nvSpPr>
          <p:cNvPr id="4" name="Slide Number Placeholder 3"/>
          <p:cNvSpPr>
            <a:spLocks noGrp="1"/>
          </p:cNvSpPr>
          <p:nvPr>
            <p:ph type="sldNum" sz="quarter" idx="5"/>
          </p:nvPr>
        </p:nvSpPr>
        <p:spPr/>
        <p:txBody>
          <a:bodyPr/>
          <a:lstStyle/>
          <a:p>
            <a:fld id="{D98E37EA-89E4-41A7-9228-98EA553D5F95}" type="slidenum">
              <a:rPr lang="en-GB" smtClean="0"/>
              <a:t>32</a:t>
            </a:fld>
            <a:endParaRPr lang="en-GB"/>
          </a:p>
        </p:txBody>
      </p:sp>
    </p:spTree>
    <p:extLst>
      <p:ext uri="{BB962C8B-B14F-4D97-AF65-F5344CB8AC3E}">
        <p14:creationId xmlns:p14="http://schemas.microsoft.com/office/powerpoint/2010/main" val="1268842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TO EXPLAIN THE SERVICE QUALITY  COMPASS.</a:t>
            </a:r>
          </a:p>
          <a:p>
            <a:r>
              <a:rPr lang="en-GB" dirty="0"/>
              <a:t>THERE ARE 4 POINTS OF THE COMPASS STARTING WITH GUESTOLOGY AND EACH POINT HAS TO WORK IN ORDER FOR THE FINAL RESULT – PROVIDING SERVICE EXCELLENCE OF A HIGH QUALITY AND STANDARD.</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494498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GUESTOLOGY TO THE STUDENTS – IT IS A TERM COINED BY DISNEY </a:t>
            </a:r>
          </a:p>
          <a:p>
            <a:r>
              <a:rPr lang="en-GB" dirty="0"/>
              <a:t>HOW DO THE EXCEED GUESTS EXPECTATIONS = CREATE AN INTANGIBLE LEMENT LINKED TO AN EMOTION CALLED HAPPINESS.</a:t>
            </a:r>
          </a:p>
          <a:p>
            <a:r>
              <a:rPr lang="en-GB" dirty="0"/>
              <a:t>SO IT DOES NOT MATTER WHAT AGE YOU ARE WHETHER A SMALL CHILD OR AN ADULT YOU WILL FEEL HAPPINESS AND IF DISNEY CAN MAKE YOU FEEL THAT HAPPINESS THEN THEY WILL HAVE YOU AS A HAPPY CUSTOMER.</a:t>
            </a:r>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3071906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examples of the importance of these standards: for example safety – thousands of people of all ages go through the Disney parks – an example of safety is that no delivery vehicles are allowed on the parks, all deliveries are made underground. The delivery trucks are lib=ned up in the correct bays for the shops or restaurants above ground and all items are sent up through lifts  to the top level. This is very important to realise as imagine if a delivery vehicle was on main street in a=magic kingdom and reversed in to a child. It would be a disaster! Disney have not left anything to chance.</a:t>
            </a:r>
          </a:p>
          <a:p>
            <a:r>
              <a:rPr lang="en-GB" dirty="0"/>
              <a:t>Courtesy is about morals, being polite and expressing yourself to others in a correct manner. The Americans are very good at this- they are always polite and accommodating in every interaction even saying ‘have a nice day now’ with feeling!</a:t>
            </a:r>
          </a:p>
          <a:p>
            <a:endParaRPr lang="en-GB" dirty="0"/>
          </a:p>
          <a:p>
            <a:r>
              <a:rPr lang="en-GB" dirty="0"/>
              <a:t>Show – in Disney everything is a show however, more and more companies are realising that the ‘show’ is for the customer/ guest. In the webinar at the </a:t>
            </a:r>
            <a:r>
              <a:rPr lang="en-GB" dirty="0" err="1"/>
              <a:t>Madarin</a:t>
            </a:r>
            <a:r>
              <a:rPr lang="en-GB" dirty="0"/>
              <a:t> Oriental hotel, the house manager said that they ‘put on a show’ for the guests… this is how walt dismay made sure that no guests realise what goes on behind the scenes, he made sure that when you went up onto the ‘stage’ the park areas the ‘cast’ put on a show for the guests ‘ </a:t>
            </a:r>
            <a:r>
              <a:rPr lang="en-GB" i="1" dirty="0"/>
              <a:t>that's what they come to see</a:t>
            </a:r>
            <a:r>
              <a:rPr lang="en-GB" dirty="0"/>
              <a:t>’ – he would say often.</a:t>
            </a:r>
          </a:p>
          <a:p>
            <a:r>
              <a:rPr lang="en-GB" dirty="0"/>
              <a:t>Efficiency – every business must be efficient – profitable and so when you consider how the end result whether it be a product or service gets to the guest or customer every touchpoint and every part of that delivery must be taken into account. Disney do this very well, they have </a:t>
            </a:r>
            <a:r>
              <a:rPr lang="en-GB" dirty="0" err="1"/>
              <a:t>excewllent</a:t>
            </a:r>
            <a:r>
              <a:rPr lang="en-GB" dirty="0"/>
              <a:t> marketing, excellent procedures and systems that everyone follows exactly.</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797371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have an academy, ritz Carlton have an academy, the Accor hotels have an academy training new and old employees in all aspects of the journey for the guests. </a:t>
            </a:r>
          </a:p>
          <a:p>
            <a:endParaRPr lang="en-GB" dirty="0"/>
          </a:p>
          <a:p>
            <a:r>
              <a:rPr lang="en-GB" dirty="0"/>
              <a:t>How many of you have started with a company had some training and then never had training again! Training is important to motivate employees, to communicate and encourage. </a:t>
            </a:r>
            <a:r>
              <a:rPr lang="en-GB" dirty="0" err="1"/>
              <a:t>Hortze</a:t>
            </a:r>
            <a:r>
              <a:rPr lang="en-GB" dirty="0"/>
              <a:t> Shultz The Ritz Carlton co – founder believed in giving his employees a ‘sense of purpose’.</a:t>
            </a:r>
          </a:p>
        </p:txBody>
      </p:sp>
      <p:sp>
        <p:nvSpPr>
          <p:cNvPr id="4" name="Slide Number Placeholder 3"/>
          <p:cNvSpPr>
            <a:spLocks noGrp="1"/>
          </p:cNvSpPr>
          <p:nvPr>
            <p:ph type="sldNum" sz="quarter" idx="5"/>
          </p:nvPr>
        </p:nvSpPr>
        <p:spPr/>
        <p:txBody>
          <a:bodyPr/>
          <a:lstStyle/>
          <a:p>
            <a:fld id="{D98E37EA-89E4-41A7-9228-98EA553D5F95}" type="slidenum">
              <a:rPr lang="en-GB" smtClean="0"/>
              <a:t>36</a:t>
            </a:fld>
            <a:endParaRPr lang="en-GB"/>
          </a:p>
        </p:txBody>
      </p:sp>
    </p:spTree>
    <p:extLst>
      <p:ext uri="{BB962C8B-B14F-4D97-AF65-F5344CB8AC3E}">
        <p14:creationId xmlns:p14="http://schemas.microsoft.com/office/powerpoint/2010/main" val="2207619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Disney theme parks ‘everything speaks’ Walt Disney said’ you can get information through the soles of your feet’ changing texture in the pavement at the threshold of each new land sends a message.</a:t>
            </a:r>
          </a:p>
          <a:p>
            <a:r>
              <a:rPr lang="en-GB" dirty="0"/>
              <a:t>The colours used translates to emotional connections, the type of lighting, the music you hear, this creates the WOW memories often.</a:t>
            </a:r>
          </a:p>
        </p:txBody>
      </p:sp>
      <p:sp>
        <p:nvSpPr>
          <p:cNvPr id="4" name="Slide Number Placeholder 3"/>
          <p:cNvSpPr>
            <a:spLocks noGrp="1"/>
          </p:cNvSpPr>
          <p:nvPr>
            <p:ph type="sldNum" sz="quarter" idx="5"/>
          </p:nvPr>
        </p:nvSpPr>
        <p:spPr/>
        <p:txBody>
          <a:bodyPr/>
          <a:lstStyle/>
          <a:p>
            <a:fld id="{D98E37EA-89E4-41A7-9228-98EA553D5F95}" type="slidenum">
              <a:rPr lang="en-GB" smtClean="0"/>
              <a:t>37</a:t>
            </a:fld>
            <a:endParaRPr lang="en-GB"/>
          </a:p>
        </p:txBody>
      </p:sp>
    </p:spTree>
    <p:extLst>
      <p:ext uri="{BB962C8B-B14F-4D97-AF65-F5344CB8AC3E}">
        <p14:creationId xmlns:p14="http://schemas.microsoft.com/office/powerpoint/2010/main" val="32872223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parking – the staff realised that a major problem was people forgetting where they parked there cars. They came up with a service patch where tram drivers recorded times of pick ups so that this can be matched to the guests arrival.</a:t>
            </a:r>
          </a:p>
        </p:txBody>
      </p:sp>
      <p:sp>
        <p:nvSpPr>
          <p:cNvPr id="4" name="Slide Number Placeholder 3"/>
          <p:cNvSpPr>
            <a:spLocks noGrp="1"/>
          </p:cNvSpPr>
          <p:nvPr>
            <p:ph type="sldNum" sz="quarter" idx="5"/>
          </p:nvPr>
        </p:nvSpPr>
        <p:spPr/>
        <p:txBody>
          <a:bodyPr/>
          <a:lstStyle/>
          <a:p>
            <a:fld id="{D98E37EA-89E4-41A7-9228-98EA553D5F95}" type="slidenum">
              <a:rPr lang="en-GB" smtClean="0"/>
              <a:t>38</a:t>
            </a:fld>
            <a:endParaRPr lang="en-GB"/>
          </a:p>
        </p:txBody>
      </p:sp>
    </p:spTree>
    <p:extLst>
      <p:ext uri="{BB962C8B-B14F-4D97-AF65-F5344CB8AC3E}">
        <p14:creationId xmlns:p14="http://schemas.microsoft.com/office/powerpoint/2010/main" val="41652267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are raving about their experiences staying at a Disney Resort it is because of how well all </a:t>
            </a:r>
            <a:r>
              <a:rPr lang="en-GB" b="1" dirty="0"/>
              <a:t>of the points of the quality service compass </a:t>
            </a:r>
            <a:r>
              <a:rPr lang="en-GB" dirty="0"/>
              <a:t>has been integrated to deliver a seamless, magical guest experience. Integration is the operative word. It is the work of bringing all the elements of the quality service compass together to create a </a:t>
            </a:r>
            <a:r>
              <a:rPr lang="en-GB" b="1" dirty="0"/>
              <a:t>complete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9918896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368086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806000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78137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441688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420447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351144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876804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52044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86761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68075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412276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2219042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3874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572522-F198-4BE9-B4C4-389E75295FE4}" type="datetimeFigureOut">
              <a:rPr lang="en-GB" smtClean="0"/>
              <a:t>05/02/2024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FE8DDF-1E11-4151-A7E4-1F0207379DF6}" type="slidenum">
              <a:rPr lang="en-GB" smtClean="0"/>
              <a:t>‹#›</a:t>
            </a:fld>
            <a:endParaRPr lang="en-GB"/>
          </a:p>
        </p:txBody>
      </p:sp>
    </p:spTree>
    <p:extLst>
      <p:ext uri="{BB962C8B-B14F-4D97-AF65-F5344CB8AC3E}">
        <p14:creationId xmlns:p14="http://schemas.microsoft.com/office/powerpoint/2010/main" val="3419423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FD1oYuxycWY?start=32&amp;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amommasview.wordpress.com/tag/wordpres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WIXh2hLgZ-4?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gh70iWrXObo?start=1&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pixabay.com/en/cyberspace-cyber-technology-175780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jmgS6L6bt4?feature=oembed" TargetMode="Externa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hyperlink" Target="https://www.ukhospitality.org.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2Mvx17k1T8w?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it.m.wikipedia.org/wiki/Four_Seasons_Hotels_and_Resort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32.sv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B0XcdsksBMA?feature=oembed" TargetMode="External"/><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www.firefliesandjellybeans.com/2012/06/disney-planning-expert.html" TargetMode="External"/><Relationship Id="rId5" Type="http://schemas.openxmlformats.org/officeDocument/2006/relationships/image" Target="../media/image35.JPG"/><Relationship Id="rId4" Type="http://schemas.openxmlformats.org/officeDocument/2006/relationships/hyperlink" Target="https://greatestmovies.miraheze.org/wiki/Walt_Disney_Animation_Studios"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AuQAeKFSpQ" TargetMode="Externa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www.pngall.com/disney"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fr.wikipedia.org/wiki/Disney%27s_FastPas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en.wikipedia.org/wiki/Spring_Fes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www.firefliesandjellybeans.com/2012/06/disney-planning-expert.html"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049CF-CD2A-0A6D-4342-344D45AA274D}"/>
              </a:ext>
            </a:extLst>
          </p:cNvPr>
          <p:cNvSpPr>
            <a:spLocks noGrp="1"/>
          </p:cNvSpPr>
          <p:nvPr>
            <p:ph type="ctrTitle"/>
          </p:nvPr>
        </p:nvSpPr>
        <p:spPr>
          <a:xfrm>
            <a:off x="7464614" y="1783959"/>
            <a:ext cx="4087306" cy="2889114"/>
          </a:xfrm>
        </p:spPr>
        <p:txBody>
          <a:bodyPr anchor="b">
            <a:normAutofit/>
          </a:bodyPr>
          <a:lstStyle/>
          <a:p>
            <a:pPr algn="l"/>
            <a:r>
              <a:rPr lang="en-GB" sz="5400"/>
              <a:t>History of Hospitality </a:t>
            </a:r>
          </a:p>
        </p:txBody>
      </p:sp>
      <p:sp>
        <p:nvSpPr>
          <p:cNvPr id="3" name="Subtitle 2">
            <a:extLst>
              <a:ext uri="{FF2B5EF4-FFF2-40B4-BE49-F238E27FC236}">
                <a16:creationId xmlns:a16="http://schemas.microsoft.com/office/drawing/2014/main" id="{AF9D05BB-A588-FD57-7E99-53DC2E91210B}"/>
              </a:ext>
            </a:extLst>
          </p:cNvPr>
          <p:cNvSpPr>
            <a:spLocks noGrp="1"/>
          </p:cNvSpPr>
          <p:nvPr>
            <p:ph type="subTitle" idx="1"/>
          </p:nvPr>
        </p:nvSpPr>
        <p:spPr>
          <a:xfrm>
            <a:off x="7464612" y="4750893"/>
            <a:ext cx="4087305" cy="1147863"/>
          </a:xfrm>
        </p:spPr>
        <p:txBody>
          <a:bodyPr anchor="t">
            <a:normAutofit/>
          </a:bodyPr>
          <a:lstStyle/>
          <a:p>
            <a:pPr algn="l"/>
            <a:r>
              <a:rPr lang="en-GB" sz="2000"/>
              <a:t>Week 2 </a:t>
            </a:r>
          </a:p>
        </p:txBody>
      </p:sp>
      <p:pic>
        <p:nvPicPr>
          <p:cNvPr id="5" name="Picture 4" descr="Letters in shelves">
            <a:extLst>
              <a:ext uri="{FF2B5EF4-FFF2-40B4-BE49-F238E27FC236}">
                <a16:creationId xmlns:a16="http://schemas.microsoft.com/office/drawing/2014/main" id="{69526FDF-A917-DB75-8E83-FB31BC5802DC}"/>
              </a:ext>
            </a:extLst>
          </p:cNvPr>
          <p:cNvPicPr>
            <a:picLocks noChangeAspect="1"/>
          </p:cNvPicPr>
          <p:nvPr/>
        </p:nvPicPr>
        <p:blipFill rotWithShape="1">
          <a:blip r:embed="rId2"/>
          <a:srcRect l="11168" r="20679"/>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425349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2929467" y="1639909"/>
            <a:ext cx="6587066" cy="3721692"/>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929467" y="314237"/>
            <a:ext cx="4572000" cy="1200329"/>
          </a:xfrm>
          <a:prstGeom prst="rect">
            <a:avLst/>
          </a:prstGeom>
          <a:noFill/>
        </p:spPr>
        <p:txBody>
          <a:bodyPr wrap="square">
            <a:spAutoFit/>
          </a:bodyPr>
          <a:lstStyle/>
          <a:p>
            <a:r>
              <a:rPr lang="en-GB" dirty="0"/>
              <a:t>Motivation Affirmations | Get Things Done! - I Am Affirmations - Mind Movies</a:t>
            </a:r>
          </a:p>
          <a:p>
            <a:r>
              <a:rPr lang="en-GB" dirty="0"/>
              <a:t>Jun 2021</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F206-2D73-CB6A-2B31-165EE3199F0E}"/>
              </a:ext>
            </a:extLst>
          </p:cNvPr>
          <p:cNvSpPr>
            <a:spLocks noGrp="1"/>
          </p:cNvSpPr>
          <p:nvPr>
            <p:ph type="title"/>
          </p:nvPr>
        </p:nvSpPr>
        <p:spPr>
          <a:xfrm>
            <a:off x="838200" y="365125"/>
            <a:ext cx="10515600" cy="1325563"/>
          </a:xfrm>
        </p:spPr>
        <p:txBody>
          <a:bodyPr anchor="ctr">
            <a:normAutofit/>
          </a:bodyPr>
          <a:lstStyle/>
          <a:p>
            <a:r>
              <a:rPr lang="en-GB" b="1"/>
              <a:t>Last Week…</a:t>
            </a:r>
          </a:p>
        </p:txBody>
      </p:sp>
      <p:pic>
        <p:nvPicPr>
          <p:cNvPr id="5" name="Picture 4" descr="Hotel bell">
            <a:extLst>
              <a:ext uri="{FF2B5EF4-FFF2-40B4-BE49-F238E27FC236}">
                <a16:creationId xmlns:a16="http://schemas.microsoft.com/office/drawing/2014/main" id="{06DE50B5-0CD1-BA8B-D1F2-BAF52982BC13}"/>
              </a:ext>
            </a:extLst>
          </p:cNvPr>
          <p:cNvPicPr>
            <a:picLocks noChangeAspect="1"/>
          </p:cNvPicPr>
          <p:nvPr/>
        </p:nvPicPr>
        <p:blipFill rotWithShape="1">
          <a:blip r:embed="rId2"/>
          <a:srcRect l="20514" r="-1" b="-1"/>
          <a:stretch/>
        </p:blipFill>
        <p:spPr>
          <a:xfrm>
            <a:off x="838200" y="1825625"/>
            <a:ext cx="5181600" cy="4351338"/>
          </a:xfrm>
          <a:prstGeom prst="rect">
            <a:avLst/>
          </a:prstGeom>
          <a:noFill/>
          <a:effectLst/>
        </p:spPr>
      </p:pic>
      <p:sp>
        <p:nvSpPr>
          <p:cNvPr id="3" name="Content Placeholder 2">
            <a:extLst>
              <a:ext uri="{FF2B5EF4-FFF2-40B4-BE49-F238E27FC236}">
                <a16:creationId xmlns:a16="http://schemas.microsoft.com/office/drawing/2014/main" id="{AE9405D6-24D1-A9A1-086B-3F169902FE27}"/>
              </a:ext>
            </a:extLst>
          </p:cNvPr>
          <p:cNvSpPr>
            <a:spLocks noGrp="1"/>
          </p:cNvSpPr>
          <p:nvPr>
            <p:ph sz="half" idx="2"/>
          </p:nvPr>
        </p:nvSpPr>
        <p:spPr>
          <a:xfrm>
            <a:off x="6172200" y="1825625"/>
            <a:ext cx="5181600" cy="4351338"/>
          </a:xfrm>
        </p:spPr>
        <p:txBody>
          <a:bodyPr>
            <a:normAutofit/>
          </a:bodyPr>
          <a:lstStyle/>
          <a:p>
            <a:pPr marL="0" indent="0">
              <a:spcAft>
                <a:spcPts val="600"/>
              </a:spcAft>
              <a:buNone/>
            </a:pPr>
            <a:r>
              <a:rPr lang="en-US" sz="2600" b="1"/>
              <a:t>We looked at:</a:t>
            </a:r>
          </a:p>
          <a:p>
            <a:pPr>
              <a:spcAft>
                <a:spcPts val="600"/>
              </a:spcAft>
            </a:pPr>
            <a:r>
              <a:rPr lang="en-US" sz="2600"/>
              <a:t>What is Service/Guest Service?</a:t>
            </a:r>
          </a:p>
          <a:p>
            <a:pPr>
              <a:spcAft>
                <a:spcPts val="600"/>
              </a:spcAft>
            </a:pPr>
            <a:r>
              <a:rPr lang="en-US" sz="2600"/>
              <a:t>Examples of Guest Services</a:t>
            </a:r>
          </a:p>
          <a:p>
            <a:pPr>
              <a:spcAft>
                <a:spcPts val="600"/>
              </a:spcAft>
            </a:pPr>
            <a:r>
              <a:rPr lang="en-US" sz="2600"/>
              <a:t>Quality Service/Service Excellence</a:t>
            </a:r>
          </a:p>
          <a:p>
            <a:pPr>
              <a:spcAft>
                <a:spcPts val="600"/>
              </a:spcAft>
            </a:pPr>
            <a:r>
              <a:rPr lang="en-US" sz="2600"/>
              <a:t>What is hospitality?</a:t>
            </a:r>
          </a:p>
          <a:p>
            <a:pPr>
              <a:spcAft>
                <a:spcPts val="600"/>
              </a:spcAft>
            </a:pPr>
            <a:r>
              <a:rPr lang="en-US" sz="2600"/>
              <a:t>What is tangible/intangible in a hotel?</a:t>
            </a:r>
          </a:p>
          <a:p>
            <a:pPr>
              <a:spcAft>
                <a:spcPts val="600"/>
              </a:spcAft>
            </a:pPr>
            <a:r>
              <a:rPr lang="en-US" sz="2600"/>
              <a:t>The WOW Factor</a:t>
            </a:r>
          </a:p>
        </p:txBody>
      </p:sp>
    </p:spTree>
    <p:extLst>
      <p:ext uri="{BB962C8B-B14F-4D97-AF65-F5344CB8AC3E}">
        <p14:creationId xmlns:p14="http://schemas.microsoft.com/office/powerpoint/2010/main" val="30670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687F-BCF4-4631-8043-7DAAAB46CBBF}"/>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a:t>What is hospitality?</a:t>
            </a:r>
          </a:p>
        </p:txBody>
      </p:sp>
      <p:sp>
        <p:nvSpPr>
          <p:cNvPr id="3" name="Content Placeholder 2">
            <a:extLst>
              <a:ext uri="{FF2B5EF4-FFF2-40B4-BE49-F238E27FC236}">
                <a16:creationId xmlns:a16="http://schemas.microsoft.com/office/drawing/2014/main" id="{BA78FA25-392C-4899-8A7A-2B6952F65390}"/>
              </a:ext>
            </a:extLst>
          </p:cNvPr>
          <p:cNvSpPr>
            <a:spLocks noGrp="1"/>
          </p:cNvSpPr>
          <p:nvPr>
            <p:ph sz="half" idx="1"/>
          </p:nvPr>
        </p:nvSpPr>
        <p:spPr>
          <a:xfrm>
            <a:off x="838200" y="1825625"/>
            <a:ext cx="5181600" cy="4351338"/>
          </a:xfrm>
        </p:spPr>
        <p:txBody>
          <a:bodyPr vert="horz" lIns="91440" tIns="45720" rIns="91440" bIns="45720" rtlCol="0">
            <a:normAutofit/>
          </a:bodyPr>
          <a:lstStyle/>
          <a:p>
            <a:r>
              <a:rPr lang="en-US"/>
              <a:t>A feeling / emotion</a:t>
            </a:r>
          </a:p>
          <a:p>
            <a:r>
              <a:rPr lang="en-US"/>
              <a:t>A connection / memories</a:t>
            </a:r>
          </a:p>
          <a:p>
            <a:r>
              <a:rPr lang="en-US"/>
              <a:t>Taking excellent or quality service to a new level by offering intangibles = ‘WOW’ moments</a:t>
            </a:r>
          </a:p>
          <a:p>
            <a:endParaRPr lang="en-US"/>
          </a:p>
        </p:txBody>
      </p:sp>
      <p:pic>
        <p:nvPicPr>
          <p:cNvPr id="5" name="Picture 4" descr="Text&#10;&#10;Description automatically generated">
            <a:extLst>
              <a:ext uri="{FF2B5EF4-FFF2-40B4-BE49-F238E27FC236}">
                <a16:creationId xmlns:a16="http://schemas.microsoft.com/office/drawing/2014/main" id="{48D465FF-5AEE-46B0-A66A-2D1B135C293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6172200" y="2543968"/>
            <a:ext cx="5181600" cy="2914651"/>
          </a:xfrm>
          <a:prstGeom prst="rect">
            <a:avLst/>
          </a:prstGeom>
          <a:noFill/>
        </p:spPr>
      </p:pic>
    </p:spTree>
    <p:extLst>
      <p:ext uri="{BB962C8B-B14F-4D97-AF65-F5344CB8AC3E}">
        <p14:creationId xmlns:p14="http://schemas.microsoft.com/office/powerpoint/2010/main" val="4130870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67C67-C45F-4EED-BD37-F75C5C363A01}"/>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3700" dirty="0"/>
              <a:t>Ritz-Carlton founder: </a:t>
            </a:r>
            <a:r>
              <a:rPr lang="en-GB" sz="3700" b="1" dirty="0"/>
              <a:t>'Caring for the customer doesn't cost anything'</a:t>
            </a:r>
          </a:p>
        </p:txBody>
      </p:sp>
      <p:pic>
        <p:nvPicPr>
          <p:cNvPr id="6" name="Online Media 5" title="Ritz-Carlton founder: 'Caring for the customer doesn't cost anything'">
            <a:hlinkClick r:id="" action="ppaction://media"/>
            <a:extLst>
              <a:ext uri="{FF2B5EF4-FFF2-40B4-BE49-F238E27FC236}">
                <a16:creationId xmlns:a16="http://schemas.microsoft.com/office/drawing/2014/main" id="{7D03C707-A8FE-C49F-C7D6-CE676044DD61}"/>
              </a:ext>
            </a:extLst>
          </p:cNvPr>
          <p:cNvPicPr>
            <a:picLocks noGrp="1" noRot="1" noChangeAspect="1"/>
          </p:cNvPicPr>
          <p:nvPr>
            <p:ph idx="1"/>
            <a:videoFile r:link="rId1"/>
          </p:nvPr>
        </p:nvPicPr>
        <p:blipFill>
          <a:blip r:embed="rId3"/>
          <a:stretch>
            <a:fillRect/>
          </a:stretch>
        </p:blipFill>
        <p:spPr>
          <a:xfrm>
            <a:off x="1225550" y="1676400"/>
            <a:ext cx="8704263" cy="4895850"/>
          </a:xfrm>
          <a:prstGeom prst="rect">
            <a:avLst/>
          </a:prstGeom>
        </p:spPr>
      </p:pic>
    </p:spTree>
    <p:extLst>
      <p:ext uri="{BB962C8B-B14F-4D97-AF65-F5344CB8AC3E}">
        <p14:creationId xmlns:p14="http://schemas.microsoft.com/office/powerpoint/2010/main" val="12734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7DAD-1D0C-A373-36E9-D9248F425D50}"/>
              </a:ext>
            </a:extLst>
          </p:cNvPr>
          <p:cNvSpPr>
            <a:spLocks noGrp="1"/>
          </p:cNvSpPr>
          <p:nvPr>
            <p:ph type="title"/>
          </p:nvPr>
        </p:nvSpPr>
        <p:spPr>
          <a:xfrm>
            <a:off x="838200" y="365125"/>
            <a:ext cx="10515600" cy="1325563"/>
          </a:xfrm>
        </p:spPr>
        <p:txBody>
          <a:bodyPr anchor="ctr">
            <a:normAutofit/>
          </a:bodyPr>
          <a:lstStyle/>
          <a:p>
            <a:r>
              <a:rPr lang="en-GB" b="1"/>
              <a:t>Today’s Aim</a:t>
            </a:r>
          </a:p>
        </p:txBody>
      </p:sp>
      <p:pic>
        <p:nvPicPr>
          <p:cNvPr id="15" name="Picture 4" descr="Modern contemporary living room interior">
            <a:extLst>
              <a:ext uri="{FF2B5EF4-FFF2-40B4-BE49-F238E27FC236}">
                <a16:creationId xmlns:a16="http://schemas.microsoft.com/office/drawing/2014/main" id="{2DCF5874-D2DD-3F7B-7480-FB95F971080D}"/>
              </a:ext>
            </a:extLst>
          </p:cNvPr>
          <p:cNvPicPr>
            <a:picLocks noChangeAspect="1"/>
          </p:cNvPicPr>
          <p:nvPr/>
        </p:nvPicPr>
        <p:blipFill rotWithShape="1">
          <a:blip r:embed="rId2"/>
          <a:srcRect r="29147"/>
          <a:stretch/>
        </p:blipFill>
        <p:spPr>
          <a:xfrm>
            <a:off x="838200" y="1825625"/>
            <a:ext cx="5181600" cy="4351338"/>
          </a:xfrm>
          <a:prstGeom prst="rect">
            <a:avLst/>
          </a:prstGeom>
          <a:noFill/>
          <a:effectLst/>
        </p:spPr>
      </p:pic>
      <p:sp>
        <p:nvSpPr>
          <p:cNvPr id="3" name="Content Placeholder 2">
            <a:extLst>
              <a:ext uri="{FF2B5EF4-FFF2-40B4-BE49-F238E27FC236}">
                <a16:creationId xmlns:a16="http://schemas.microsoft.com/office/drawing/2014/main" id="{8317E78F-DF36-B6B7-8721-BB171642BF3D}"/>
              </a:ext>
            </a:extLst>
          </p:cNvPr>
          <p:cNvSpPr>
            <a:spLocks noGrp="1"/>
          </p:cNvSpPr>
          <p:nvPr>
            <p:ph sz="half" idx="2"/>
          </p:nvPr>
        </p:nvSpPr>
        <p:spPr>
          <a:xfrm>
            <a:off x="6172200" y="1825625"/>
            <a:ext cx="5181600" cy="4351338"/>
          </a:xfrm>
        </p:spPr>
        <p:txBody>
          <a:bodyPr>
            <a:normAutofit/>
          </a:bodyPr>
          <a:lstStyle/>
          <a:p>
            <a:r>
              <a:rPr lang="en-GB"/>
              <a:t>To develop basic knowledge about the historical developments in the hospitality industry</a:t>
            </a:r>
          </a:p>
          <a:p>
            <a:r>
              <a:rPr lang="en-GB"/>
              <a:t>To identify the structure of the hospitality industry and different hotel segments</a:t>
            </a:r>
          </a:p>
          <a:p>
            <a:r>
              <a:rPr lang="en-GB"/>
              <a:t>To understand  service standards</a:t>
            </a:r>
          </a:p>
        </p:txBody>
      </p:sp>
    </p:spTree>
    <p:extLst>
      <p:ext uri="{BB962C8B-B14F-4D97-AF65-F5344CB8AC3E}">
        <p14:creationId xmlns:p14="http://schemas.microsoft.com/office/powerpoint/2010/main" val="3316499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7122459" y="1065041"/>
            <a:ext cx="3065480" cy="1201543"/>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5331671" y="2852514"/>
            <a:ext cx="5441103" cy="2940445"/>
          </a:xfrm>
        </p:spPr>
        <p:txBody>
          <a:bodyPr anchor="t">
            <a:normAutofit fontScale="85000" lnSpcReduction="10000"/>
          </a:bodyPr>
          <a:lstStyle/>
          <a:p>
            <a:pPr>
              <a:lnSpc>
                <a:spcPct val="120000"/>
              </a:lnSpc>
            </a:pPr>
            <a:r>
              <a:rPr lang="en-GB" sz="2900" dirty="0">
                <a:cs typeface="Calibri" panose="020F0502020204030204" pitchFamily="34" charset="0"/>
              </a:rPr>
              <a:t>Hospitality is nearly as old as humanity. From the earliest caves to inns, staging posts, motels, and resorts.</a:t>
            </a:r>
          </a:p>
          <a:p>
            <a:pPr>
              <a:lnSpc>
                <a:spcPct val="120000"/>
              </a:lnSpc>
            </a:pPr>
            <a:r>
              <a:rPr lang="en-GB" sz="2900" dirty="0">
                <a:cs typeface="Calibri" panose="020F0502020204030204" pitchFamily="34" charset="0"/>
              </a:rPr>
              <a:t>Today, the hospitality industry is thriving, with more than 700,000 hotels and resorts worldwide</a:t>
            </a:r>
            <a:r>
              <a:rPr lang="en-GB" sz="2200" dirty="0">
                <a:cs typeface="Calibri" panose="020F0502020204030204" pitchFamily="34" charset="0"/>
              </a:rPr>
              <a:t>.</a:t>
            </a:r>
          </a:p>
          <a:p>
            <a:pPr algn="l"/>
            <a:endParaRPr lang="en-GB" sz="1700" dirty="0"/>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9" r="17198" b="-1"/>
          <a:stretch/>
        </p:blipFill>
        <p:spPr bwMode="auto">
          <a:xfrm>
            <a:off x="-67437"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2695256" y="520218"/>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606DB-784E-D2C1-F2CE-991B9B933017}"/>
              </a:ext>
            </a:extLst>
          </p:cNvPr>
          <p:cNvSpPr>
            <a:spLocks noGrp="1"/>
          </p:cNvSpPr>
          <p:nvPr>
            <p:ph type="title"/>
          </p:nvPr>
        </p:nvSpPr>
        <p:spPr/>
        <p:txBody>
          <a:bodyPr/>
          <a:lstStyle/>
          <a:p>
            <a:pPr algn="ctr"/>
            <a:r>
              <a:rPr lang="en-GB" sz="3600" b="1" dirty="0"/>
              <a:t>History of the Hotel Industry: How We Got Here</a:t>
            </a:r>
          </a:p>
        </p:txBody>
      </p:sp>
      <p:pic>
        <p:nvPicPr>
          <p:cNvPr id="4" name="Online Media 3" title="History of the Hotel Industry - How We Got Here | Ep.#207">
            <a:hlinkClick r:id="" action="ppaction://media"/>
            <a:extLst>
              <a:ext uri="{FF2B5EF4-FFF2-40B4-BE49-F238E27FC236}">
                <a16:creationId xmlns:a16="http://schemas.microsoft.com/office/drawing/2014/main" id="{35E1D4AA-2CBB-099D-D604-1E689E34D5CA}"/>
              </a:ext>
            </a:extLst>
          </p:cNvPr>
          <p:cNvPicPr>
            <a:picLocks noGrp="1" noRot="1" noChangeAspect="1"/>
          </p:cNvPicPr>
          <p:nvPr>
            <p:ph idx="1"/>
            <a:videoFile r:link="rId1"/>
          </p:nvPr>
        </p:nvPicPr>
        <p:blipFill>
          <a:blip r:embed="rId3"/>
          <a:stretch>
            <a:fillRect/>
          </a:stretch>
        </p:blipFill>
        <p:spPr>
          <a:xfrm>
            <a:off x="1503363" y="1700213"/>
            <a:ext cx="8197850" cy="4611687"/>
          </a:xfrm>
          <a:prstGeom prst="rect">
            <a:avLst/>
          </a:prstGeom>
        </p:spPr>
      </p:pic>
    </p:spTree>
    <p:extLst>
      <p:ext uri="{BB962C8B-B14F-4D97-AF65-F5344CB8AC3E}">
        <p14:creationId xmlns:p14="http://schemas.microsoft.com/office/powerpoint/2010/main" val="375786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111126" y="114299"/>
            <a:ext cx="10515600" cy="1325563"/>
          </a:xfrm>
        </p:spPr>
        <p:txBody>
          <a:bodyPr anchor="ctr">
            <a:normAutofit/>
          </a:bodyPr>
          <a:lstStyle/>
          <a:p>
            <a:r>
              <a:rPr lang="en-GB" b="1" dirty="0"/>
              <a:t>Key Milestones</a:t>
            </a:r>
          </a:p>
        </p:txBody>
      </p:sp>
      <p:sp>
        <p:nvSpPr>
          <p:cNvPr id="3" name="Content Placeholder 2">
            <a:extLst>
              <a:ext uri="{FF2B5EF4-FFF2-40B4-BE49-F238E27FC236}">
                <a16:creationId xmlns:a16="http://schemas.microsoft.com/office/drawing/2014/main" id="{EC371AF7-05C5-1296-750B-0599549A731A}"/>
              </a:ext>
            </a:extLst>
          </p:cNvPr>
          <p:cNvSpPr>
            <a:spLocks noGrp="1"/>
          </p:cNvSpPr>
          <p:nvPr>
            <p:ph sz="half" idx="2"/>
          </p:nvPr>
        </p:nvSpPr>
        <p:spPr>
          <a:xfrm>
            <a:off x="296863" y="1690687"/>
            <a:ext cx="6082506" cy="4060031"/>
          </a:xfrm>
        </p:spPr>
        <p:txBody>
          <a:bodyPr>
            <a:normAutofit lnSpcReduction="10000"/>
          </a:bodyPr>
          <a:lstStyle/>
          <a:p>
            <a:r>
              <a:rPr lang="en-GB" sz="2200" b="1" dirty="0"/>
              <a:t>15,000 BCE</a:t>
            </a:r>
            <a:r>
              <a:rPr lang="en-GB" sz="2200" dirty="0"/>
              <a:t>—The Lascaux caves in France are the </a:t>
            </a:r>
            <a:br>
              <a:rPr lang="en-GB" sz="2200" dirty="0"/>
            </a:br>
            <a:r>
              <a:rPr lang="en-GB" sz="2200" dirty="0"/>
              <a:t>first shelter in history that accommodated people.</a:t>
            </a:r>
          </a:p>
          <a:p>
            <a:r>
              <a:rPr lang="en-GB" sz="2200" b="1" dirty="0"/>
              <a:t>Middle Ages</a:t>
            </a:r>
            <a:r>
              <a:rPr lang="en-GB" sz="2200" dirty="0"/>
              <a:t>—In Japan, the first two hotels in history (guest houses called </a:t>
            </a:r>
            <a:r>
              <a:rPr lang="en-GB" sz="2200" i="1" dirty="0"/>
              <a:t>ryokans</a:t>
            </a:r>
            <a:r>
              <a:rPr lang="en-GB" sz="2200" dirty="0"/>
              <a:t>) were built in the early </a:t>
            </a:r>
            <a:r>
              <a:rPr lang="en-GB" sz="2200" b="1" dirty="0"/>
              <a:t>700s</a:t>
            </a:r>
            <a:r>
              <a:rPr lang="en-GB" sz="2200" dirty="0"/>
              <a:t>. </a:t>
            </a:r>
          </a:p>
          <a:p>
            <a:r>
              <a:rPr lang="en-GB" sz="2200" dirty="0"/>
              <a:t>In the </a:t>
            </a:r>
            <a:r>
              <a:rPr lang="en-GB" sz="2200" b="1" dirty="0"/>
              <a:t>Middle East</a:t>
            </a:r>
            <a:r>
              <a:rPr lang="en-GB" sz="2200" dirty="0"/>
              <a:t>, </a:t>
            </a:r>
            <a:r>
              <a:rPr lang="en-GB" sz="2200" i="1" dirty="0"/>
              <a:t>caravanserais</a:t>
            </a:r>
            <a:r>
              <a:rPr lang="en-GB" sz="2200" dirty="0"/>
              <a:t> were a resting place for caravans along the Silk Road, and refuges served pilgrims and crusaders on their way to the Holy Land. </a:t>
            </a:r>
          </a:p>
          <a:p>
            <a:r>
              <a:rPr lang="en-GB" sz="2200" dirty="0"/>
              <a:t>In </a:t>
            </a:r>
            <a:r>
              <a:rPr lang="en-GB" sz="2200" b="1" dirty="0"/>
              <a:t>China and Mongolia</a:t>
            </a:r>
            <a:r>
              <a:rPr lang="en-GB" sz="2200" dirty="0"/>
              <a:t>, staging posts provided shelter for couriers and allowed horses to be changed more easily.</a:t>
            </a:r>
          </a:p>
          <a:p>
            <a:endParaRPr lang="en-GB" sz="18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7150894" y="365125"/>
            <a:ext cx="5183188" cy="823912"/>
          </a:xfrm>
          <a:prstGeom prst="rect">
            <a:avLst/>
          </a:prstGeom>
        </p:spPr>
        <p:txBody>
          <a:bodyPr vert="horz" lIns="91440" tIns="45720" rIns="91440" bIns="45720" rtlCol="0" anchor="b">
            <a:normAutofit/>
          </a:bodyPr>
          <a:lstStyle/>
          <a:p>
            <a:pPr>
              <a:spcBef>
                <a:spcPts val="1000"/>
              </a:spcBef>
            </a:pPr>
            <a:r>
              <a:rPr lang="en-US" sz="2400" b="1" kern="1200"/>
              <a:t>Lascaux Caves, France</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396" b="-3"/>
          <a:stretch/>
        </p:blipFill>
        <p:spPr bwMode="auto">
          <a:xfrm>
            <a:off x="6486525" y="1586706"/>
            <a:ext cx="5183188" cy="368458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9E953A-BC62-B742-82B0-AC555D9BF10B}"/>
              </a:ext>
            </a:extLst>
          </p:cNvPr>
          <p:cNvSpPr txBox="1"/>
          <p:nvPr/>
        </p:nvSpPr>
        <p:spPr>
          <a:xfrm>
            <a:off x="838200" y="365125"/>
            <a:ext cx="10515600" cy="449263"/>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4400" b="1" dirty="0">
                <a:latin typeface="+mj-lt"/>
                <a:ea typeface="+mj-ea"/>
                <a:cs typeface="+mj-cs"/>
              </a:rPr>
              <a:t>Place </a:t>
            </a:r>
            <a:r>
              <a:rPr lang="en-US" sz="4400" b="1" dirty="0" err="1">
                <a:latin typeface="+mj-lt"/>
                <a:ea typeface="+mj-ea"/>
                <a:cs typeface="+mj-cs"/>
              </a:rPr>
              <a:t>Vendôme</a:t>
            </a:r>
            <a:r>
              <a:rPr lang="en-US" sz="4400" b="1" dirty="0">
                <a:latin typeface="+mj-lt"/>
                <a:ea typeface="+mj-ea"/>
                <a:cs typeface="+mj-cs"/>
              </a:rPr>
              <a:t>, Paris</a:t>
            </a:r>
          </a:p>
        </p:txBody>
      </p:sp>
      <p:sp>
        <p:nvSpPr>
          <p:cNvPr id="3" name="Content Placeholder 2">
            <a:extLst>
              <a:ext uri="{FF2B5EF4-FFF2-40B4-BE49-F238E27FC236}">
                <a16:creationId xmlns:a16="http://schemas.microsoft.com/office/drawing/2014/main" id="{B59CC4C0-7E12-3653-DF80-9B3DD589BA8B}"/>
              </a:ext>
            </a:extLst>
          </p:cNvPr>
          <p:cNvSpPr>
            <a:spLocks noGrp="1"/>
          </p:cNvSpPr>
          <p:nvPr>
            <p:ph sz="half" idx="1"/>
          </p:nvPr>
        </p:nvSpPr>
        <p:spPr>
          <a:xfrm>
            <a:off x="266700" y="1021556"/>
            <a:ext cx="6426994" cy="4829558"/>
          </a:xfrm>
        </p:spPr>
        <p:txBody>
          <a:bodyPr vert="horz" lIns="91440" tIns="45720" rIns="91440" bIns="45720" rtlCol="0">
            <a:noAutofit/>
          </a:bodyPr>
          <a:lstStyle/>
          <a:p>
            <a:r>
              <a:rPr lang="en-GB" sz="1800" dirty="0"/>
              <a:t>In Europe, cloisters and abbeys provided free accommodation to travellers. Gradually, inns and guesthouses began to open on popular trade routes to provide lodging for traveling merchants and their horses.</a:t>
            </a:r>
          </a:p>
          <a:p>
            <a:r>
              <a:rPr lang="en-GB" sz="1800" dirty="0"/>
              <a:t>1600s—More than 600 inns were registered in England; the English / French governments </a:t>
            </a:r>
            <a:r>
              <a:rPr lang="en-GB" sz="1800" b="1" dirty="0"/>
              <a:t>began to introduce laws regulating them</a:t>
            </a:r>
            <a:r>
              <a:rPr lang="en-GB" sz="1800" dirty="0"/>
              <a:t>. The first guidebooks for travellers were published in France.</a:t>
            </a:r>
          </a:p>
          <a:p>
            <a:r>
              <a:rPr lang="en-GB" sz="1800" dirty="0"/>
              <a:t>Early 1700s— Masonic Lodges began to appear in North America.</a:t>
            </a:r>
            <a:br>
              <a:rPr lang="en-GB" sz="1800" dirty="0"/>
            </a:br>
            <a:r>
              <a:rPr lang="en-GB" sz="1800" dirty="0"/>
              <a:t>In Paris, the Place </a:t>
            </a:r>
            <a:r>
              <a:rPr lang="en-GB" sz="1800" dirty="0" err="1"/>
              <a:t>Vendôme</a:t>
            </a:r>
            <a:r>
              <a:rPr lang="en-GB" sz="1800" dirty="0"/>
              <a:t> offered the first example of a </a:t>
            </a:r>
            <a:r>
              <a:rPr lang="en-GB" sz="1800" b="1" dirty="0"/>
              <a:t>multiple-use architectural complex</a:t>
            </a:r>
            <a:r>
              <a:rPr lang="en-GB" sz="1800" dirty="0"/>
              <a:t>, including boutiques, offices, apartments, and hotels.</a:t>
            </a:r>
          </a:p>
          <a:p>
            <a:r>
              <a:rPr lang="en-GB" sz="1800" dirty="0"/>
              <a:t>1760s—The Industrial Revolution spurred the construction of hotels across Europe and the US. This was the great age of steam, steel and mechanised manufacturing that changed the face of the Western world forever.</a:t>
            </a:r>
          </a:p>
        </p:txBody>
      </p:sp>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6743700" y="1499776"/>
            <a:ext cx="5181600" cy="210267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119303" y="0"/>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84777" y="2003698"/>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4910968" y="-55703"/>
            <a:ext cx="6659526" cy="6512996"/>
          </a:xfrm>
        </p:spPr>
        <p:txBody>
          <a:bodyPr anchor="t">
            <a:normAutofit fontScale="92500"/>
          </a:bodyPr>
          <a:lstStyle/>
          <a:p>
            <a:pPr>
              <a:lnSpc>
                <a:spcPct val="110000"/>
              </a:lnSpc>
            </a:pPr>
            <a:r>
              <a:rPr lang="en-GB" sz="2000" b="1" dirty="0">
                <a:cs typeface="Calibri" panose="020F0502020204030204" pitchFamily="34" charset="0"/>
              </a:rPr>
              <a:t>Early 1800s</a:t>
            </a:r>
            <a:r>
              <a:rPr lang="en-GB" sz="2000" dirty="0">
                <a:cs typeface="Calibri" panose="020F0502020204030204" pitchFamily="34" charset="0"/>
              </a:rPr>
              <a:t>—the </a:t>
            </a:r>
            <a:r>
              <a:rPr lang="en-GB" sz="2000" b="1" dirty="0">
                <a:cs typeface="Calibri" panose="020F0502020204030204" pitchFamily="34" charset="0"/>
              </a:rPr>
              <a:t>Royal Hotel in Plymouth </a:t>
            </a:r>
            <a:r>
              <a:rPr lang="en-GB" sz="2000" dirty="0">
                <a:cs typeface="Calibri" panose="020F0502020204030204" pitchFamily="34" charset="0"/>
              </a:rPr>
              <a:t>first modern hotel built in England, with full complement of facilities.</a:t>
            </a:r>
            <a:br>
              <a:rPr lang="en-GB" sz="2000" dirty="0">
                <a:cs typeface="Calibri" panose="020F0502020204030204" pitchFamily="34" charset="0"/>
              </a:rPr>
            </a:br>
            <a:r>
              <a:rPr lang="en-GB" sz="2000" dirty="0">
                <a:cs typeface="Calibri" panose="020F0502020204030204" pitchFamily="34" charset="0"/>
              </a:rPr>
              <a:t>Holiday resorts began to flourish along the French and Italian rivieras. In Japan - </a:t>
            </a:r>
            <a:r>
              <a:rPr lang="en-GB" sz="2000" i="1" dirty="0">
                <a:cs typeface="Calibri" panose="020F0502020204030204" pitchFamily="34" charset="0"/>
              </a:rPr>
              <a:t>ryokan</a:t>
            </a:r>
            <a:r>
              <a:rPr lang="en-GB" sz="2000" dirty="0">
                <a:cs typeface="Calibri" panose="020F0502020204030204" pitchFamily="34" charset="0"/>
              </a:rPr>
              <a:t> guest houses; in India - </a:t>
            </a:r>
            <a:r>
              <a:rPr lang="en-GB" sz="2000" i="1" dirty="0">
                <a:cs typeface="Calibri" panose="020F0502020204030204" pitchFamily="34" charset="0"/>
              </a:rPr>
              <a:t>dak</a:t>
            </a:r>
            <a:r>
              <a:rPr lang="en-GB" sz="2000" dirty="0">
                <a:cs typeface="Calibri" panose="020F0502020204030204" pitchFamily="34" charset="0"/>
              </a:rPr>
              <a:t> bungalows run by the British government served travellers.</a:t>
            </a:r>
          </a:p>
          <a:p>
            <a:pPr>
              <a:lnSpc>
                <a:spcPct val="110000"/>
              </a:lnSpc>
            </a:pPr>
            <a:r>
              <a:rPr lang="en-GB" sz="2000" b="1" dirty="0">
                <a:cs typeface="Calibri" panose="020F0502020204030204" pitchFamily="34" charset="0"/>
              </a:rPr>
              <a:t>Mid 1800’s - </a:t>
            </a:r>
            <a:r>
              <a:rPr lang="en-GB" sz="2000" dirty="0">
                <a:cs typeface="Calibri" panose="020F0502020204030204" pitchFamily="34" charset="0"/>
              </a:rPr>
              <a:t>The </a:t>
            </a:r>
            <a:r>
              <a:rPr lang="en-GB" sz="2000" b="1" dirty="0">
                <a:cs typeface="Calibri" panose="020F0502020204030204" pitchFamily="34" charset="0"/>
              </a:rPr>
              <a:t>Tremont House in Boston </a:t>
            </a:r>
            <a:r>
              <a:rPr lang="en-GB" sz="2000" dirty="0">
                <a:cs typeface="Calibri" panose="020F0502020204030204" pitchFamily="34" charset="0"/>
              </a:rPr>
              <a:t>was the first hotel to provide inside toilets, locks on the doors, and bellboys.</a:t>
            </a:r>
          </a:p>
          <a:p>
            <a:pPr>
              <a:lnSpc>
                <a:spcPct val="110000"/>
              </a:lnSpc>
            </a:pPr>
            <a:r>
              <a:rPr lang="en-GB" sz="2000" b="1" dirty="0">
                <a:cs typeface="Calibri" panose="020F0502020204030204" pitchFamily="34" charset="0"/>
              </a:rPr>
              <a:t>Holt’s Hotel</a:t>
            </a:r>
            <a:r>
              <a:rPr lang="en-GB" sz="2000" dirty="0">
                <a:cs typeface="Calibri" panose="020F0502020204030204" pitchFamily="34" charset="0"/>
              </a:rPr>
              <a:t> boasted the first steam-powered elevator in New York City.</a:t>
            </a:r>
          </a:p>
          <a:p>
            <a:pPr>
              <a:lnSpc>
                <a:spcPct val="110000"/>
              </a:lnSpc>
            </a:pPr>
            <a:r>
              <a:rPr lang="en-GB" sz="2000" b="1" dirty="0">
                <a:cs typeface="Calibri" panose="020F0502020204030204" pitchFamily="34" charset="0"/>
              </a:rPr>
              <a:t>1870</a:t>
            </a:r>
            <a:r>
              <a:rPr lang="en-GB" sz="2000" dirty="0">
                <a:cs typeface="Calibri" panose="020F0502020204030204" pitchFamily="34" charset="0"/>
              </a:rPr>
              <a:t>—The </a:t>
            </a:r>
            <a:r>
              <a:rPr lang="en-GB" sz="2000" b="1" dirty="0">
                <a:cs typeface="Calibri" panose="020F0502020204030204" pitchFamily="34" charset="0"/>
              </a:rPr>
              <a:t>Palmer House Hotel in Chicago </a:t>
            </a:r>
            <a:r>
              <a:rPr lang="en-GB" sz="2000" dirty="0">
                <a:cs typeface="Calibri" panose="020F0502020204030204" pitchFamily="34" charset="0"/>
              </a:rPr>
              <a:t>was the first hotel built to be fire resistant and the first to offer telephones in all its rooms.</a:t>
            </a:r>
          </a:p>
          <a:p>
            <a:pPr>
              <a:lnSpc>
                <a:spcPct val="110000"/>
              </a:lnSpc>
            </a:pPr>
            <a:r>
              <a:rPr lang="en-GB" sz="2000" b="1" dirty="0">
                <a:cs typeface="Calibri" panose="020F0502020204030204" pitchFamily="34" charset="0"/>
              </a:rPr>
              <a:t>1893</a:t>
            </a:r>
            <a:r>
              <a:rPr lang="en-GB" sz="2000" dirty="0">
                <a:cs typeface="Calibri" panose="020F0502020204030204" pitchFamily="34" charset="0"/>
              </a:rPr>
              <a:t>—The first school for hoteliers, </a:t>
            </a:r>
            <a:r>
              <a:rPr lang="en-GB" sz="2000" b="1" dirty="0">
                <a:cs typeface="Calibri" panose="020F0502020204030204" pitchFamily="34" charset="0"/>
              </a:rPr>
              <a:t>Ecole </a:t>
            </a:r>
            <a:r>
              <a:rPr lang="en-GB" sz="2000" b="1" dirty="0" err="1">
                <a:cs typeface="Calibri" panose="020F0502020204030204" pitchFamily="34" charset="0"/>
              </a:rPr>
              <a:t>hôtelière</a:t>
            </a:r>
            <a:r>
              <a:rPr lang="en-GB" sz="2000" b="1" dirty="0">
                <a:cs typeface="Calibri" panose="020F0502020204030204" pitchFamily="34" charset="0"/>
              </a:rPr>
              <a:t> de Lausanne</a:t>
            </a:r>
            <a:r>
              <a:rPr lang="en-GB" sz="2000" dirty="0">
                <a:cs typeface="Calibri" panose="020F0502020204030204" pitchFamily="34" charset="0"/>
              </a:rPr>
              <a:t>, was founded in Switzerland. (Still open today)</a:t>
            </a:r>
            <a:br>
              <a:rPr lang="en-GB" sz="2000" dirty="0">
                <a:cs typeface="Calibri" panose="020F0502020204030204" pitchFamily="34" charset="0"/>
              </a:rPr>
            </a:br>
            <a:r>
              <a:rPr lang="en-GB" sz="2000" dirty="0">
                <a:cs typeface="Calibri" panose="020F0502020204030204" pitchFamily="34" charset="0"/>
              </a:rPr>
              <a:t>That same year, </a:t>
            </a:r>
            <a:r>
              <a:rPr lang="en-GB" sz="2000" b="1" dirty="0">
                <a:cs typeface="Calibri" panose="020F0502020204030204" pitchFamily="34" charset="0"/>
              </a:rPr>
              <a:t>the Waldorf Astoria in New York </a:t>
            </a:r>
            <a:r>
              <a:rPr lang="en-GB" sz="2000" dirty="0">
                <a:cs typeface="Calibri" panose="020F0502020204030204" pitchFamily="34" charset="0"/>
              </a:rPr>
              <a:t>opened its doors. </a:t>
            </a:r>
          </a:p>
          <a:p>
            <a:pPr>
              <a:lnSpc>
                <a:spcPct val="110000"/>
              </a:lnSpc>
            </a:pPr>
            <a:r>
              <a:rPr lang="en-GB" sz="2000" dirty="0">
                <a:cs typeface="Calibri" panose="020F0502020204030204" pitchFamily="34" charset="0"/>
              </a:rPr>
              <a:t>It was the first hotel to offer room service; its maître d’ created the famous </a:t>
            </a:r>
            <a:r>
              <a:rPr lang="en-GB" sz="2000" b="1" u="sng" dirty="0">
                <a:cs typeface="Calibri" panose="020F0502020204030204" pitchFamily="34" charset="0"/>
              </a:rPr>
              <a:t>Waldorf salad</a:t>
            </a:r>
            <a:r>
              <a:rPr lang="en-GB" sz="2000" u="sng" dirty="0">
                <a:cs typeface="Calibri" panose="020F0502020204030204" pitchFamily="34" charset="0"/>
              </a:rPr>
              <a:t>.</a:t>
            </a:r>
            <a:endParaRPr lang="en-GB" sz="1600" u="sng" dirty="0">
              <a:cs typeface="Calibri" panose="020F0502020204030204" pitchFamily="34" charset="0"/>
            </a:endParaRPr>
          </a:p>
        </p:txBody>
      </p:sp>
      <p:sp>
        <p:nvSpPr>
          <p:cNvPr id="2" name="TextBox 1">
            <a:extLst>
              <a:ext uri="{FF2B5EF4-FFF2-40B4-BE49-F238E27FC236}">
                <a16:creationId xmlns:a16="http://schemas.microsoft.com/office/drawing/2014/main" id="{4FDFDEE2-0930-7E6A-7D3B-2F5D9D291CC0}"/>
              </a:ext>
            </a:extLst>
          </p:cNvPr>
          <p:cNvSpPr txBox="1"/>
          <p:nvPr/>
        </p:nvSpPr>
        <p:spPr>
          <a:xfrm>
            <a:off x="3157871" y="2496349"/>
            <a:ext cx="2878485" cy="646331"/>
          </a:xfrm>
          <a:prstGeom prst="rect">
            <a:avLst/>
          </a:prstGeom>
          <a:noFill/>
        </p:spPr>
        <p:txBody>
          <a:bodyPr wrap="square" rtlCol="0">
            <a:spAutoFit/>
          </a:bodyPr>
          <a:lstStyle/>
          <a:p>
            <a:r>
              <a:rPr lang="en-GB" b="1" dirty="0"/>
              <a:t>Royal Hotel,</a:t>
            </a:r>
          </a:p>
          <a:p>
            <a:r>
              <a:rPr lang="en-GB" b="1" dirty="0"/>
              <a:t>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3278365" y="32353"/>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A8999-DFFF-6605-4D0E-82FFED7A11AB}"/>
              </a:ext>
            </a:extLst>
          </p:cNvPr>
          <p:cNvSpPr>
            <a:spLocks noGrp="1"/>
          </p:cNvSpPr>
          <p:nvPr>
            <p:ph sz="half" idx="1"/>
          </p:nvPr>
        </p:nvSpPr>
        <p:spPr>
          <a:xfrm>
            <a:off x="518885" y="802367"/>
            <a:ext cx="6306457" cy="5010604"/>
          </a:xfrm>
        </p:spPr>
        <p:txBody>
          <a:bodyPr>
            <a:noAutofit/>
          </a:bodyPr>
          <a:lstStyle/>
          <a:p>
            <a:r>
              <a:rPr lang="en-GB" sz="2000" b="1" dirty="0"/>
              <a:t>Early 20th century</a:t>
            </a:r>
            <a:r>
              <a:rPr lang="en-GB" sz="2000" dirty="0"/>
              <a:t>—construction of new luxury hotels:  </a:t>
            </a:r>
            <a:br>
              <a:rPr lang="en-GB" sz="2000" dirty="0"/>
            </a:br>
            <a:r>
              <a:rPr lang="en-GB" sz="2000" dirty="0"/>
              <a:t>The Ritz in Madrid, the Savoy in London, The Plaza in New York, the Taj Mahal in Bombay, etc. </a:t>
            </a:r>
          </a:p>
          <a:p>
            <a:r>
              <a:rPr lang="en-GB" sz="2000" dirty="0"/>
              <a:t>Switzerland built first ski resorts – sport connection to holidays</a:t>
            </a:r>
          </a:p>
          <a:p>
            <a:r>
              <a:rPr lang="en-GB" sz="2000" b="1" dirty="0"/>
              <a:t>1927</a:t>
            </a:r>
            <a:r>
              <a:rPr lang="en-GB" sz="2000" dirty="0"/>
              <a:t>—Hot Shoppes was founded in Washington, D.C., a hospitality company that later became </a:t>
            </a:r>
            <a:r>
              <a:rPr lang="en-GB" sz="2000" b="1" dirty="0"/>
              <a:t>Marriott Corp</a:t>
            </a:r>
            <a:r>
              <a:rPr lang="en-GB" sz="2000" dirty="0"/>
              <a:t>.</a:t>
            </a:r>
          </a:p>
          <a:p>
            <a:r>
              <a:rPr lang="en-GB" sz="2000" b="1" dirty="0"/>
              <a:t>1950s</a:t>
            </a:r>
            <a:r>
              <a:rPr lang="en-GB" sz="2000" dirty="0"/>
              <a:t>—After the Great Depression and WWII, a second boom in the hotel industry, - Club Med, first casino hotels, the first hotels developed by airline companies, and new resorts flourishing around the Mediterranean. </a:t>
            </a:r>
          </a:p>
          <a:p>
            <a:r>
              <a:rPr lang="en-GB" sz="2000" dirty="0"/>
              <a:t>In the United States, Holiday Inn and Howard Johnson’s motor lodges were founded- 35,000 motels were built between 1939 -1960.</a:t>
            </a:r>
          </a:p>
        </p:txBody>
      </p:sp>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7" r="12427"/>
          <a:stretch/>
        </p:blipFill>
        <p:spPr bwMode="auto">
          <a:xfrm>
            <a:off x="6825343" y="483054"/>
            <a:ext cx="5181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6F00-8C0C-AA45-9DB8-E8C46AFE00F7}"/>
              </a:ext>
            </a:extLst>
          </p:cNvPr>
          <p:cNvSpPr>
            <a:spLocks noGrp="1"/>
          </p:cNvSpPr>
          <p:nvPr>
            <p:ph sz="half" idx="1"/>
          </p:nvPr>
        </p:nvSpPr>
        <p:spPr>
          <a:xfrm>
            <a:off x="92869" y="171450"/>
            <a:ext cx="8072437" cy="6005513"/>
          </a:xfrm>
        </p:spPr>
        <p:txBody>
          <a:bodyPr>
            <a:normAutofit/>
          </a:bodyPr>
          <a:lstStyle/>
          <a:p>
            <a:r>
              <a:rPr lang="en-GB" sz="2200" b="1" dirty="0"/>
              <a:t>Latter half of the 20th century</a:t>
            </a:r>
            <a:r>
              <a:rPr lang="en-GB" sz="2200" dirty="0"/>
              <a:t>—Thanks to various social and economic factors, </a:t>
            </a:r>
            <a:r>
              <a:rPr lang="en-GB" sz="2200" u="sng" dirty="0"/>
              <a:t>middle-class people had more time and money to indulge in travel</a:t>
            </a:r>
            <a:r>
              <a:rPr lang="en-GB" sz="2200" dirty="0"/>
              <a:t>. </a:t>
            </a:r>
            <a:br>
              <a:rPr lang="en-GB" sz="2200" dirty="0"/>
            </a:br>
            <a:r>
              <a:rPr lang="en-GB" sz="2200" dirty="0"/>
              <a:t>Hotels began to </a:t>
            </a:r>
            <a:r>
              <a:rPr lang="en-GB" sz="2200" b="1" dirty="0"/>
              <a:t>diversify, </a:t>
            </a:r>
            <a:r>
              <a:rPr lang="en-GB" sz="2200" dirty="0"/>
              <a:t>catering to different budgets and interests (spas, casinos, motels, hostels, resorts, conference hotels) and offering a more </a:t>
            </a:r>
            <a:r>
              <a:rPr lang="en-GB" sz="2200" b="1" dirty="0"/>
              <a:t>varied range of services</a:t>
            </a:r>
            <a:r>
              <a:rPr lang="en-GB" sz="2200" dirty="0"/>
              <a:t>.</a:t>
            </a:r>
          </a:p>
          <a:p>
            <a:r>
              <a:rPr lang="en-GB" sz="2200" b="1" dirty="0"/>
              <a:t>1970</a:t>
            </a:r>
            <a:r>
              <a:rPr lang="en-GB" sz="2200" dirty="0"/>
              <a:t>—Hotels catering to </a:t>
            </a:r>
            <a:r>
              <a:rPr lang="en-GB" sz="2200" b="1" dirty="0"/>
              <a:t>businesspeople </a:t>
            </a:r>
            <a:r>
              <a:rPr lang="en-GB" sz="2200" dirty="0"/>
              <a:t>began in the Middle East, Europe, and North America.</a:t>
            </a:r>
          </a:p>
          <a:p>
            <a:r>
              <a:rPr lang="en-GB" sz="2200" b="1" dirty="0"/>
              <a:t>1980s</a:t>
            </a:r>
            <a:r>
              <a:rPr lang="en-GB" sz="2200" dirty="0"/>
              <a:t>—The third boom in the hotel industry . International hotel chains (mostly American) expand in Europe, the Middle East, and Asia.</a:t>
            </a:r>
          </a:p>
          <a:p>
            <a:r>
              <a:rPr lang="en-GB" sz="2200" b="1" dirty="0"/>
              <a:t>Digital age—</a:t>
            </a:r>
            <a:r>
              <a:rPr lang="en-GB" sz="2200" dirty="0"/>
              <a:t>Software companies began developing new tools for the hospitality industry that are still evolving today, including customer databases and property management systems for reservations, room and housekeeping management, customer preferences, loyalty programmes and more.</a:t>
            </a:r>
          </a:p>
        </p:txBody>
      </p:sp>
      <p:pic>
        <p:nvPicPr>
          <p:cNvPr id="4" name="Picture 3" descr="A blue sign with white text&#10;&#10;Description automatically generated">
            <a:extLst>
              <a:ext uri="{FF2B5EF4-FFF2-40B4-BE49-F238E27FC236}">
                <a16:creationId xmlns:a16="http://schemas.microsoft.com/office/drawing/2014/main" id="{9CC96C8B-D4F6-C076-68B0-6BF83AB3EF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2456" y="1216375"/>
            <a:ext cx="3774282" cy="2745789"/>
          </a:xfrm>
          <a:prstGeom prst="rect">
            <a:avLst/>
          </a:prstGeom>
          <a:noFill/>
        </p:spPr>
      </p:pic>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643468" y="238922"/>
            <a:ext cx="6842935" cy="6619077"/>
          </a:xfrm>
        </p:spPr>
        <p:txBody>
          <a:bodyPr>
            <a:normAutofit lnSpcReduction="10000"/>
          </a:bodyPr>
          <a:lstStyle/>
          <a:p>
            <a:pPr>
              <a:lnSpc>
                <a:spcPct val="100000"/>
              </a:lnSpc>
            </a:pPr>
            <a:r>
              <a:rPr lang="en-GB" sz="2000" b="1" dirty="0">
                <a:cs typeface="Calibri" panose="020F0502020204030204" pitchFamily="34" charset="0"/>
              </a:rPr>
              <a:t>1993</a:t>
            </a:r>
            <a:r>
              <a:rPr lang="en-GB" sz="2000" dirty="0">
                <a:cs typeface="Calibri" panose="020F0502020204030204" pitchFamily="34" charset="0"/>
              </a:rPr>
              <a:t> The travel industry was quick to take </a:t>
            </a:r>
            <a:r>
              <a:rPr lang="en-GB" sz="2000" b="1" dirty="0">
                <a:cs typeface="Calibri" panose="020F0502020204030204" pitchFamily="34" charset="0"/>
              </a:rPr>
              <a:t>advantage of the Internet,</a:t>
            </a:r>
            <a:r>
              <a:rPr lang="en-GB" sz="2000" dirty="0">
                <a:cs typeface="Calibri" panose="020F0502020204030204" pitchFamily="34" charset="0"/>
              </a:rPr>
              <a:t> giving customers the opportunity to compare, book and review hotels from their home computer.</a:t>
            </a:r>
          </a:p>
          <a:p>
            <a:pPr>
              <a:lnSpc>
                <a:spcPct val="100000"/>
              </a:lnSpc>
            </a:pPr>
            <a:r>
              <a:rPr lang="en-GB" sz="2000" b="1" dirty="0">
                <a:cs typeface="Calibri" panose="020F0502020204030204" pitchFamily="34" charset="0"/>
              </a:rPr>
              <a:t>Early 21st century</a:t>
            </a:r>
            <a:r>
              <a:rPr lang="en-GB" sz="2000" dirty="0">
                <a:cs typeface="Calibri" panose="020F0502020204030204" pitchFamily="34" charset="0"/>
              </a:rPr>
              <a:t>—Global corporate hotel chains merge and acquire each other. </a:t>
            </a:r>
            <a:r>
              <a:rPr lang="en-GB" sz="2000" b="1" dirty="0">
                <a:cs typeface="Calibri" panose="020F0502020204030204" pitchFamily="34" charset="0"/>
              </a:rPr>
              <a:t>InterContinental Hotel Group </a:t>
            </a:r>
            <a:r>
              <a:rPr lang="en-GB" sz="2000" dirty="0">
                <a:cs typeface="Calibri" panose="020F0502020204030204" pitchFamily="34" charset="0"/>
              </a:rPr>
              <a:t>now owns Holiday Inn and Crowne Plaza; </a:t>
            </a:r>
            <a:r>
              <a:rPr lang="en-GB" sz="2000" b="1" dirty="0">
                <a:cs typeface="Calibri" panose="020F0502020204030204" pitchFamily="34" charset="0"/>
              </a:rPr>
              <a:t>Marriott </a:t>
            </a:r>
            <a:r>
              <a:rPr lang="en-GB" sz="2000" dirty="0">
                <a:cs typeface="Calibri" panose="020F0502020204030204" pitchFamily="34" charset="0"/>
              </a:rPr>
              <a:t>owns Renaissance; </a:t>
            </a:r>
            <a:r>
              <a:rPr lang="en-GB" sz="2000" b="1" dirty="0">
                <a:cs typeface="Calibri" panose="020F0502020204030204" pitchFamily="34" charset="0"/>
              </a:rPr>
              <a:t>AccorHotels</a:t>
            </a:r>
            <a:r>
              <a:rPr lang="en-GB" sz="2000" dirty="0">
                <a:cs typeface="Calibri" panose="020F0502020204030204" pitchFamily="34" charset="0"/>
              </a:rPr>
              <a:t> owns the brands Raffles, Sofitel and Novotel.</a:t>
            </a:r>
          </a:p>
          <a:p>
            <a:pPr>
              <a:lnSpc>
                <a:spcPct val="100000"/>
              </a:lnSpc>
            </a:pPr>
            <a:r>
              <a:rPr lang="en-GB" sz="2000" b="1" dirty="0">
                <a:cs typeface="Calibri" panose="020F0502020204030204" pitchFamily="34" charset="0"/>
              </a:rPr>
              <a:t>2009</a:t>
            </a:r>
            <a:r>
              <a:rPr lang="en-GB" sz="2000" dirty="0">
                <a:cs typeface="Calibri" panose="020F0502020204030204" pitchFamily="34" charset="0"/>
              </a:rPr>
              <a:t>—AirBnB, challenging the hotel industry by attracting tourists                                         and taking market share. Hotels respond with creative marketing approaches, including social media campaigns and </a:t>
            </a:r>
            <a:r>
              <a:rPr lang="en-GB" sz="2000" b="1" dirty="0">
                <a:cs typeface="Calibri" panose="020F0502020204030204" pitchFamily="34" charset="0"/>
              </a:rPr>
              <a:t>personalized customer experiences                 </a:t>
            </a:r>
            <a:r>
              <a:rPr lang="en-GB" sz="2000" dirty="0">
                <a:cs typeface="Calibri" panose="020F0502020204030204" pitchFamily="34" charset="0"/>
              </a:rPr>
              <a:t>created through smart devices.</a:t>
            </a:r>
          </a:p>
          <a:p>
            <a:pPr>
              <a:lnSpc>
                <a:spcPct val="100000"/>
              </a:lnSpc>
            </a:pPr>
            <a:r>
              <a:rPr lang="en-GB" sz="2000" b="1" dirty="0">
                <a:cs typeface="Calibri" panose="020F0502020204030204" pitchFamily="34" charset="0"/>
              </a:rPr>
              <a:t>2014</a:t>
            </a:r>
            <a:r>
              <a:rPr lang="en-GB" sz="2000" dirty="0">
                <a:cs typeface="Calibri" panose="020F0502020204030204" pitchFamily="34" charset="0"/>
              </a:rPr>
              <a:t>—The </a:t>
            </a:r>
            <a:r>
              <a:rPr lang="en-GB" sz="2000" b="1" dirty="0">
                <a:cs typeface="Calibri" panose="020F0502020204030204" pitchFamily="34" charset="0"/>
              </a:rPr>
              <a:t>Waldorf Astoria New York </a:t>
            </a:r>
            <a:r>
              <a:rPr lang="en-GB" sz="2000" dirty="0">
                <a:cs typeface="Calibri" panose="020F0502020204030204" pitchFamily="34" charset="0"/>
              </a:rPr>
              <a:t>sold to the Chinese </a:t>
            </a:r>
            <a:r>
              <a:rPr lang="en-GB" sz="2000" dirty="0" err="1">
                <a:cs typeface="Calibri" panose="020F0502020204030204" pitchFamily="34" charset="0"/>
              </a:rPr>
              <a:t>Anbang</a:t>
            </a:r>
            <a:r>
              <a:rPr lang="en-GB" sz="2000" dirty="0">
                <a:cs typeface="Calibri" panose="020F0502020204030204" pitchFamily="34" charset="0"/>
              </a:rPr>
              <a:t> Insurance Group for $1.95 billion, the most ever paid for a hotel.</a:t>
            </a:r>
          </a:p>
          <a:p>
            <a:pPr>
              <a:lnSpc>
                <a:spcPct val="100000"/>
              </a:lnSpc>
            </a:pPr>
            <a:r>
              <a:rPr lang="en-GB" sz="2000" b="1" dirty="0">
                <a:cs typeface="Calibri" panose="020F0502020204030204" pitchFamily="34" charset="0"/>
              </a:rPr>
              <a:t>2015</a:t>
            </a:r>
            <a:r>
              <a:rPr lang="en-GB" sz="2000" dirty="0">
                <a:cs typeface="Calibri" panose="020F0502020204030204" pitchFamily="34" charset="0"/>
              </a:rPr>
              <a:t>—The </a:t>
            </a:r>
            <a:r>
              <a:rPr lang="en-GB" sz="2000" b="1" dirty="0">
                <a:cs typeface="Calibri" panose="020F0502020204030204" pitchFamily="34" charset="0"/>
              </a:rPr>
              <a:t>First World Hotel in Pahang, Malaysia </a:t>
            </a:r>
            <a:r>
              <a:rPr lang="en-GB" sz="2000" dirty="0">
                <a:cs typeface="Calibri" panose="020F0502020204030204" pitchFamily="34" charset="0"/>
              </a:rPr>
              <a:t>expands to become the largest hotel in the world, with 7351 rooms.</a:t>
            </a:r>
          </a:p>
          <a:p>
            <a:pPr>
              <a:lnSpc>
                <a:spcPct val="100000"/>
              </a:lnSpc>
            </a:pPr>
            <a:r>
              <a:rPr lang="en-GB" sz="2000" b="1" dirty="0">
                <a:cs typeface="Calibri" panose="020F0502020204030204" pitchFamily="34" charset="0"/>
              </a:rPr>
              <a:t>2020 – Technology / Digital age </a:t>
            </a:r>
            <a:r>
              <a:rPr lang="en-GB" sz="2000" dirty="0">
                <a:cs typeface="Calibri" panose="020F0502020204030204" pitchFamily="34" charset="0"/>
              </a:rPr>
              <a:t>- emerging new technologies such as artificial intelligence (AI) &amp; Internet of Things (IoT), providers now face the challenge of moving their offers into the era of digitalisation</a:t>
            </a:r>
            <a:r>
              <a:rPr lang="en-GB" sz="1800" dirty="0">
                <a:cs typeface="Calibri" panose="020F0502020204030204" pitchFamily="34" charset="0"/>
              </a:rPr>
              <a:t>.</a:t>
            </a:r>
          </a:p>
        </p:txBody>
      </p:sp>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32318" y="1782981"/>
            <a:ext cx="3195086" cy="436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p:txBody>
          <a:bodyPr/>
          <a:lstStyle/>
          <a:p>
            <a:pPr algn="ctr"/>
            <a:r>
              <a:rPr lang="en-GB" b="1" dirty="0"/>
              <a:t>The Hospitality Industry Today</a:t>
            </a:r>
          </a:p>
        </p:txBody>
      </p:sp>
      <p:pic>
        <p:nvPicPr>
          <p:cNvPr id="4" name="Online Media 3" title="Hospitality Industry Definition | Introduction to Hospitality Industry">
            <a:hlinkClick r:id="" action="ppaction://media"/>
            <a:extLst>
              <a:ext uri="{FF2B5EF4-FFF2-40B4-BE49-F238E27FC236}">
                <a16:creationId xmlns:a16="http://schemas.microsoft.com/office/drawing/2014/main" id="{9C56C098-8B9B-AD79-347B-DB0CA6ED58F1}"/>
              </a:ext>
            </a:extLst>
          </p:cNvPr>
          <p:cNvPicPr>
            <a:picLocks noGrp="1" noRot="1" noChangeAspect="1"/>
          </p:cNvPicPr>
          <p:nvPr>
            <p:ph idx="1"/>
            <a:videoFile r:link="rId1"/>
          </p:nvPr>
        </p:nvPicPr>
        <p:blipFill>
          <a:blip r:embed="rId4"/>
          <a:stretch>
            <a:fillRect/>
          </a:stretch>
        </p:blipFill>
        <p:spPr>
          <a:xfrm>
            <a:off x="2239963" y="1404938"/>
            <a:ext cx="7700962" cy="4332287"/>
          </a:xfrm>
          <a:prstGeom prst="rect">
            <a:avLst/>
          </a:prstGeom>
        </p:spPr>
      </p:pic>
    </p:spTree>
    <p:extLst>
      <p:ext uri="{BB962C8B-B14F-4D97-AF65-F5344CB8AC3E}">
        <p14:creationId xmlns:p14="http://schemas.microsoft.com/office/powerpoint/2010/main" val="15280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EEC6-BF6F-4E33-ACCF-7800D4820C69}"/>
              </a:ext>
            </a:extLst>
          </p:cNvPr>
          <p:cNvSpPr>
            <a:spLocks noGrp="1"/>
          </p:cNvSpPr>
          <p:nvPr>
            <p:ph type="title"/>
          </p:nvPr>
        </p:nvSpPr>
        <p:spPr>
          <a:xfrm>
            <a:off x="643467" y="321735"/>
            <a:ext cx="6901193" cy="542178"/>
          </a:xfrm>
        </p:spPr>
        <p:txBody>
          <a:bodyPr>
            <a:normAutofit fontScale="90000"/>
          </a:bodyPr>
          <a:lstStyle/>
          <a:p>
            <a:pPr eaLnBrk="1" hangingPunct="1">
              <a:defRPr/>
            </a:pPr>
            <a:br>
              <a:rPr lang="en-GB" sz="2500" dirty="0">
                <a:cs typeface="Calibri" panose="020F0502020204030204" pitchFamily="34" charset="0"/>
              </a:rPr>
            </a:br>
            <a:r>
              <a:rPr lang="en-GB" sz="3600" b="1" dirty="0">
                <a:cs typeface="Calibri" panose="020F0502020204030204" pitchFamily="34" charset="0"/>
              </a:rPr>
              <a:t>Hospitality Industry </a:t>
            </a:r>
            <a:br>
              <a:rPr lang="en-GB" sz="2500" dirty="0">
                <a:latin typeface="Calibri" panose="020F0502020204030204" pitchFamily="34" charset="0"/>
                <a:cs typeface="Calibri" panose="020F0502020204030204" pitchFamily="34" charset="0"/>
              </a:rPr>
            </a:br>
            <a:endParaRPr lang="en-GB" sz="25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714BC67-4B0D-407B-B7D4-0B39EE521D72}"/>
              </a:ext>
            </a:extLst>
          </p:cNvPr>
          <p:cNvSpPr>
            <a:spLocks noGrp="1"/>
          </p:cNvSpPr>
          <p:nvPr>
            <p:ph idx="1"/>
          </p:nvPr>
        </p:nvSpPr>
        <p:spPr>
          <a:xfrm>
            <a:off x="643468" y="1097280"/>
            <a:ext cx="6901193" cy="5079683"/>
          </a:xfrm>
        </p:spPr>
        <p:txBody>
          <a:bodyPr>
            <a:normAutofit fontScale="85000" lnSpcReduction="20000"/>
          </a:bodyPr>
          <a:lstStyle/>
          <a:p>
            <a:pPr marL="365760" indent="-256032">
              <a:lnSpc>
                <a:spcPct val="120000"/>
              </a:lnSpc>
              <a:spcBef>
                <a:spcPts val="400"/>
              </a:spcBef>
              <a:buClr>
                <a:srgbClr val="2DA2BF"/>
              </a:buClr>
              <a:buSzPct val="68000"/>
              <a:buFont typeface="Wingdings 3"/>
              <a:buChar char=""/>
              <a:defRPr/>
            </a:pPr>
            <a:r>
              <a:rPr lang="en-GB" sz="2000" b="1" dirty="0">
                <a:cs typeface="Calibri" panose="020F0502020204030204" pitchFamily="34" charset="0"/>
              </a:rPr>
              <a:t>BHA - British Hospitality Association </a:t>
            </a:r>
            <a:r>
              <a:rPr lang="en-GB" sz="2000" dirty="0">
                <a:cs typeface="Calibri" panose="020F0502020204030204" pitchFamily="34" charset="0"/>
              </a:rPr>
              <a:t>-In 2018 the British Hospitality Association (BHA) and the Association of Licensed Multiple Retailers (ALMR) merged to form </a:t>
            </a:r>
            <a:r>
              <a:rPr lang="en-GB" sz="2000" b="1" dirty="0" err="1">
                <a:cs typeface="Calibri" panose="020F0502020204030204" pitchFamily="34" charset="0"/>
              </a:rPr>
              <a:t>UKHospitality</a:t>
            </a:r>
            <a:r>
              <a:rPr lang="en-GB" sz="2000" b="1" dirty="0">
                <a:cs typeface="Calibri" panose="020F0502020204030204" pitchFamily="34" charset="0"/>
              </a:rPr>
              <a:t>  </a:t>
            </a:r>
            <a:r>
              <a:rPr lang="en-GB" sz="2000" dirty="0">
                <a:cs typeface="Calibri" panose="020F0502020204030204" pitchFamily="34" charset="0"/>
                <a:hlinkClick r:id="rId3"/>
              </a:rPr>
              <a:t>https://www.ukhospitality.org.uk/</a:t>
            </a:r>
            <a:endParaRPr lang="en-GB" sz="2000" dirty="0">
              <a:cs typeface="Calibri" panose="020F0502020204030204" pitchFamily="34" charset="0"/>
            </a:endParaRP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This is a non-government representative body for hotels, clubs, restaurants, leisure outlets and other hospitality-related organisations the single, authoritative voice of the broad hospitality industry – representing everything from bars, coffee shops, contract catering, hotels, nightclubs, visitor attractions, leisure venues and those who supply the industry. </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Nationwide headquartered in London, UK</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Hotels and related sectors (including camps sites, holiday parks and other accommodation</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Restaurants and other related services (pubs, take aways, food service etc)</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Catering (corporate hospitality, contract catering, health and education sectors)</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Event Management (including conferences and Exhibitions)</a:t>
            </a:r>
          </a:p>
          <a:p>
            <a:pPr marL="365760" indent="-256032">
              <a:spcBef>
                <a:spcPts val="400"/>
              </a:spcBef>
              <a:buClr>
                <a:srgbClr val="2DA2BF"/>
              </a:buClr>
              <a:buSzPct val="68000"/>
              <a:buFont typeface="Wingdings 3"/>
              <a:buChar char=""/>
              <a:defRPr/>
            </a:pPr>
            <a:endParaRPr lang="en-GB" sz="1600" dirty="0"/>
          </a:p>
          <a:p>
            <a:pPr eaLnBrk="1" hangingPunct="1">
              <a:defRPr/>
            </a:pPr>
            <a:endParaRPr lang="en-GB" sz="1600" dirty="0"/>
          </a:p>
        </p:txBody>
      </p:sp>
      <p:pic>
        <p:nvPicPr>
          <p:cNvPr id="5" name="Picture 4">
            <a:extLst>
              <a:ext uri="{FF2B5EF4-FFF2-40B4-BE49-F238E27FC236}">
                <a16:creationId xmlns:a16="http://schemas.microsoft.com/office/drawing/2014/main" id="{A99DD70A-D89D-46A2-A53F-04C04777404C}"/>
              </a:ext>
            </a:extLst>
          </p:cNvPr>
          <p:cNvPicPr>
            <a:picLocks noChangeAspect="1"/>
          </p:cNvPicPr>
          <p:nvPr/>
        </p:nvPicPr>
        <p:blipFill>
          <a:blip r:embed="rId4"/>
          <a:stretch>
            <a:fillRect/>
          </a:stretch>
        </p:blipFill>
        <p:spPr>
          <a:xfrm>
            <a:off x="8119870" y="1257081"/>
            <a:ext cx="3428663" cy="2091484"/>
          </a:xfrm>
          <a:prstGeom prst="rect">
            <a:avLst/>
          </a:prstGeom>
        </p:spPr>
      </p:pic>
      <p:pic>
        <p:nvPicPr>
          <p:cNvPr id="4" name="Picture 3">
            <a:extLst>
              <a:ext uri="{FF2B5EF4-FFF2-40B4-BE49-F238E27FC236}">
                <a16:creationId xmlns:a16="http://schemas.microsoft.com/office/drawing/2014/main" id="{455BC29F-4747-493F-B619-530690DAC9CB}"/>
              </a:ext>
            </a:extLst>
          </p:cNvPr>
          <p:cNvPicPr>
            <a:picLocks noChangeAspect="1"/>
          </p:cNvPicPr>
          <p:nvPr/>
        </p:nvPicPr>
        <p:blipFill>
          <a:blip r:embed="rId5"/>
          <a:stretch>
            <a:fillRect/>
          </a:stretch>
        </p:blipFill>
        <p:spPr>
          <a:xfrm>
            <a:off x="8119870" y="3509433"/>
            <a:ext cx="3428663" cy="11657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BD16-567B-4AC8-9689-A8D61DCBF80F}"/>
              </a:ext>
            </a:extLst>
          </p:cNvPr>
          <p:cNvSpPr>
            <a:spLocks noGrp="1"/>
          </p:cNvSpPr>
          <p:nvPr>
            <p:ph type="title"/>
          </p:nvPr>
        </p:nvSpPr>
        <p:spPr>
          <a:xfrm>
            <a:off x="1981200" y="274638"/>
            <a:ext cx="8229600" cy="850106"/>
          </a:xfrm>
        </p:spPr>
        <p:txBody>
          <a:bodyPr>
            <a:normAutofit/>
          </a:bodyPr>
          <a:lstStyle/>
          <a:p>
            <a:r>
              <a:rPr lang="en-GB" dirty="0"/>
              <a:t>Have a look through the website…</a:t>
            </a:r>
          </a:p>
        </p:txBody>
      </p:sp>
      <p:pic>
        <p:nvPicPr>
          <p:cNvPr id="4" name="Content Placeholder 3">
            <a:extLst>
              <a:ext uri="{FF2B5EF4-FFF2-40B4-BE49-F238E27FC236}">
                <a16:creationId xmlns:a16="http://schemas.microsoft.com/office/drawing/2014/main" id="{F4817685-37A2-44E9-B25C-2DCA8CA070B1}"/>
              </a:ext>
            </a:extLst>
          </p:cNvPr>
          <p:cNvPicPr>
            <a:picLocks noGrp="1" noChangeAspect="1"/>
          </p:cNvPicPr>
          <p:nvPr>
            <p:ph idx="1"/>
          </p:nvPr>
        </p:nvPicPr>
        <p:blipFill rotWithShape="1">
          <a:blip r:embed="rId2"/>
          <a:srcRect t="8085" b="5499"/>
          <a:stretch/>
        </p:blipFill>
        <p:spPr>
          <a:xfrm>
            <a:off x="2613089" y="1417638"/>
            <a:ext cx="6965822" cy="4171602"/>
          </a:xfrm>
          <a:prstGeom prst="rect">
            <a:avLst/>
          </a:prstGeom>
        </p:spPr>
      </p:pic>
    </p:spTree>
    <p:extLst>
      <p:ext uri="{BB962C8B-B14F-4D97-AF65-F5344CB8AC3E}">
        <p14:creationId xmlns:p14="http://schemas.microsoft.com/office/powerpoint/2010/main" val="1502074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130829"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FFE23-8539-4014-5121-42705F4B58F2}"/>
              </a:ext>
            </a:extLst>
          </p:cNvPr>
          <p:cNvSpPr>
            <a:spLocks noGrp="1"/>
          </p:cNvSpPr>
          <p:nvPr>
            <p:ph type="title"/>
          </p:nvPr>
        </p:nvSpPr>
        <p:spPr>
          <a:xfrm>
            <a:off x="1941400" y="643467"/>
            <a:ext cx="8408193" cy="744836"/>
          </a:xfrm>
        </p:spPr>
        <p:txBody>
          <a:bodyPr vert="horz" lIns="91440" tIns="45720" rIns="91440" bIns="45720" rtlCol="0" anchor="ctr">
            <a:normAutofit/>
          </a:bodyPr>
          <a:lstStyle/>
          <a:p>
            <a:pPr algn="ctr"/>
            <a:r>
              <a:rPr lang="en-US" sz="2800" b="1">
                <a:solidFill>
                  <a:schemeClr val="bg1"/>
                </a:solidFill>
              </a:rPr>
              <a:t>The Hotel Industry Today</a:t>
            </a:r>
          </a:p>
        </p:txBody>
      </p:sp>
      <p:pic>
        <p:nvPicPr>
          <p:cNvPr id="4" name="Picture 12" descr="See the source image">
            <a:extLst>
              <a:ext uri="{FF2B5EF4-FFF2-40B4-BE49-F238E27FC236}">
                <a16:creationId xmlns:a16="http://schemas.microsoft.com/office/drawing/2014/main" id="{E31FF6DF-A20C-3D06-728E-7D44CF73FD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74958" y="643467"/>
            <a:ext cx="7642085" cy="5255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17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740036-14F4-E74D-8766-5B821B4CB412}"/>
              </a:ext>
            </a:extLst>
          </p:cNvPr>
          <p:cNvSpPr txBox="1"/>
          <p:nvPr/>
        </p:nvSpPr>
        <p:spPr>
          <a:xfrm>
            <a:off x="256382" y="896144"/>
            <a:ext cx="11314113" cy="4661276"/>
          </a:xfrm>
          <a:prstGeom prst="rect">
            <a:avLst/>
          </a:prstGeom>
          <a:noFill/>
        </p:spPr>
        <p:txBody>
          <a:bodyPr>
            <a:spAutoFit/>
          </a:bodyPr>
          <a:lstStyle/>
          <a:p>
            <a:pPr algn="just" eaLnBrk="1" fontAlgn="auto" hangingPunct="1">
              <a:lnSpc>
                <a:spcPct val="150000"/>
              </a:lnSpc>
              <a:spcBef>
                <a:spcPts val="0"/>
              </a:spcBef>
              <a:spcAft>
                <a:spcPts val="0"/>
              </a:spcAft>
              <a:defRPr/>
            </a:pPr>
            <a:r>
              <a:rPr lang="en-GB" sz="2000" dirty="0"/>
              <a:t>Although there are many definitions of the word, we believe that </a:t>
            </a:r>
            <a:r>
              <a:rPr lang="en-GB" sz="2000" b="1" dirty="0"/>
              <a:t>service</a:t>
            </a:r>
            <a:r>
              <a:rPr lang="en-GB" sz="2000" dirty="0"/>
              <a:t> is the “process of doing something for someone.“</a:t>
            </a:r>
          </a:p>
          <a:p>
            <a:pPr algn="just" eaLnBrk="1" fontAlgn="auto" hangingPunct="1">
              <a:lnSpc>
                <a:spcPct val="150000"/>
              </a:lnSpc>
              <a:spcBef>
                <a:spcPts val="0"/>
              </a:spcBef>
              <a:spcAft>
                <a:spcPts val="0"/>
              </a:spcAft>
              <a:defRPr/>
            </a:pPr>
            <a:r>
              <a:rPr lang="en-GB" sz="2000" dirty="0"/>
              <a:t> Service is the act of handling a task. It is the </a:t>
            </a:r>
            <a:r>
              <a:rPr lang="en-GB" sz="2000" b="1" dirty="0"/>
              <a:t>intangible good </a:t>
            </a:r>
            <a:r>
              <a:rPr lang="en-GB" sz="2000" dirty="0"/>
              <a:t>that certain industries provide, including the hotel industry. Hotels service guests and they provide shelter and accommodation. </a:t>
            </a:r>
          </a:p>
          <a:p>
            <a:pPr algn="just" eaLnBrk="1" fontAlgn="auto" hangingPunct="1">
              <a:lnSpc>
                <a:spcPct val="150000"/>
              </a:lnSpc>
              <a:spcBef>
                <a:spcPts val="0"/>
              </a:spcBef>
              <a:spcAft>
                <a:spcPts val="0"/>
              </a:spcAft>
              <a:defRPr/>
            </a:pPr>
            <a:endParaRPr lang="en-GB" sz="2000" dirty="0"/>
          </a:p>
          <a:p>
            <a:pPr algn="just" eaLnBrk="1" fontAlgn="auto" hangingPunct="1">
              <a:lnSpc>
                <a:spcPct val="150000"/>
              </a:lnSpc>
              <a:spcBef>
                <a:spcPts val="0"/>
              </a:spcBef>
              <a:spcAft>
                <a:spcPts val="0"/>
              </a:spcAft>
              <a:defRPr/>
            </a:pPr>
            <a:r>
              <a:rPr lang="en-GB" sz="2000" dirty="0"/>
              <a:t>As people spend more money on their </a:t>
            </a:r>
            <a:r>
              <a:rPr lang="en-GB" sz="2000" b="1" dirty="0"/>
              <a:t>experience they expect more</a:t>
            </a:r>
            <a:r>
              <a:rPr lang="en-GB" sz="2000" dirty="0"/>
              <a:t>. </a:t>
            </a:r>
          </a:p>
          <a:p>
            <a:pPr algn="just" eaLnBrk="1" fontAlgn="auto" hangingPunct="1">
              <a:lnSpc>
                <a:spcPct val="150000"/>
              </a:lnSpc>
              <a:spcBef>
                <a:spcPts val="0"/>
              </a:spcBef>
              <a:spcAft>
                <a:spcPts val="0"/>
              </a:spcAft>
              <a:defRPr/>
            </a:pPr>
            <a:r>
              <a:rPr lang="en-GB" sz="2000" dirty="0"/>
              <a:t>Guests are not only expecting better tangible accommodations, but they are also expecting the intangible experience to </a:t>
            </a:r>
            <a:r>
              <a:rPr lang="en-GB" sz="2000" b="1" dirty="0"/>
              <a:t>be unforgettable </a:t>
            </a:r>
            <a:r>
              <a:rPr lang="en-GB" sz="2000" dirty="0"/>
              <a:t>- service taken to the next level. </a:t>
            </a:r>
          </a:p>
          <a:p>
            <a:pPr algn="just" eaLnBrk="1" fontAlgn="auto" hangingPunct="1">
              <a:lnSpc>
                <a:spcPct val="150000"/>
              </a:lnSpc>
              <a:spcBef>
                <a:spcPts val="0"/>
              </a:spcBef>
              <a:spcAft>
                <a:spcPts val="0"/>
              </a:spcAft>
              <a:defRPr/>
            </a:pPr>
            <a:r>
              <a:rPr lang="en-GB" sz="2000" dirty="0"/>
              <a:t>This is hospitality.</a:t>
            </a:r>
          </a:p>
          <a:p>
            <a:pPr algn="just" eaLnBrk="1" fontAlgn="auto" hangingPunct="1">
              <a:lnSpc>
                <a:spcPct val="150000"/>
              </a:lnSpc>
              <a:spcBef>
                <a:spcPts val="0"/>
              </a:spcBef>
              <a:spcAft>
                <a:spcPts val="0"/>
              </a:spcAft>
              <a:defRPr/>
            </a:pPr>
            <a:r>
              <a:rPr lang="en-GB" sz="2000" dirty="0"/>
              <a:t> This is where a hotel’s value comes from.</a:t>
            </a:r>
            <a:endParaRPr lang="en-US" sz="2000" dirty="0">
              <a:latin typeface="+mn-lt"/>
            </a:endParaRPr>
          </a:p>
        </p:txBody>
      </p:sp>
      <p:sp>
        <p:nvSpPr>
          <p:cNvPr id="11270" name="TextBox 5">
            <a:extLst>
              <a:ext uri="{FF2B5EF4-FFF2-40B4-BE49-F238E27FC236}">
                <a16:creationId xmlns:a16="http://schemas.microsoft.com/office/drawing/2014/main" id="{D8C1EA5A-0997-CC38-5CD6-EAA1B040464A}"/>
              </a:ext>
            </a:extLst>
          </p:cNvPr>
          <p:cNvSpPr txBox="1">
            <a:spLocks noChangeArrowheads="1"/>
          </p:cNvSpPr>
          <p:nvPr/>
        </p:nvSpPr>
        <p:spPr bwMode="auto">
          <a:xfrm>
            <a:off x="458982" y="287133"/>
            <a:ext cx="6942137"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t>What is service?</a:t>
            </a:r>
          </a:p>
        </p:txBody>
      </p:sp>
      <p:sp>
        <p:nvSpPr>
          <p:cNvPr id="11271" name="Rectangle 1">
            <a:extLst>
              <a:ext uri="{FF2B5EF4-FFF2-40B4-BE49-F238E27FC236}">
                <a16:creationId xmlns:a16="http://schemas.microsoft.com/office/drawing/2014/main" id="{2FB1365C-17AF-8324-BB73-216CB721603C}"/>
              </a:ext>
            </a:extLst>
          </p:cNvPr>
          <p:cNvSpPr>
            <a:spLocks noChangeArrowheads="1"/>
          </p:cNvSpPr>
          <p:nvPr/>
        </p:nvSpPr>
        <p:spPr bwMode="auto">
          <a:xfrm>
            <a:off x="9214644" y="6139740"/>
            <a:ext cx="21764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800" dirty="0"/>
              <a:t>(Montgomery, 2016)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a:extLst>
              <a:ext uri="{FF2B5EF4-FFF2-40B4-BE49-F238E27FC236}">
                <a16:creationId xmlns:a16="http://schemas.microsoft.com/office/drawing/2014/main" id="{94BB6831-BB1F-EBA3-3898-5F7DEB4D8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25" y="176213"/>
            <a:ext cx="1868488" cy="62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7">
            <a:extLst>
              <a:ext uri="{FF2B5EF4-FFF2-40B4-BE49-F238E27FC236}">
                <a16:creationId xmlns:a16="http://schemas.microsoft.com/office/drawing/2014/main" id="{9452AEA8-EA03-C8B9-BE2B-AAFD806772FA}"/>
              </a:ext>
            </a:extLst>
          </p:cNvPr>
          <p:cNvSpPr txBox="1">
            <a:spLocks noChangeArrowheads="1"/>
          </p:cNvSpPr>
          <p:nvPr/>
        </p:nvSpPr>
        <p:spPr bwMode="auto">
          <a:xfrm>
            <a:off x="5176838" y="176213"/>
            <a:ext cx="69421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a:t>Service vs. Hospitality</a:t>
            </a:r>
          </a:p>
        </p:txBody>
      </p:sp>
      <p:pic>
        <p:nvPicPr>
          <p:cNvPr id="13318" name="Picture 2">
            <a:extLst>
              <a:ext uri="{FF2B5EF4-FFF2-40B4-BE49-F238E27FC236}">
                <a16:creationId xmlns:a16="http://schemas.microsoft.com/office/drawing/2014/main" id="{9C41562F-3AB3-6A33-34E9-7378932B58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725" y="1284288"/>
            <a:ext cx="546100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4">
            <a:extLst>
              <a:ext uri="{FF2B5EF4-FFF2-40B4-BE49-F238E27FC236}">
                <a16:creationId xmlns:a16="http://schemas.microsoft.com/office/drawing/2014/main" id="{8EE3357A-30E4-5313-D77E-E347B341CA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6675" y="1435099"/>
            <a:ext cx="5435600" cy="214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0" name="Picture 6">
            <a:extLst>
              <a:ext uri="{FF2B5EF4-FFF2-40B4-BE49-F238E27FC236}">
                <a16:creationId xmlns:a16="http://schemas.microsoft.com/office/drawing/2014/main" id="{268F4AF9-BCB9-1F25-29D3-26526C846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40050" y="3756820"/>
            <a:ext cx="6756400" cy="187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10C53-EB38-1FF1-2E8C-4FF47BE54A9E}"/>
              </a:ext>
            </a:extLst>
          </p:cNvPr>
          <p:cNvSpPr>
            <a:spLocks noGrp="1"/>
          </p:cNvSpPr>
          <p:nvPr>
            <p:ph type="title"/>
          </p:nvPr>
        </p:nvSpPr>
        <p:spPr/>
        <p:txBody>
          <a:bodyPr/>
          <a:lstStyle/>
          <a:p>
            <a:r>
              <a:rPr lang="en-GB" b="1" i="0" dirty="0">
                <a:solidFill>
                  <a:srgbClr val="0F0F0F"/>
                </a:solidFill>
                <a:effectLst/>
                <a:latin typeface="YouTube Sans"/>
              </a:rPr>
              <a:t>Funny customer service videos</a:t>
            </a:r>
            <a:br>
              <a:rPr lang="en-GB" b="1" i="0" dirty="0">
                <a:solidFill>
                  <a:srgbClr val="0F0F0F"/>
                </a:solidFill>
                <a:effectLst/>
                <a:latin typeface="YouTube Sans"/>
              </a:rPr>
            </a:br>
            <a:endParaRPr lang="en-GB" dirty="0"/>
          </a:p>
        </p:txBody>
      </p:sp>
      <p:pic>
        <p:nvPicPr>
          <p:cNvPr id="4" name="Online Media 3" title="Funny customer service videos">
            <a:hlinkClick r:id="" action="ppaction://media"/>
            <a:extLst>
              <a:ext uri="{FF2B5EF4-FFF2-40B4-BE49-F238E27FC236}">
                <a16:creationId xmlns:a16="http://schemas.microsoft.com/office/drawing/2014/main" id="{74A2BBC1-AB81-2747-5FF8-B67B6C8A4115}"/>
              </a:ext>
            </a:extLst>
          </p:cNvPr>
          <p:cNvPicPr>
            <a:picLocks noGrp="1" noRot="1" noChangeAspect="1"/>
          </p:cNvPicPr>
          <p:nvPr>
            <p:ph idx="1"/>
            <a:videoFile r:link="rId1"/>
          </p:nvPr>
        </p:nvPicPr>
        <p:blipFill>
          <a:blip r:embed="rId3"/>
          <a:stretch>
            <a:fillRect/>
          </a:stretch>
        </p:blipFill>
        <p:spPr>
          <a:xfrm>
            <a:off x="1407319" y="1352192"/>
            <a:ext cx="8043862" cy="4544777"/>
          </a:xfrm>
          <a:prstGeom prst="rect">
            <a:avLst/>
          </a:prstGeom>
        </p:spPr>
      </p:pic>
    </p:spTree>
    <p:extLst>
      <p:ext uri="{BB962C8B-B14F-4D97-AF65-F5344CB8AC3E}">
        <p14:creationId xmlns:p14="http://schemas.microsoft.com/office/powerpoint/2010/main" val="1598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9" name="Picture 5">
            <a:extLst>
              <a:ext uri="{FF2B5EF4-FFF2-40B4-BE49-F238E27FC236}">
                <a16:creationId xmlns:a16="http://schemas.microsoft.com/office/drawing/2014/main" id="{1B057BAE-161A-4BB3-AE94-EF9883BE10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5704" y="1707356"/>
            <a:ext cx="4876349" cy="292580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AC1141EB-B9B8-43C4-A87A-F21A45ACF461}"/>
              </a:ext>
            </a:extLst>
          </p:cNvPr>
          <p:cNvSpPr>
            <a:spLocks noGrp="1"/>
          </p:cNvSpPr>
          <p:nvPr>
            <p:ph type="title"/>
          </p:nvPr>
        </p:nvSpPr>
        <p:spPr>
          <a:xfrm>
            <a:off x="241618" y="188873"/>
            <a:ext cx="8229600" cy="634082"/>
          </a:xfrm>
        </p:spPr>
        <p:txBody>
          <a:bodyPr anchor="ctr">
            <a:normAutofit/>
          </a:bodyPr>
          <a:lstStyle/>
          <a:p>
            <a:pPr eaLnBrk="1" hangingPunct="1">
              <a:defRPr/>
            </a:pPr>
            <a:r>
              <a:rPr lang="en-GB" sz="3600" dirty="0">
                <a:latin typeface="Myriad Pro heading"/>
              </a:rPr>
              <a:t>Service Standards</a:t>
            </a:r>
          </a:p>
        </p:txBody>
      </p:sp>
      <p:sp>
        <p:nvSpPr>
          <p:cNvPr id="3" name="Content Placeholder 2">
            <a:extLst>
              <a:ext uri="{FF2B5EF4-FFF2-40B4-BE49-F238E27FC236}">
                <a16:creationId xmlns:a16="http://schemas.microsoft.com/office/drawing/2014/main" id="{31581D24-F065-4435-9D33-52B501830AFE}"/>
              </a:ext>
            </a:extLst>
          </p:cNvPr>
          <p:cNvSpPr>
            <a:spLocks noGrp="1"/>
          </p:cNvSpPr>
          <p:nvPr>
            <p:ph sz="half" idx="1"/>
          </p:nvPr>
        </p:nvSpPr>
        <p:spPr>
          <a:xfrm>
            <a:off x="388491" y="1191048"/>
            <a:ext cx="6776690" cy="5478079"/>
          </a:xfrm>
        </p:spPr>
        <p:txBody>
          <a:bodyPr>
            <a:noAutofit/>
          </a:bodyPr>
          <a:lstStyle/>
          <a:p>
            <a:r>
              <a:rPr lang="en-GB" altLang="en-US" sz="2400" b="1" dirty="0">
                <a:latin typeface="Myriad Pro (Body)"/>
              </a:rPr>
              <a:t>What is a standard? </a:t>
            </a:r>
            <a:r>
              <a:rPr lang="en-GB" altLang="en-US" sz="2400" dirty="0">
                <a:latin typeface="Myriad Pro (Body)"/>
              </a:rPr>
              <a:t>- A standard is a repeatable, harmonised, agreed and documented way of doing something.</a:t>
            </a:r>
          </a:p>
          <a:p>
            <a:r>
              <a:rPr lang="en-GB" altLang="en-US" sz="2400" dirty="0">
                <a:latin typeface="Myriad Pro (Body)"/>
              </a:rPr>
              <a:t>A </a:t>
            </a:r>
            <a:r>
              <a:rPr lang="en-GB" altLang="en-US" sz="2400" b="1" dirty="0">
                <a:latin typeface="Myriad Pro (Body)"/>
              </a:rPr>
              <a:t>service standard </a:t>
            </a:r>
            <a:r>
              <a:rPr lang="en-GB" altLang="en-US" sz="2400" dirty="0">
                <a:latin typeface="Myriad Pro (Body)"/>
              </a:rPr>
              <a:t>helps to define what a </a:t>
            </a:r>
            <a:r>
              <a:rPr lang="en-GB" altLang="en-US" sz="2400" b="1" dirty="0">
                <a:latin typeface="Myriad Pro (Body)"/>
              </a:rPr>
              <a:t>customer can expect </a:t>
            </a:r>
            <a:r>
              <a:rPr lang="en-GB" altLang="en-US" sz="2400" dirty="0">
                <a:latin typeface="Myriad Pro (Body)"/>
              </a:rPr>
              <a:t>and how it should be </a:t>
            </a:r>
            <a:r>
              <a:rPr lang="en-GB" altLang="en-US" sz="2400" b="1" dirty="0">
                <a:latin typeface="Myriad Pro (Body)"/>
              </a:rPr>
              <a:t>delivered </a:t>
            </a:r>
            <a:r>
              <a:rPr lang="en-GB" altLang="en-US" sz="2400" dirty="0">
                <a:latin typeface="Myriad Pro (Body)"/>
              </a:rPr>
              <a:t>by the service provider.</a:t>
            </a:r>
          </a:p>
          <a:p>
            <a:pPr marL="0" indent="0">
              <a:buNone/>
            </a:pPr>
            <a:r>
              <a:rPr lang="en-GB" altLang="en-US" sz="2400" b="1" dirty="0">
                <a:latin typeface="Myriad Pro (Body)"/>
              </a:rPr>
              <a:t>Consider –What would you expect as a guest?</a:t>
            </a:r>
          </a:p>
          <a:p>
            <a:pPr eaLnBrk="1" hangingPunct="1"/>
            <a:r>
              <a:rPr lang="en-GB" altLang="en-US" sz="2400" dirty="0">
                <a:latin typeface="Myriad Pro (Body)"/>
              </a:rPr>
              <a:t>World Class / 5 star/ luxury standards</a:t>
            </a:r>
          </a:p>
          <a:p>
            <a:pPr eaLnBrk="1" hangingPunct="1"/>
            <a:r>
              <a:rPr lang="en-GB" altLang="en-US" sz="2400" dirty="0">
                <a:latin typeface="Myriad Pro (Body)"/>
              </a:rPr>
              <a:t>Mid Range price – 4 star / 3 star</a:t>
            </a:r>
          </a:p>
          <a:p>
            <a:pPr eaLnBrk="1" hangingPunct="1"/>
            <a:r>
              <a:rPr lang="en-GB" altLang="en-US" sz="2400" dirty="0">
                <a:latin typeface="Myriad Pro (Body)"/>
              </a:rPr>
              <a:t>Economy / Low Cost – 1 star / other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5">
            <a:extLst>
              <a:ext uri="{FF2B5EF4-FFF2-40B4-BE49-F238E27FC236}">
                <a16:creationId xmlns:a16="http://schemas.microsoft.com/office/drawing/2014/main" id="{5AE04DBF-A914-4F7E-9885-475300B218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848547" y="2742497"/>
            <a:ext cx="3460135" cy="2300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9B5833F2-6644-4868-8BBB-EF19D2BA71E1}"/>
              </a:ext>
            </a:extLst>
          </p:cNvPr>
          <p:cNvSpPr>
            <a:spLocks noGrp="1"/>
          </p:cNvSpPr>
          <p:nvPr>
            <p:ph type="title"/>
          </p:nvPr>
        </p:nvSpPr>
        <p:spPr>
          <a:xfrm>
            <a:off x="1703512" y="21497"/>
            <a:ext cx="8229600" cy="634082"/>
          </a:xfrm>
        </p:spPr>
        <p:txBody>
          <a:bodyPr anchor="ctr">
            <a:normAutofit/>
          </a:bodyPr>
          <a:lstStyle/>
          <a:p>
            <a:pPr algn="l" eaLnBrk="1" hangingPunct="1"/>
            <a:r>
              <a:rPr lang="en-GB" altLang="en-US" sz="3200" dirty="0">
                <a:latin typeface="Myriad Pro heading"/>
              </a:rPr>
              <a:t>Service standards</a:t>
            </a:r>
          </a:p>
        </p:txBody>
      </p:sp>
      <p:sp>
        <p:nvSpPr>
          <p:cNvPr id="3" name="Content Placeholder 2">
            <a:extLst>
              <a:ext uri="{FF2B5EF4-FFF2-40B4-BE49-F238E27FC236}">
                <a16:creationId xmlns:a16="http://schemas.microsoft.com/office/drawing/2014/main" id="{ACD2EFA1-CDDA-4DD8-B924-9FC15E3B2E74}"/>
              </a:ext>
            </a:extLst>
          </p:cNvPr>
          <p:cNvSpPr>
            <a:spLocks noGrp="1"/>
          </p:cNvSpPr>
          <p:nvPr>
            <p:ph sz="half" idx="1"/>
          </p:nvPr>
        </p:nvSpPr>
        <p:spPr>
          <a:xfrm>
            <a:off x="164677" y="689256"/>
            <a:ext cx="9144000" cy="5005669"/>
          </a:xfrm>
        </p:spPr>
        <p:txBody>
          <a:bodyPr>
            <a:noAutofit/>
          </a:bodyPr>
          <a:lstStyle/>
          <a:p>
            <a:pPr marL="0" indent="0">
              <a:buNone/>
            </a:pPr>
            <a:r>
              <a:rPr lang="en-GB" altLang="en-US" dirty="0">
                <a:latin typeface="Myriad Pro (Body)"/>
              </a:rPr>
              <a:t>Providing excellent services means :-</a:t>
            </a:r>
          </a:p>
          <a:p>
            <a:pPr eaLnBrk="1" hangingPunct="1"/>
            <a:r>
              <a:rPr lang="en-GB" altLang="en-US" sz="2000" dirty="0">
                <a:latin typeface="Myriad Pro (Body)"/>
              </a:rPr>
              <a:t>Understanding the needs and wants of the guests</a:t>
            </a:r>
          </a:p>
          <a:p>
            <a:pPr eaLnBrk="1" hangingPunct="1"/>
            <a:r>
              <a:rPr lang="en-GB" altLang="en-US" sz="2000" b="1" dirty="0">
                <a:latin typeface="Myriad Pro (Body)"/>
              </a:rPr>
              <a:t>Guest Focus </a:t>
            </a:r>
            <a:r>
              <a:rPr lang="en-GB" altLang="en-US" sz="2000" dirty="0">
                <a:latin typeface="Myriad Pro (Body)"/>
              </a:rPr>
              <a:t>– Disney very focused on their guests needs </a:t>
            </a:r>
          </a:p>
          <a:p>
            <a:pPr eaLnBrk="1" hangingPunct="1"/>
            <a:r>
              <a:rPr lang="en-GB" altLang="en-US" sz="2000" dirty="0">
                <a:latin typeface="Myriad Pro (Body)"/>
              </a:rPr>
              <a:t>Roles, Responsibilities and Relationships – who does what?</a:t>
            </a:r>
          </a:p>
          <a:p>
            <a:pPr eaLnBrk="1" hangingPunct="1"/>
            <a:r>
              <a:rPr lang="en-GB" altLang="en-US" sz="2000" b="1" dirty="0">
                <a:latin typeface="Myriad Pro (Body)"/>
              </a:rPr>
              <a:t>Dedication </a:t>
            </a:r>
            <a:r>
              <a:rPr lang="en-GB" altLang="en-US" sz="2000" dirty="0">
                <a:latin typeface="Myriad Pro (Body)"/>
              </a:rPr>
              <a:t>– people industry, long hours, lots of requests, the right people for the job. </a:t>
            </a:r>
          </a:p>
          <a:p>
            <a:pPr eaLnBrk="1" hangingPunct="1"/>
            <a:r>
              <a:rPr lang="en-GB" altLang="en-US" sz="2000" b="1" dirty="0">
                <a:latin typeface="Myriad Pro (Body)"/>
              </a:rPr>
              <a:t>Service Culture </a:t>
            </a:r>
            <a:r>
              <a:rPr lang="en-GB" altLang="en-US" sz="2000" dirty="0">
                <a:latin typeface="Myriad Pro (Body)"/>
              </a:rPr>
              <a:t>– ‘customer is king’! </a:t>
            </a:r>
          </a:p>
          <a:p>
            <a:pPr eaLnBrk="1" hangingPunct="1"/>
            <a:r>
              <a:rPr lang="en-GB" altLang="en-US" sz="2000" b="1" dirty="0">
                <a:latin typeface="Myriad Pro (Body)"/>
              </a:rPr>
              <a:t>Management Styles </a:t>
            </a:r>
            <a:r>
              <a:rPr lang="en-GB" altLang="en-US" sz="2000" dirty="0">
                <a:latin typeface="Myriad Pro (Body)"/>
              </a:rPr>
              <a:t>– successful or not, empowering staff to engage , provide great service</a:t>
            </a:r>
          </a:p>
          <a:p>
            <a:pPr eaLnBrk="1" hangingPunct="1"/>
            <a:r>
              <a:rPr lang="en-GB" altLang="en-US" sz="2000" b="1" dirty="0">
                <a:latin typeface="Myriad Pro (Body)"/>
              </a:rPr>
              <a:t>Thrive on Change </a:t>
            </a:r>
            <a:r>
              <a:rPr lang="en-GB" altLang="en-US" sz="2000" dirty="0">
                <a:latin typeface="Myriad Pro (Body)"/>
              </a:rPr>
              <a:t>– 21</a:t>
            </a:r>
            <a:r>
              <a:rPr lang="en-GB" altLang="en-US" sz="2000" baseline="30000" dirty="0">
                <a:latin typeface="Myriad Pro (Body)"/>
              </a:rPr>
              <a:t>st</a:t>
            </a:r>
            <a:r>
              <a:rPr lang="en-GB" altLang="en-US" sz="2000" dirty="0">
                <a:latin typeface="Myriad Pro (Body)"/>
              </a:rPr>
              <a:t> century changes, embrace these to better customer service and meet expectations.</a:t>
            </a:r>
          </a:p>
          <a:p>
            <a:pPr eaLnBrk="1" hangingPunct="1"/>
            <a:r>
              <a:rPr lang="en-GB" altLang="en-US" sz="2000" dirty="0">
                <a:latin typeface="Myriad Pro (Body)"/>
              </a:rPr>
              <a:t>A properly constructed hospitality experience is linked to all the customers senses</a:t>
            </a:r>
            <a:r>
              <a:rPr lang="en-GB" altLang="en-US" sz="2000" b="1" dirty="0">
                <a:latin typeface="Myriad Pro (Body)"/>
              </a:rPr>
              <a:t>. ( feeling – emotions)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5E3089A3-ABEB-4B7D-B048-E3EECD415A7A}"/>
              </a:ext>
            </a:extLst>
          </p:cNvPr>
          <p:cNvGraphicFramePr>
            <a:graphicFrameLocks noGrp="1"/>
          </p:cNvGraphicFramePr>
          <p:nvPr>
            <p:ph idx="1"/>
          </p:nvPr>
        </p:nvGraphicFramePr>
        <p:xfrm>
          <a:off x="1524001" y="490939"/>
          <a:ext cx="8753329" cy="5375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0EE5186-7B90-419D-B8EB-D35E690616B8}"/>
              </a:ext>
            </a:extLst>
          </p:cNvPr>
          <p:cNvSpPr txBox="1"/>
          <p:nvPr/>
        </p:nvSpPr>
        <p:spPr>
          <a:xfrm>
            <a:off x="1676693" y="23332"/>
            <a:ext cx="7333664" cy="523220"/>
          </a:xfrm>
          <a:prstGeom prst="rect">
            <a:avLst/>
          </a:prstGeom>
          <a:noFill/>
        </p:spPr>
        <p:txBody>
          <a:bodyPr wrap="square">
            <a:spAutoFit/>
          </a:bodyPr>
          <a:lstStyle/>
          <a:p>
            <a:r>
              <a:rPr lang="en-GB" sz="2000" dirty="0">
                <a:latin typeface="Myriad Pro heading"/>
              </a:rPr>
              <a:t>“</a:t>
            </a:r>
            <a:r>
              <a:rPr lang="en-GB" sz="2800" dirty="0">
                <a:latin typeface="Myriad Pro heading"/>
              </a:rPr>
              <a:t>Standards of Service” – Four Seasons Hotel </a:t>
            </a:r>
            <a:endParaRPr lang="en-GB" sz="2000" dirty="0">
              <a:latin typeface="Myriad Pro heading"/>
            </a:endParaRPr>
          </a:p>
        </p:txBody>
      </p:sp>
      <p:pic>
        <p:nvPicPr>
          <p:cNvPr id="8" name="Picture 7" descr="Logo&#10;&#10;Description automatically generated">
            <a:extLst>
              <a:ext uri="{FF2B5EF4-FFF2-40B4-BE49-F238E27FC236}">
                <a16:creationId xmlns:a16="http://schemas.microsoft.com/office/drawing/2014/main" id="{9AA57C31-B466-4A65-8E1E-3DD427D8B81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291064" y="2815567"/>
            <a:ext cx="1504950" cy="1504950"/>
          </a:xfrm>
          <a:prstGeom prst="rect">
            <a:avLst/>
          </a:prstGeom>
        </p:spPr>
      </p:pic>
    </p:spTree>
    <p:extLst>
      <p:ext uri="{BB962C8B-B14F-4D97-AF65-F5344CB8AC3E}">
        <p14:creationId xmlns:p14="http://schemas.microsoft.com/office/powerpoint/2010/main" val="1241217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78E24-56B4-4331-9386-68CBB3305DF3}"/>
              </a:ext>
            </a:extLst>
          </p:cNvPr>
          <p:cNvSpPr txBox="1">
            <a:spLocks/>
          </p:cNvSpPr>
          <p:nvPr/>
        </p:nvSpPr>
        <p:spPr>
          <a:xfrm>
            <a:off x="275334" y="185816"/>
            <a:ext cx="10905066"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solidFill>
                  <a:schemeClr val="tx1"/>
                </a:solidFill>
                <a:effectLst>
                  <a:outerShdw blurRad="38100" dist="38100" dir="2700000" algn="tl">
                    <a:srgbClr val="000000">
                      <a:alpha val="43137"/>
                    </a:srgbClr>
                  </a:outerShdw>
                </a:effectLst>
                <a:latin typeface="+mj-lt"/>
                <a:ea typeface="+mj-ea"/>
                <a:cs typeface="+mj-cs"/>
              </a:rPr>
              <a:t>Why is meeting and exceeding Guest Expectations important?</a:t>
            </a:r>
          </a:p>
        </p:txBody>
      </p:sp>
      <p:sp>
        <p:nvSpPr>
          <p:cNvPr id="3" name="TextBox 2">
            <a:extLst>
              <a:ext uri="{FF2B5EF4-FFF2-40B4-BE49-F238E27FC236}">
                <a16:creationId xmlns:a16="http://schemas.microsoft.com/office/drawing/2014/main" id="{B50042A1-32D2-43D5-A76E-DA24D63D56AC}"/>
              </a:ext>
            </a:extLst>
          </p:cNvPr>
          <p:cNvSpPr txBox="1"/>
          <p:nvPr/>
        </p:nvSpPr>
        <p:spPr>
          <a:xfrm>
            <a:off x="643468" y="1371600"/>
            <a:ext cx="8493388" cy="5300584"/>
          </a:xfrm>
          <a:prstGeom prst="rect">
            <a:avLst/>
          </a:prstGeom>
        </p:spPr>
        <p:txBody>
          <a:bodyPr vert="horz" lIns="91440" tIns="45720" rIns="91440" bIns="45720" rtlCol="0">
            <a:normAutofit fontScale="77500" lnSpcReduction="20000"/>
          </a:bodyPr>
          <a:lstStyle/>
          <a:p>
            <a:pPr indent="-228600">
              <a:lnSpc>
                <a:spcPct val="110000"/>
              </a:lnSpc>
              <a:spcAft>
                <a:spcPts val="600"/>
              </a:spcAft>
              <a:buFont typeface="Arial" panose="020B0604020202020204" pitchFamily="34" charset="0"/>
              <a:buChar char="•"/>
            </a:pPr>
            <a:r>
              <a:rPr lang="en-US" sz="2400" dirty="0"/>
              <a:t>Moving from a pleasant guest experience to a delightful guest experience can lead to a greater </a:t>
            </a:r>
            <a:r>
              <a:rPr lang="en-US" sz="2400" b="1" dirty="0"/>
              <a:t>than 50% increase in guest likelihood to return and recommend</a:t>
            </a:r>
            <a:r>
              <a:rPr lang="en-US" sz="2400" dirty="0"/>
              <a:t>, according to a 2019 survey of 45,000 US hotel guests from J.D. Power &amp; Associates.</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fail to meet expectations.</a:t>
            </a:r>
            <a:r>
              <a:rPr lang="en-US" sz="2400" dirty="0"/>
              <a:t> The guest is disappointed and may become a detractor. They won’t come back or recommend the hotel. They might even warn others to stay away.</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meet expectations.</a:t>
            </a:r>
            <a:r>
              <a:rPr lang="en-US" sz="2400" dirty="0"/>
              <a:t> The guest’s </a:t>
            </a:r>
            <a:r>
              <a:rPr lang="en-US" sz="2400" b="1" dirty="0"/>
              <a:t>basic needs are met</a:t>
            </a:r>
            <a:r>
              <a:rPr lang="en-US" sz="2400" dirty="0"/>
              <a:t>, but they don’t feel passionate about the hotel one way or another. They are passive or neutral. They might come back, but they might not either. They may recommend the hotel, but the feedback will probably be lukewarm or mixed.</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exceed expectations.</a:t>
            </a:r>
            <a:r>
              <a:rPr lang="en-US" sz="2400" dirty="0"/>
              <a:t> The guest is delighted with the stay and may become a promoter. Not only will they come back, but they may recommend the hotel to others. This makes for a very valuable guest – provide the ‘WOW’ factor.</a:t>
            </a:r>
          </a:p>
          <a:p>
            <a:pPr indent="-228600">
              <a:lnSpc>
                <a:spcPct val="110000"/>
              </a:lnSpc>
              <a:spcAft>
                <a:spcPts val="600"/>
              </a:spcAft>
              <a:buFont typeface="Arial" panose="020B0604020202020204" pitchFamily="34" charset="0"/>
              <a:buChar char="•"/>
            </a:pPr>
            <a:r>
              <a:rPr lang="en-US" sz="2400" dirty="0"/>
              <a:t>(</a:t>
            </a:r>
            <a:r>
              <a:rPr lang="en-US" sz="2400" dirty="0" err="1"/>
              <a:t>ReviewPro</a:t>
            </a:r>
            <a:r>
              <a:rPr lang="en-US" sz="2400" dirty="0"/>
              <a:t>, 2020)</a:t>
            </a:r>
          </a:p>
          <a:p>
            <a:pPr indent="-228600">
              <a:lnSpc>
                <a:spcPct val="90000"/>
              </a:lnSpc>
              <a:spcAft>
                <a:spcPts val="600"/>
              </a:spcAft>
              <a:buFont typeface="Arial" panose="020B0604020202020204" pitchFamily="34" charset="0"/>
              <a:buChar char="•"/>
            </a:pPr>
            <a:endParaRPr lang="en-US" sz="1400" dirty="0"/>
          </a:p>
        </p:txBody>
      </p:sp>
      <p:pic>
        <p:nvPicPr>
          <p:cNvPr id="31" name="Graphic 7" descr="Waiter">
            <a:extLst>
              <a:ext uri="{FF2B5EF4-FFF2-40B4-BE49-F238E27FC236}">
                <a16:creationId xmlns:a16="http://schemas.microsoft.com/office/drawing/2014/main" id="{F708FD7A-EED4-ADA3-6E71-AC3F64EDEC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95282" y="1782981"/>
            <a:ext cx="2353250" cy="2353250"/>
          </a:xfrm>
          <a:prstGeom prst="rect">
            <a:avLst/>
          </a:prstGeom>
        </p:spPr>
      </p:pic>
    </p:spTree>
    <p:extLst>
      <p:ext uri="{BB962C8B-B14F-4D97-AF65-F5344CB8AC3E}">
        <p14:creationId xmlns:p14="http://schemas.microsoft.com/office/powerpoint/2010/main" val="89640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13361-D15D-4BA6-A08D-B7F55D54CBBF}"/>
              </a:ext>
            </a:extLst>
          </p:cNvPr>
          <p:cNvSpPr>
            <a:spLocks noGrp="1"/>
          </p:cNvSpPr>
          <p:nvPr>
            <p:ph type="title"/>
          </p:nvPr>
        </p:nvSpPr>
        <p:spPr/>
        <p:txBody>
          <a:bodyPr>
            <a:normAutofit/>
          </a:bodyPr>
          <a:lstStyle/>
          <a:p>
            <a:r>
              <a:rPr lang="en-GB" dirty="0"/>
              <a:t>THE INN AT LITTLE WASHINGTON | Welcome to The Inn</a:t>
            </a:r>
          </a:p>
        </p:txBody>
      </p:sp>
      <p:pic>
        <p:nvPicPr>
          <p:cNvPr id="3" name="Online Media 2" title="THE INN AT LITTLE WASHINGTON | Welcome to The Inn">
            <a:hlinkClick r:id="" action="ppaction://media"/>
            <a:extLst>
              <a:ext uri="{FF2B5EF4-FFF2-40B4-BE49-F238E27FC236}">
                <a16:creationId xmlns:a16="http://schemas.microsoft.com/office/drawing/2014/main" id="{F920822A-5E69-4391-B3BF-72074C74AC2B}"/>
              </a:ext>
            </a:extLst>
          </p:cNvPr>
          <p:cNvPicPr>
            <a:picLocks noRot="1" noChangeAspect="1"/>
          </p:cNvPicPr>
          <p:nvPr>
            <a:videoFile r:link="rId1"/>
          </p:nvPr>
        </p:nvPicPr>
        <p:blipFill>
          <a:blip r:embed="rId4"/>
          <a:stretch>
            <a:fillRect/>
          </a:stretch>
        </p:blipFill>
        <p:spPr>
          <a:xfrm>
            <a:off x="2711624" y="1700808"/>
            <a:ext cx="6768752" cy="3824344"/>
          </a:xfrm>
          <a:prstGeom prst="rect">
            <a:avLst/>
          </a:prstGeom>
        </p:spPr>
      </p:pic>
    </p:spTree>
    <p:extLst>
      <p:ext uri="{BB962C8B-B14F-4D97-AF65-F5344CB8AC3E}">
        <p14:creationId xmlns:p14="http://schemas.microsoft.com/office/powerpoint/2010/main" val="102403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7C436E-4F6F-4F0C-A2FA-7E2CB20C7D47}"/>
              </a:ext>
            </a:extLst>
          </p:cNvPr>
          <p:cNvSpPr>
            <a:spLocks noGrp="1"/>
          </p:cNvSpPr>
          <p:nvPr>
            <p:ph type="title"/>
          </p:nvPr>
        </p:nvSpPr>
        <p:spPr>
          <a:xfrm>
            <a:off x="1777218" y="41569"/>
            <a:ext cx="7886700" cy="999441"/>
          </a:xfrm>
        </p:spPr>
        <p:txBody>
          <a:bodyPr/>
          <a:lstStyle/>
          <a:p>
            <a:r>
              <a:rPr lang="en-GB" sz="3200" b="1" dirty="0">
                <a:latin typeface="Myriad Pro heading"/>
              </a:rPr>
              <a:t>Is customer experience the same as customer service?</a:t>
            </a:r>
          </a:p>
        </p:txBody>
      </p:sp>
      <p:sp>
        <p:nvSpPr>
          <p:cNvPr id="3" name="Content Placeholder 2">
            <a:extLst>
              <a:ext uri="{FF2B5EF4-FFF2-40B4-BE49-F238E27FC236}">
                <a16:creationId xmlns:a16="http://schemas.microsoft.com/office/drawing/2014/main" id="{81137550-621F-4798-9D69-D4C0290EEED8}"/>
              </a:ext>
            </a:extLst>
          </p:cNvPr>
          <p:cNvSpPr>
            <a:spLocks noGrp="1"/>
          </p:cNvSpPr>
          <p:nvPr>
            <p:ph idx="1"/>
          </p:nvPr>
        </p:nvSpPr>
        <p:spPr>
          <a:xfrm>
            <a:off x="1777218" y="1041010"/>
            <a:ext cx="8262132" cy="5135954"/>
          </a:xfrm>
        </p:spPr>
        <p:txBody>
          <a:bodyPr>
            <a:normAutofit fontScale="25000" lnSpcReduction="20000"/>
          </a:bodyPr>
          <a:lstStyle/>
          <a:p>
            <a:pPr algn="l">
              <a:lnSpc>
                <a:spcPct val="120000"/>
              </a:lnSpc>
            </a:pPr>
            <a:r>
              <a:rPr lang="en-GB" sz="7200" dirty="0">
                <a:solidFill>
                  <a:srgbClr val="000000"/>
                </a:solidFill>
                <a:latin typeface="Myriad Pro (Body)"/>
              </a:rPr>
              <a:t>No. And here's why…..</a:t>
            </a:r>
          </a:p>
          <a:p>
            <a:pPr algn="l">
              <a:lnSpc>
                <a:spcPct val="120000"/>
              </a:lnSpc>
            </a:pPr>
            <a:r>
              <a:rPr lang="en-GB" sz="7200" dirty="0">
                <a:solidFill>
                  <a:srgbClr val="000000"/>
                </a:solidFill>
                <a:latin typeface="Myriad Pro (Body)"/>
              </a:rPr>
              <a:t>In most cases, a customer’s first point of contact with a company is usually by </a:t>
            </a:r>
            <a:r>
              <a:rPr lang="en-GB" sz="7200" b="1" dirty="0">
                <a:solidFill>
                  <a:srgbClr val="000000"/>
                </a:solidFill>
                <a:latin typeface="Myriad Pro (Body)"/>
              </a:rPr>
              <a:t>interacting with an employee </a:t>
            </a:r>
            <a:r>
              <a:rPr lang="en-GB" sz="7200" dirty="0">
                <a:solidFill>
                  <a:srgbClr val="000000"/>
                </a:solidFill>
                <a:latin typeface="Myriad Pro (Body)"/>
              </a:rPr>
              <a:t>(either by visiting a store or by speaking on the phone). This gives your business an opportunity to deliver great </a:t>
            </a:r>
            <a:r>
              <a:rPr lang="en-GB" sz="7200" b="1" u="sng" dirty="0">
                <a:solidFill>
                  <a:srgbClr val="0C5D58"/>
                </a:solidFill>
                <a:latin typeface="Myriad Pro (Body)"/>
              </a:rPr>
              <a:t>customer service</a:t>
            </a:r>
            <a:r>
              <a:rPr lang="en-GB" sz="7200" dirty="0">
                <a:solidFill>
                  <a:srgbClr val="000000"/>
                </a:solidFill>
                <a:latin typeface="Myriad Pro (Body)"/>
              </a:rPr>
              <a:t>.</a:t>
            </a:r>
          </a:p>
          <a:p>
            <a:pPr algn="l">
              <a:lnSpc>
                <a:spcPct val="120000"/>
              </a:lnSpc>
            </a:pPr>
            <a:r>
              <a:rPr lang="en-GB" sz="7200" dirty="0">
                <a:solidFill>
                  <a:srgbClr val="000000"/>
                </a:solidFill>
                <a:latin typeface="Myriad Pro (Body)"/>
              </a:rPr>
              <a:t>However, customer service is </a:t>
            </a:r>
            <a:r>
              <a:rPr lang="en-GB" sz="7200" b="1" dirty="0">
                <a:solidFill>
                  <a:srgbClr val="000000"/>
                </a:solidFill>
                <a:latin typeface="Myriad Pro (Body)"/>
              </a:rPr>
              <a:t>only one aspect</a:t>
            </a:r>
            <a:r>
              <a:rPr lang="en-GB" sz="7200" dirty="0">
                <a:solidFill>
                  <a:srgbClr val="000000"/>
                </a:solidFill>
                <a:latin typeface="Myriad Pro (Body)"/>
              </a:rPr>
              <a:t> of the entire customer </a:t>
            </a:r>
            <a:r>
              <a:rPr lang="en-GB" sz="7200" b="1" dirty="0">
                <a:solidFill>
                  <a:srgbClr val="000000"/>
                </a:solidFill>
                <a:latin typeface="Myriad Pro (Body)"/>
              </a:rPr>
              <a:t>experience</a:t>
            </a:r>
            <a:r>
              <a:rPr lang="en-GB" sz="7200" dirty="0">
                <a:solidFill>
                  <a:srgbClr val="000000"/>
                </a:solidFill>
                <a:latin typeface="Myriad Pro (Body)"/>
              </a:rPr>
              <a:t>. For example, if you book a holiday on the phone and the person you are speaking with is friendly and helpful, that’s good customer service. Yet, if your tickets arrive early and the hotel upgrades your room, then that takes customer service to another level – great!</a:t>
            </a:r>
          </a:p>
          <a:p>
            <a:pPr algn="l">
              <a:lnSpc>
                <a:spcPct val="120000"/>
              </a:lnSpc>
            </a:pPr>
            <a:r>
              <a:rPr lang="en-GB" sz="7200" dirty="0">
                <a:solidFill>
                  <a:srgbClr val="000000"/>
                </a:solidFill>
                <a:latin typeface="Myriad Pro (Body)"/>
              </a:rPr>
              <a:t>That’s how the two are different!</a:t>
            </a:r>
          </a:p>
          <a:p>
            <a:pPr algn="l">
              <a:lnSpc>
                <a:spcPct val="120000"/>
              </a:lnSpc>
            </a:pPr>
            <a:r>
              <a:rPr lang="en-GB" sz="7200" dirty="0">
                <a:solidFill>
                  <a:srgbClr val="000000"/>
                </a:solidFill>
                <a:latin typeface="Myriad Pro (Body)"/>
              </a:rPr>
              <a:t>Like most things in today’s market place, customer experience has changed – it’s more than </a:t>
            </a:r>
            <a:r>
              <a:rPr lang="en-GB" sz="7200" b="1" dirty="0">
                <a:solidFill>
                  <a:srgbClr val="000000"/>
                </a:solidFill>
                <a:latin typeface="Myriad Pro (Body)"/>
              </a:rPr>
              <a:t>person-to-person service ( emotional) </a:t>
            </a:r>
            <a:r>
              <a:rPr lang="en-GB" sz="7200" dirty="0">
                <a:solidFill>
                  <a:srgbClr val="000000"/>
                </a:solidFill>
                <a:latin typeface="Myriad Pro (Body)"/>
              </a:rPr>
              <a:t>and thanks to technology, companies can connect with their customers in new and exciting ways. (Macdonald, 2021)</a:t>
            </a:r>
          </a:p>
          <a:p>
            <a:endParaRPr lang="en-GB" dirty="0"/>
          </a:p>
        </p:txBody>
      </p:sp>
    </p:spTree>
    <p:extLst>
      <p:ext uri="{BB962C8B-B14F-4D97-AF65-F5344CB8AC3E}">
        <p14:creationId xmlns:p14="http://schemas.microsoft.com/office/powerpoint/2010/main" val="17527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boat, night sky&#10;&#10;Description automatically generated">
            <a:extLst>
              <a:ext uri="{FF2B5EF4-FFF2-40B4-BE49-F238E27FC236}">
                <a16:creationId xmlns:a16="http://schemas.microsoft.com/office/drawing/2014/main" id="{9A558B79-DF69-41AF-B358-50A0FD816F2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449" r="23359" b="-1"/>
          <a:stretch/>
        </p:blipFill>
        <p:spPr>
          <a:xfrm>
            <a:off x="1524020" y="11"/>
            <a:ext cx="6856288" cy="6863475"/>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6" name="Picture 5" descr="A picture containing toy, doll&#10;&#10;Description automatically generated">
            <a:extLst>
              <a:ext uri="{FF2B5EF4-FFF2-40B4-BE49-F238E27FC236}">
                <a16:creationId xmlns:a16="http://schemas.microsoft.com/office/drawing/2014/main" id="{869A99E1-135B-460F-8DF1-43E5F7A0393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8554" r="8900" b="-1"/>
          <a:stretch/>
        </p:blipFill>
        <p:spPr>
          <a:xfrm>
            <a:off x="5866764" y="10"/>
            <a:ext cx="4801236"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6841173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C928-7C89-4038-A30F-2C1CE02D2829}"/>
              </a:ext>
            </a:extLst>
          </p:cNvPr>
          <p:cNvSpPr>
            <a:spLocks noGrp="1"/>
          </p:cNvSpPr>
          <p:nvPr>
            <p:ph type="title"/>
          </p:nvPr>
        </p:nvSpPr>
        <p:spPr>
          <a:xfrm>
            <a:off x="1981200" y="274638"/>
            <a:ext cx="8229600" cy="562074"/>
          </a:xfrm>
        </p:spPr>
        <p:txBody>
          <a:bodyPr anchor="ctr">
            <a:normAutofit fontScale="90000"/>
          </a:bodyPr>
          <a:lstStyle/>
          <a:p>
            <a:pPr algn="l"/>
            <a:r>
              <a:rPr lang="en-GB" dirty="0">
                <a:latin typeface="Myriad Pro heading"/>
              </a:rPr>
              <a:t>Disney Approach </a:t>
            </a:r>
          </a:p>
        </p:txBody>
      </p:sp>
      <p:sp>
        <p:nvSpPr>
          <p:cNvPr id="3" name="Content Placeholder 2">
            <a:extLst>
              <a:ext uri="{FF2B5EF4-FFF2-40B4-BE49-F238E27FC236}">
                <a16:creationId xmlns:a16="http://schemas.microsoft.com/office/drawing/2014/main" id="{3C5E1B45-3859-4328-8450-354105F2CBB9}"/>
              </a:ext>
            </a:extLst>
          </p:cNvPr>
          <p:cNvSpPr>
            <a:spLocks noGrp="1"/>
          </p:cNvSpPr>
          <p:nvPr>
            <p:ph sz="half" idx="1"/>
          </p:nvPr>
        </p:nvSpPr>
        <p:spPr>
          <a:xfrm>
            <a:off x="1799639" y="1268760"/>
            <a:ext cx="4787015" cy="4797503"/>
          </a:xfrm>
        </p:spPr>
        <p:txBody>
          <a:bodyPr>
            <a:normAutofit/>
          </a:bodyPr>
          <a:lstStyle/>
          <a:p>
            <a:r>
              <a:rPr lang="en-GB" dirty="0">
                <a:latin typeface="Myriad Pro (Body)"/>
              </a:rPr>
              <a:t>Exceeding guests’ </a:t>
            </a:r>
            <a:r>
              <a:rPr lang="en-GB" b="1" u="sng" dirty="0">
                <a:latin typeface="Myriad Pro (Body)"/>
              </a:rPr>
              <a:t>expectations</a:t>
            </a:r>
            <a:r>
              <a:rPr lang="en-GB" u="sng" dirty="0">
                <a:latin typeface="Myriad Pro (Body)"/>
              </a:rPr>
              <a:t> </a:t>
            </a:r>
            <a:r>
              <a:rPr lang="en-GB" dirty="0">
                <a:latin typeface="Myriad Pro (Body)"/>
              </a:rPr>
              <a:t>is Disney’s service strategy, and </a:t>
            </a:r>
            <a:r>
              <a:rPr lang="en-GB" b="1" u="sng" dirty="0">
                <a:latin typeface="Myriad Pro (Body)"/>
              </a:rPr>
              <a:t>paying attention</a:t>
            </a:r>
            <a:r>
              <a:rPr lang="en-GB" u="sng" dirty="0">
                <a:latin typeface="Myriad Pro (Body)"/>
              </a:rPr>
              <a:t> </a:t>
            </a:r>
            <a:r>
              <a:rPr lang="en-GB" dirty="0">
                <a:latin typeface="Myriad Pro (Body)"/>
              </a:rPr>
              <a:t>to every detail is the tactic by which it is accomplished (Disney Institute, 2020) =</a:t>
            </a:r>
          </a:p>
          <a:p>
            <a:r>
              <a:rPr lang="en-GB" dirty="0">
                <a:latin typeface="Myriad Pro (Body)"/>
              </a:rPr>
              <a:t>Definition of - QUALITY SERVICE</a:t>
            </a:r>
          </a:p>
          <a:p>
            <a:endParaRPr lang="en-GB" dirty="0"/>
          </a:p>
        </p:txBody>
      </p:sp>
      <p:pic>
        <p:nvPicPr>
          <p:cNvPr id="4" name="Picture 3">
            <a:extLst>
              <a:ext uri="{FF2B5EF4-FFF2-40B4-BE49-F238E27FC236}">
                <a16:creationId xmlns:a16="http://schemas.microsoft.com/office/drawing/2014/main" id="{BB6C95F6-6F0A-42E8-84C5-5A8F2556D2AC}"/>
              </a:ext>
            </a:extLst>
          </p:cNvPr>
          <p:cNvPicPr>
            <a:picLocks noChangeAspect="1"/>
          </p:cNvPicPr>
          <p:nvPr/>
        </p:nvPicPr>
        <p:blipFill>
          <a:blip r:embed="rId3"/>
          <a:stretch>
            <a:fillRect/>
          </a:stretch>
        </p:blipFill>
        <p:spPr>
          <a:xfrm>
            <a:off x="7496763" y="1751618"/>
            <a:ext cx="4038600" cy="2175405"/>
          </a:xfrm>
          <a:prstGeom prst="rect">
            <a:avLst/>
          </a:prstGeom>
          <a:noFill/>
        </p:spPr>
      </p:pic>
    </p:spTree>
    <p:extLst>
      <p:ext uri="{BB962C8B-B14F-4D97-AF65-F5344CB8AC3E}">
        <p14:creationId xmlns:p14="http://schemas.microsoft.com/office/powerpoint/2010/main" val="98022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CF2A2-EB60-4874-B4EE-921E8A8A60E4}"/>
              </a:ext>
            </a:extLst>
          </p:cNvPr>
          <p:cNvSpPr>
            <a:spLocks noGrp="1"/>
          </p:cNvSpPr>
          <p:nvPr>
            <p:ph type="title"/>
          </p:nvPr>
        </p:nvSpPr>
        <p:spPr/>
        <p:txBody>
          <a:bodyPr>
            <a:normAutofit/>
          </a:bodyPr>
          <a:lstStyle/>
          <a:p>
            <a:r>
              <a:rPr lang="en-GB" dirty="0"/>
              <a:t>Customer Service Tip from Disney</a:t>
            </a:r>
          </a:p>
        </p:txBody>
      </p:sp>
      <p:pic>
        <p:nvPicPr>
          <p:cNvPr id="4" name="Online Media 3">
            <a:hlinkClick r:id="" action="ppaction://media"/>
            <a:extLst>
              <a:ext uri="{FF2B5EF4-FFF2-40B4-BE49-F238E27FC236}">
                <a16:creationId xmlns:a16="http://schemas.microsoft.com/office/drawing/2014/main" id="{0E1BDB71-A83F-49AF-83C5-7E287687C609}"/>
              </a:ext>
            </a:extLst>
          </p:cNvPr>
          <p:cNvPicPr>
            <a:picLocks noGrp="1" noRot="1" noChangeAspect="1"/>
          </p:cNvPicPr>
          <p:nvPr>
            <p:ph idx="1"/>
            <a:videoFile r:link="rId1"/>
          </p:nvPr>
        </p:nvPicPr>
        <p:blipFill>
          <a:blip r:embed="rId4"/>
          <a:stretch>
            <a:fillRect/>
          </a:stretch>
        </p:blipFill>
        <p:spPr>
          <a:xfrm>
            <a:off x="2292350" y="1417638"/>
            <a:ext cx="7332663" cy="4124325"/>
          </a:xfrm>
          <a:prstGeom prst="rect">
            <a:avLst/>
          </a:prstGeom>
        </p:spPr>
      </p:pic>
    </p:spTree>
    <p:extLst>
      <p:ext uri="{BB962C8B-B14F-4D97-AF65-F5344CB8AC3E}">
        <p14:creationId xmlns:p14="http://schemas.microsoft.com/office/powerpoint/2010/main" val="2575642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7E9CA-D768-4492-B153-802234B2D319}"/>
              </a:ext>
            </a:extLst>
          </p:cNvPr>
          <p:cNvSpPr>
            <a:spLocks noGrp="1"/>
          </p:cNvSpPr>
          <p:nvPr>
            <p:ph idx="1"/>
          </p:nvPr>
        </p:nvSpPr>
        <p:spPr>
          <a:xfrm>
            <a:off x="1742049" y="181730"/>
            <a:ext cx="8229600" cy="5256584"/>
          </a:xfrm>
        </p:spPr>
        <p:txBody>
          <a:bodyPr>
            <a:normAutofit fontScale="85000" lnSpcReduction="20000"/>
          </a:bodyPr>
          <a:lstStyle/>
          <a:p>
            <a:pPr marL="0" indent="0">
              <a:buNone/>
            </a:pPr>
            <a:r>
              <a:rPr lang="en-GB" dirty="0"/>
              <a:t>‘</a:t>
            </a:r>
            <a:r>
              <a:rPr lang="en-GB" i="1" dirty="0">
                <a:latin typeface="Myriad Pro (Body)"/>
              </a:rPr>
              <a:t>In this volatile business of ours, we can ill afford to rest on our laurels, even to pause in retrospect. </a:t>
            </a:r>
          </a:p>
          <a:p>
            <a:pPr marL="0" indent="0">
              <a:buNone/>
            </a:pPr>
            <a:r>
              <a:rPr lang="en-GB" i="1" dirty="0">
                <a:latin typeface="Myriad Pro (Body)"/>
              </a:rPr>
              <a:t>Times and conditions change rapidly that we must keep our aim constantly focused on the future</a:t>
            </a:r>
            <a:r>
              <a:rPr lang="en-GB" dirty="0">
                <a:latin typeface="Myriad Pro (Body)"/>
              </a:rPr>
              <a:t>’. – Walt Disney</a:t>
            </a:r>
          </a:p>
          <a:p>
            <a:pPr marL="0" indent="0">
              <a:buNone/>
            </a:pPr>
            <a:endParaRPr lang="en-GB" dirty="0">
              <a:latin typeface="Myriad Pro (Body)"/>
            </a:endParaRPr>
          </a:p>
          <a:p>
            <a:pPr marL="0" indent="0">
              <a:buNone/>
            </a:pPr>
            <a:r>
              <a:rPr lang="en-GB" b="1" dirty="0">
                <a:latin typeface="Myriad Pro (Body)"/>
              </a:rPr>
              <a:t>Attention –to-Detail </a:t>
            </a:r>
            <a:r>
              <a:rPr lang="en-GB" dirty="0">
                <a:latin typeface="Myriad Pro (Body)"/>
              </a:rPr>
              <a:t>is a big part of this in Disney practice:</a:t>
            </a:r>
          </a:p>
          <a:p>
            <a:pPr marL="0" indent="0">
              <a:buNone/>
            </a:pPr>
            <a:r>
              <a:rPr lang="en-GB" dirty="0">
                <a:latin typeface="Myriad Pro (Body)"/>
              </a:rPr>
              <a:t>For example:</a:t>
            </a:r>
          </a:p>
          <a:p>
            <a:r>
              <a:rPr lang="en-GB" dirty="0">
                <a:latin typeface="Myriad Pro (Body)"/>
              </a:rPr>
              <a:t> hotel rooms have two peep holes, one at the usual height and the other at a child’s eye-level.</a:t>
            </a:r>
          </a:p>
          <a:p>
            <a:r>
              <a:rPr lang="en-GB" dirty="0">
                <a:latin typeface="Myriad Pro (Body)"/>
              </a:rPr>
              <a:t>The park’s designers figured out how far an average person would carry a piece of rubbish and placed rubbish bins accordingly.</a:t>
            </a:r>
          </a:p>
          <a:p>
            <a:pPr marL="0" indent="0">
              <a:buNone/>
            </a:pPr>
            <a:endParaRPr lang="en-GB" dirty="0">
              <a:latin typeface="Myriad Pro (Body)"/>
            </a:endParaRPr>
          </a:p>
          <a:p>
            <a:pPr marL="0" indent="0">
              <a:buNone/>
            </a:pPr>
            <a:r>
              <a:rPr lang="en-GB" dirty="0">
                <a:latin typeface="Myriad Pro (Body)"/>
              </a:rPr>
              <a:t>‘When the experience is consistent, seamless, and of high quality, guests return’. ( Disney institute, 2020)</a:t>
            </a:r>
          </a:p>
        </p:txBody>
      </p:sp>
    </p:spTree>
    <p:extLst>
      <p:ext uri="{BB962C8B-B14F-4D97-AF65-F5344CB8AC3E}">
        <p14:creationId xmlns:p14="http://schemas.microsoft.com/office/powerpoint/2010/main" val="42159374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1631504" y="35565"/>
            <a:ext cx="8229600" cy="1143000"/>
          </a:xfrm>
        </p:spPr>
        <p:txBody>
          <a:bodyPr>
            <a:normAutofit/>
          </a:bodyPr>
          <a:lstStyle/>
          <a:p>
            <a:r>
              <a:rPr lang="en-GB" dirty="0"/>
              <a:t>Disney’s Quality Service COMPASS</a:t>
            </a:r>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3"/>
          <a:stretch>
            <a:fillRect/>
          </a:stretch>
        </p:blipFill>
        <p:spPr>
          <a:xfrm>
            <a:off x="6271027" y="1178566"/>
            <a:ext cx="3959671" cy="3916363"/>
          </a:xfrm>
          <a:prstGeom prst="rect">
            <a:avLst/>
          </a:prstGeom>
        </p:spPr>
      </p:pic>
      <p:sp>
        <p:nvSpPr>
          <p:cNvPr id="3" name="TextBox 2">
            <a:extLst>
              <a:ext uri="{FF2B5EF4-FFF2-40B4-BE49-F238E27FC236}">
                <a16:creationId xmlns:a16="http://schemas.microsoft.com/office/drawing/2014/main" id="{E9D1B53E-1254-4D76-98E0-A3019C8C5357}"/>
              </a:ext>
            </a:extLst>
          </p:cNvPr>
          <p:cNvSpPr txBox="1"/>
          <p:nvPr/>
        </p:nvSpPr>
        <p:spPr>
          <a:xfrm>
            <a:off x="1847528" y="1178565"/>
            <a:ext cx="4392488" cy="4195700"/>
          </a:xfrm>
          <a:prstGeom prst="rect">
            <a:avLst/>
          </a:prstGeom>
          <a:noFill/>
        </p:spPr>
        <p:txBody>
          <a:bodyPr wrap="square" rtlCol="0">
            <a:spAutoFit/>
          </a:bodyPr>
          <a:lstStyle/>
          <a:p>
            <a:pPr>
              <a:lnSpc>
                <a:spcPct val="150000"/>
              </a:lnSpc>
            </a:pPr>
            <a:r>
              <a:rPr lang="en-GB" dirty="0">
                <a:latin typeface="Myriad Pro heading"/>
              </a:rPr>
              <a:t>‘</a:t>
            </a:r>
            <a:r>
              <a:rPr lang="en-GB" b="1" dirty="0">
                <a:latin typeface="Myriad Pro heading"/>
              </a:rPr>
              <a:t>The Disney approach</a:t>
            </a:r>
            <a:r>
              <a:rPr lang="en-GB" dirty="0">
                <a:latin typeface="Myriad Pro heading"/>
              </a:rPr>
              <a:t>’ is professional development programmes to organisations worldwide.</a:t>
            </a:r>
          </a:p>
          <a:p>
            <a:pPr>
              <a:lnSpc>
                <a:spcPct val="150000"/>
              </a:lnSpc>
            </a:pPr>
            <a:r>
              <a:rPr lang="en-GB" dirty="0">
                <a:latin typeface="Myriad Pro heading"/>
              </a:rPr>
              <a:t>Thousands of business practitioners virtually in every industry worldwide, have learnt from these programmes. </a:t>
            </a:r>
          </a:p>
          <a:p>
            <a:pPr>
              <a:lnSpc>
                <a:spcPct val="150000"/>
              </a:lnSpc>
            </a:pPr>
            <a:r>
              <a:rPr lang="en-GB" dirty="0">
                <a:latin typeface="Myriad Pro heading"/>
              </a:rPr>
              <a:t>They have found by using Disney best practices as a beacon and a benchmark for corporate practices has brought </a:t>
            </a:r>
            <a:r>
              <a:rPr lang="en-GB" b="1" dirty="0">
                <a:latin typeface="Myriad Pro heading"/>
              </a:rPr>
              <a:t>great success.</a:t>
            </a:r>
          </a:p>
        </p:txBody>
      </p:sp>
    </p:spTree>
    <p:extLst>
      <p:ext uri="{BB962C8B-B14F-4D97-AF65-F5344CB8AC3E}">
        <p14:creationId xmlns:p14="http://schemas.microsoft.com/office/powerpoint/2010/main" val="1117910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B73-A796-47A0-8226-983B76965637}"/>
              </a:ext>
            </a:extLst>
          </p:cNvPr>
          <p:cNvSpPr>
            <a:spLocks noGrp="1"/>
          </p:cNvSpPr>
          <p:nvPr>
            <p:ph type="title"/>
          </p:nvPr>
        </p:nvSpPr>
        <p:spPr>
          <a:xfrm>
            <a:off x="643467" y="321734"/>
            <a:ext cx="10905066" cy="1135737"/>
          </a:xfrm>
        </p:spPr>
        <p:txBody>
          <a:bodyPr>
            <a:normAutofit/>
          </a:bodyPr>
          <a:lstStyle/>
          <a:p>
            <a:r>
              <a:rPr lang="en-GB" sz="3600">
                <a:latin typeface="Myriad Pro heading"/>
              </a:rPr>
              <a:t>Compass point 1: GUESTOLOGY</a:t>
            </a:r>
          </a:p>
        </p:txBody>
      </p:sp>
      <p:sp>
        <p:nvSpPr>
          <p:cNvPr id="3" name="Content Placeholder 2">
            <a:extLst>
              <a:ext uri="{FF2B5EF4-FFF2-40B4-BE49-F238E27FC236}">
                <a16:creationId xmlns:a16="http://schemas.microsoft.com/office/drawing/2014/main" id="{78A91422-D40A-44C8-B8DB-92F5F20ED518}"/>
              </a:ext>
            </a:extLst>
          </p:cNvPr>
          <p:cNvSpPr>
            <a:spLocks noGrp="1"/>
          </p:cNvSpPr>
          <p:nvPr>
            <p:ph idx="1"/>
          </p:nvPr>
        </p:nvSpPr>
        <p:spPr>
          <a:xfrm>
            <a:off x="643468" y="1782981"/>
            <a:ext cx="6842935" cy="4393982"/>
          </a:xfrm>
        </p:spPr>
        <p:txBody>
          <a:bodyPr>
            <a:normAutofit/>
          </a:bodyPr>
          <a:lstStyle/>
          <a:p>
            <a:r>
              <a:rPr lang="en-GB" sz="2000">
                <a:latin typeface="Myriad Pro (Body)"/>
              </a:rPr>
              <a:t>Guestology is what Disney calls </a:t>
            </a:r>
            <a:r>
              <a:rPr lang="en-GB" sz="2000" b="1">
                <a:latin typeface="Myriad Pro (Body)"/>
              </a:rPr>
              <a:t>the art &amp; science </a:t>
            </a:r>
            <a:br>
              <a:rPr lang="en-GB" sz="2000" b="1">
                <a:latin typeface="Myriad Pro (Body)"/>
              </a:rPr>
            </a:br>
            <a:r>
              <a:rPr lang="en-GB" sz="2000" b="1">
                <a:latin typeface="Myriad Pro (Body)"/>
              </a:rPr>
              <a:t>of knowing &amp; understanding customers </a:t>
            </a:r>
          </a:p>
          <a:p>
            <a:r>
              <a:rPr lang="en-GB" sz="2000">
                <a:latin typeface="Myriad Pro (Body)"/>
              </a:rPr>
              <a:t>First point on compass – the needs, wants, perceptions, emotions of guests are the basis for </a:t>
            </a:r>
            <a:r>
              <a:rPr lang="en-GB" sz="2000" b="1">
                <a:latin typeface="Myriad Pro (Body)"/>
              </a:rPr>
              <a:t>action that takes place </a:t>
            </a:r>
            <a:r>
              <a:rPr lang="en-GB" sz="2000">
                <a:latin typeface="Myriad Pro (Body)"/>
              </a:rPr>
              <a:t>in all other points.</a:t>
            </a:r>
          </a:p>
          <a:p>
            <a:r>
              <a:rPr lang="en-GB" sz="2000">
                <a:latin typeface="Myriad Pro (Body)"/>
              </a:rPr>
              <a:t>Establishes </a:t>
            </a:r>
            <a:r>
              <a:rPr lang="en-GB" sz="2000" b="1">
                <a:latin typeface="Myriad Pro (Body)"/>
              </a:rPr>
              <a:t>initial course of action</a:t>
            </a:r>
          </a:p>
          <a:p>
            <a:r>
              <a:rPr lang="en-GB" sz="2000">
                <a:latin typeface="Myriad Pro (Body)"/>
              </a:rPr>
              <a:t>Data is used to fine-tune and improve performance.</a:t>
            </a:r>
          </a:p>
          <a:p>
            <a:r>
              <a:rPr lang="en-GB" sz="2000">
                <a:latin typeface="Myriad Pro (Body)"/>
              </a:rPr>
              <a:t>Guestology enables a </a:t>
            </a:r>
            <a:r>
              <a:rPr lang="en-GB" sz="2000" u="sng">
                <a:latin typeface="Myriad Pro (Body)"/>
              </a:rPr>
              <a:t>context for service </a:t>
            </a:r>
            <a:r>
              <a:rPr lang="en-GB" sz="2000">
                <a:latin typeface="Myriad Pro (Body)"/>
              </a:rPr>
              <a:t>strategy by understanding the needs of individual guests.</a:t>
            </a:r>
          </a:p>
          <a:p>
            <a:r>
              <a:rPr lang="en-GB" sz="2000">
                <a:latin typeface="Myriad Pro (Body)"/>
              </a:rPr>
              <a:t>What does Disney seek to exceed their guest expectations? = </a:t>
            </a:r>
            <a:r>
              <a:rPr lang="en-GB" sz="2000" b="1">
                <a:latin typeface="Myriad Pro (Body)"/>
              </a:rPr>
              <a:t>HAPPINESS (intangible)</a:t>
            </a:r>
            <a:r>
              <a:rPr lang="en-GB" sz="2000">
                <a:latin typeface="Myriad Pro (Body)"/>
              </a:rPr>
              <a:t> – ‘ </a:t>
            </a:r>
            <a:r>
              <a:rPr lang="en-GB" sz="2000" b="1" i="1">
                <a:latin typeface="Myriad Pro (Body)"/>
              </a:rPr>
              <a:t>at Disney we try to create happiness for all people of all ages everywhere’</a:t>
            </a:r>
            <a:r>
              <a:rPr lang="en-GB" sz="2000" i="1">
                <a:latin typeface="Myriad Pro (Body)"/>
              </a:rPr>
              <a:t> </a:t>
            </a:r>
            <a:r>
              <a:rPr lang="en-GB" sz="2000">
                <a:latin typeface="Myriad Pro (Body)"/>
              </a:rPr>
              <a:t>(Disney Institute, 2020)</a:t>
            </a:r>
          </a:p>
          <a:p>
            <a:endParaRPr lang="en-GB" sz="2000" i="1">
              <a:latin typeface="Myriad Pro (Body)"/>
            </a:endParaRPr>
          </a:p>
          <a:p>
            <a:pPr marL="0" indent="0">
              <a:buNone/>
            </a:pPr>
            <a:endParaRPr lang="en-GB" sz="2000"/>
          </a:p>
        </p:txBody>
      </p:sp>
      <p:pic>
        <p:nvPicPr>
          <p:cNvPr id="5" name="Picture 4" descr="Logo, icon&#10;&#10;Description automatically generated">
            <a:extLst>
              <a:ext uri="{FF2B5EF4-FFF2-40B4-BE49-F238E27FC236}">
                <a16:creationId xmlns:a16="http://schemas.microsoft.com/office/drawing/2014/main" id="{9839077C-6003-4A8F-860B-20646B7FF8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271781"/>
          </a:xfrm>
          <a:prstGeom prst="rect">
            <a:avLst/>
          </a:prstGeom>
        </p:spPr>
      </p:pic>
    </p:spTree>
    <p:extLst>
      <p:ext uri="{BB962C8B-B14F-4D97-AF65-F5344CB8AC3E}">
        <p14:creationId xmlns:p14="http://schemas.microsoft.com/office/powerpoint/2010/main" val="2530291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686834" y="1153572"/>
            <a:ext cx="3200400" cy="4461163"/>
          </a:xfrm>
        </p:spPr>
        <p:txBody>
          <a:bodyPr>
            <a:normAutofit/>
          </a:bodyPr>
          <a:lstStyle/>
          <a:p>
            <a:r>
              <a:rPr lang="en-GB" dirty="0">
                <a:latin typeface="Myriad Pro heading"/>
              </a:rPr>
              <a:t>Compass PT 2: Quality Standards</a:t>
            </a:r>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447308" y="591344"/>
            <a:ext cx="6906491" cy="5585619"/>
          </a:xfrm>
        </p:spPr>
        <p:txBody>
          <a:bodyPr anchor="ctr">
            <a:normAutofit/>
          </a:bodyPr>
          <a:lstStyle/>
          <a:p>
            <a:r>
              <a:rPr lang="en-GB" sz="2400" b="1">
                <a:latin typeface="Myriad Pro (Body)"/>
              </a:rPr>
              <a:t>Serves two purposes:</a:t>
            </a:r>
            <a:br>
              <a:rPr lang="en-GB" sz="2400" b="1">
                <a:latin typeface="Myriad Pro (Body)"/>
              </a:rPr>
            </a:br>
            <a:r>
              <a:rPr lang="en-GB" sz="2400">
                <a:latin typeface="Myriad Pro (Body)"/>
              </a:rPr>
              <a:t> Establish criteria for actions necessary to accomplish service strategy </a:t>
            </a:r>
          </a:p>
          <a:p>
            <a:r>
              <a:rPr lang="en-GB" sz="2400">
                <a:latin typeface="Myriad Pro (Body)"/>
              </a:rPr>
              <a:t>Serve as the measures of Quality Service.</a:t>
            </a:r>
          </a:p>
          <a:p>
            <a:r>
              <a:rPr lang="en-GB" sz="2400">
                <a:latin typeface="Myriad Pro (Body)"/>
              </a:rPr>
              <a:t>At Disney there are </a:t>
            </a:r>
            <a:r>
              <a:rPr lang="en-GB" sz="2400" b="1">
                <a:latin typeface="Myriad Pro (Body)"/>
              </a:rPr>
              <a:t>4 quality standards: </a:t>
            </a:r>
          </a:p>
          <a:p>
            <a:pPr>
              <a:buFont typeface="Wingdings" panose="05000000000000000000" pitchFamily="2" charset="2"/>
              <a:buChar char="ü"/>
            </a:pPr>
            <a:r>
              <a:rPr lang="en-GB" sz="2400">
                <a:latin typeface="Myriad Pro (Body)"/>
              </a:rPr>
              <a:t>safety, </a:t>
            </a:r>
          </a:p>
          <a:p>
            <a:pPr>
              <a:buFont typeface="Wingdings" panose="05000000000000000000" pitchFamily="2" charset="2"/>
              <a:buChar char="ü"/>
            </a:pPr>
            <a:r>
              <a:rPr lang="en-GB" sz="2400">
                <a:latin typeface="Myriad Pro (Body)"/>
              </a:rPr>
              <a:t>courtesy, </a:t>
            </a:r>
          </a:p>
          <a:p>
            <a:pPr>
              <a:buFont typeface="Wingdings" panose="05000000000000000000" pitchFamily="2" charset="2"/>
              <a:buChar char="ü"/>
            </a:pPr>
            <a:r>
              <a:rPr lang="en-GB" sz="2400">
                <a:latin typeface="Myriad Pro (Body)"/>
              </a:rPr>
              <a:t>show</a:t>
            </a:r>
          </a:p>
          <a:p>
            <a:pPr>
              <a:buFont typeface="Wingdings" panose="05000000000000000000" pitchFamily="2" charset="2"/>
              <a:buChar char="ü"/>
            </a:pPr>
            <a:r>
              <a:rPr lang="en-GB" sz="2400">
                <a:latin typeface="Myriad Pro (Body)"/>
              </a:rPr>
              <a:t>efficiency.</a:t>
            </a:r>
          </a:p>
          <a:p>
            <a:r>
              <a:rPr lang="en-GB" sz="2400">
                <a:latin typeface="Myriad Pro (Body)"/>
              </a:rPr>
              <a:t>These are in a </a:t>
            </a:r>
            <a:r>
              <a:rPr lang="en-GB" sz="2400" b="1" u="sng">
                <a:latin typeface="Myriad Pro (Body)"/>
              </a:rPr>
              <a:t>strict order of priority </a:t>
            </a:r>
            <a:r>
              <a:rPr lang="en-GB" sz="2400">
                <a:latin typeface="Myriad Pro (Body)"/>
              </a:rPr>
              <a:t>for efficiency.</a:t>
            </a:r>
          </a:p>
          <a:p>
            <a:r>
              <a:rPr lang="en-GB" sz="2400">
                <a:latin typeface="Myriad Pro (Body)"/>
              </a:rPr>
              <a:t>Every business will have a unique common purpose and its own quality standards.</a:t>
            </a:r>
          </a:p>
        </p:txBody>
      </p:sp>
    </p:spTree>
    <p:extLst>
      <p:ext uri="{BB962C8B-B14F-4D97-AF65-F5344CB8AC3E}">
        <p14:creationId xmlns:p14="http://schemas.microsoft.com/office/powerpoint/2010/main" val="271609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E69C-AB6C-4A96-82C8-0409C47BBA54}"/>
              </a:ext>
            </a:extLst>
          </p:cNvPr>
          <p:cNvSpPr>
            <a:spLocks noGrp="1"/>
          </p:cNvSpPr>
          <p:nvPr>
            <p:ph type="title"/>
          </p:nvPr>
        </p:nvSpPr>
        <p:spPr>
          <a:xfrm>
            <a:off x="686834" y="1153572"/>
            <a:ext cx="3200400" cy="4461163"/>
          </a:xfrm>
        </p:spPr>
        <p:txBody>
          <a:bodyPr>
            <a:normAutofit/>
          </a:bodyPr>
          <a:lstStyle/>
          <a:p>
            <a:r>
              <a:rPr lang="en-GB" dirty="0">
                <a:latin typeface="Myriad Pro heading"/>
              </a:rPr>
              <a:t>Compass Pt 3: Delivery Systems</a:t>
            </a:r>
          </a:p>
        </p:txBody>
      </p:sp>
      <p:sp>
        <p:nvSpPr>
          <p:cNvPr id="3" name="Content Placeholder 2">
            <a:extLst>
              <a:ext uri="{FF2B5EF4-FFF2-40B4-BE49-F238E27FC236}">
                <a16:creationId xmlns:a16="http://schemas.microsoft.com/office/drawing/2014/main" id="{C2B4B4B1-7C76-41D3-9087-2E2B5A85A151}"/>
              </a:ext>
            </a:extLst>
          </p:cNvPr>
          <p:cNvSpPr>
            <a:spLocks noGrp="1"/>
          </p:cNvSpPr>
          <p:nvPr>
            <p:ph idx="1"/>
          </p:nvPr>
        </p:nvSpPr>
        <p:spPr>
          <a:xfrm>
            <a:off x="4447308" y="591344"/>
            <a:ext cx="6906491" cy="5585619"/>
          </a:xfrm>
        </p:spPr>
        <p:txBody>
          <a:bodyPr anchor="ctr">
            <a:normAutofit/>
          </a:bodyPr>
          <a:lstStyle/>
          <a:p>
            <a:r>
              <a:rPr lang="en-GB" sz="2400" u="sng">
                <a:latin typeface="Myriad Pro (Body)"/>
              </a:rPr>
              <a:t>Three service delivery </a:t>
            </a:r>
            <a:r>
              <a:rPr lang="en-GB" sz="2400">
                <a:latin typeface="Myriad Pro (Body)"/>
              </a:rPr>
              <a:t>systems that all companies share:</a:t>
            </a:r>
          </a:p>
          <a:p>
            <a:pPr>
              <a:buFont typeface="Wingdings" panose="05000000000000000000" pitchFamily="2" charset="2"/>
              <a:buChar char="q"/>
            </a:pPr>
            <a:r>
              <a:rPr lang="en-GB" sz="2400">
                <a:latin typeface="Myriad Pro (Body)"/>
              </a:rPr>
              <a:t>Their employees</a:t>
            </a:r>
          </a:p>
          <a:p>
            <a:pPr>
              <a:buFont typeface="Wingdings" panose="05000000000000000000" pitchFamily="2" charset="2"/>
              <a:buChar char="q"/>
            </a:pPr>
            <a:r>
              <a:rPr lang="en-GB" sz="2400">
                <a:latin typeface="Myriad Pro (Body)"/>
              </a:rPr>
              <a:t>Their Setting</a:t>
            </a:r>
          </a:p>
          <a:p>
            <a:pPr>
              <a:buFont typeface="Wingdings" panose="05000000000000000000" pitchFamily="2" charset="2"/>
              <a:buChar char="q"/>
            </a:pPr>
            <a:r>
              <a:rPr lang="en-GB" sz="2400">
                <a:latin typeface="Myriad Pro (Body)"/>
              </a:rPr>
              <a:t> Their processes</a:t>
            </a:r>
          </a:p>
          <a:p>
            <a:pPr marL="514350" indent="-514350">
              <a:buFont typeface="+mj-lt"/>
              <a:buAutoNum type="arabicPeriod"/>
            </a:pPr>
            <a:r>
              <a:rPr lang="en-GB" sz="2400" b="1">
                <a:latin typeface="Myriad Pro (Body)"/>
              </a:rPr>
              <a:t>Employees </a:t>
            </a:r>
            <a:r>
              <a:rPr lang="en-GB" sz="2400">
                <a:latin typeface="Myriad Pro (Body)"/>
              </a:rPr>
              <a:t>– most important assets = front line / face-to-face with customers/ controlling operations</a:t>
            </a:r>
          </a:p>
          <a:p>
            <a:r>
              <a:rPr lang="en-GB" sz="2400" u="sng">
                <a:latin typeface="Myriad Pro (Body)"/>
              </a:rPr>
              <a:t>Training is very important </a:t>
            </a:r>
            <a:r>
              <a:rPr lang="en-GB" sz="2400">
                <a:latin typeface="Myriad Pro (Body)"/>
              </a:rPr>
              <a:t>– at Disney new ‘cast’ members are trained on ‘performance tips’ </a:t>
            </a:r>
          </a:p>
          <a:p>
            <a:r>
              <a:rPr lang="en-GB" sz="2400">
                <a:latin typeface="Myriad Pro (Body)"/>
              </a:rPr>
              <a:t>Disney believe in ‘performance culture’ – set of behaviours, mannerisms, terms, values – job specific</a:t>
            </a:r>
          </a:p>
        </p:txBody>
      </p:sp>
    </p:spTree>
    <p:extLst>
      <p:ext uri="{BB962C8B-B14F-4D97-AF65-F5344CB8AC3E}">
        <p14:creationId xmlns:p14="http://schemas.microsoft.com/office/powerpoint/2010/main" val="119197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CACC-6073-40A5-BDD4-EA8D71762AF2}"/>
              </a:ext>
            </a:extLst>
          </p:cNvPr>
          <p:cNvSpPr>
            <a:spLocks noGrp="1"/>
          </p:cNvSpPr>
          <p:nvPr>
            <p:ph type="title"/>
          </p:nvPr>
        </p:nvSpPr>
        <p:spPr>
          <a:xfrm>
            <a:off x="686834" y="1153572"/>
            <a:ext cx="3200400" cy="4461163"/>
          </a:xfrm>
        </p:spPr>
        <p:txBody>
          <a:bodyPr>
            <a:normAutofit/>
          </a:bodyPr>
          <a:lstStyle/>
          <a:p>
            <a:r>
              <a:rPr lang="en-GB" b="1" dirty="0">
                <a:latin typeface="Myriad Pro heading"/>
              </a:rPr>
              <a:t>Setting Second delivery system </a:t>
            </a:r>
          </a:p>
        </p:txBody>
      </p:sp>
      <p:sp>
        <p:nvSpPr>
          <p:cNvPr id="3" name="Content Placeholder 2">
            <a:extLst>
              <a:ext uri="{FF2B5EF4-FFF2-40B4-BE49-F238E27FC236}">
                <a16:creationId xmlns:a16="http://schemas.microsoft.com/office/drawing/2014/main" id="{4E37EB4F-84B2-41CE-8D18-E17CA6268C1E}"/>
              </a:ext>
            </a:extLst>
          </p:cNvPr>
          <p:cNvSpPr>
            <a:spLocks noGrp="1"/>
          </p:cNvSpPr>
          <p:nvPr>
            <p:ph idx="1"/>
          </p:nvPr>
        </p:nvSpPr>
        <p:spPr>
          <a:xfrm>
            <a:off x="4447308" y="591344"/>
            <a:ext cx="6906491" cy="5585619"/>
          </a:xfrm>
        </p:spPr>
        <p:txBody>
          <a:bodyPr anchor="ctr">
            <a:normAutofit/>
          </a:bodyPr>
          <a:lstStyle/>
          <a:p>
            <a:pPr marL="0" indent="0">
              <a:buNone/>
            </a:pPr>
            <a:r>
              <a:rPr lang="en-GB"/>
              <a:t>2. </a:t>
            </a:r>
            <a:r>
              <a:rPr lang="en-GB">
                <a:latin typeface="Myriad Pro (Body)"/>
              </a:rPr>
              <a:t>Setting is where the customers meet you, your organisation</a:t>
            </a:r>
          </a:p>
          <a:p>
            <a:r>
              <a:rPr lang="en-GB">
                <a:latin typeface="Myriad Pro (Body)"/>
              </a:rPr>
              <a:t>Setting the customer encounter is critical to how the guest perceive their experience with the organisation – this can be summed up in two words - </a:t>
            </a:r>
            <a:r>
              <a:rPr lang="en-GB" b="1">
                <a:latin typeface="Myriad Pro (Body)"/>
              </a:rPr>
              <a:t>‘everything speaks</a:t>
            </a:r>
            <a:r>
              <a:rPr lang="en-GB">
                <a:latin typeface="Myriad Pro (Body)"/>
              </a:rPr>
              <a:t>’ – every </a:t>
            </a:r>
            <a:r>
              <a:rPr lang="en-GB" u="sng">
                <a:latin typeface="Myriad Pro (Body)"/>
              </a:rPr>
              <a:t>detail</a:t>
            </a:r>
            <a:r>
              <a:rPr lang="en-GB">
                <a:latin typeface="Myriad Pro (Body)"/>
              </a:rPr>
              <a:t> sends a message to the guest.</a:t>
            </a:r>
          </a:p>
          <a:p>
            <a:r>
              <a:rPr lang="en-GB">
                <a:latin typeface="Myriad Pro (Body)"/>
              </a:rPr>
              <a:t>Setting includes the environment, the objects located in the environment and the procedures that enhance the quality of the environment.</a:t>
            </a:r>
          </a:p>
          <a:p>
            <a:endParaRPr lang="en-GB" dirty="0"/>
          </a:p>
        </p:txBody>
      </p:sp>
    </p:spTree>
    <p:extLst>
      <p:ext uri="{BB962C8B-B14F-4D97-AF65-F5344CB8AC3E}">
        <p14:creationId xmlns:p14="http://schemas.microsoft.com/office/powerpoint/2010/main" val="350673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2D624-EB94-4B12-9977-C1CFEB6C3AF1}"/>
              </a:ext>
            </a:extLst>
          </p:cNvPr>
          <p:cNvSpPr>
            <a:spLocks noGrp="1"/>
          </p:cNvSpPr>
          <p:nvPr>
            <p:ph type="title"/>
          </p:nvPr>
        </p:nvSpPr>
        <p:spPr>
          <a:xfrm>
            <a:off x="643467" y="321734"/>
            <a:ext cx="10905066" cy="1135737"/>
          </a:xfrm>
        </p:spPr>
        <p:txBody>
          <a:bodyPr>
            <a:normAutofit/>
          </a:bodyPr>
          <a:lstStyle/>
          <a:p>
            <a:r>
              <a:rPr lang="en-GB" sz="3600" b="1">
                <a:latin typeface="Myriad Pro heading"/>
              </a:rPr>
              <a:t>3. Process Third serviced delivery system </a:t>
            </a:r>
          </a:p>
        </p:txBody>
      </p:sp>
      <p:sp>
        <p:nvSpPr>
          <p:cNvPr id="3" name="Content Placeholder 2">
            <a:extLst>
              <a:ext uri="{FF2B5EF4-FFF2-40B4-BE49-F238E27FC236}">
                <a16:creationId xmlns:a16="http://schemas.microsoft.com/office/drawing/2014/main" id="{62187351-505B-4E74-801E-7CABD09C22B9}"/>
              </a:ext>
            </a:extLst>
          </p:cNvPr>
          <p:cNvSpPr>
            <a:spLocks noGrp="1"/>
          </p:cNvSpPr>
          <p:nvPr>
            <p:ph idx="1"/>
          </p:nvPr>
        </p:nvSpPr>
        <p:spPr>
          <a:xfrm>
            <a:off x="643468" y="1782981"/>
            <a:ext cx="6842935" cy="4393982"/>
          </a:xfrm>
        </p:spPr>
        <p:txBody>
          <a:bodyPr>
            <a:normAutofit fontScale="85000" lnSpcReduction="10000"/>
          </a:bodyPr>
          <a:lstStyle/>
          <a:p>
            <a:endParaRPr lang="en-GB" sz="2000" dirty="0"/>
          </a:p>
          <a:p>
            <a:pPr>
              <a:lnSpc>
                <a:spcPct val="110000"/>
              </a:lnSpc>
            </a:pPr>
            <a:r>
              <a:rPr lang="en-GB" sz="2400" dirty="0">
                <a:latin typeface="Myriad Pro (Body)"/>
              </a:rPr>
              <a:t>Moving guests about</a:t>
            </a:r>
          </a:p>
          <a:p>
            <a:pPr>
              <a:lnSpc>
                <a:spcPct val="110000"/>
              </a:lnSpc>
            </a:pPr>
            <a:r>
              <a:rPr lang="en-GB" sz="2400" dirty="0">
                <a:latin typeface="Myriad Pro (Body)"/>
              </a:rPr>
              <a:t>Check in and check out processes</a:t>
            </a:r>
          </a:p>
          <a:p>
            <a:pPr>
              <a:lnSpc>
                <a:spcPct val="110000"/>
              </a:lnSpc>
            </a:pPr>
            <a:r>
              <a:rPr lang="en-GB" sz="2400" dirty="0">
                <a:latin typeface="Myriad Pro (Body)"/>
              </a:rPr>
              <a:t>Responses to emergencies</a:t>
            </a:r>
          </a:p>
          <a:p>
            <a:pPr>
              <a:lnSpc>
                <a:spcPct val="110000"/>
              </a:lnSpc>
            </a:pPr>
            <a:r>
              <a:rPr lang="en-GB" sz="2400" dirty="0">
                <a:latin typeface="Myriad Pro (Body)"/>
              </a:rPr>
              <a:t>If the process breaks down it can add change a good guest experience to a bad one – Disney Parking </a:t>
            </a:r>
          </a:p>
          <a:p>
            <a:pPr>
              <a:lnSpc>
                <a:spcPct val="110000"/>
              </a:lnSpc>
            </a:pPr>
            <a:r>
              <a:rPr lang="en-GB" sz="2400" dirty="0">
                <a:latin typeface="Myriad Pro (Body)"/>
              </a:rPr>
              <a:t>Guests inconvenienced – study customers what are common problems?</a:t>
            </a:r>
          </a:p>
          <a:p>
            <a:pPr>
              <a:lnSpc>
                <a:spcPct val="110000"/>
              </a:lnSpc>
            </a:pPr>
            <a:r>
              <a:rPr lang="en-GB" sz="2400" dirty="0">
                <a:latin typeface="Myriad Pro (Body)"/>
              </a:rPr>
              <a:t>Have to pay attention to them – find a way to resolve</a:t>
            </a:r>
          </a:p>
          <a:p>
            <a:pPr>
              <a:lnSpc>
                <a:spcPct val="110000"/>
              </a:lnSpc>
            </a:pPr>
            <a:r>
              <a:rPr lang="en-GB" sz="2400" dirty="0">
                <a:latin typeface="Myriad Pro (Body)"/>
              </a:rPr>
              <a:t>Long queues = interactive in Disney - FASTPASS</a:t>
            </a:r>
          </a:p>
        </p:txBody>
      </p:sp>
      <p:pic>
        <p:nvPicPr>
          <p:cNvPr id="5" name="Picture 4">
            <a:extLst>
              <a:ext uri="{FF2B5EF4-FFF2-40B4-BE49-F238E27FC236}">
                <a16:creationId xmlns:a16="http://schemas.microsoft.com/office/drawing/2014/main" id="{12750545-A5CC-45C7-A43F-47AE5786ED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588994"/>
          </a:xfrm>
          <a:prstGeom prst="rect">
            <a:avLst/>
          </a:prstGeom>
        </p:spPr>
      </p:pic>
    </p:spTree>
    <p:extLst>
      <p:ext uri="{BB962C8B-B14F-4D97-AF65-F5344CB8AC3E}">
        <p14:creationId xmlns:p14="http://schemas.microsoft.com/office/powerpoint/2010/main" val="85881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EE173-3B42-4E98-85EF-07EE1B3A131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34" r="12499" b="1"/>
          <a:stretch/>
        </p:blipFill>
        <p:spPr>
          <a:xfrm>
            <a:off x="7092462" y="1825625"/>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 name="Title 1">
            <a:extLst>
              <a:ext uri="{FF2B5EF4-FFF2-40B4-BE49-F238E27FC236}">
                <a16:creationId xmlns:a16="http://schemas.microsoft.com/office/drawing/2014/main" id="{9813495D-2FA8-42CD-A6EC-4E62D14DAF47}"/>
              </a:ext>
            </a:extLst>
          </p:cNvPr>
          <p:cNvSpPr>
            <a:spLocks noGrp="1"/>
          </p:cNvSpPr>
          <p:nvPr>
            <p:ph type="title"/>
          </p:nvPr>
        </p:nvSpPr>
        <p:spPr/>
        <p:txBody>
          <a:bodyPr>
            <a:normAutofit/>
          </a:bodyPr>
          <a:lstStyle/>
          <a:p>
            <a:r>
              <a:rPr lang="en-GB">
                <a:latin typeface="Myriad Pro heading"/>
              </a:rPr>
              <a:t>Compass Pt 4: Integration</a:t>
            </a:r>
          </a:p>
        </p:txBody>
      </p:sp>
      <p:sp>
        <p:nvSpPr>
          <p:cNvPr id="3" name="Content Placeholder 2">
            <a:extLst>
              <a:ext uri="{FF2B5EF4-FFF2-40B4-BE49-F238E27FC236}">
                <a16:creationId xmlns:a16="http://schemas.microsoft.com/office/drawing/2014/main" id="{CD14ECCD-2F83-442B-ACEA-1E222F50B99E}"/>
              </a:ext>
            </a:extLst>
          </p:cNvPr>
          <p:cNvSpPr>
            <a:spLocks noGrp="1"/>
          </p:cNvSpPr>
          <p:nvPr>
            <p:ph idx="1"/>
          </p:nvPr>
        </p:nvSpPr>
        <p:spPr>
          <a:xfrm>
            <a:off x="838200" y="1825625"/>
            <a:ext cx="5393361" cy="4351338"/>
          </a:xfrm>
        </p:spPr>
        <p:txBody>
          <a:bodyPr>
            <a:normAutofit/>
          </a:bodyPr>
          <a:lstStyle/>
          <a:p>
            <a:r>
              <a:rPr lang="en-GB" sz="2200">
                <a:latin typeface="Myriad Pro (Body)"/>
              </a:rPr>
              <a:t>Three delivery systems are </a:t>
            </a:r>
            <a:r>
              <a:rPr lang="en-GB" sz="2200" b="1">
                <a:latin typeface="Myriad Pro (Body)"/>
              </a:rPr>
              <a:t>combined and aligned</a:t>
            </a:r>
            <a:r>
              <a:rPr lang="en-GB" sz="2200">
                <a:latin typeface="Myriad Pro (Body)"/>
              </a:rPr>
              <a:t> to create a </a:t>
            </a:r>
            <a:r>
              <a:rPr lang="en-GB" sz="2200" u="sng">
                <a:latin typeface="Myriad Pro (Body)"/>
              </a:rPr>
              <a:t>complete operating system</a:t>
            </a:r>
          </a:p>
          <a:p>
            <a:r>
              <a:rPr lang="en-GB" sz="2200">
                <a:latin typeface="Myriad Pro (Body)"/>
              </a:rPr>
              <a:t>Cast, service, setting merged in pursuit of service strategy = </a:t>
            </a:r>
            <a:r>
              <a:rPr lang="en-GB" sz="2200" b="1">
                <a:latin typeface="Myriad Pro (Body)"/>
              </a:rPr>
              <a:t>seamless guest experience </a:t>
            </a:r>
            <a:r>
              <a:rPr lang="en-GB" sz="2200">
                <a:latin typeface="Myriad Pro (Body)"/>
              </a:rPr>
              <a:t>in Disney</a:t>
            </a:r>
          </a:p>
          <a:p>
            <a:r>
              <a:rPr lang="en-GB" sz="2200">
                <a:latin typeface="Myriad Pro (Body)"/>
              </a:rPr>
              <a:t>Elements such as quality standards &amp; delivery systems provide the </a:t>
            </a:r>
            <a:r>
              <a:rPr lang="en-GB" sz="2200" b="1">
                <a:latin typeface="Myriad Pro (Body)"/>
              </a:rPr>
              <a:t>infrastructure of Quality Service</a:t>
            </a:r>
            <a:r>
              <a:rPr lang="en-GB" sz="2200">
                <a:latin typeface="Myriad Pro (Body)"/>
              </a:rPr>
              <a:t>.</a:t>
            </a:r>
          </a:p>
          <a:p>
            <a:r>
              <a:rPr lang="en-GB" sz="2200">
                <a:latin typeface="Myriad Pro (Body)"/>
              </a:rPr>
              <a:t>Manage every service moment. – entire journey.</a:t>
            </a:r>
          </a:p>
        </p:txBody>
      </p:sp>
    </p:spTree>
    <p:extLst>
      <p:ext uri="{BB962C8B-B14F-4D97-AF65-F5344CB8AC3E}">
        <p14:creationId xmlns:p14="http://schemas.microsoft.com/office/powerpoint/2010/main" val="526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B20F-0A35-4A87-B76B-B35A40F30E05}"/>
              </a:ext>
            </a:extLst>
          </p:cNvPr>
          <p:cNvSpPr>
            <a:spLocks noGrp="1"/>
          </p:cNvSpPr>
          <p:nvPr>
            <p:ph type="title"/>
          </p:nvPr>
        </p:nvSpPr>
        <p:spPr>
          <a:xfrm>
            <a:off x="838200" y="365125"/>
            <a:ext cx="5393361" cy="1325563"/>
          </a:xfrm>
        </p:spPr>
        <p:txBody>
          <a:bodyPr>
            <a:normAutofit/>
          </a:bodyPr>
          <a:lstStyle/>
          <a:p>
            <a:r>
              <a:rPr lang="en-GB" b="1" dirty="0"/>
              <a:t>Integration</a:t>
            </a:r>
          </a:p>
        </p:txBody>
      </p:sp>
      <p:sp>
        <p:nvSpPr>
          <p:cNvPr id="3" name="Content Placeholder 2">
            <a:extLst>
              <a:ext uri="{FF2B5EF4-FFF2-40B4-BE49-F238E27FC236}">
                <a16:creationId xmlns:a16="http://schemas.microsoft.com/office/drawing/2014/main" id="{CA75C748-6AE7-4CB6-953C-D9CE2F48D9D1}"/>
              </a:ext>
            </a:extLst>
          </p:cNvPr>
          <p:cNvSpPr>
            <a:spLocks noGrp="1"/>
          </p:cNvSpPr>
          <p:nvPr>
            <p:ph idx="1"/>
          </p:nvPr>
        </p:nvSpPr>
        <p:spPr>
          <a:xfrm>
            <a:off x="838200" y="1825625"/>
            <a:ext cx="5393361" cy="4351338"/>
          </a:xfrm>
        </p:spPr>
        <p:txBody>
          <a:bodyPr>
            <a:normAutofit/>
          </a:bodyPr>
          <a:lstStyle/>
          <a:p>
            <a:r>
              <a:rPr lang="en-GB" sz="2400" dirty="0"/>
              <a:t>The quality service standards in Disney parks – safety, courtesy, show, efficiency – represent </a:t>
            </a:r>
            <a:r>
              <a:rPr lang="en-GB" sz="2400" b="1" dirty="0"/>
              <a:t>behaviours </a:t>
            </a:r>
            <a:r>
              <a:rPr lang="en-GB" sz="2400" dirty="0"/>
              <a:t>that fulfil a common goal</a:t>
            </a:r>
          </a:p>
          <a:p>
            <a:r>
              <a:rPr lang="en-GB" sz="2400" dirty="0"/>
              <a:t>Delivery Systems – cast, setting, process – are the </a:t>
            </a:r>
            <a:r>
              <a:rPr lang="en-GB" sz="2400" b="1" dirty="0"/>
              <a:t>distribution channels </a:t>
            </a:r>
            <a:r>
              <a:rPr lang="en-GB" sz="2400" dirty="0"/>
              <a:t>used to ensure that those standards reach the guests.</a:t>
            </a:r>
          </a:p>
          <a:p>
            <a:r>
              <a:rPr lang="en-GB" sz="2400" dirty="0"/>
              <a:t>The goal of </a:t>
            </a:r>
            <a:r>
              <a:rPr lang="en-GB" sz="2400" b="1" dirty="0"/>
              <a:t>INTERGRATION IS THE DELIVERY OF THE ORGANISATION’S </a:t>
            </a:r>
            <a:r>
              <a:rPr lang="en-GB" sz="2400" dirty="0">
                <a:latin typeface="Myriad Pro (Body)"/>
              </a:rPr>
              <a:t>quality standards to the customer via </a:t>
            </a:r>
            <a:r>
              <a:rPr lang="en-GB" sz="2400" u="sng" dirty="0">
                <a:latin typeface="Myriad Pro (Body)"/>
              </a:rPr>
              <a:t>people, process and place</a:t>
            </a:r>
            <a:r>
              <a:rPr lang="en-GB" sz="2400" dirty="0">
                <a:latin typeface="Myriad Pro (Body)"/>
              </a:rPr>
              <a:t>.</a:t>
            </a:r>
          </a:p>
          <a:p>
            <a:endParaRPr lang="en-GB" sz="2400"/>
          </a:p>
        </p:txBody>
      </p:sp>
      <p:pic>
        <p:nvPicPr>
          <p:cNvPr id="5" name="Picture 4" descr="A picture containing toy, doll&#10;&#10;Description automatically generated">
            <a:extLst>
              <a:ext uri="{FF2B5EF4-FFF2-40B4-BE49-F238E27FC236}">
                <a16:creationId xmlns:a16="http://schemas.microsoft.com/office/drawing/2014/main" id="{7EDE9CF5-A053-49B8-896D-0DC9F2E458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000"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35985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a:xfrm>
            <a:off x="1775520" y="548680"/>
            <a:ext cx="8229600" cy="4968552"/>
          </a:xfrm>
        </p:spPr>
        <p:txBody>
          <a:bodyPr>
            <a:normAutofit fontScale="77500" lnSpcReduction="20000"/>
          </a:bodyPr>
          <a:lstStyle/>
          <a:p>
            <a:r>
              <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rPr>
              <a:t>References:-</a:t>
            </a:r>
          </a:p>
          <a:p>
            <a:endPar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sz="1900" dirty="0">
                <a:cs typeface="Calibri" panose="020F0502020204030204" pitchFamily="34" charset="0"/>
              </a:rPr>
              <a:t>Hospitalityinsights.ehl.edu. 2020. 2019 Top Hospitality Industry Trends. [online] Available at: https://hospitalityinsights.ehl.edu/2019-top-hospitality-trends&gt; [Accessed 4 October 2020].</a:t>
            </a:r>
          </a:p>
          <a:p>
            <a:pPr>
              <a:lnSpc>
                <a:spcPct val="110000"/>
              </a:lnSpc>
            </a:pPr>
            <a:r>
              <a:rPr lang="en-GB" sz="1900" dirty="0">
                <a:cs typeface="Calibri" panose="020F0502020204030204" pitchFamily="34" charset="0"/>
              </a:rPr>
              <a:t>LODGING Magazine. 2020. The Origins And Growth Of Franchising In The Hotel Industry. [online] Available at: https://lodgingmagazine.com/the-origins-and-growth-of-franchising-in-the-hotel-industry/ [Accessed 4 October 2020].</a:t>
            </a:r>
          </a:p>
          <a:p>
            <a:pPr>
              <a:lnSpc>
                <a:spcPct val="110000"/>
              </a:lnSpc>
            </a:pPr>
            <a:r>
              <a:rPr lang="en-GB" sz="1900" dirty="0">
                <a:cs typeface="Calibri" panose="020F0502020204030204" pitchFamily="34" charset="0"/>
              </a:rPr>
              <a:t>Pearsonschoolsandfecolleges.co.uk. 2020. [online] Available at: https://www.pearsonschoolsandfecolleges.co.uk/Secondary/Vocational/HospitalityandCatering/WJECGCSEHospitalityandCatering/Samples/Samplepages/WJECGCSEHospitalitySamplePages.pdf&gt; [Accessed 4 October 2020].</a:t>
            </a:r>
          </a:p>
          <a:p>
            <a:pPr>
              <a:lnSpc>
                <a:spcPct val="110000"/>
              </a:lnSpc>
            </a:pPr>
            <a:r>
              <a:rPr lang="en-GB" sz="1900" dirty="0">
                <a:cs typeface="Calibri" panose="020F0502020204030204" pitchFamily="34" charset="0"/>
              </a:rPr>
              <a:t>Rushmore, S., &amp; Baum, E. (2001). Hotel &amp; Motel Valuations and Market Studies (2nd ed.). Illinois: The Appraisal Institute. p.8</a:t>
            </a:r>
          </a:p>
          <a:p>
            <a:pPr>
              <a:lnSpc>
                <a:spcPct val="110000"/>
              </a:lnSpc>
            </a:pPr>
            <a:r>
              <a:rPr lang="en-GB" sz="1900" dirty="0">
                <a:cs typeface="Calibri" panose="020F0502020204030204" pitchFamily="34" charset="0"/>
              </a:rPr>
              <a:t>Small Business - Chron.com. 2020. What Makes A Successful Event In The Hospitality Industry?. [online] Available at: https://smallbusiness.chron.com/successful-event-hospitality-industry-61690.html [Accessed 3 October 2020].</a:t>
            </a:r>
          </a:p>
          <a:p>
            <a:pPr>
              <a:lnSpc>
                <a:spcPct val="110000"/>
              </a:lnSpc>
            </a:pPr>
            <a:r>
              <a:rPr lang="en-GB" sz="1900" dirty="0">
                <a:cs typeface="Calibri" panose="020F0502020204030204" pitchFamily="34" charset="0"/>
              </a:rPr>
              <a:t>What Franchise. 2020. Franchise Opportunities UK - Business Franchises For Sale | What-Franchise.com. [online] Available at: https://www.what-franchise.com [Accessed 2 October 2020].</a:t>
            </a:r>
          </a:p>
          <a:p>
            <a:pPr>
              <a:lnSpc>
                <a:spcPct val="110000"/>
              </a:lnSpc>
            </a:pPr>
            <a:endParaRPr lang="en-GB" sz="1900" dirty="0">
              <a:cs typeface="Calibri" panose="020F0502020204030204" pitchFamily="34" charset="0"/>
            </a:endParaRPr>
          </a:p>
          <a:p>
            <a:endParaRPr lang="en-GB" dirty="0"/>
          </a:p>
        </p:txBody>
      </p:sp>
    </p:spTree>
    <p:extLst>
      <p:ext uri="{BB962C8B-B14F-4D97-AF65-F5344CB8AC3E}">
        <p14:creationId xmlns:p14="http://schemas.microsoft.com/office/powerpoint/2010/main" val="3000391338"/>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4743</Words>
  <Application>Microsoft Office PowerPoint</Application>
  <PresentationFormat>Widescreen</PresentationFormat>
  <Paragraphs>266</Paragraphs>
  <Slides>41</Slides>
  <Notes>29</Notes>
  <HiddenSlides>0</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Myriad Pro (Body)</vt:lpstr>
      <vt:lpstr>Myriad Pro heading</vt:lpstr>
      <vt:lpstr>YouTube Sans</vt:lpstr>
      <vt:lpstr>Arial</vt:lpstr>
      <vt:lpstr>Calibri</vt:lpstr>
      <vt:lpstr>Calibri Light</vt:lpstr>
      <vt:lpstr>Wingdings</vt:lpstr>
      <vt:lpstr>Wingdings 3</vt:lpstr>
      <vt:lpstr>HATM 23-24 PPT Template_</vt:lpstr>
      <vt:lpstr>History of Hospitality </vt:lpstr>
      <vt:lpstr>PowerPoint Presentation</vt:lpstr>
      <vt:lpstr>Last Week…</vt:lpstr>
      <vt:lpstr>What is hospitality?</vt:lpstr>
      <vt:lpstr>Ritz-Carlton founder: 'Caring for the customer doesn't cost anything'</vt:lpstr>
      <vt:lpstr>Today’s Aim</vt:lpstr>
      <vt:lpstr>Historical Developments in the Hospitality Industry</vt:lpstr>
      <vt:lpstr>History of the Hotel Industry: How We Got Here</vt:lpstr>
      <vt:lpstr>Key Milestones</vt:lpstr>
      <vt:lpstr>PowerPoint Presentation</vt:lpstr>
      <vt:lpstr>PowerPoint Presentation</vt:lpstr>
      <vt:lpstr>PowerPoint Presentation</vt:lpstr>
      <vt:lpstr>PowerPoint Presentation</vt:lpstr>
      <vt:lpstr>PowerPoint Presentation</vt:lpstr>
      <vt:lpstr>The Hospitality Industry Today</vt:lpstr>
      <vt:lpstr> Hospitality Industry  </vt:lpstr>
      <vt:lpstr>Have a look through the website…</vt:lpstr>
      <vt:lpstr>PowerPoint Presentation</vt:lpstr>
      <vt:lpstr>The Hotel Industry Today</vt:lpstr>
      <vt:lpstr>PowerPoint Presentation</vt:lpstr>
      <vt:lpstr>PowerPoint Presentation</vt:lpstr>
      <vt:lpstr>Funny customer service videos </vt:lpstr>
      <vt:lpstr>Service Standards</vt:lpstr>
      <vt:lpstr>Service standards</vt:lpstr>
      <vt:lpstr>PowerPoint Presentation</vt:lpstr>
      <vt:lpstr>PowerPoint Presentation</vt:lpstr>
      <vt:lpstr>THE INN AT LITTLE WASHINGTON | Welcome to The Inn</vt:lpstr>
      <vt:lpstr>Is customer experience the same as customer service?</vt:lpstr>
      <vt:lpstr>PowerPoint Presentation</vt:lpstr>
      <vt:lpstr>Disney Approach </vt:lpstr>
      <vt:lpstr>Customer Service Tip from Disney</vt:lpstr>
      <vt:lpstr>PowerPoint Presentation</vt:lpstr>
      <vt:lpstr>Disney’s Quality Service COMPASS</vt:lpstr>
      <vt:lpstr>Compass point 1: GUESTOLOGY</vt:lpstr>
      <vt:lpstr>Compass PT 2: Quality Standards</vt:lpstr>
      <vt:lpstr>Compass Pt 3: Delivery Systems</vt:lpstr>
      <vt:lpstr>Setting Second delivery system </vt:lpstr>
      <vt:lpstr>3. Process Third serviced delivery system </vt:lpstr>
      <vt:lpstr>Compass Pt 4: Integration</vt:lpstr>
      <vt:lpstr>Integration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hospitality </dc:title>
  <dc:creator>Deborah Jenkins</dc:creator>
  <cp:lastModifiedBy>Deborah Jenkins</cp:lastModifiedBy>
  <cp:revision>2</cp:revision>
  <dcterms:created xsi:type="dcterms:W3CDTF">2023-01-27T10:43:57Z</dcterms:created>
  <dcterms:modified xsi:type="dcterms:W3CDTF">2024-02-05T19:26:34Z</dcterms:modified>
</cp:coreProperties>
</file>