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3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215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531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889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814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95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348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044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59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837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215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5BAAC-B8E4-48B6-B8AF-50A5AFBC71C3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2F992-63AF-4E49-870F-968EF0B0D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7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5813" y="469221"/>
            <a:ext cx="9144000" cy="1067221"/>
          </a:xfrm>
        </p:spPr>
        <p:txBody>
          <a:bodyPr/>
          <a:lstStyle/>
          <a:p>
            <a:r>
              <a:rPr lang="en-GB" dirty="0" smtClean="0"/>
              <a:t>Coefficient of Restitution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73" y="1856710"/>
            <a:ext cx="2002967" cy="137168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73" y="3461506"/>
            <a:ext cx="1976004" cy="23670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1150" y="2083837"/>
            <a:ext cx="4236411" cy="37446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5045" y="2229373"/>
            <a:ext cx="3936998" cy="3014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882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9775"/>
          </a:xfrm>
        </p:spPr>
        <p:txBody>
          <a:bodyPr/>
          <a:lstStyle/>
          <a:p>
            <a:pPr algn="ctr"/>
            <a:r>
              <a:rPr lang="en-GB" dirty="0" smtClean="0"/>
              <a:t>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04900"/>
            <a:ext cx="10515600" cy="54356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dirty="0" smtClean="0">
                <a:solidFill>
                  <a:srgbClr val="FF0000"/>
                </a:solidFill>
              </a:rPr>
              <a:t>A collision between objects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Generally occur over a very short period of time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Involve contact forces of high magnitude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Result in rapid changes in momentum of one or both colliding objects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During </a:t>
            </a:r>
            <a:r>
              <a:rPr lang="en-GB" dirty="0" smtClean="0"/>
              <a:t>the brief time of impact the two colliding objects typically will undergo a period of deformation (i.e., change in shape) and a period of restitution (return to the original shape).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During the collision is kinetic energy will be lost due to deformation, friction, noise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914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4575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Loss of 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55940"/>
            <a:ext cx="10515600" cy="502677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The First Law of Thermodynamics (Conservation) states that</a:t>
            </a:r>
            <a:r>
              <a:rPr lang="en-GB" dirty="0"/>
              <a:t> </a:t>
            </a:r>
            <a:r>
              <a:rPr lang="en-GB" dirty="0" smtClean="0"/>
              <a:t>’</a:t>
            </a:r>
            <a:r>
              <a:rPr lang="en-GB" i="1" dirty="0" smtClean="0">
                <a:solidFill>
                  <a:srgbClr val="FF0000"/>
                </a:solidFill>
              </a:rPr>
              <a:t>energy</a:t>
            </a:r>
            <a:r>
              <a:rPr lang="en-GB" i="1" dirty="0">
                <a:solidFill>
                  <a:srgbClr val="FF0000"/>
                </a:solidFill>
              </a:rPr>
              <a:t> is always conserved, it cannot be created or </a:t>
            </a:r>
            <a:r>
              <a:rPr lang="en-GB" i="1" dirty="0" smtClean="0">
                <a:solidFill>
                  <a:srgbClr val="FF0000"/>
                </a:solidFill>
              </a:rPr>
              <a:t>destroyed’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Perfectly </a:t>
            </a:r>
            <a:r>
              <a:rPr lang="en-GB" dirty="0"/>
              <a:t>Elastic – the relative velocities of the objects are the same after impact as they were before.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Perfectly Plastic – Velocities are reduced to zero at impact.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Coefficient of Restitution – describes the relative velocities that are between perfectly elastic and perfectly plastic.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308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Energy of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force of impact is determined by the kinetic energy of the objects at the time of impact.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Kinetic energy</a:t>
            </a:r>
            <a:r>
              <a:rPr lang="en-GB" baseline="-25000" dirty="0" smtClean="0">
                <a:solidFill>
                  <a:srgbClr val="FF0000"/>
                </a:solidFill>
              </a:rPr>
              <a:t>(a)</a:t>
            </a:r>
            <a:r>
              <a:rPr lang="en-GB" dirty="0" smtClean="0">
                <a:solidFill>
                  <a:srgbClr val="FF0000"/>
                </a:solidFill>
              </a:rPr>
              <a:t>= ½Mass</a:t>
            </a:r>
            <a:r>
              <a:rPr lang="en-GB" baseline="-25000" dirty="0" smtClean="0">
                <a:solidFill>
                  <a:srgbClr val="FF0000"/>
                </a:solidFill>
              </a:rPr>
              <a:t>(a) </a:t>
            </a:r>
            <a:r>
              <a:rPr lang="en-GB" dirty="0" smtClean="0">
                <a:solidFill>
                  <a:srgbClr val="FF0000"/>
                </a:solidFill>
              </a:rPr>
              <a:t>x velocity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  <a:r>
              <a:rPr lang="en-GB" baseline="-25000" dirty="0" smtClean="0">
                <a:solidFill>
                  <a:srgbClr val="FF0000"/>
                </a:solidFill>
              </a:rPr>
              <a:t>(a)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Force of Impact = (½Mass</a:t>
            </a:r>
            <a:r>
              <a:rPr lang="en-GB" baseline="-25000" dirty="0" smtClean="0">
                <a:solidFill>
                  <a:srgbClr val="FF0000"/>
                </a:solidFill>
              </a:rPr>
              <a:t>(a) </a:t>
            </a:r>
            <a:r>
              <a:rPr lang="en-GB" dirty="0" smtClean="0">
                <a:solidFill>
                  <a:srgbClr val="FF0000"/>
                </a:solidFill>
              </a:rPr>
              <a:t>x velocity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  <a:r>
              <a:rPr lang="en-GB" baseline="-25000" dirty="0" smtClean="0">
                <a:solidFill>
                  <a:srgbClr val="FF0000"/>
                </a:solidFill>
              </a:rPr>
              <a:t>(a)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  <a:r>
              <a:rPr lang="en-GB" baseline="-25000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+</a:t>
            </a:r>
            <a:r>
              <a:rPr lang="en-GB" baseline="-25000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(½Mass</a:t>
            </a:r>
            <a:r>
              <a:rPr lang="en-GB" baseline="-25000" dirty="0" smtClean="0">
                <a:solidFill>
                  <a:srgbClr val="FF0000"/>
                </a:solidFill>
              </a:rPr>
              <a:t>(b) </a:t>
            </a:r>
            <a:r>
              <a:rPr lang="en-GB" dirty="0" smtClean="0">
                <a:solidFill>
                  <a:srgbClr val="FF0000"/>
                </a:solidFill>
              </a:rPr>
              <a:t>x velocity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  <a:r>
              <a:rPr lang="en-GB" baseline="-25000" dirty="0" smtClean="0">
                <a:solidFill>
                  <a:srgbClr val="FF0000"/>
                </a:solidFill>
              </a:rPr>
              <a:t>(b)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7030A0"/>
                </a:solidFill>
              </a:rPr>
              <a:t>It should be noted that some (a small fraction) energy is lost due to conversion to </a:t>
            </a:r>
            <a:r>
              <a:rPr lang="en-GB" dirty="0" smtClean="0">
                <a:solidFill>
                  <a:srgbClr val="7030A0"/>
                </a:solidFill>
              </a:rPr>
              <a:t>noise </a:t>
            </a:r>
            <a:r>
              <a:rPr lang="en-GB" dirty="0" smtClean="0">
                <a:solidFill>
                  <a:srgbClr val="7030A0"/>
                </a:solidFill>
              </a:rPr>
              <a:t>and heat</a:t>
            </a:r>
          </a:p>
          <a:p>
            <a:pPr marL="0" indent="0" algn="ctr">
              <a:buNone/>
            </a:pPr>
            <a:endParaRPr lang="en-GB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178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6989"/>
          </a:xfrm>
        </p:spPr>
        <p:txBody>
          <a:bodyPr/>
          <a:lstStyle/>
          <a:p>
            <a:pPr algn="ctr"/>
            <a:r>
              <a:rPr lang="en-GB" dirty="0" smtClean="0"/>
              <a:t>The Coefficient of </a:t>
            </a:r>
            <a:r>
              <a:rPr lang="en-GB" dirty="0" smtClean="0"/>
              <a:t>R</a:t>
            </a:r>
            <a:r>
              <a:rPr lang="en-GB" dirty="0" smtClean="0"/>
              <a:t>estitution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20012" y="1259568"/>
                <a:ext cx="10515600" cy="541493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This coefficient (e) is determined by calculating the change in </a:t>
                </a:r>
                <a:r>
                  <a:rPr lang="en-GB" dirty="0" smtClean="0"/>
                  <a:t>relative velocity </a:t>
                </a:r>
                <a:r>
                  <a:rPr lang="en-GB" dirty="0" smtClean="0"/>
                  <a:t>of the two objects before and after impact.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𝑟𝑒𝑙𝑎𝑡𝑖𝑣𝑒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𝑣𝑒𝑙𝑜𝑐𝑖𝑡𝑦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𝑎𝑓𝑡𝑒𝑟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𝑖𝑚𝑝𝑎𝑐𝑡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𝑟𝑒𝑙𝑎𝑡𝑖𝑣𝑒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𝑣𝑒𝑙𝑐𝑖𝑡𝑦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𝑏𝑒𝑓𝑜𝑟𝑒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𝑖𝑚𝑝𝑎𝑐𝑡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The coefficient therefore ranges between 0 (perfectly plastic) and 1 (perfectly elastic).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0012" y="1259568"/>
                <a:ext cx="10515600" cy="5414930"/>
              </a:xfrm>
              <a:blipFill>
                <a:blip r:embed="rId2"/>
                <a:stretch>
                  <a:fillRect l="-11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39505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Coefficient of Restitution in Sports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Consider the implications of a high and low c of e for the following sports;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Running shoes</a:t>
            </a:r>
          </a:p>
          <a:p>
            <a:r>
              <a:rPr lang="en-GB" dirty="0" smtClean="0"/>
              <a:t>Squash Balls</a:t>
            </a:r>
          </a:p>
          <a:p>
            <a:r>
              <a:rPr lang="en-GB" dirty="0" smtClean="0"/>
              <a:t>Golf ball</a:t>
            </a:r>
            <a:endParaRPr lang="en-GB" dirty="0"/>
          </a:p>
          <a:p>
            <a:r>
              <a:rPr lang="en-GB" dirty="0" smtClean="0"/>
              <a:t>Gymnastics mat</a:t>
            </a:r>
          </a:p>
          <a:p>
            <a:r>
              <a:rPr lang="en-GB" dirty="0" smtClean="0"/>
              <a:t>Cricket bat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193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Coefficient of Restitution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Measure the velocity of both objects immediately before and after impact.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𝑟𝑒𝑙𝑎𝑡𝑖𝑣𝑒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𝑣𝑒𝑙𝑜𝑐𝑖𝑡𝑦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𝑎𝑓𝑡𝑒𝑟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𝑖𝑚𝑝𝑎𝑐𝑡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𝑟𝑒𝑙𝑎𝑡𝑖𝑣𝑒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𝑣𝑒𝑙𝑐𝑖𝑡𝑦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𝑏𝑒𝑓𝑜𝑟𝑒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𝑖𝑚𝑝𝑎𝑐𝑡</m:t>
                          </m:r>
                        </m:den>
                      </m:f>
                    </m:oMath>
                  </m:oMathPara>
                </a14:m>
                <a:endParaRPr lang="en-GB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i="1" dirty="0" smtClean="0">
                  <a:solidFill>
                    <a:srgbClr val="7030A0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i="1" dirty="0" smtClean="0">
                    <a:solidFill>
                      <a:srgbClr val="7030A0"/>
                    </a:solidFill>
                    <a:latin typeface="Cambria Math" panose="02040503050406030204" pitchFamily="18" charset="0"/>
                  </a:rPr>
                  <a:t>Note the ‘</a:t>
                </a:r>
                <a:r>
                  <a:rPr lang="en-GB" i="1" dirty="0" smtClean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–’ </a:t>
                </a:r>
                <a:r>
                  <a:rPr lang="en-GB" i="1" dirty="0" smtClean="0">
                    <a:solidFill>
                      <a:srgbClr val="7030A0"/>
                    </a:solidFill>
                    <a:latin typeface="Cambria Math" panose="02040503050406030204" pitchFamily="18" charset="0"/>
                  </a:rPr>
                  <a:t>sign indicates there has been a change in direction and e is considered an absolute value.</a:t>
                </a:r>
              </a:p>
              <a:p>
                <a:pPr marL="0" indent="0">
                  <a:buNone/>
                </a:pPr>
                <a:endParaRPr lang="en-GB" i="1" dirty="0">
                  <a:solidFill>
                    <a:srgbClr val="7030A0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 smtClean="0"/>
                  <a:t>However these can be quite difficult to measure experimentally.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3081" r="-1391" b="-19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0664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Simplified Calculation of 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Assume one object is immovable i.e. the ground.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This reduces the equation to  e=-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 smtClean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Again determining velocities over very short duration is support to measurement error.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Therefore if the object is dropped vertically from a certain high then we can calculate the velocity at impact and by measuring the high rebounded we can calculate the initial velocity immediately after impact.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8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2689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Simplified Calculation of 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839" y="1825625"/>
            <a:ext cx="11151078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When an ball is held above the floor is possesses potential energy PE =</a:t>
            </a:r>
            <a:r>
              <a:rPr lang="en-GB" dirty="0" err="1" smtClean="0"/>
              <a:t>mgh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When the ball is dropped the ball speeds up and the potential energy is converted to kinetic energy KE= ½ mv</a:t>
            </a:r>
            <a:r>
              <a:rPr lang="en-GB" baseline="30000" dirty="0" smtClean="0"/>
              <a:t>2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At impact all the PE is converted to KE so due to 1</a:t>
            </a:r>
            <a:r>
              <a:rPr lang="en-GB" baseline="30000" dirty="0" smtClean="0"/>
              <a:t>st</a:t>
            </a:r>
            <a:r>
              <a:rPr lang="en-GB" dirty="0" smtClean="0"/>
              <a:t> law of thermodynamics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PE=KE  or </a:t>
            </a:r>
            <a:r>
              <a:rPr lang="en-GB" dirty="0" err="1" smtClean="0">
                <a:solidFill>
                  <a:srgbClr val="FF0000"/>
                </a:solidFill>
              </a:rPr>
              <a:t>mgh</a:t>
            </a:r>
            <a:r>
              <a:rPr lang="en-GB" dirty="0" smtClean="0">
                <a:solidFill>
                  <a:srgbClr val="FF0000"/>
                </a:solidFill>
              </a:rPr>
              <a:t> = </a:t>
            </a:r>
            <a:r>
              <a:rPr lang="en-GB" dirty="0">
                <a:solidFill>
                  <a:srgbClr val="FF0000"/>
                </a:solidFill>
              </a:rPr>
              <a:t>½ </a:t>
            </a:r>
            <a:r>
              <a:rPr lang="en-GB" dirty="0" smtClean="0">
                <a:solidFill>
                  <a:srgbClr val="FF0000"/>
                </a:solidFill>
              </a:rPr>
              <a:t>mv</a:t>
            </a:r>
            <a:r>
              <a:rPr lang="en-GB" baseline="30000" dirty="0" smtClean="0">
                <a:solidFill>
                  <a:srgbClr val="FF0000"/>
                </a:solidFill>
              </a:rPr>
              <a:t>2  </a:t>
            </a:r>
            <a:r>
              <a:rPr lang="en-GB" dirty="0" smtClean="0">
                <a:solidFill>
                  <a:srgbClr val="FF0000"/>
                </a:solidFill>
              </a:rPr>
              <a:t>or </a:t>
            </a:r>
            <a:r>
              <a:rPr lang="en-GB" dirty="0" err="1" smtClean="0">
                <a:solidFill>
                  <a:srgbClr val="FF0000"/>
                </a:solidFill>
              </a:rPr>
              <a:t>gh</a:t>
            </a:r>
            <a:r>
              <a:rPr lang="en-GB" dirty="0" smtClean="0">
                <a:solidFill>
                  <a:srgbClr val="FF0000"/>
                </a:solidFill>
              </a:rPr>
              <a:t>=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½v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</a:p>
          <a:p>
            <a:pPr marL="0" indent="0" algn="ctr">
              <a:buNone/>
            </a:pPr>
            <a:endParaRPr lang="en-GB" baseline="30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Therefore</a:t>
            </a:r>
          </a:p>
          <a:p>
            <a:pPr marL="0" indent="0" algn="ctr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900" dirty="0" smtClean="0">
                <a:solidFill>
                  <a:srgbClr val="FF0000"/>
                </a:solidFill>
              </a:rPr>
              <a:t>V= √2gh</a:t>
            </a:r>
            <a:endParaRPr lang="en-GB" sz="39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125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Simplified Calculation of 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02621"/>
                <a:ext cx="10515600" cy="4351338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Therefore</a:t>
                </a:r>
              </a:p>
              <a:p>
                <a:pPr marL="0" indent="0">
                  <a:buNone/>
                </a:pPr>
                <a:r>
                  <a:rPr lang="en-GB" dirty="0" smtClean="0"/>
                  <a:t>The velocity before impact is </a:t>
                </a:r>
                <a:r>
                  <a:rPr lang="en-GB" dirty="0">
                    <a:solidFill>
                      <a:srgbClr val="FF0000"/>
                    </a:solidFill>
                  </a:rPr>
                  <a:t>V= √</a:t>
                </a:r>
                <a:r>
                  <a:rPr lang="en-GB" dirty="0" smtClean="0">
                    <a:solidFill>
                      <a:srgbClr val="FF0000"/>
                    </a:solidFill>
                  </a:rPr>
                  <a:t>2gh</a:t>
                </a:r>
                <a:r>
                  <a:rPr lang="en-GB" baseline="-25000" dirty="0" smtClean="0">
                    <a:solidFill>
                      <a:srgbClr val="FF0000"/>
                    </a:solidFill>
                  </a:rPr>
                  <a:t>d</a:t>
                </a:r>
                <a:endParaRPr lang="en-GB" baseline="-250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en-GB" dirty="0" smtClean="0"/>
                  <a:t>The velocity after impact is </a:t>
                </a:r>
                <a:r>
                  <a:rPr lang="en-GB" dirty="0" smtClean="0">
                    <a:solidFill>
                      <a:srgbClr val="FF0000"/>
                    </a:solidFill>
                  </a:rPr>
                  <a:t>u= -√2gh</a:t>
                </a:r>
                <a:r>
                  <a:rPr lang="en-GB" baseline="-25000" dirty="0" smtClean="0">
                    <a:solidFill>
                      <a:srgbClr val="FF0000"/>
                    </a:solidFill>
                  </a:rPr>
                  <a:t>b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Therefore 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-√2</m:t>
                        </m:r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ghb</m:t>
                        </m:r>
                        <m:r>
                          <m:rPr>
                            <m:nor/>
                          </m:rPr>
                          <a:rPr lang="en-GB" baseline="-25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-√2</m:t>
                        </m:r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ghd</m:t>
                        </m:r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r>
                  <a:rPr lang="en-GB" dirty="0" smtClean="0"/>
                  <a:t>		or  e = √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h</m:t>
                        </m:r>
                        <m:r>
                          <m:rPr>
                            <m:nor/>
                          </m:rPr>
                          <a:rPr lang="en-GB" baseline="-25000" dirty="0">
                            <a:solidFill>
                              <a:srgbClr val="FF0000"/>
                            </a:solidFill>
                          </a:rPr>
                          <m:t>b</m:t>
                        </m:r>
                        <m:r>
                          <m:rPr>
                            <m:nor/>
                          </m:rPr>
                          <a:rPr lang="en-GB" baseline="-25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FF0000"/>
                            </a:solidFill>
                          </a:rPr>
                          <m:t>h</m:t>
                        </m:r>
                        <m:r>
                          <m:rPr>
                            <m:nor/>
                          </m:rPr>
                          <a:rPr lang="en-GB" baseline="-25000" dirty="0">
                            <a:solidFill>
                              <a:srgbClr val="FF0000"/>
                            </a:solidFill>
                          </a:rPr>
                          <m:t>d</m:t>
                        </m:r>
                        <m:r>
                          <m:rPr>
                            <m:nor/>
                          </m:rPr>
                          <a:rPr lang="en-GB" baseline="-25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If we drop the ball from 1 m then the C of E becomes </a:t>
                </a:r>
              </a:p>
              <a:p>
                <a:pPr marL="0" indent="0">
                  <a:buNone/>
                </a:pPr>
                <a:r>
                  <a:rPr lang="en-GB" dirty="0" smtClean="0"/>
                  <a:t> </a:t>
                </a:r>
              </a:p>
              <a:p>
                <a:pPr marL="0" indent="0" algn="ctr">
                  <a:buNone/>
                </a:pPr>
                <a:r>
                  <a:rPr lang="en-GB" sz="4300" dirty="0">
                    <a:solidFill>
                      <a:srgbClr val="FF0000"/>
                    </a:solidFill>
                  </a:rPr>
                  <a:t>e</a:t>
                </a:r>
                <a:r>
                  <a:rPr lang="en-GB" sz="4300" dirty="0" smtClean="0">
                    <a:solidFill>
                      <a:srgbClr val="FF0000"/>
                    </a:solidFill>
                  </a:rPr>
                  <a:t>=√</a:t>
                </a:r>
                <a:r>
                  <a:rPr lang="en-GB" sz="4300" dirty="0" err="1" smtClean="0">
                    <a:solidFill>
                      <a:srgbClr val="FF0000"/>
                    </a:solidFill>
                  </a:rPr>
                  <a:t>H</a:t>
                </a:r>
                <a:r>
                  <a:rPr lang="en-GB" sz="4300" baseline="-25000" dirty="0" err="1" smtClean="0">
                    <a:solidFill>
                      <a:srgbClr val="FF0000"/>
                    </a:solidFill>
                  </a:rPr>
                  <a:t>b</a:t>
                </a:r>
                <a:endParaRPr lang="en-GB" sz="4300" baseline="-25000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r>
                  <a:rPr lang="en-GB" sz="3200" baseline="-25000" dirty="0" smtClean="0">
                    <a:solidFill>
                      <a:srgbClr val="FF0000"/>
                    </a:solidFill>
                  </a:rPr>
                  <a:t>Or the square root of the rebound height</a:t>
                </a:r>
                <a:endParaRPr lang="en-GB" sz="3500" baseline="-250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02621"/>
                <a:ext cx="10515600" cy="4351338"/>
              </a:xfrm>
              <a:blipFill>
                <a:blip r:embed="rId2"/>
                <a:stretch>
                  <a:fillRect l="-1043" t="-3641" b="-37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7687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Experimental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Determine the c of e for a cricket ball, a hockey ball, a golf ball and a tennis ball on a wooden surface and on a concrete surface.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Drop each ball from 1m height and record using </a:t>
            </a:r>
            <a:r>
              <a:rPr lang="en-GB" dirty="0" err="1" smtClean="0"/>
              <a:t>ipad</a:t>
            </a:r>
            <a:r>
              <a:rPr lang="en-GB" dirty="0" smtClean="0"/>
              <a:t> the rebound height (Conduct each drop 3 times and take the average).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748" y="4249540"/>
            <a:ext cx="3687251" cy="2062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902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697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Office Theme</vt:lpstr>
      <vt:lpstr>Coefficient of Restitution</vt:lpstr>
      <vt:lpstr>Impact</vt:lpstr>
      <vt:lpstr>Loss of energy</vt:lpstr>
      <vt:lpstr>Energy of Impact</vt:lpstr>
      <vt:lpstr>The Coefficient of Restitution</vt:lpstr>
      <vt:lpstr>Coefficient of Restitution in Sports</vt:lpstr>
      <vt:lpstr>Calculating the Coefficient of Restitution</vt:lpstr>
      <vt:lpstr>Simplified Calculation of e</vt:lpstr>
      <vt:lpstr>Simplified Calculation of e</vt:lpstr>
      <vt:lpstr>Simplified Calculation of e</vt:lpstr>
      <vt:lpstr>Experimental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Coefficient of Restitution</dc:title>
  <dc:creator>David Gardner</dc:creator>
  <cp:lastModifiedBy>David Gardner</cp:lastModifiedBy>
  <cp:revision>15</cp:revision>
  <dcterms:created xsi:type="dcterms:W3CDTF">2020-11-08T13:51:35Z</dcterms:created>
  <dcterms:modified xsi:type="dcterms:W3CDTF">2020-11-15T16:17:16Z</dcterms:modified>
</cp:coreProperties>
</file>