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72" r:id="rId5"/>
    <p:sldId id="273" r:id="rId6"/>
    <p:sldId id="269" r:id="rId7"/>
    <p:sldId id="271" r:id="rId8"/>
    <p:sldId id="260" r:id="rId9"/>
    <p:sldId id="261" r:id="rId10"/>
    <p:sldId id="262" r:id="rId11"/>
    <p:sldId id="263" r:id="rId12"/>
    <p:sldId id="264" r:id="rId13"/>
    <p:sldId id="265" r:id="rId14"/>
    <p:sldId id="270" r:id="rId15"/>
    <p:sldId id="266" r:id="rId16"/>
    <p:sldId id="274" r:id="rId17"/>
    <p:sldId id="268"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E370546-21BA-448A-9CB7-1CC5099ADC8A}">
          <p14:sldIdLst>
            <p14:sldId id="256"/>
            <p14:sldId id="258"/>
            <p14:sldId id="259"/>
            <p14:sldId id="272"/>
            <p14:sldId id="273"/>
            <p14:sldId id="269"/>
            <p14:sldId id="271"/>
            <p14:sldId id="260"/>
            <p14:sldId id="261"/>
            <p14:sldId id="262"/>
            <p14:sldId id="263"/>
            <p14:sldId id="264"/>
            <p14:sldId id="265"/>
            <p14:sldId id="270"/>
            <p14:sldId id="266"/>
            <p14:sldId id="274"/>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5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E2C515-7750-41DB-9282-D45D0FE5D292}" type="doc">
      <dgm:prSet loTypeId="urn:microsoft.com/office/officeart/2018/2/layout/IconCircleList" loCatId="icon" qsTypeId="urn:microsoft.com/office/officeart/2005/8/quickstyle/simple1" qsCatId="simple" csTypeId="urn:microsoft.com/office/officeart/2018/5/colors/Iconchunking_neutralbg_accent4_2" csCatId="accent4" phldr="1"/>
      <dgm:spPr/>
      <dgm:t>
        <a:bodyPr/>
        <a:lstStyle/>
        <a:p>
          <a:endParaRPr lang="en-US"/>
        </a:p>
      </dgm:t>
    </dgm:pt>
    <dgm:pt modelId="{3013878D-F862-44A1-9A71-460E21C7285D}">
      <dgm:prSet/>
      <dgm:spPr/>
      <dgm:t>
        <a:bodyPr/>
        <a:lstStyle/>
        <a:p>
          <a:pPr algn="ctr">
            <a:lnSpc>
              <a:spcPct val="100000"/>
            </a:lnSpc>
          </a:pPr>
          <a:r>
            <a:rPr lang="en-US" dirty="0"/>
            <a:t>Entertainment, it is applied to create the third dimension and improve customers’ interestingness.</a:t>
          </a:r>
        </a:p>
      </dgm:t>
    </dgm:pt>
    <dgm:pt modelId="{3C571340-06F0-41C1-A40A-A03C0F49DDAD}" type="parTrans" cxnId="{4F2CC8DF-B788-4327-B8C3-A43CE229D31C}">
      <dgm:prSet/>
      <dgm:spPr/>
      <dgm:t>
        <a:bodyPr/>
        <a:lstStyle/>
        <a:p>
          <a:pPr algn="ctr"/>
          <a:endParaRPr lang="en-US"/>
        </a:p>
      </dgm:t>
    </dgm:pt>
    <dgm:pt modelId="{CA44D4AB-A467-45AA-AE34-4650CD8A98A7}" type="sibTrans" cxnId="{4F2CC8DF-B788-4327-B8C3-A43CE229D31C}">
      <dgm:prSet/>
      <dgm:spPr/>
      <dgm:t>
        <a:bodyPr/>
        <a:lstStyle/>
        <a:p>
          <a:pPr algn="ctr">
            <a:lnSpc>
              <a:spcPct val="100000"/>
            </a:lnSpc>
          </a:pPr>
          <a:endParaRPr lang="en-US"/>
        </a:p>
      </dgm:t>
    </dgm:pt>
    <dgm:pt modelId="{FB380314-F0F4-4AD2-A084-61A0B61EE07A}">
      <dgm:prSet/>
      <dgm:spPr/>
      <dgm:t>
        <a:bodyPr/>
        <a:lstStyle/>
        <a:p>
          <a:pPr algn="ctr">
            <a:lnSpc>
              <a:spcPct val="100000"/>
            </a:lnSpc>
          </a:pPr>
          <a:r>
            <a:rPr lang="en-US"/>
            <a:t>Medicine, it is used for creating a virtual laboratory to add more medical knowledge.</a:t>
          </a:r>
        </a:p>
      </dgm:t>
    </dgm:pt>
    <dgm:pt modelId="{529A3CEA-69B7-41E9-AD5B-B75654EFDB9D}" type="parTrans" cxnId="{346E01D1-A4B3-4D6E-9B3D-8A0143011A3E}">
      <dgm:prSet/>
      <dgm:spPr/>
      <dgm:t>
        <a:bodyPr/>
        <a:lstStyle/>
        <a:p>
          <a:pPr algn="ctr"/>
          <a:endParaRPr lang="en-US"/>
        </a:p>
      </dgm:t>
    </dgm:pt>
    <dgm:pt modelId="{0E15456E-778B-4D0B-B278-DD6D35C5F3BC}" type="sibTrans" cxnId="{346E01D1-A4B3-4D6E-9B3D-8A0143011A3E}">
      <dgm:prSet/>
      <dgm:spPr/>
      <dgm:t>
        <a:bodyPr/>
        <a:lstStyle/>
        <a:p>
          <a:pPr algn="ctr">
            <a:lnSpc>
              <a:spcPct val="100000"/>
            </a:lnSpc>
          </a:pPr>
          <a:endParaRPr lang="en-US"/>
        </a:p>
      </dgm:t>
    </dgm:pt>
    <dgm:pt modelId="{32574C0C-98B1-4885-BACE-210B45C9CACE}">
      <dgm:prSet/>
      <dgm:spPr/>
      <dgm:t>
        <a:bodyPr/>
        <a:lstStyle/>
        <a:p>
          <a:pPr algn="ctr">
            <a:lnSpc>
              <a:spcPct val="100000"/>
            </a:lnSpc>
          </a:pPr>
          <a:r>
            <a:rPr lang="en-US" dirty="0"/>
            <a:t>Housing; to make a virtual interior environment or a building to satisfy the needs of engineers, designers and buyers.</a:t>
          </a:r>
        </a:p>
      </dgm:t>
    </dgm:pt>
    <dgm:pt modelId="{71B0876F-7839-47C2-BC3C-9FC490D3013B}" type="parTrans" cxnId="{2B1B8FC3-4ADD-465F-B488-9C5099AB4EAF}">
      <dgm:prSet/>
      <dgm:spPr/>
      <dgm:t>
        <a:bodyPr/>
        <a:lstStyle/>
        <a:p>
          <a:pPr algn="ctr"/>
          <a:endParaRPr lang="en-US"/>
        </a:p>
      </dgm:t>
    </dgm:pt>
    <dgm:pt modelId="{8DEF83A8-7723-45C0-9CA5-0C9C8701C6CD}" type="sibTrans" cxnId="{2B1B8FC3-4ADD-465F-B488-9C5099AB4EAF}">
      <dgm:prSet/>
      <dgm:spPr/>
      <dgm:t>
        <a:bodyPr/>
        <a:lstStyle/>
        <a:p>
          <a:pPr algn="ctr">
            <a:lnSpc>
              <a:spcPct val="100000"/>
            </a:lnSpc>
          </a:pPr>
          <a:endParaRPr lang="en-US"/>
        </a:p>
      </dgm:t>
    </dgm:pt>
    <dgm:pt modelId="{7B678DE9-62F5-42DF-B335-BBDA55C7B762}">
      <dgm:prSet/>
      <dgm:spPr/>
      <dgm:t>
        <a:bodyPr/>
        <a:lstStyle/>
        <a:p>
          <a:pPr algn="ctr">
            <a:lnSpc>
              <a:spcPct val="100000"/>
            </a:lnSpc>
          </a:pPr>
          <a:r>
            <a:rPr lang="en-US" dirty="0"/>
            <a:t>Its strength is to create an immersed and more authentic environment to satisfy needs and wants of different people.  </a:t>
          </a:r>
        </a:p>
      </dgm:t>
    </dgm:pt>
    <dgm:pt modelId="{F4E9587B-19BB-459A-85A6-7A3DE4E0CC51}" type="parTrans" cxnId="{CCFCEAF5-5D8B-436E-B9E7-93AB1B407039}">
      <dgm:prSet/>
      <dgm:spPr/>
      <dgm:t>
        <a:bodyPr/>
        <a:lstStyle/>
        <a:p>
          <a:pPr algn="ctr"/>
          <a:endParaRPr lang="en-US"/>
        </a:p>
      </dgm:t>
    </dgm:pt>
    <dgm:pt modelId="{3005DF7B-D20D-4DF1-8E6C-CC41CC1D35B7}" type="sibTrans" cxnId="{CCFCEAF5-5D8B-436E-B9E7-93AB1B407039}">
      <dgm:prSet/>
      <dgm:spPr/>
      <dgm:t>
        <a:bodyPr/>
        <a:lstStyle/>
        <a:p>
          <a:pPr algn="ctr"/>
          <a:endParaRPr lang="en-US"/>
        </a:p>
      </dgm:t>
    </dgm:pt>
    <dgm:pt modelId="{649ED05F-958E-4251-829B-1EECFE5118F2}" type="pres">
      <dgm:prSet presAssocID="{CBE2C515-7750-41DB-9282-D45D0FE5D292}" presName="root" presStyleCnt="0">
        <dgm:presLayoutVars>
          <dgm:dir/>
          <dgm:resizeHandles val="exact"/>
        </dgm:presLayoutVars>
      </dgm:prSet>
      <dgm:spPr/>
    </dgm:pt>
    <dgm:pt modelId="{FE76BF1D-0375-4B06-A43E-E0EFDBC2A5DD}" type="pres">
      <dgm:prSet presAssocID="{CBE2C515-7750-41DB-9282-D45D0FE5D292}" presName="container" presStyleCnt="0">
        <dgm:presLayoutVars>
          <dgm:dir/>
          <dgm:resizeHandles val="exact"/>
        </dgm:presLayoutVars>
      </dgm:prSet>
      <dgm:spPr/>
    </dgm:pt>
    <dgm:pt modelId="{D2493F26-4CE9-49EE-9F62-8C1241DF9525}" type="pres">
      <dgm:prSet presAssocID="{3013878D-F862-44A1-9A71-460E21C7285D}" presName="compNode" presStyleCnt="0"/>
      <dgm:spPr/>
    </dgm:pt>
    <dgm:pt modelId="{3123B272-8D29-4E3D-A6DC-46C1D4140873}" type="pres">
      <dgm:prSet presAssocID="{3013878D-F862-44A1-9A71-460E21C7285D}" presName="iconBgRect" presStyleLbl="bgShp" presStyleIdx="0" presStyleCnt="4"/>
      <dgm:spPr/>
    </dgm:pt>
    <dgm:pt modelId="{0F0E33E5-3FD7-4DB1-A641-4848F34051A7}" type="pres">
      <dgm:prSet presAssocID="{3013878D-F862-44A1-9A71-460E21C728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Music"/>
        </a:ext>
      </dgm:extLst>
    </dgm:pt>
    <dgm:pt modelId="{A3518725-CE1E-4152-A96F-518401C2241E}" type="pres">
      <dgm:prSet presAssocID="{3013878D-F862-44A1-9A71-460E21C7285D}" presName="spaceRect" presStyleCnt="0"/>
      <dgm:spPr/>
    </dgm:pt>
    <dgm:pt modelId="{98A44389-88B2-48D8-914E-793EF9745118}" type="pres">
      <dgm:prSet presAssocID="{3013878D-F862-44A1-9A71-460E21C7285D}" presName="textRect" presStyleLbl="revTx" presStyleIdx="0" presStyleCnt="4">
        <dgm:presLayoutVars>
          <dgm:chMax val="1"/>
          <dgm:chPref val="1"/>
        </dgm:presLayoutVars>
      </dgm:prSet>
      <dgm:spPr/>
    </dgm:pt>
    <dgm:pt modelId="{B592F4C5-4E54-439F-9111-FC4CB3F8EF3D}" type="pres">
      <dgm:prSet presAssocID="{CA44D4AB-A467-45AA-AE34-4650CD8A98A7}" presName="sibTrans" presStyleLbl="sibTrans2D1" presStyleIdx="0" presStyleCnt="0"/>
      <dgm:spPr/>
    </dgm:pt>
    <dgm:pt modelId="{262ED31B-6AED-49A0-A7A3-BE5AA4C53258}" type="pres">
      <dgm:prSet presAssocID="{FB380314-F0F4-4AD2-A084-61A0B61EE07A}" presName="compNode" presStyleCnt="0"/>
      <dgm:spPr/>
    </dgm:pt>
    <dgm:pt modelId="{C024BB68-6104-4198-B83E-93B8E3B333EA}" type="pres">
      <dgm:prSet presAssocID="{FB380314-F0F4-4AD2-A084-61A0B61EE07A}" presName="iconBgRect" presStyleLbl="bgShp" presStyleIdx="1" presStyleCnt="4"/>
      <dgm:spPr/>
    </dgm:pt>
    <dgm:pt modelId="{C696C77A-AE8D-427B-8583-B8CFEC83B83B}" type="pres">
      <dgm:prSet presAssocID="{FB380314-F0F4-4AD2-A084-61A0B61EE0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BBC2D12A-F076-40E8-8772-F69A07059828}" type="pres">
      <dgm:prSet presAssocID="{FB380314-F0F4-4AD2-A084-61A0B61EE07A}" presName="spaceRect" presStyleCnt="0"/>
      <dgm:spPr/>
    </dgm:pt>
    <dgm:pt modelId="{A3D35CA0-ABA0-4DDF-AD22-BCEF05DF9068}" type="pres">
      <dgm:prSet presAssocID="{FB380314-F0F4-4AD2-A084-61A0B61EE07A}" presName="textRect" presStyleLbl="revTx" presStyleIdx="1" presStyleCnt="4">
        <dgm:presLayoutVars>
          <dgm:chMax val="1"/>
          <dgm:chPref val="1"/>
        </dgm:presLayoutVars>
      </dgm:prSet>
      <dgm:spPr/>
    </dgm:pt>
    <dgm:pt modelId="{14A53A5C-6019-4B64-9832-8CA37A2A9492}" type="pres">
      <dgm:prSet presAssocID="{0E15456E-778B-4D0B-B278-DD6D35C5F3BC}" presName="sibTrans" presStyleLbl="sibTrans2D1" presStyleIdx="0" presStyleCnt="0"/>
      <dgm:spPr/>
    </dgm:pt>
    <dgm:pt modelId="{02D8760B-A805-47C9-B786-E0BEDDAD8DB2}" type="pres">
      <dgm:prSet presAssocID="{32574C0C-98B1-4885-BACE-210B45C9CACE}" presName="compNode" presStyleCnt="0"/>
      <dgm:spPr/>
    </dgm:pt>
    <dgm:pt modelId="{31449C23-A3A4-42C8-98DD-808CABE754CA}" type="pres">
      <dgm:prSet presAssocID="{32574C0C-98B1-4885-BACE-210B45C9CACE}" presName="iconBgRect" presStyleLbl="bgShp" presStyleIdx="2" presStyleCnt="4"/>
      <dgm:spPr/>
    </dgm:pt>
    <dgm:pt modelId="{4B14EB81-3BBA-4EEA-BC88-E0444E64F184}" type="pres">
      <dgm:prSet presAssocID="{32574C0C-98B1-4885-BACE-210B45C9CAC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DD42F122-3B82-4A94-9689-8C533F0C1ECC}" type="pres">
      <dgm:prSet presAssocID="{32574C0C-98B1-4885-BACE-210B45C9CACE}" presName="spaceRect" presStyleCnt="0"/>
      <dgm:spPr/>
    </dgm:pt>
    <dgm:pt modelId="{2A26B537-2DC0-4B00-8DF3-A552D9B7D2C7}" type="pres">
      <dgm:prSet presAssocID="{32574C0C-98B1-4885-BACE-210B45C9CACE}" presName="textRect" presStyleLbl="revTx" presStyleIdx="2" presStyleCnt="4">
        <dgm:presLayoutVars>
          <dgm:chMax val="1"/>
          <dgm:chPref val="1"/>
        </dgm:presLayoutVars>
      </dgm:prSet>
      <dgm:spPr/>
    </dgm:pt>
    <dgm:pt modelId="{A8D8391D-3E37-4EC4-9785-304ACB0B3955}" type="pres">
      <dgm:prSet presAssocID="{8DEF83A8-7723-45C0-9CA5-0C9C8701C6CD}" presName="sibTrans" presStyleLbl="sibTrans2D1" presStyleIdx="0" presStyleCnt="0"/>
      <dgm:spPr/>
    </dgm:pt>
    <dgm:pt modelId="{C0C70B6F-08AD-4222-99BC-E5E80353674C}" type="pres">
      <dgm:prSet presAssocID="{7B678DE9-62F5-42DF-B335-BBDA55C7B762}" presName="compNode" presStyleCnt="0"/>
      <dgm:spPr/>
    </dgm:pt>
    <dgm:pt modelId="{57674C00-FC26-4846-B05B-A3A80B64F8F2}" type="pres">
      <dgm:prSet presAssocID="{7B678DE9-62F5-42DF-B335-BBDA55C7B762}" presName="iconBgRect" presStyleLbl="bgShp" presStyleIdx="3" presStyleCnt="4"/>
      <dgm:spPr/>
    </dgm:pt>
    <dgm:pt modelId="{6CC21A39-F3E0-4234-892E-33ADE1DEA1DA}" type="pres">
      <dgm:prSet presAssocID="{7B678DE9-62F5-42DF-B335-BBDA55C7B7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B24C64A0-1C93-4B6A-962C-E058AAEFE9E6}" type="pres">
      <dgm:prSet presAssocID="{7B678DE9-62F5-42DF-B335-BBDA55C7B762}" presName="spaceRect" presStyleCnt="0"/>
      <dgm:spPr/>
    </dgm:pt>
    <dgm:pt modelId="{91B372D4-037B-4199-B0CE-0898D2D718EC}" type="pres">
      <dgm:prSet presAssocID="{7B678DE9-62F5-42DF-B335-BBDA55C7B762}" presName="textRect" presStyleLbl="revTx" presStyleIdx="3" presStyleCnt="4">
        <dgm:presLayoutVars>
          <dgm:chMax val="1"/>
          <dgm:chPref val="1"/>
        </dgm:presLayoutVars>
      </dgm:prSet>
      <dgm:spPr/>
    </dgm:pt>
  </dgm:ptLst>
  <dgm:cxnLst>
    <dgm:cxn modelId="{14FBBA10-EEBB-4CE9-B2E5-9C6990F9CACC}" type="presOf" srcId="{3013878D-F862-44A1-9A71-460E21C7285D}" destId="{98A44389-88B2-48D8-914E-793EF9745118}" srcOrd="0" destOrd="0" presId="urn:microsoft.com/office/officeart/2018/2/layout/IconCircleList"/>
    <dgm:cxn modelId="{0BD17E30-F13E-4280-89F3-8E8AE3C6941D}" type="presOf" srcId="{CA44D4AB-A467-45AA-AE34-4650CD8A98A7}" destId="{B592F4C5-4E54-439F-9111-FC4CB3F8EF3D}" srcOrd="0" destOrd="0" presId="urn:microsoft.com/office/officeart/2018/2/layout/IconCircleList"/>
    <dgm:cxn modelId="{BA10DD7A-F955-49B5-A618-422308CF9739}" type="presOf" srcId="{FB380314-F0F4-4AD2-A084-61A0B61EE07A}" destId="{A3D35CA0-ABA0-4DDF-AD22-BCEF05DF9068}" srcOrd="0" destOrd="0" presId="urn:microsoft.com/office/officeart/2018/2/layout/IconCircleList"/>
    <dgm:cxn modelId="{DB043586-10EB-4780-83EB-90D5D7EED60D}" type="presOf" srcId="{7B678DE9-62F5-42DF-B335-BBDA55C7B762}" destId="{91B372D4-037B-4199-B0CE-0898D2D718EC}" srcOrd="0" destOrd="0" presId="urn:microsoft.com/office/officeart/2018/2/layout/IconCircleList"/>
    <dgm:cxn modelId="{23C49F88-6348-41C3-BE6A-42AA8E370601}" type="presOf" srcId="{32574C0C-98B1-4885-BACE-210B45C9CACE}" destId="{2A26B537-2DC0-4B00-8DF3-A552D9B7D2C7}" srcOrd="0" destOrd="0" presId="urn:microsoft.com/office/officeart/2018/2/layout/IconCircleList"/>
    <dgm:cxn modelId="{EED2C890-E30A-42A9-9789-BF9B1F6941F8}" type="presOf" srcId="{0E15456E-778B-4D0B-B278-DD6D35C5F3BC}" destId="{14A53A5C-6019-4B64-9832-8CA37A2A9492}" srcOrd="0" destOrd="0" presId="urn:microsoft.com/office/officeart/2018/2/layout/IconCircleList"/>
    <dgm:cxn modelId="{40B6BB9B-B59F-451E-B1EB-845774DADF1F}" type="presOf" srcId="{CBE2C515-7750-41DB-9282-D45D0FE5D292}" destId="{649ED05F-958E-4251-829B-1EECFE5118F2}" srcOrd="0" destOrd="0" presId="urn:microsoft.com/office/officeart/2018/2/layout/IconCircleList"/>
    <dgm:cxn modelId="{84F668A6-5AF4-4742-9CAA-76582804EB6F}" type="presOf" srcId="{8DEF83A8-7723-45C0-9CA5-0C9C8701C6CD}" destId="{A8D8391D-3E37-4EC4-9785-304ACB0B3955}" srcOrd="0" destOrd="0" presId="urn:microsoft.com/office/officeart/2018/2/layout/IconCircleList"/>
    <dgm:cxn modelId="{2B1B8FC3-4ADD-465F-B488-9C5099AB4EAF}" srcId="{CBE2C515-7750-41DB-9282-D45D0FE5D292}" destId="{32574C0C-98B1-4885-BACE-210B45C9CACE}" srcOrd="2" destOrd="0" parTransId="{71B0876F-7839-47C2-BC3C-9FC490D3013B}" sibTransId="{8DEF83A8-7723-45C0-9CA5-0C9C8701C6CD}"/>
    <dgm:cxn modelId="{346E01D1-A4B3-4D6E-9B3D-8A0143011A3E}" srcId="{CBE2C515-7750-41DB-9282-D45D0FE5D292}" destId="{FB380314-F0F4-4AD2-A084-61A0B61EE07A}" srcOrd="1" destOrd="0" parTransId="{529A3CEA-69B7-41E9-AD5B-B75654EFDB9D}" sibTransId="{0E15456E-778B-4D0B-B278-DD6D35C5F3BC}"/>
    <dgm:cxn modelId="{4F2CC8DF-B788-4327-B8C3-A43CE229D31C}" srcId="{CBE2C515-7750-41DB-9282-D45D0FE5D292}" destId="{3013878D-F862-44A1-9A71-460E21C7285D}" srcOrd="0" destOrd="0" parTransId="{3C571340-06F0-41C1-A40A-A03C0F49DDAD}" sibTransId="{CA44D4AB-A467-45AA-AE34-4650CD8A98A7}"/>
    <dgm:cxn modelId="{CCFCEAF5-5D8B-436E-B9E7-93AB1B407039}" srcId="{CBE2C515-7750-41DB-9282-D45D0FE5D292}" destId="{7B678DE9-62F5-42DF-B335-BBDA55C7B762}" srcOrd="3" destOrd="0" parTransId="{F4E9587B-19BB-459A-85A6-7A3DE4E0CC51}" sibTransId="{3005DF7B-D20D-4DF1-8E6C-CC41CC1D35B7}"/>
    <dgm:cxn modelId="{769A4D90-1318-45E5-BD8D-C4029B47230A}" type="presParOf" srcId="{649ED05F-958E-4251-829B-1EECFE5118F2}" destId="{FE76BF1D-0375-4B06-A43E-E0EFDBC2A5DD}" srcOrd="0" destOrd="0" presId="urn:microsoft.com/office/officeart/2018/2/layout/IconCircleList"/>
    <dgm:cxn modelId="{DCCE857C-C802-447F-9D99-FB1D0852A802}" type="presParOf" srcId="{FE76BF1D-0375-4B06-A43E-E0EFDBC2A5DD}" destId="{D2493F26-4CE9-49EE-9F62-8C1241DF9525}" srcOrd="0" destOrd="0" presId="urn:microsoft.com/office/officeart/2018/2/layout/IconCircleList"/>
    <dgm:cxn modelId="{B864AA88-EAB3-4FE3-BC75-5D3CA69F3623}" type="presParOf" srcId="{D2493F26-4CE9-49EE-9F62-8C1241DF9525}" destId="{3123B272-8D29-4E3D-A6DC-46C1D4140873}" srcOrd="0" destOrd="0" presId="urn:microsoft.com/office/officeart/2018/2/layout/IconCircleList"/>
    <dgm:cxn modelId="{11CA3020-C96E-4814-82C5-1B2F3202374E}" type="presParOf" srcId="{D2493F26-4CE9-49EE-9F62-8C1241DF9525}" destId="{0F0E33E5-3FD7-4DB1-A641-4848F34051A7}" srcOrd="1" destOrd="0" presId="urn:microsoft.com/office/officeart/2018/2/layout/IconCircleList"/>
    <dgm:cxn modelId="{BE6F7E28-09C5-4554-8819-BF97C166194C}" type="presParOf" srcId="{D2493F26-4CE9-49EE-9F62-8C1241DF9525}" destId="{A3518725-CE1E-4152-A96F-518401C2241E}" srcOrd="2" destOrd="0" presId="urn:microsoft.com/office/officeart/2018/2/layout/IconCircleList"/>
    <dgm:cxn modelId="{047488FD-8BE9-4235-BF68-7EC3C7E4341D}" type="presParOf" srcId="{D2493F26-4CE9-49EE-9F62-8C1241DF9525}" destId="{98A44389-88B2-48D8-914E-793EF9745118}" srcOrd="3" destOrd="0" presId="urn:microsoft.com/office/officeart/2018/2/layout/IconCircleList"/>
    <dgm:cxn modelId="{BD8778D3-CE69-4DBC-8CDD-7602A8DF5EE0}" type="presParOf" srcId="{FE76BF1D-0375-4B06-A43E-E0EFDBC2A5DD}" destId="{B592F4C5-4E54-439F-9111-FC4CB3F8EF3D}" srcOrd="1" destOrd="0" presId="urn:microsoft.com/office/officeart/2018/2/layout/IconCircleList"/>
    <dgm:cxn modelId="{C8CAEC47-DDD8-4CF9-9604-759B540AA0D6}" type="presParOf" srcId="{FE76BF1D-0375-4B06-A43E-E0EFDBC2A5DD}" destId="{262ED31B-6AED-49A0-A7A3-BE5AA4C53258}" srcOrd="2" destOrd="0" presId="urn:microsoft.com/office/officeart/2018/2/layout/IconCircleList"/>
    <dgm:cxn modelId="{F70B6169-05E4-422E-B171-92B220E478DF}" type="presParOf" srcId="{262ED31B-6AED-49A0-A7A3-BE5AA4C53258}" destId="{C024BB68-6104-4198-B83E-93B8E3B333EA}" srcOrd="0" destOrd="0" presId="urn:microsoft.com/office/officeart/2018/2/layout/IconCircleList"/>
    <dgm:cxn modelId="{24C5ABCF-093B-4EA4-96A4-E9059A08087D}" type="presParOf" srcId="{262ED31B-6AED-49A0-A7A3-BE5AA4C53258}" destId="{C696C77A-AE8D-427B-8583-B8CFEC83B83B}" srcOrd="1" destOrd="0" presId="urn:microsoft.com/office/officeart/2018/2/layout/IconCircleList"/>
    <dgm:cxn modelId="{C46CEAC5-BC80-4D96-A174-5CF740CE70C2}" type="presParOf" srcId="{262ED31B-6AED-49A0-A7A3-BE5AA4C53258}" destId="{BBC2D12A-F076-40E8-8772-F69A07059828}" srcOrd="2" destOrd="0" presId="urn:microsoft.com/office/officeart/2018/2/layout/IconCircleList"/>
    <dgm:cxn modelId="{5C47CCD7-4F86-4015-A36F-39F95509A841}" type="presParOf" srcId="{262ED31B-6AED-49A0-A7A3-BE5AA4C53258}" destId="{A3D35CA0-ABA0-4DDF-AD22-BCEF05DF9068}" srcOrd="3" destOrd="0" presId="urn:microsoft.com/office/officeart/2018/2/layout/IconCircleList"/>
    <dgm:cxn modelId="{06EA9EFE-D7BE-457E-BB9C-122BFF90DFB9}" type="presParOf" srcId="{FE76BF1D-0375-4B06-A43E-E0EFDBC2A5DD}" destId="{14A53A5C-6019-4B64-9832-8CA37A2A9492}" srcOrd="3" destOrd="0" presId="urn:microsoft.com/office/officeart/2018/2/layout/IconCircleList"/>
    <dgm:cxn modelId="{751E32C0-8535-4999-AAAE-ECA80A367112}" type="presParOf" srcId="{FE76BF1D-0375-4B06-A43E-E0EFDBC2A5DD}" destId="{02D8760B-A805-47C9-B786-E0BEDDAD8DB2}" srcOrd="4" destOrd="0" presId="urn:microsoft.com/office/officeart/2018/2/layout/IconCircleList"/>
    <dgm:cxn modelId="{342A05A3-1E7D-4A59-BA24-85DB2533740A}" type="presParOf" srcId="{02D8760B-A805-47C9-B786-E0BEDDAD8DB2}" destId="{31449C23-A3A4-42C8-98DD-808CABE754CA}" srcOrd="0" destOrd="0" presId="urn:microsoft.com/office/officeart/2018/2/layout/IconCircleList"/>
    <dgm:cxn modelId="{E40326F1-F8F5-4761-911A-99A8D9FF434B}" type="presParOf" srcId="{02D8760B-A805-47C9-B786-E0BEDDAD8DB2}" destId="{4B14EB81-3BBA-4EEA-BC88-E0444E64F184}" srcOrd="1" destOrd="0" presId="urn:microsoft.com/office/officeart/2018/2/layout/IconCircleList"/>
    <dgm:cxn modelId="{69511431-00F9-4643-9424-740B2383B174}" type="presParOf" srcId="{02D8760B-A805-47C9-B786-E0BEDDAD8DB2}" destId="{DD42F122-3B82-4A94-9689-8C533F0C1ECC}" srcOrd="2" destOrd="0" presId="urn:microsoft.com/office/officeart/2018/2/layout/IconCircleList"/>
    <dgm:cxn modelId="{4642D2AD-C2FD-48E1-9F12-097620DA22A5}" type="presParOf" srcId="{02D8760B-A805-47C9-B786-E0BEDDAD8DB2}" destId="{2A26B537-2DC0-4B00-8DF3-A552D9B7D2C7}" srcOrd="3" destOrd="0" presId="urn:microsoft.com/office/officeart/2018/2/layout/IconCircleList"/>
    <dgm:cxn modelId="{1560DDE2-3779-4B09-9CED-F2BBD0EF250C}" type="presParOf" srcId="{FE76BF1D-0375-4B06-A43E-E0EFDBC2A5DD}" destId="{A8D8391D-3E37-4EC4-9785-304ACB0B3955}" srcOrd="5" destOrd="0" presId="urn:microsoft.com/office/officeart/2018/2/layout/IconCircleList"/>
    <dgm:cxn modelId="{26B35218-B7BC-4733-AF7A-C7C68E89B024}" type="presParOf" srcId="{FE76BF1D-0375-4B06-A43E-E0EFDBC2A5DD}" destId="{C0C70B6F-08AD-4222-99BC-E5E80353674C}" srcOrd="6" destOrd="0" presId="urn:microsoft.com/office/officeart/2018/2/layout/IconCircleList"/>
    <dgm:cxn modelId="{DF253EBA-9D13-49F4-B647-E40D207710EA}" type="presParOf" srcId="{C0C70B6F-08AD-4222-99BC-E5E80353674C}" destId="{57674C00-FC26-4846-B05B-A3A80B64F8F2}" srcOrd="0" destOrd="0" presId="urn:microsoft.com/office/officeart/2018/2/layout/IconCircleList"/>
    <dgm:cxn modelId="{135BA7CF-8659-4192-A3AE-9C72D9718B17}" type="presParOf" srcId="{C0C70B6F-08AD-4222-99BC-E5E80353674C}" destId="{6CC21A39-F3E0-4234-892E-33ADE1DEA1DA}" srcOrd="1" destOrd="0" presId="urn:microsoft.com/office/officeart/2018/2/layout/IconCircleList"/>
    <dgm:cxn modelId="{E924E057-B2C0-4DF1-AB7E-C48514515C68}" type="presParOf" srcId="{C0C70B6F-08AD-4222-99BC-E5E80353674C}" destId="{B24C64A0-1C93-4B6A-962C-E058AAEFE9E6}" srcOrd="2" destOrd="0" presId="urn:microsoft.com/office/officeart/2018/2/layout/IconCircleList"/>
    <dgm:cxn modelId="{D6BD7497-2E66-415C-8C03-298A5F073C80}" type="presParOf" srcId="{C0C70B6F-08AD-4222-99BC-E5E80353674C}" destId="{91B372D4-037B-4199-B0CE-0898D2D718EC}"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3B272-8D29-4E3D-A6DC-46C1D4140873}">
      <dsp:nvSpPr>
        <dsp:cNvPr id="0" name=""/>
        <dsp:cNvSpPr/>
      </dsp:nvSpPr>
      <dsp:spPr>
        <a:xfrm>
          <a:off x="32636" y="210180"/>
          <a:ext cx="1477027" cy="147702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E33E5-3FD7-4DB1-A641-4848F34051A7}">
      <dsp:nvSpPr>
        <dsp:cNvPr id="0" name=""/>
        <dsp:cNvSpPr/>
      </dsp:nvSpPr>
      <dsp:spPr>
        <a:xfrm>
          <a:off x="342812" y="520356"/>
          <a:ext cx="856676" cy="856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A44389-88B2-48D8-914E-793EF9745118}">
      <dsp:nvSpPr>
        <dsp:cNvPr id="0" name=""/>
        <dsp:cNvSpPr/>
      </dsp:nvSpPr>
      <dsp:spPr>
        <a:xfrm>
          <a:off x="1826170" y="210180"/>
          <a:ext cx="3481565" cy="147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100000"/>
            </a:lnSpc>
            <a:spcBef>
              <a:spcPct val="0"/>
            </a:spcBef>
            <a:spcAft>
              <a:spcPct val="35000"/>
            </a:spcAft>
            <a:buNone/>
          </a:pPr>
          <a:r>
            <a:rPr lang="en-US" sz="1900" kern="1200" dirty="0"/>
            <a:t>Entertainment, it is applied to create the third dimension and improve customers’ interestingness.</a:t>
          </a:r>
        </a:p>
      </dsp:txBody>
      <dsp:txXfrm>
        <a:off x="1826170" y="210180"/>
        <a:ext cx="3481565" cy="1477027"/>
      </dsp:txXfrm>
    </dsp:sp>
    <dsp:sp modelId="{C024BB68-6104-4198-B83E-93B8E3B333EA}">
      <dsp:nvSpPr>
        <dsp:cNvPr id="0" name=""/>
        <dsp:cNvSpPr/>
      </dsp:nvSpPr>
      <dsp:spPr>
        <a:xfrm>
          <a:off x="5914372" y="210180"/>
          <a:ext cx="1477027" cy="147702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6C77A-AE8D-427B-8583-B8CFEC83B83B}">
      <dsp:nvSpPr>
        <dsp:cNvPr id="0" name=""/>
        <dsp:cNvSpPr/>
      </dsp:nvSpPr>
      <dsp:spPr>
        <a:xfrm>
          <a:off x="6224548" y="520356"/>
          <a:ext cx="856676" cy="856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D35CA0-ABA0-4DDF-AD22-BCEF05DF9068}">
      <dsp:nvSpPr>
        <dsp:cNvPr id="0" name=""/>
        <dsp:cNvSpPr/>
      </dsp:nvSpPr>
      <dsp:spPr>
        <a:xfrm>
          <a:off x="7707906" y="210180"/>
          <a:ext cx="3481565" cy="147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100000"/>
            </a:lnSpc>
            <a:spcBef>
              <a:spcPct val="0"/>
            </a:spcBef>
            <a:spcAft>
              <a:spcPct val="35000"/>
            </a:spcAft>
            <a:buNone/>
          </a:pPr>
          <a:r>
            <a:rPr lang="en-US" sz="1900" kern="1200"/>
            <a:t>Medicine, it is used for creating a virtual laboratory to add more medical knowledge.</a:t>
          </a:r>
        </a:p>
      </dsp:txBody>
      <dsp:txXfrm>
        <a:off x="7707906" y="210180"/>
        <a:ext cx="3481565" cy="1477027"/>
      </dsp:txXfrm>
    </dsp:sp>
    <dsp:sp modelId="{31449C23-A3A4-42C8-98DD-808CABE754CA}">
      <dsp:nvSpPr>
        <dsp:cNvPr id="0" name=""/>
        <dsp:cNvSpPr/>
      </dsp:nvSpPr>
      <dsp:spPr>
        <a:xfrm>
          <a:off x="32636" y="2378354"/>
          <a:ext cx="1477027" cy="147702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14EB81-3BBA-4EEA-BC88-E0444E64F184}">
      <dsp:nvSpPr>
        <dsp:cNvPr id="0" name=""/>
        <dsp:cNvSpPr/>
      </dsp:nvSpPr>
      <dsp:spPr>
        <a:xfrm>
          <a:off x="342812" y="2688530"/>
          <a:ext cx="856676" cy="8566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26B537-2DC0-4B00-8DF3-A552D9B7D2C7}">
      <dsp:nvSpPr>
        <dsp:cNvPr id="0" name=""/>
        <dsp:cNvSpPr/>
      </dsp:nvSpPr>
      <dsp:spPr>
        <a:xfrm>
          <a:off x="1826170" y="2378354"/>
          <a:ext cx="3481565" cy="147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100000"/>
            </a:lnSpc>
            <a:spcBef>
              <a:spcPct val="0"/>
            </a:spcBef>
            <a:spcAft>
              <a:spcPct val="35000"/>
            </a:spcAft>
            <a:buNone/>
          </a:pPr>
          <a:r>
            <a:rPr lang="en-US" sz="1900" kern="1200" dirty="0"/>
            <a:t>Housing; to make a virtual interior environment or a building to satisfy the needs of engineers, designers and buyers.</a:t>
          </a:r>
        </a:p>
      </dsp:txBody>
      <dsp:txXfrm>
        <a:off x="1826170" y="2378354"/>
        <a:ext cx="3481565" cy="1477027"/>
      </dsp:txXfrm>
    </dsp:sp>
    <dsp:sp modelId="{57674C00-FC26-4846-B05B-A3A80B64F8F2}">
      <dsp:nvSpPr>
        <dsp:cNvPr id="0" name=""/>
        <dsp:cNvSpPr/>
      </dsp:nvSpPr>
      <dsp:spPr>
        <a:xfrm>
          <a:off x="5914372" y="2378354"/>
          <a:ext cx="1477027" cy="147702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21A39-F3E0-4234-892E-33ADE1DEA1DA}">
      <dsp:nvSpPr>
        <dsp:cNvPr id="0" name=""/>
        <dsp:cNvSpPr/>
      </dsp:nvSpPr>
      <dsp:spPr>
        <a:xfrm>
          <a:off x="6224548" y="2688530"/>
          <a:ext cx="856676" cy="8566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B372D4-037B-4199-B0CE-0898D2D718EC}">
      <dsp:nvSpPr>
        <dsp:cNvPr id="0" name=""/>
        <dsp:cNvSpPr/>
      </dsp:nvSpPr>
      <dsp:spPr>
        <a:xfrm>
          <a:off x="7707906" y="2378354"/>
          <a:ext cx="3481565" cy="147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100000"/>
            </a:lnSpc>
            <a:spcBef>
              <a:spcPct val="0"/>
            </a:spcBef>
            <a:spcAft>
              <a:spcPct val="35000"/>
            </a:spcAft>
            <a:buNone/>
          </a:pPr>
          <a:r>
            <a:rPr lang="en-US" sz="1900" kern="1200" dirty="0"/>
            <a:t>Its strength is to create an immersed and more authentic environment to satisfy needs and wants of different people.  </a:t>
          </a:r>
        </a:p>
      </dsp:txBody>
      <dsp:txXfrm>
        <a:off x="7707906" y="2378354"/>
        <a:ext cx="3481565" cy="147702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D9B53-5B55-4B96-B299-0E7256EBAF51}"/>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DC114A0B-9F47-4A74-B028-17EDB1CC28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47579FCE-4EEF-4E65-B4D9-F0311FE57345}"/>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5" name="Footer Placeholder 4">
            <a:extLst>
              <a:ext uri="{FF2B5EF4-FFF2-40B4-BE49-F238E27FC236}">
                <a16:creationId xmlns:a16="http://schemas.microsoft.com/office/drawing/2014/main" id="{91E789F1-5F9F-4CC0-BBB8-57B57CF664C9}"/>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4E17989F-4A1C-4BE3-A837-D188F9C57B84}"/>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466329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F3418-27D3-42A4-BD62-AE40FD677947}"/>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CB7062A7-58AB-44BD-A516-C6A1C4882E95}"/>
              </a:ext>
            </a:extLst>
          </p:cNvPr>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446BB61B-59FA-4760-A55A-8DD77ADEC2E3}"/>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5" name="Footer Placeholder 4">
            <a:extLst>
              <a:ext uri="{FF2B5EF4-FFF2-40B4-BE49-F238E27FC236}">
                <a16:creationId xmlns:a16="http://schemas.microsoft.com/office/drawing/2014/main" id="{B435FA02-F809-4870-9411-42E6A99CE269}"/>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24FCE8CA-3780-4AB6-838F-036C5248A010}"/>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2896668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5CC52-E300-4DEB-B2AE-2E676842844B}"/>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651D58E1-04B2-40A1-BAC4-8468779092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Click to edit Master text styles</a:t>
            </a:r>
          </a:p>
        </p:txBody>
      </p:sp>
      <p:sp>
        <p:nvSpPr>
          <p:cNvPr id="4" name="Date Placeholder 3">
            <a:extLst>
              <a:ext uri="{FF2B5EF4-FFF2-40B4-BE49-F238E27FC236}">
                <a16:creationId xmlns:a16="http://schemas.microsoft.com/office/drawing/2014/main" id="{44203DD9-35EB-44E0-85EA-FCDC8694BD1D}"/>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5" name="Footer Placeholder 4">
            <a:extLst>
              <a:ext uri="{FF2B5EF4-FFF2-40B4-BE49-F238E27FC236}">
                <a16:creationId xmlns:a16="http://schemas.microsoft.com/office/drawing/2014/main" id="{F1BF962D-9CF9-4483-9A16-49A5A88FE558}"/>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568B45CC-054F-4895-A5A3-5DC6D65BBDFE}"/>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642405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EE6E0-A812-41C5-B59D-0DA31D579F80}"/>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03E3179F-8AAA-41DF-B57E-C994F49DDF62}"/>
              </a:ext>
            </a:extLst>
          </p:cNvPr>
          <p:cNvSpPr>
            <a:spLocks noGrp="1"/>
          </p:cNvSpPr>
          <p:nvPr>
            <p:ph sz="half" idx="1"/>
          </p:nvPr>
        </p:nvSpPr>
        <p:spPr>
          <a:xfrm>
            <a:off x="838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EB0FD91C-AD03-492F-833E-92B33A88D277}"/>
              </a:ext>
            </a:extLst>
          </p:cNvPr>
          <p:cNvSpPr>
            <a:spLocks noGrp="1"/>
          </p:cNvSpPr>
          <p:nvPr>
            <p:ph sz="half" idx="2"/>
          </p:nvPr>
        </p:nvSpPr>
        <p:spPr>
          <a:xfrm>
            <a:off x="6172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62813EF0-63BB-493E-89BC-2B00D95C8E14}"/>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6" name="Footer Placeholder 5">
            <a:extLst>
              <a:ext uri="{FF2B5EF4-FFF2-40B4-BE49-F238E27FC236}">
                <a16:creationId xmlns:a16="http://schemas.microsoft.com/office/drawing/2014/main" id="{4D8691F7-0D81-4776-AC5E-D6A34E51E127}"/>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B0003F2F-D5BC-4D46-A185-A16C1F07DDB8}"/>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5937625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4568A-EB9A-43BA-9C5A-A1DC777FD8DA}"/>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C2CB551D-3918-4A01-8E65-B6E260B80D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a:extLst>
              <a:ext uri="{FF2B5EF4-FFF2-40B4-BE49-F238E27FC236}">
                <a16:creationId xmlns:a16="http://schemas.microsoft.com/office/drawing/2014/main" id="{4899E54C-BC2C-43D7-96C8-C063055AA714}"/>
              </a:ext>
            </a:extLst>
          </p:cNvPr>
          <p:cNvSpPr>
            <a:spLocks noGrp="1"/>
          </p:cNvSpPr>
          <p:nvPr>
            <p:ph sz="half" idx="2"/>
          </p:nvPr>
        </p:nvSpPr>
        <p:spPr>
          <a:xfrm>
            <a:off x="839788" y="2505075"/>
            <a:ext cx="5157787"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A56C4F8B-F1B4-4E0C-BF14-F2AD4BF729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E69FCCC6-05DD-495F-ABF7-A49D2EB84C92}"/>
              </a:ext>
            </a:extLst>
          </p:cNvPr>
          <p:cNvSpPr>
            <a:spLocks noGrp="1"/>
          </p:cNvSpPr>
          <p:nvPr>
            <p:ph sz="quarter" idx="4"/>
          </p:nvPr>
        </p:nvSpPr>
        <p:spPr>
          <a:xfrm>
            <a:off x="6172200" y="2505075"/>
            <a:ext cx="5183188"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B0B7855D-5198-4D38-9254-340373C9CC64}"/>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8" name="Footer Placeholder 7">
            <a:extLst>
              <a:ext uri="{FF2B5EF4-FFF2-40B4-BE49-F238E27FC236}">
                <a16:creationId xmlns:a16="http://schemas.microsoft.com/office/drawing/2014/main" id="{2FE9E4CA-CA7F-42BA-A34A-C530D48D7566}"/>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83C52E06-AA11-42C0-8CA3-06EA6EB29273}"/>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1757518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32EBF-3CDC-4D93-90A8-DC6F63595277}"/>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6F0E1646-F420-42DE-8A74-B98360BDE67B}"/>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4" name="Footer Placeholder 3">
            <a:extLst>
              <a:ext uri="{FF2B5EF4-FFF2-40B4-BE49-F238E27FC236}">
                <a16:creationId xmlns:a16="http://schemas.microsoft.com/office/drawing/2014/main" id="{DE0FC9DF-6B8D-4DF8-99AE-E6FE5E551B34}"/>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DE49457F-4C01-430C-8BC0-D08EFDAAE6AA}"/>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4070360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65AA66-81D5-4572-983A-864C6C92E404}"/>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3" name="Footer Placeholder 2">
            <a:extLst>
              <a:ext uri="{FF2B5EF4-FFF2-40B4-BE49-F238E27FC236}">
                <a16:creationId xmlns:a16="http://schemas.microsoft.com/office/drawing/2014/main" id="{61716698-8766-46CA-A7F0-0738FF269493}"/>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74F9D3B1-2450-40B8-9954-2A765663DE13}"/>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2194835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31FB-890F-4CF5-B0CC-D83054A8727E}"/>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48A9910D-8339-4565-A162-4307E5FBF3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BDBE0FF7-1332-44EE-BF2D-00FB20B3C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8506891A-A858-4AD0-AF77-48EF75AA6CAE}"/>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6" name="Footer Placeholder 5">
            <a:extLst>
              <a:ext uri="{FF2B5EF4-FFF2-40B4-BE49-F238E27FC236}">
                <a16:creationId xmlns:a16="http://schemas.microsoft.com/office/drawing/2014/main" id="{38EDB7B6-E8F2-43E7-B60F-21C39404CB25}"/>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B3558CFB-1F35-4603-A070-12F0C5469E56}"/>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498653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7C305-6DEF-47CF-8DCB-28EE0500BB9F}"/>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70FEED04-97C7-4DE1-B0A7-D93D42BBDE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A3CA13D1-D0D8-499A-A3C7-9B533F818E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7699204C-9C5B-40C1-89F2-C9A2239996C2}"/>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6" name="Footer Placeholder 5">
            <a:extLst>
              <a:ext uri="{FF2B5EF4-FFF2-40B4-BE49-F238E27FC236}">
                <a16:creationId xmlns:a16="http://schemas.microsoft.com/office/drawing/2014/main" id="{C3E5E33B-1937-4ED2-9BD0-6713C669D421}"/>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1D76975F-F53F-45C4-B5CC-DD6E9A11AF01}"/>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3821311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5FA76-331A-4202-807D-0BA6F5BB8265}"/>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A4225AE9-0A6D-4532-87A5-67C5F927974D}"/>
              </a:ext>
            </a:extLst>
          </p:cNvPr>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505FA4A4-1743-4CFE-A21C-767EF2E8D709}"/>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5" name="Footer Placeholder 4">
            <a:extLst>
              <a:ext uri="{FF2B5EF4-FFF2-40B4-BE49-F238E27FC236}">
                <a16:creationId xmlns:a16="http://schemas.microsoft.com/office/drawing/2014/main" id="{0E3A39D1-F30B-4867-81DD-7FBAA8538324}"/>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FAD5C632-A794-4D84-9B40-D40DB7CC2AF3}"/>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3826317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EB60C1-ADD6-4900-BAFA-5B527488944C}"/>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FC077D3C-A65E-48F0-8939-277965C5C950}"/>
              </a:ext>
            </a:extLst>
          </p:cNvPr>
          <p:cNvSpPr>
            <a:spLocks noGrp="1"/>
          </p:cNvSpPr>
          <p:nvPr>
            <p:ph type="body" orient="vert" idx="1"/>
          </p:nvPr>
        </p:nvSpPr>
        <p:spPr>
          <a:xfrm>
            <a:off x="838200" y="365125"/>
            <a:ext cx="7734300" cy="5811838"/>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11738F4D-F5A4-4BC8-86C4-1709E81A58BA}"/>
              </a:ext>
            </a:extLst>
          </p:cNvPr>
          <p:cNvSpPr>
            <a:spLocks noGrp="1"/>
          </p:cNvSpPr>
          <p:nvPr>
            <p:ph type="dt" sz="half" idx="10"/>
          </p:nvPr>
        </p:nvSpPr>
        <p:spPr/>
        <p:txBody>
          <a:bodyPr/>
          <a:lstStyle/>
          <a:p>
            <a:fld id="{EE3E993F-08C5-4EE8-A783-5BFF152972F2}" type="datetimeFigureOut">
              <a:rPr lang="zh-CN" altLang="en-US" smtClean="0"/>
              <a:t>2019/5/14</a:t>
            </a:fld>
            <a:endParaRPr lang="zh-CN" altLang="en-US"/>
          </a:p>
        </p:txBody>
      </p:sp>
      <p:sp>
        <p:nvSpPr>
          <p:cNvPr id="5" name="Footer Placeholder 4">
            <a:extLst>
              <a:ext uri="{FF2B5EF4-FFF2-40B4-BE49-F238E27FC236}">
                <a16:creationId xmlns:a16="http://schemas.microsoft.com/office/drawing/2014/main" id="{8E01C35F-3A2A-4372-9BAD-772EA9FA1EF8}"/>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73D498CF-2F4B-4F6C-B7E7-2B3F75112E79}"/>
              </a:ext>
            </a:extLst>
          </p:cNvPr>
          <p:cNvSpPr>
            <a:spLocks noGrp="1"/>
          </p:cNvSpPr>
          <p:nvPr>
            <p:ph type="sldNum" sz="quarter" idx="12"/>
          </p:nvPr>
        </p:nvSpPr>
        <p:spPr/>
        <p:txBody>
          <a:body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381564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74426C-107D-426A-94A6-18C0C8A433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0EC62F8F-79ED-4B5B-B55C-1F46A35A64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3718255-9B45-4E8A-881B-1B15B170CC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3E993F-08C5-4EE8-A783-5BFF152972F2}" type="datetimeFigureOut">
              <a:rPr lang="zh-CN" altLang="en-US" smtClean="0"/>
              <a:t>2019/5/14</a:t>
            </a:fld>
            <a:endParaRPr lang="zh-CN" altLang="en-US"/>
          </a:p>
        </p:txBody>
      </p:sp>
      <p:sp>
        <p:nvSpPr>
          <p:cNvPr id="5" name="Footer Placeholder 4">
            <a:extLst>
              <a:ext uri="{FF2B5EF4-FFF2-40B4-BE49-F238E27FC236}">
                <a16:creationId xmlns:a16="http://schemas.microsoft.com/office/drawing/2014/main" id="{536903DB-BB68-43FA-AF24-B8502AA606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9E1445FC-66A2-4407-9D12-061BB4F748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CEB90F-9307-47E9-879A-FBC7350C871F}" type="slidenum">
              <a:rPr lang="zh-CN" altLang="en-US" smtClean="0"/>
              <a:t>‹#›</a:t>
            </a:fld>
            <a:endParaRPr lang="zh-CN" altLang="en-US"/>
          </a:p>
        </p:txBody>
      </p:sp>
    </p:spTree>
    <p:extLst>
      <p:ext uri="{BB962C8B-B14F-4D97-AF65-F5344CB8AC3E}">
        <p14:creationId xmlns:p14="http://schemas.microsoft.com/office/powerpoint/2010/main" val="9517468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3.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4.sv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4">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16">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75D6539-A1EF-4F04-BB7A-19F2E4B2FD13}"/>
              </a:ext>
            </a:extLst>
          </p:cNvPr>
          <p:cNvSpPr>
            <a:spLocks noGrp="1"/>
          </p:cNvSpPr>
          <p:nvPr>
            <p:ph type="ctrTitle"/>
          </p:nvPr>
        </p:nvSpPr>
        <p:spPr>
          <a:xfrm>
            <a:off x="3043403" y="1397945"/>
            <a:ext cx="6105194" cy="2031055"/>
          </a:xfrm>
        </p:spPr>
        <p:txBody>
          <a:bodyPr>
            <a:normAutofit/>
          </a:bodyPr>
          <a:lstStyle/>
          <a:p>
            <a:r>
              <a:rPr lang="en-US" altLang="zh-CN" sz="4700" dirty="0">
                <a:solidFill>
                  <a:srgbClr val="FFFFFF"/>
                </a:solidFill>
                <a:latin typeface="Times New Roman" panose="02020603050405020304" pitchFamily="18" charset="0"/>
                <a:cs typeface="Times New Roman" panose="02020603050405020304" pitchFamily="18" charset="0"/>
              </a:rPr>
              <a:t>Using VR technology to </a:t>
            </a:r>
            <a:r>
              <a:rPr lang="en-US" altLang="zh-CN" sz="4700">
                <a:solidFill>
                  <a:srgbClr val="FFFFFF"/>
                </a:solidFill>
                <a:latin typeface="Times New Roman" panose="02020603050405020304" pitchFamily="18" charset="0"/>
                <a:cs typeface="Times New Roman" panose="02020603050405020304" pitchFamily="18" charset="0"/>
              </a:rPr>
              <a:t>improve game </a:t>
            </a:r>
            <a:r>
              <a:rPr lang="en-US" altLang="zh-CN" sz="4700" dirty="0">
                <a:solidFill>
                  <a:srgbClr val="FFFFFF"/>
                </a:solidFill>
                <a:latin typeface="Times New Roman" panose="02020603050405020304" pitchFamily="18" charset="0"/>
                <a:cs typeface="Times New Roman" panose="02020603050405020304" pitchFamily="18" charset="0"/>
              </a:rPr>
              <a:t>experience</a:t>
            </a:r>
            <a:endParaRPr lang="zh-CN" altLang="en-US" sz="4700"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B23FEFC-8063-48F5-A484-0DA82A30FE6D}"/>
              </a:ext>
            </a:extLst>
          </p:cNvPr>
          <p:cNvSpPr>
            <a:spLocks noGrp="1"/>
          </p:cNvSpPr>
          <p:nvPr>
            <p:ph type="subTitle" idx="1"/>
          </p:nvPr>
        </p:nvSpPr>
        <p:spPr>
          <a:xfrm>
            <a:off x="2598821" y="4074718"/>
            <a:ext cx="7027229" cy="1675153"/>
          </a:xfrm>
        </p:spPr>
        <p:txBody>
          <a:bodyPr>
            <a:normAutofit/>
          </a:bodyPr>
          <a:lstStyle/>
          <a:p>
            <a:r>
              <a:rPr lang="en-US" altLang="zh-CN" dirty="0">
                <a:solidFill>
                  <a:srgbClr val="FFFFFF"/>
                </a:solidFill>
                <a:latin typeface="Times New Roman" panose="02020603050405020304" pitchFamily="18" charset="0"/>
                <a:cs typeface="Times New Roman" panose="02020603050405020304" pitchFamily="18" charset="0"/>
              </a:rPr>
              <a:t>STUDENT NUMBER; 1805359</a:t>
            </a:r>
          </a:p>
          <a:p>
            <a:r>
              <a:rPr lang="en-US" altLang="zh-CN" dirty="0">
                <a:solidFill>
                  <a:srgbClr val="FFFFFF"/>
                </a:solidFill>
                <a:latin typeface="Times New Roman" panose="02020603050405020304" pitchFamily="18" charset="0"/>
                <a:cs typeface="Times New Roman" panose="02020603050405020304" pitchFamily="18" charset="0"/>
              </a:rPr>
              <a:t>COURSE NAME; DIGITAL ENTREPRENEURSHIP</a:t>
            </a:r>
          </a:p>
          <a:p>
            <a:r>
              <a:rPr lang="en-US" altLang="zh-CN" dirty="0">
                <a:solidFill>
                  <a:srgbClr val="FFFFFF"/>
                </a:solidFill>
                <a:latin typeface="Times New Roman" panose="02020603050405020304" pitchFamily="18" charset="0"/>
                <a:cs typeface="Times New Roman" panose="02020603050405020304" pitchFamily="18" charset="0"/>
              </a:rPr>
              <a:t>STUDENT NAME; SHIQIN LYU </a:t>
            </a:r>
            <a:endParaRPr lang="zh-CN" altLang="en-US" dirty="0">
              <a:solidFill>
                <a:srgbClr val="FFFFFF"/>
              </a:solidFill>
              <a:latin typeface="Times New Roman" panose="02020603050405020304" pitchFamily="18" charset="0"/>
              <a:cs typeface="Times New Roman" panose="02020603050405020304" pitchFamily="18" charset="0"/>
            </a:endParaRPr>
          </a:p>
        </p:txBody>
      </p:sp>
      <p:pic>
        <p:nvPicPr>
          <p:cNvPr id="11" name="Audio 10">
            <a:hlinkClick r:id="" action="ppaction://media"/>
            <a:extLst>
              <a:ext uri="{FF2B5EF4-FFF2-40B4-BE49-F238E27FC236}">
                <a16:creationId xmlns:a16="http://schemas.microsoft.com/office/drawing/2014/main" id="{6742CBA0-C4C8-4CDA-B03C-057E340587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341349"/>
      </p:ext>
    </p:extLst>
  </p:cSld>
  <p:clrMapOvr>
    <a:masterClrMapping/>
  </p:clrMapOvr>
  <mc:AlternateContent xmlns:mc="http://schemas.openxmlformats.org/markup-compatibility/2006" xmlns:p14="http://schemas.microsoft.com/office/powerpoint/2010/main">
    <mc:Choice Requires="p14">
      <p:transition spd="slow" p14:dur="2000" advTm="6986"/>
    </mc:Choice>
    <mc:Fallback xmlns="">
      <p:transition spd="slow" advTm="6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E6DAD47-4CBE-4D65-83F5-02C43D07819D}"/>
              </a:ext>
            </a:extLst>
          </p:cNvPr>
          <p:cNvSpPr>
            <a:spLocks noGrp="1"/>
          </p:cNvSpPr>
          <p:nvPr>
            <p:ph type="title"/>
          </p:nvPr>
        </p:nvSpPr>
        <p:spPr>
          <a:xfrm>
            <a:off x="838200" y="963877"/>
            <a:ext cx="3494362" cy="4930246"/>
          </a:xfrm>
        </p:spPr>
        <p:txBody>
          <a:bodyPr>
            <a:normAutofit/>
          </a:bodyPr>
          <a:lstStyle/>
          <a:p>
            <a:pPr algn="r"/>
            <a:r>
              <a:rPr lang="en-US" altLang="zh-CN">
                <a:solidFill>
                  <a:schemeClr val="accent1"/>
                </a:solidFill>
              </a:rPr>
              <a:t>VR technology</a:t>
            </a:r>
            <a:endParaRPr lang="zh-CN" altLang="en-US" dirty="0">
              <a:solidFill>
                <a:schemeClr val="accent1"/>
              </a:solidFill>
            </a:endParaRPr>
          </a:p>
        </p:txBody>
      </p:sp>
      <p:cxnSp>
        <p:nvCxnSpPr>
          <p:cNvPr id="27" name="Straight Connector 24">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DF48D9D-8109-4A2A-81B5-6B1864882A14}"/>
              </a:ext>
            </a:extLst>
          </p:cNvPr>
          <p:cNvSpPr>
            <a:spLocks noGrp="1"/>
          </p:cNvSpPr>
          <p:nvPr>
            <p:ph idx="1"/>
          </p:nvPr>
        </p:nvSpPr>
        <p:spPr>
          <a:xfrm>
            <a:off x="4976031" y="963877"/>
            <a:ext cx="6377769" cy="4930246"/>
          </a:xfrm>
        </p:spPr>
        <p:txBody>
          <a:bodyPr anchor="ctr">
            <a:normAutofit/>
          </a:bodyPr>
          <a:lstStyle/>
          <a:p>
            <a:pPr>
              <a:buFont typeface="Wingdings" panose="05000000000000000000" pitchFamily="2" charset="2"/>
              <a:buChar char="Ø"/>
            </a:pPr>
            <a:r>
              <a:rPr lang="en-US" altLang="zh-CN" sz="2400" dirty="0"/>
              <a:t> Description; </a:t>
            </a:r>
          </a:p>
          <a:p>
            <a:pPr marL="0" indent="0">
              <a:buNone/>
            </a:pPr>
            <a:r>
              <a:rPr lang="en-US" altLang="zh-CN" sz="2400" dirty="0"/>
              <a:t>    an experience taking place within a computer and create a virtual world.</a:t>
            </a:r>
          </a:p>
          <a:p>
            <a:pPr marL="0" indent="0">
              <a:buNone/>
            </a:pPr>
            <a:r>
              <a:rPr lang="en-US" altLang="zh-CN" sz="2400" dirty="0"/>
              <a:t>   (Bardi, 2019). </a:t>
            </a:r>
            <a:r>
              <a:rPr lang="en-US" altLang="zh-CN" sz="2400" dirty="0">
                <a:solidFill>
                  <a:prstClr val="black"/>
                </a:solidFill>
              </a:rPr>
              <a:t>Using virtual reality equipment to look at the artificial items in the artificial world and interact with virtual items</a:t>
            </a:r>
            <a:endParaRPr lang="en-US" altLang="zh-CN" sz="2400" dirty="0"/>
          </a:p>
          <a:p>
            <a:pPr marL="0" indent="0">
              <a:buNone/>
            </a:pPr>
            <a:r>
              <a:rPr lang="en-US" altLang="zh-CN" sz="2400" dirty="0"/>
              <a:t>.</a:t>
            </a:r>
          </a:p>
          <a:p>
            <a:pPr>
              <a:buFont typeface="Wingdings" panose="05000000000000000000" pitchFamily="2" charset="2"/>
              <a:buChar char="Ø"/>
            </a:pPr>
            <a:r>
              <a:rPr lang="en-US" altLang="zh-CN" sz="2400" dirty="0"/>
              <a:t>     In generally, it  consists of a head-mounted display with a small screen. </a:t>
            </a:r>
            <a:endParaRPr lang="zh-CN" altLang="en-US" sz="2400" dirty="0"/>
          </a:p>
        </p:txBody>
      </p:sp>
      <p:pic>
        <p:nvPicPr>
          <p:cNvPr id="11" name="Audio 10">
            <a:hlinkClick r:id="" action="ppaction://media"/>
            <a:extLst>
              <a:ext uri="{FF2B5EF4-FFF2-40B4-BE49-F238E27FC236}">
                <a16:creationId xmlns:a16="http://schemas.microsoft.com/office/drawing/2014/main" id="{9A83808A-2D32-4959-9487-BE1D2D455CE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7263310"/>
      </p:ext>
    </p:extLst>
  </p:cSld>
  <p:clrMapOvr>
    <a:masterClrMapping/>
  </p:clrMapOvr>
  <mc:AlternateContent xmlns:mc="http://schemas.openxmlformats.org/markup-compatibility/2006" xmlns:p14="http://schemas.microsoft.com/office/powerpoint/2010/main">
    <mc:Choice Requires="p14">
      <p:transition spd="slow" p14:dur="2000" advTm="37254"/>
    </mc:Choice>
    <mc:Fallback xmlns="">
      <p:transition spd="slow" advTm="37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 name="Rectangle 2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28">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7653A420-22EE-4399-8102-E49303FCA340}"/>
              </a:ext>
            </a:extLst>
          </p:cNvPr>
          <p:cNvSpPr>
            <a:spLocks noGrp="1"/>
          </p:cNvSpPr>
          <p:nvPr>
            <p:ph type="title"/>
          </p:nvPr>
        </p:nvSpPr>
        <p:spPr>
          <a:xfrm>
            <a:off x="1179226" y="826680"/>
            <a:ext cx="9833548" cy="1325563"/>
          </a:xfrm>
        </p:spPr>
        <p:txBody>
          <a:bodyPr>
            <a:normAutofit/>
          </a:bodyPr>
          <a:lstStyle/>
          <a:p>
            <a:pPr algn="ctr"/>
            <a:r>
              <a:rPr lang="en-US" altLang="zh-CN" sz="4000" dirty="0">
                <a:solidFill>
                  <a:srgbClr val="FFFFFF"/>
                </a:solidFill>
              </a:rPr>
              <a:t>Application of VR Technology and its strength</a:t>
            </a:r>
            <a:endParaRPr lang="zh-CN" altLang="en-US" sz="4000">
              <a:solidFill>
                <a:srgbClr val="FFFFFF"/>
              </a:solidFill>
            </a:endParaRPr>
          </a:p>
        </p:txBody>
      </p:sp>
      <p:graphicFrame>
        <p:nvGraphicFramePr>
          <p:cNvPr id="15" name="Content Placeholder 5">
            <a:extLst>
              <a:ext uri="{FF2B5EF4-FFF2-40B4-BE49-F238E27FC236}">
                <a16:creationId xmlns:a16="http://schemas.microsoft.com/office/drawing/2014/main" id="{BB8638D7-E28F-466D-ABAD-22C157FE4D08}"/>
              </a:ext>
            </a:extLst>
          </p:cNvPr>
          <p:cNvGraphicFramePr>
            <a:graphicFrameLocks noGrp="1"/>
          </p:cNvGraphicFramePr>
          <p:nvPr>
            <p:ph idx="1"/>
            <p:extLst>
              <p:ext uri="{D42A27DB-BD31-4B8C-83A1-F6EECF244321}">
                <p14:modId xmlns:p14="http://schemas.microsoft.com/office/powerpoint/2010/main" val="1739845767"/>
              </p:ext>
            </p:extLst>
          </p:nvPr>
        </p:nvGraphicFramePr>
        <p:xfrm>
          <a:off x="355601" y="2419643"/>
          <a:ext cx="11222109" cy="40655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5074069C-A209-4795-966D-759DEC1DC17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2341511"/>
      </p:ext>
    </p:extLst>
  </p:cSld>
  <p:clrMapOvr>
    <a:masterClrMapping/>
  </p:clrMapOvr>
  <mc:AlternateContent xmlns:mc="http://schemas.openxmlformats.org/markup-compatibility/2006" xmlns:p14="http://schemas.microsoft.com/office/powerpoint/2010/main">
    <mc:Choice Requires="p14">
      <p:transition spd="slow" p14:dur="2000" advTm="47596"/>
    </mc:Choice>
    <mc:Fallback xmlns="">
      <p:transition spd="slow" advTm="47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2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Content Placeholder 2">
            <a:extLst>
              <a:ext uri="{FF2B5EF4-FFF2-40B4-BE49-F238E27FC236}">
                <a16:creationId xmlns:a16="http://schemas.microsoft.com/office/drawing/2014/main" id="{35AA4AD6-872C-466B-A311-A410EA96CB1B}"/>
              </a:ext>
            </a:extLst>
          </p:cNvPr>
          <p:cNvSpPr>
            <a:spLocks noGrp="1"/>
          </p:cNvSpPr>
          <p:nvPr>
            <p:ph idx="1"/>
          </p:nvPr>
        </p:nvSpPr>
        <p:spPr>
          <a:xfrm>
            <a:off x="5417928" y="738619"/>
            <a:ext cx="6080048" cy="5400961"/>
          </a:xfrm>
        </p:spPr>
        <p:txBody>
          <a:bodyPr anchor="ctr">
            <a:noAutofit/>
          </a:bodyPr>
          <a:lstStyle/>
          <a:p>
            <a:pPr>
              <a:buFont typeface="Wingdings" panose="05000000000000000000" pitchFamily="2" charset="2"/>
              <a:buChar char="ü"/>
            </a:pPr>
            <a:r>
              <a:rPr lang="en-US" altLang="zh-CN" sz="2000" dirty="0">
                <a:solidFill>
                  <a:srgbClr val="000000"/>
                </a:solidFill>
              </a:rPr>
              <a:t>The HMD market is expected to reach USD 25.01 Billion by 2022, growing at a CAGR of 38.8% between 2017 and 2022. this can be attributed to the rising demand for light head-mounted display and adoption of AR and VR technologies.</a:t>
            </a:r>
            <a:r>
              <a:rPr lang="en-US" altLang="zh-CN" sz="2000" dirty="0"/>
              <a:t> ((PR Newswire; New York, 2017))</a:t>
            </a:r>
            <a:endParaRPr lang="en-US" altLang="zh-CN" sz="2000" dirty="0">
              <a:solidFill>
                <a:srgbClr val="000000"/>
              </a:solidFill>
            </a:endParaRPr>
          </a:p>
          <a:p>
            <a:pPr>
              <a:buFont typeface="Wingdings" panose="05000000000000000000" pitchFamily="2" charset="2"/>
              <a:buChar char="ü"/>
            </a:pPr>
            <a:r>
              <a:rPr lang="en-US" altLang="zh-CN" sz="2000" dirty="0">
                <a:solidFill>
                  <a:srgbClr val="000000"/>
                </a:solidFill>
              </a:rPr>
              <a:t>According to HMD type, component, connectivity, product type, application, technology, and region, Display has played an important role, providing advanced vision and high-resolution images and 3D viewing.</a:t>
            </a:r>
            <a:r>
              <a:rPr lang="en-US" altLang="zh-CN" sz="2000" dirty="0"/>
              <a:t> (Market, 2019)</a:t>
            </a:r>
            <a:endParaRPr lang="en-US" altLang="zh-CN" sz="2000" dirty="0">
              <a:solidFill>
                <a:srgbClr val="000000"/>
              </a:solidFill>
            </a:endParaRPr>
          </a:p>
          <a:p>
            <a:pPr>
              <a:buFont typeface="Wingdings" panose="05000000000000000000" pitchFamily="2" charset="2"/>
              <a:buChar char="ü"/>
            </a:pPr>
            <a:r>
              <a:rPr lang="en-US" altLang="zh-CN" sz="2000" dirty="0">
                <a:solidFill>
                  <a:srgbClr val="000000"/>
                </a:solidFill>
              </a:rPr>
              <a:t>The HMD market has divided into wired and wireless based on connectivity. The market for wireless HMD is expected to develop at highest rate because it does not require connectivity with the PC. </a:t>
            </a:r>
          </a:p>
          <a:p>
            <a:pPr>
              <a:buFont typeface="Wingdings" panose="05000000000000000000" pitchFamily="2" charset="2"/>
              <a:buChar char="ü"/>
            </a:pPr>
            <a:r>
              <a:rPr lang="en-US" altLang="zh-CN" sz="2000" dirty="0">
                <a:solidFill>
                  <a:srgbClr val="000000"/>
                </a:solidFill>
              </a:rPr>
              <a:t>Head mounted and eyewear are driving force. The market for eyewear is expected to grow at the highest CAGR between 2017 and 2022.</a:t>
            </a:r>
            <a:r>
              <a:rPr lang="en-US" altLang="zh-CN" sz="2000" dirty="0"/>
              <a:t> (Market, 2019)</a:t>
            </a:r>
            <a:endParaRPr lang="en-US" altLang="zh-CN" sz="2000" dirty="0">
              <a:solidFill>
                <a:srgbClr val="000000"/>
              </a:solidFill>
            </a:endParaRPr>
          </a:p>
          <a:p>
            <a:pPr>
              <a:buFont typeface="Wingdings" panose="05000000000000000000" pitchFamily="2" charset="2"/>
              <a:buChar char="ü"/>
            </a:pPr>
            <a:r>
              <a:rPr lang="en-US" altLang="zh-CN" sz="2000" dirty="0">
                <a:solidFill>
                  <a:srgbClr val="000000"/>
                </a:solidFill>
              </a:rPr>
              <a:t> Asian area holds the largest share of the HMD market</a:t>
            </a:r>
            <a:r>
              <a:rPr lang="en-US" altLang="zh-CN" sz="2000" dirty="0"/>
              <a:t> (M2 </a:t>
            </a:r>
            <a:r>
              <a:rPr lang="en-US" altLang="zh-CN" sz="2000" dirty="0" err="1"/>
              <a:t>Presswire</a:t>
            </a:r>
            <a:r>
              <a:rPr lang="en-US" altLang="zh-CN" sz="2000" dirty="0"/>
              <a:t>; Coventry, 2014)</a:t>
            </a:r>
            <a:r>
              <a:rPr lang="en-US" altLang="zh-CN" sz="2000" dirty="0">
                <a:solidFill>
                  <a:srgbClr val="000000"/>
                </a:solidFill>
              </a:rPr>
              <a:t>. </a:t>
            </a:r>
            <a:endParaRPr lang="zh-CN" altLang="en-US" sz="2000" dirty="0">
              <a:solidFill>
                <a:srgbClr val="000000"/>
              </a:solidFill>
            </a:endParaRPr>
          </a:p>
        </p:txBody>
      </p:sp>
      <p:sp>
        <p:nvSpPr>
          <p:cNvPr id="4" name="TextBox 3">
            <a:extLst>
              <a:ext uri="{FF2B5EF4-FFF2-40B4-BE49-F238E27FC236}">
                <a16:creationId xmlns:a16="http://schemas.microsoft.com/office/drawing/2014/main" id="{114078F0-D089-446D-BE19-8ABDF4D516B0}"/>
              </a:ext>
            </a:extLst>
          </p:cNvPr>
          <p:cNvSpPr txBox="1"/>
          <p:nvPr/>
        </p:nvSpPr>
        <p:spPr>
          <a:xfrm>
            <a:off x="307219" y="2685124"/>
            <a:ext cx="4164037" cy="1569660"/>
          </a:xfrm>
          <a:prstGeom prst="rect">
            <a:avLst/>
          </a:prstGeom>
          <a:noFill/>
        </p:spPr>
        <p:txBody>
          <a:bodyPr wrap="square" rtlCol="0">
            <a:spAutoFit/>
          </a:bodyPr>
          <a:lstStyle/>
          <a:p>
            <a:pPr algn="ctr"/>
            <a:r>
              <a:rPr lang="en-US" altLang="zh-CN" sz="3200" dirty="0">
                <a:solidFill>
                  <a:srgbClr val="000000"/>
                </a:solidFill>
              </a:rPr>
              <a:t>Market analysis and forecast of head-mounted display</a:t>
            </a:r>
            <a:endParaRPr lang="zh-CN" altLang="en-US" sz="3200" dirty="0"/>
          </a:p>
        </p:txBody>
      </p:sp>
      <p:pic>
        <p:nvPicPr>
          <p:cNvPr id="6" name="Audio 5">
            <a:hlinkClick r:id="" action="ppaction://media"/>
            <a:extLst>
              <a:ext uri="{FF2B5EF4-FFF2-40B4-BE49-F238E27FC236}">
                <a16:creationId xmlns:a16="http://schemas.microsoft.com/office/drawing/2014/main" id="{30A4B488-3CD4-4D27-9FE6-3A57D531F1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98357134"/>
      </p:ext>
    </p:extLst>
  </p:cSld>
  <p:clrMapOvr>
    <a:masterClrMapping/>
  </p:clrMapOvr>
  <mc:AlternateContent xmlns:mc="http://schemas.openxmlformats.org/markup-compatibility/2006" xmlns:p14="http://schemas.microsoft.com/office/powerpoint/2010/main">
    <mc:Choice Requires="p14">
      <p:transition spd="slow" p14:dur="2000" advTm="52772"/>
    </mc:Choice>
    <mc:Fallback xmlns="">
      <p:transition spd="slow" advTm="52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74140-9119-4C38-A99F-7F4F55527E38}"/>
              </a:ext>
            </a:extLst>
          </p:cNvPr>
          <p:cNvSpPr>
            <a:spLocks noGrp="1"/>
          </p:cNvSpPr>
          <p:nvPr>
            <p:ph type="title"/>
          </p:nvPr>
        </p:nvSpPr>
        <p:spPr>
          <a:xfrm>
            <a:off x="1136428" y="627564"/>
            <a:ext cx="7474172" cy="1325563"/>
          </a:xfrm>
        </p:spPr>
        <p:txBody>
          <a:bodyPr>
            <a:normAutofit/>
          </a:bodyPr>
          <a:lstStyle/>
          <a:p>
            <a:r>
              <a:rPr lang="en-US" altLang="zh-CN"/>
              <a:t>LIMTATION OF HMD </a:t>
            </a:r>
            <a:endParaRPr lang="zh-CN" altLang="en-US" dirty="0"/>
          </a:p>
        </p:txBody>
      </p:sp>
      <p:sp>
        <p:nvSpPr>
          <p:cNvPr id="3" name="Content Placeholder 2">
            <a:extLst>
              <a:ext uri="{FF2B5EF4-FFF2-40B4-BE49-F238E27FC236}">
                <a16:creationId xmlns:a16="http://schemas.microsoft.com/office/drawing/2014/main" id="{FEABD50D-5A0D-46AD-88EA-057E9893BF78}"/>
              </a:ext>
            </a:extLst>
          </p:cNvPr>
          <p:cNvSpPr>
            <a:spLocks noGrp="1"/>
          </p:cNvSpPr>
          <p:nvPr>
            <p:ph idx="1"/>
          </p:nvPr>
        </p:nvSpPr>
        <p:spPr>
          <a:xfrm>
            <a:off x="1136429" y="2278173"/>
            <a:ext cx="6467867" cy="3450613"/>
          </a:xfrm>
        </p:spPr>
        <p:txBody>
          <a:bodyPr anchor="ctr">
            <a:normAutofit/>
          </a:bodyPr>
          <a:lstStyle/>
          <a:p>
            <a:pPr>
              <a:buFont typeface="Wingdings" panose="05000000000000000000" pitchFamily="2" charset="2"/>
              <a:buChar char="Ø"/>
            </a:pPr>
            <a:r>
              <a:rPr lang="en-US" altLang="zh-CN" sz="2000" dirty="0"/>
              <a:t>No standardization for HMD design and limited battery life</a:t>
            </a:r>
          </a:p>
          <a:p>
            <a:pPr>
              <a:buFont typeface="Wingdings" panose="05000000000000000000" pitchFamily="2" charset="2"/>
              <a:buChar char="Ø"/>
            </a:pPr>
            <a:r>
              <a:rPr lang="en-US" altLang="zh-CN" sz="2000" dirty="0"/>
              <a:t>High price and unaffordability for example, Oculus Rift and other similar devices, can range from $599 to $999. (Oculus.com, 2019) </a:t>
            </a:r>
          </a:p>
          <a:p>
            <a:pPr>
              <a:buFont typeface="Wingdings" panose="05000000000000000000" pitchFamily="2" charset="2"/>
              <a:buChar char="Ø"/>
            </a:pPr>
            <a:r>
              <a:rPr lang="en-US" altLang="zh-CN" sz="2000" dirty="0"/>
              <a:t>The authentic image is too clumsy and made poorly.</a:t>
            </a:r>
          </a:p>
          <a:p>
            <a:pPr>
              <a:buFont typeface="Wingdings" panose="05000000000000000000" pitchFamily="2" charset="2"/>
              <a:buChar char="Ø"/>
            </a:pPr>
            <a:r>
              <a:rPr lang="en-US" altLang="zh-CN" sz="2000" dirty="0"/>
              <a:t>Limited field of visions (Cattan et al., 2018) </a:t>
            </a:r>
          </a:p>
          <a:p>
            <a:pPr>
              <a:buFont typeface="Wingdings" panose="05000000000000000000" pitchFamily="2" charset="2"/>
              <a:buChar char="Ø"/>
            </a:pPr>
            <a:r>
              <a:rPr lang="en-US" altLang="zh-CN" sz="2000" dirty="0"/>
              <a:t> Lead to nausea and dizziness for the beginner </a:t>
            </a:r>
          </a:p>
        </p:txBody>
      </p:sp>
      <p:sp>
        <p:nvSpPr>
          <p:cNvPr id="13"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6" descr="Warning">
            <a:extLst>
              <a:ext uri="{FF2B5EF4-FFF2-40B4-BE49-F238E27FC236}">
                <a16:creationId xmlns:a16="http://schemas.microsoft.com/office/drawing/2014/main" id="{BFC55FC6-1A83-4554-98DF-8E7E6D887A7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13987" y="2857501"/>
            <a:ext cx="1142998" cy="1142998"/>
          </a:xfrm>
          <a:prstGeom prst="rect">
            <a:avLst/>
          </a:prstGeom>
        </p:spPr>
      </p:pic>
      <p:pic>
        <p:nvPicPr>
          <p:cNvPr id="6" name="Audio 5">
            <a:hlinkClick r:id="" action="ppaction://media"/>
            <a:extLst>
              <a:ext uri="{FF2B5EF4-FFF2-40B4-BE49-F238E27FC236}">
                <a16:creationId xmlns:a16="http://schemas.microsoft.com/office/drawing/2014/main" id="{3A8D4AC7-E107-45F5-8C21-418789CF3A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02421365"/>
      </p:ext>
    </p:extLst>
  </p:cSld>
  <p:clrMapOvr>
    <a:masterClrMapping/>
  </p:clrMapOvr>
  <mc:AlternateContent xmlns:mc="http://schemas.openxmlformats.org/markup-compatibility/2006" xmlns:p14="http://schemas.microsoft.com/office/powerpoint/2010/main">
    <mc:Choice Requires="p14">
      <p:transition spd="slow" p14:dur="2000" advTm="49065"/>
    </mc:Choice>
    <mc:Fallback xmlns="">
      <p:transition spd="slow" advTm="4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9972940-EBFC-4AB7-B9E7-8BFA144B458B}"/>
              </a:ext>
            </a:extLst>
          </p:cNvPr>
          <p:cNvSpPr>
            <a:spLocks noGrp="1"/>
          </p:cNvSpPr>
          <p:nvPr>
            <p:ph type="title"/>
          </p:nvPr>
        </p:nvSpPr>
        <p:spPr>
          <a:xfrm>
            <a:off x="648929" y="629266"/>
            <a:ext cx="3505495" cy="1622321"/>
          </a:xfrm>
        </p:spPr>
        <p:txBody>
          <a:bodyPr>
            <a:normAutofit/>
          </a:bodyPr>
          <a:lstStyle/>
          <a:p>
            <a:r>
              <a:rPr lang="en-US" altLang="zh-CN" sz="3700"/>
              <a:t>Description of head-mounted display</a:t>
            </a:r>
            <a:endParaRPr lang="zh-CN" altLang="en-US" sz="3700"/>
          </a:p>
        </p:txBody>
      </p:sp>
      <p:sp>
        <p:nvSpPr>
          <p:cNvPr id="5" name="Content Placeholder 4">
            <a:extLst>
              <a:ext uri="{FF2B5EF4-FFF2-40B4-BE49-F238E27FC236}">
                <a16:creationId xmlns:a16="http://schemas.microsoft.com/office/drawing/2014/main" id="{AE4A2358-1E7F-4E1E-A145-2D5B81C8A2FF}"/>
              </a:ext>
            </a:extLst>
          </p:cNvPr>
          <p:cNvSpPr>
            <a:spLocks noGrp="1"/>
          </p:cNvSpPr>
          <p:nvPr>
            <p:ph idx="1"/>
          </p:nvPr>
        </p:nvSpPr>
        <p:spPr>
          <a:xfrm>
            <a:off x="648931" y="2438400"/>
            <a:ext cx="3505494" cy="3785419"/>
          </a:xfrm>
        </p:spPr>
        <p:txBody>
          <a:bodyPr>
            <a:normAutofit/>
          </a:bodyPr>
          <a:lstStyle/>
          <a:p>
            <a:r>
              <a:rPr lang="en-US" altLang="zh-CN" sz="2000" dirty="0"/>
              <a:t>Shape like this ( picture from Sony)</a:t>
            </a:r>
          </a:p>
          <a:p>
            <a:endParaRPr lang="en-US" altLang="zh-CN" sz="2000" dirty="0"/>
          </a:p>
          <a:p>
            <a:r>
              <a:rPr lang="en-US" altLang="zh-CN" sz="2000" dirty="0"/>
              <a:t>Technique; it uses LCD or OLED displays work to present the images that are similar to the external world.</a:t>
            </a:r>
          </a:p>
          <a:p>
            <a:r>
              <a:rPr lang="en-US" altLang="zh-CN" sz="2000" dirty="0"/>
              <a:t>This provides the illusion of stereoscopy.</a:t>
            </a:r>
          </a:p>
          <a:p>
            <a:endParaRPr lang="zh-CN" altLang="en-US" sz="2000" dirty="0"/>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10;&#10;Description automatically generated">
            <a:extLst>
              <a:ext uri="{FF2B5EF4-FFF2-40B4-BE49-F238E27FC236}">
                <a16:creationId xmlns:a16="http://schemas.microsoft.com/office/drawing/2014/main" id="{F4E4661F-6E2D-424C-B164-C2209878B71F}"/>
              </a:ext>
            </a:extLst>
          </p:cNvPr>
          <p:cNvPicPr>
            <a:picLocks noChangeAspect="1"/>
          </p:cNvPicPr>
          <p:nvPr/>
        </p:nvPicPr>
        <p:blipFill rotWithShape="1">
          <a:blip r:embed="rId4">
            <a:extLst>
              <a:ext uri="{28A0092B-C50C-407E-A947-70E740481C1C}">
                <a14:useLocalDpi xmlns:a14="http://schemas.microsoft.com/office/drawing/2010/main" val="0"/>
              </a:ext>
            </a:extLst>
          </a:blip>
          <a:srcRect r="435" b="1"/>
          <a:stretch/>
        </p:blipFill>
        <p:spPr>
          <a:xfrm>
            <a:off x="5608319" y="1427977"/>
            <a:ext cx="5614835" cy="3848827"/>
          </a:xfrm>
          <a:prstGeom prst="rect">
            <a:avLst/>
          </a:prstGeom>
          <a:effectLst/>
        </p:spPr>
      </p:pic>
      <p:pic>
        <p:nvPicPr>
          <p:cNvPr id="8" name="Audio 7">
            <a:hlinkClick r:id="" action="ppaction://media"/>
            <a:extLst>
              <a:ext uri="{FF2B5EF4-FFF2-40B4-BE49-F238E27FC236}">
                <a16:creationId xmlns:a16="http://schemas.microsoft.com/office/drawing/2014/main" id="{59357553-C5C5-4DA1-B3F6-84EC1953B0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49730887"/>
      </p:ext>
    </p:extLst>
  </p:cSld>
  <p:clrMapOvr>
    <a:masterClrMapping/>
  </p:clrMapOvr>
  <mc:AlternateContent xmlns:mc="http://schemas.openxmlformats.org/markup-compatibility/2006" xmlns:p14="http://schemas.microsoft.com/office/powerpoint/2010/main">
    <mc:Choice Requires="p14">
      <p:transition spd="slow" p14:dur="2000" advTm="40470"/>
    </mc:Choice>
    <mc:Fallback xmlns="">
      <p:transition spd="slow" advTm="40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68C04AF-1B0A-4C49-A8CF-EA6A781256F0}"/>
              </a:ext>
            </a:extLst>
          </p:cNvPr>
          <p:cNvSpPr>
            <a:spLocks noGrp="1"/>
          </p:cNvSpPr>
          <p:nvPr>
            <p:ph type="title"/>
          </p:nvPr>
        </p:nvSpPr>
        <p:spPr>
          <a:xfrm>
            <a:off x="838200" y="963877"/>
            <a:ext cx="3494362" cy="4930246"/>
          </a:xfrm>
        </p:spPr>
        <p:txBody>
          <a:bodyPr>
            <a:normAutofit/>
          </a:bodyPr>
          <a:lstStyle/>
          <a:p>
            <a:pPr algn="r"/>
            <a:r>
              <a:rPr lang="en-US" altLang="zh-CN" sz="4100">
                <a:solidFill>
                  <a:schemeClr val="accent1"/>
                </a:solidFill>
              </a:rPr>
              <a:t>Distinctiveness of head-mounted display </a:t>
            </a:r>
            <a:endParaRPr lang="zh-CN" altLang="en-US" sz="4100">
              <a:solidFill>
                <a:schemeClr val="accent1"/>
              </a:solidFil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4" name="Content Placeholder 4">
            <a:extLst>
              <a:ext uri="{FF2B5EF4-FFF2-40B4-BE49-F238E27FC236}">
                <a16:creationId xmlns:a16="http://schemas.microsoft.com/office/drawing/2014/main" id="{A2798E84-B0A5-42B5-86B4-BB6D9AE2FFED}"/>
              </a:ext>
            </a:extLst>
          </p:cNvPr>
          <p:cNvSpPr>
            <a:spLocks noGrp="1"/>
          </p:cNvSpPr>
          <p:nvPr>
            <p:ph idx="1"/>
          </p:nvPr>
        </p:nvSpPr>
        <p:spPr>
          <a:xfrm>
            <a:off x="4976031" y="963877"/>
            <a:ext cx="6377769" cy="4930246"/>
          </a:xfrm>
        </p:spPr>
        <p:txBody>
          <a:bodyPr anchor="ctr">
            <a:normAutofit/>
          </a:bodyPr>
          <a:lstStyle/>
          <a:p>
            <a:pPr>
              <a:buFont typeface="Wingdings" panose="05000000000000000000" pitchFamily="2" charset="2"/>
              <a:buChar char="ü"/>
            </a:pPr>
            <a:r>
              <a:rPr lang="en-US" altLang="zh-CN" sz="2400" dirty="0"/>
              <a:t>Ability to show stereoscopic imagery</a:t>
            </a:r>
          </a:p>
          <a:p>
            <a:pPr>
              <a:buFont typeface="Wingdings" panose="05000000000000000000" pitchFamily="2" charset="2"/>
              <a:buChar char="ü"/>
            </a:pPr>
            <a:r>
              <a:rPr lang="en-US" altLang="zh-CN" sz="2400" dirty="0"/>
              <a:t> A greater field of view; to bring a greater sense of immersion and better situational awareness </a:t>
            </a:r>
          </a:p>
          <a:p>
            <a:pPr>
              <a:buFont typeface="Wingdings" panose="05000000000000000000" pitchFamily="2" charset="2"/>
              <a:buChar char="ü"/>
            </a:pPr>
            <a:r>
              <a:rPr lang="en-US" altLang="zh-CN" sz="2400" dirty="0"/>
              <a:t>Resolution; to struggle to provide above 60 pixels/° (1 arcmin/pixel) because it is usually referred to as eye limiting resolution. (Stephen et al., 2018) </a:t>
            </a:r>
          </a:p>
          <a:p>
            <a:pPr>
              <a:buFont typeface="Wingdings" panose="05000000000000000000" pitchFamily="2" charset="2"/>
              <a:buChar char="ü"/>
            </a:pPr>
            <a:r>
              <a:rPr lang="en-US" altLang="zh-CN" sz="2400" dirty="0"/>
              <a:t> An excellent  processing and operating system.</a:t>
            </a:r>
          </a:p>
          <a:p>
            <a:pPr>
              <a:buFont typeface="Wingdings" panose="05000000000000000000" pitchFamily="2" charset="2"/>
              <a:buChar char="ü"/>
            </a:pPr>
            <a:endParaRPr lang="zh-CN" altLang="en-US" sz="2400" dirty="0"/>
          </a:p>
        </p:txBody>
      </p:sp>
      <p:pic>
        <p:nvPicPr>
          <p:cNvPr id="3" name="Audio 2">
            <a:hlinkClick r:id="" action="ppaction://media"/>
            <a:extLst>
              <a:ext uri="{FF2B5EF4-FFF2-40B4-BE49-F238E27FC236}">
                <a16:creationId xmlns:a16="http://schemas.microsoft.com/office/drawing/2014/main" id="{80D263F2-4D62-4DAA-99DD-9035165A322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5006005"/>
      </p:ext>
    </p:extLst>
  </p:cSld>
  <p:clrMapOvr>
    <a:masterClrMapping/>
  </p:clrMapOvr>
  <mc:AlternateContent xmlns:mc="http://schemas.openxmlformats.org/markup-compatibility/2006" xmlns:p14="http://schemas.microsoft.com/office/powerpoint/2010/main">
    <mc:Choice Requires="p14">
      <p:transition spd="slow" p14:dur="2000" advTm="44730"/>
    </mc:Choice>
    <mc:Fallback xmlns="">
      <p:transition spd="slow" advTm="4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FECB0D49-F82F-40FE-9E73-C298FD0E9707}"/>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altLang="zh-CN" sz="6000" kern="1200" dirty="0">
                <a:solidFill>
                  <a:srgbClr val="FFFFFF"/>
                </a:solidFill>
                <a:latin typeface="Times New Roman" panose="02020603050405020304" pitchFamily="18" charset="0"/>
                <a:cs typeface="Times New Roman" panose="02020603050405020304" pitchFamily="18" charset="0"/>
              </a:rPr>
              <a:t>Business model canvas </a:t>
            </a:r>
          </a:p>
        </p:txBody>
      </p:sp>
      <p:pic>
        <p:nvPicPr>
          <p:cNvPr id="3" name="Audio 2">
            <a:hlinkClick r:id="" action="ppaction://media"/>
            <a:extLst>
              <a:ext uri="{FF2B5EF4-FFF2-40B4-BE49-F238E27FC236}">
                <a16:creationId xmlns:a16="http://schemas.microsoft.com/office/drawing/2014/main" id="{F4C0FD6F-4DBF-4272-930B-2596DBF063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20911800"/>
      </p:ext>
    </p:extLst>
  </p:cSld>
  <p:clrMapOvr>
    <a:masterClrMapping/>
  </p:clrMapOvr>
  <mc:AlternateContent xmlns:mc="http://schemas.openxmlformats.org/markup-compatibility/2006" xmlns:p14="http://schemas.microsoft.com/office/powerpoint/2010/main">
    <mc:Choice Requires="p14">
      <p:transition spd="slow" p14:dur="2000" advTm="3268"/>
    </mc:Choice>
    <mc:Fallback xmlns="">
      <p:transition spd="slow" advTm="3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33">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FBF4C23C-C426-4154-9772-4795A37F0E38}"/>
              </a:ext>
            </a:extLst>
          </p:cNvPr>
          <p:cNvSpPr>
            <a:spLocks noGrp="1"/>
          </p:cNvSpPr>
          <p:nvPr>
            <p:ph sz="half" idx="1"/>
          </p:nvPr>
        </p:nvSpPr>
        <p:spPr>
          <a:xfrm>
            <a:off x="762000" y="960895"/>
            <a:ext cx="5097780" cy="3910617"/>
          </a:xfrm>
        </p:spPr>
        <p:txBody>
          <a:bodyPr>
            <a:normAutofit fontScale="77500" lnSpcReduction="20000"/>
          </a:bodyPr>
          <a:lstStyle/>
          <a:p>
            <a:pPr>
              <a:buFont typeface="Wingdings" panose="05000000000000000000" pitchFamily="2" charset="2"/>
              <a:buChar char="p"/>
            </a:pPr>
            <a:r>
              <a:rPr lang="en-US" altLang="zh-CN" sz="3400" dirty="0">
                <a:solidFill>
                  <a:srgbClr val="FFFFFF"/>
                </a:solidFill>
              </a:rPr>
              <a:t> </a:t>
            </a:r>
            <a:r>
              <a:rPr lang="en-US" altLang="zh-CN" sz="3400" dirty="0">
                <a:solidFill>
                  <a:srgbClr val="FFFFFF"/>
                </a:solidFill>
                <a:latin typeface="Times New Roman" panose="02020603050405020304" pitchFamily="18" charset="0"/>
                <a:cs typeface="Times New Roman" panose="02020603050405020304" pitchFamily="18" charset="0"/>
              </a:rPr>
              <a:t>key partners</a:t>
            </a:r>
          </a:p>
          <a:p>
            <a:r>
              <a:rPr lang="en-US" altLang="zh-CN" sz="3400" dirty="0">
                <a:solidFill>
                  <a:srgbClr val="FFFFFF"/>
                </a:solidFill>
                <a:latin typeface="Times New Roman" panose="02020603050405020304" pitchFamily="18" charset="0"/>
                <a:cs typeface="Times New Roman" panose="02020603050405020304" pitchFamily="18" charset="0"/>
              </a:rPr>
              <a:t>Big companies selling mobile phone and computer and focusing on technology innovation( for example, Huawei, Apple. </a:t>
            </a:r>
          </a:p>
          <a:p>
            <a:r>
              <a:rPr lang="en-US" altLang="zh-CN" sz="3400" dirty="0">
                <a:solidFill>
                  <a:srgbClr val="FFFFFF"/>
                </a:solidFill>
                <a:latin typeface="Times New Roman" panose="02020603050405020304" pitchFamily="18" charset="0"/>
                <a:cs typeface="Times New Roman" panose="02020603050405020304" pitchFamily="18" charset="0"/>
              </a:rPr>
              <a:t>Big online entertainment developer, such as VR-1(R), Inc as technology-driven developer</a:t>
            </a:r>
          </a:p>
          <a:p>
            <a:r>
              <a:rPr lang="en-US" altLang="zh-CN" sz="3400" dirty="0">
                <a:solidFill>
                  <a:srgbClr val="FFFFFF"/>
                </a:solidFill>
                <a:latin typeface="Times New Roman" panose="02020603050405020304" pitchFamily="18" charset="0"/>
                <a:cs typeface="Times New Roman" panose="02020603050405020304" pitchFamily="18" charset="0"/>
              </a:rPr>
              <a:t>Some companies operating in the medium industry</a:t>
            </a:r>
          </a:p>
          <a:p>
            <a:endParaRPr lang="en-US" altLang="zh-CN" sz="2400" dirty="0">
              <a:solidFill>
                <a:srgbClr val="FFFFFF"/>
              </a:solidFill>
            </a:endParaRPr>
          </a:p>
          <a:p>
            <a:endParaRPr lang="en-US" altLang="zh-CN" sz="2400" dirty="0">
              <a:solidFill>
                <a:srgbClr val="FFFFFF"/>
              </a:solidFill>
            </a:endParaRPr>
          </a:p>
          <a:p>
            <a:endParaRPr lang="zh-CN" altLang="en-US" sz="2400" dirty="0">
              <a:solidFill>
                <a:srgbClr val="FFFFFF"/>
              </a:solidFill>
            </a:endParaRPr>
          </a:p>
        </p:txBody>
      </p:sp>
      <p:sp>
        <p:nvSpPr>
          <p:cNvPr id="11" name="Content Placeholder 10">
            <a:extLst>
              <a:ext uri="{FF2B5EF4-FFF2-40B4-BE49-F238E27FC236}">
                <a16:creationId xmlns:a16="http://schemas.microsoft.com/office/drawing/2014/main" id="{A3624D3C-6232-4586-B73B-78F578AEDD97}"/>
              </a:ext>
            </a:extLst>
          </p:cNvPr>
          <p:cNvSpPr>
            <a:spLocks noGrp="1"/>
          </p:cNvSpPr>
          <p:nvPr>
            <p:ph sz="half" idx="2"/>
          </p:nvPr>
        </p:nvSpPr>
        <p:spPr>
          <a:xfrm>
            <a:off x="6096000" y="960895"/>
            <a:ext cx="5097780" cy="5393410"/>
          </a:xfrm>
        </p:spPr>
        <p:txBody>
          <a:bodyPr>
            <a:normAutofit fontScale="77500" lnSpcReduction="20000"/>
          </a:bodyPr>
          <a:lstStyle/>
          <a:p>
            <a:pPr>
              <a:buFont typeface="Wingdings" panose="05000000000000000000" pitchFamily="2" charset="2"/>
              <a:buChar char="p"/>
            </a:pPr>
            <a:r>
              <a:rPr lang="en-US" altLang="zh-CN" sz="2000" dirty="0">
                <a:solidFill>
                  <a:srgbClr val="FFFFFF"/>
                </a:solidFill>
              </a:rPr>
              <a:t> </a:t>
            </a:r>
            <a:r>
              <a:rPr lang="en-US" altLang="zh-CN" sz="2900" dirty="0">
                <a:solidFill>
                  <a:srgbClr val="FFFFFF"/>
                </a:solidFill>
                <a:latin typeface="Times New Roman" panose="02020603050405020304" pitchFamily="18" charset="0"/>
                <a:cs typeface="Times New Roman" panose="02020603050405020304" pitchFamily="18" charset="0"/>
              </a:rPr>
              <a:t>key activities </a:t>
            </a:r>
          </a:p>
          <a:p>
            <a:r>
              <a:rPr lang="en-US" altLang="zh-CN" sz="2900" dirty="0">
                <a:solidFill>
                  <a:srgbClr val="FFFFFF"/>
                </a:solidFill>
                <a:latin typeface="Times New Roman" panose="02020603050405020304" pitchFamily="18" charset="0"/>
                <a:cs typeface="Times New Roman" panose="02020603050405020304" pitchFamily="18" charset="0"/>
              </a:rPr>
              <a:t>provide a series of experiencing activities</a:t>
            </a:r>
          </a:p>
          <a:p>
            <a:r>
              <a:rPr lang="en-US" altLang="zh-CN" sz="2900" dirty="0">
                <a:solidFill>
                  <a:srgbClr val="FFFFFF"/>
                </a:solidFill>
                <a:latin typeface="Times New Roman" panose="02020603050405020304" pitchFamily="18" charset="0"/>
                <a:cs typeface="Times New Roman" panose="02020603050405020304" pitchFamily="18" charset="0"/>
              </a:rPr>
              <a:t>Launch a couple of core products</a:t>
            </a:r>
          </a:p>
          <a:p>
            <a:endParaRPr lang="en-US" altLang="zh-CN" sz="2900" dirty="0">
              <a:solidFill>
                <a:srgbClr val="FFFFFF"/>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p"/>
            </a:pPr>
            <a:r>
              <a:rPr lang="en-US" altLang="zh-CN" sz="2900" dirty="0">
                <a:solidFill>
                  <a:srgbClr val="FFFFFF"/>
                </a:solidFill>
                <a:latin typeface="Times New Roman" panose="02020603050405020304" pitchFamily="18" charset="0"/>
                <a:cs typeface="Times New Roman" panose="02020603050405020304" pitchFamily="18" charset="0"/>
              </a:rPr>
              <a:t>Key resources;</a:t>
            </a:r>
          </a:p>
          <a:p>
            <a:pPr marL="285750" indent="-285750"/>
            <a:r>
              <a:rPr lang="en-US" altLang="zh-CN" sz="2900" dirty="0">
                <a:solidFill>
                  <a:srgbClr val="FFFFFF"/>
                </a:solidFill>
                <a:latin typeface="Times New Roman" panose="02020603050405020304" pitchFamily="18" charset="0"/>
                <a:cs typeface="Times New Roman" panose="02020603050405020304" pitchFamily="18" charset="0"/>
              </a:rPr>
              <a:t>A professional team consisting of talents and specialists</a:t>
            </a:r>
          </a:p>
          <a:p>
            <a:pPr marL="285750" indent="-285750"/>
            <a:r>
              <a:rPr lang="en-US" altLang="zh-CN" sz="2900" dirty="0">
                <a:solidFill>
                  <a:srgbClr val="FFFFFF"/>
                </a:solidFill>
                <a:latin typeface="Times New Roman" panose="02020603050405020304" pitchFamily="18" charset="0"/>
                <a:cs typeface="Times New Roman" panose="02020603050405020304" pitchFamily="18" charset="0"/>
              </a:rPr>
              <a:t>Enough capital</a:t>
            </a:r>
          </a:p>
          <a:p>
            <a:pPr marL="285750" indent="-285750"/>
            <a:r>
              <a:rPr lang="en-US" altLang="zh-CN" sz="2900" dirty="0">
                <a:solidFill>
                  <a:srgbClr val="FFFFFF"/>
                </a:solidFill>
                <a:latin typeface="Times New Roman" panose="02020603050405020304" pitchFamily="18" charset="0"/>
                <a:cs typeface="Times New Roman" panose="02020603050405020304" pitchFamily="18" charset="0"/>
              </a:rPr>
              <a:t>Have a good relationship with suppliers</a:t>
            </a:r>
          </a:p>
          <a:p>
            <a:pPr marL="285750" indent="-285750"/>
            <a:r>
              <a:rPr lang="en-US" altLang="zh-CN" sz="2900" dirty="0">
                <a:solidFill>
                  <a:srgbClr val="FFFFFF"/>
                </a:solidFill>
                <a:latin typeface="Times New Roman" panose="02020603050405020304" pitchFamily="18" charset="0"/>
                <a:cs typeface="Times New Roman" panose="02020603050405020304" pitchFamily="18" charset="0"/>
              </a:rPr>
              <a:t>Excellent technological equipment</a:t>
            </a:r>
          </a:p>
          <a:p>
            <a:endParaRPr lang="en-US" altLang="zh-CN" sz="2000" dirty="0">
              <a:solidFill>
                <a:srgbClr val="FFFFFF"/>
              </a:solidFill>
            </a:endParaRPr>
          </a:p>
          <a:p>
            <a:endParaRPr lang="en-US" altLang="zh-CN" sz="2000" dirty="0">
              <a:solidFill>
                <a:srgbClr val="FFFFFF"/>
              </a:solidFill>
            </a:endParaRPr>
          </a:p>
          <a:p>
            <a:pPr marL="0" indent="0">
              <a:buNone/>
            </a:pPr>
            <a:endParaRPr lang="en-US" altLang="zh-CN" sz="2000" dirty="0">
              <a:solidFill>
                <a:srgbClr val="FFFFFF"/>
              </a:solidFill>
            </a:endParaRPr>
          </a:p>
          <a:p>
            <a:pPr marL="0" indent="0">
              <a:buNone/>
            </a:pPr>
            <a:endParaRPr lang="zh-CN" altLang="en-US" sz="2000" dirty="0">
              <a:solidFill>
                <a:srgbClr val="FFFFFF"/>
              </a:solidFill>
            </a:endParaRPr>
          </a:p>
        </p:txBody>
      </p:sp>
      <p:pic>
        <p:nvPicPr>
          <p:cNvPr id="3" name="Audio 2">
            <a:hlinkClick r:id="" action="ppaction://media"/>
            <a:extLst>
              <a:ext uri="{FF2B5EF4-FFF2-40B4-BE49-F238E27FC236}">
                <a16:creationId xmlns:a16="http://schemas.microsoft.com/office/drawing/2014/main" id="{11609737-DAA7-4905-A657-4B2F48C85E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235454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2005"/>
    </mc:Choice>
    <mc:Fallback xmlns="">
      <p:transition spd="slow" advTm="62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 name="Straight Connector 48">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9C1EA8-C429-473D-9158-DD848FBE5481}"/>
              </a:ext>
            </a:extLst>
          </p:cNvPr>
          <p:cNvSpPr>
            <a:spLocks noGrp="1"/>
          </p:cNvSpPr>
          <p:nvPr>
            <p:ph sz="half" idx="1"/>
          </p:nvPr>
        </p:nvSpPr>
        <p:spPr>
          <a:xfrm>
            <a:off x="762000" y="1332019"/>
            <a:ext cx="5097780" cy="3910617"/>
          </a:xfrm>
        </p:spPr>
        <p:txBody>
          <a:bodyPr>
            <a:normAutofit/>
          </a:bodyPr>
          <a:lstStyle/>
          <a:p>
            <a:pPr>
              <a:buFont typeface="Wingdings" panose="05000000000000000000" pitchFamily="2" charset="2"/>
              <a:buChar char="p"/>
            </a:pPr>
            <a:r>
              <a:rPr lang="en-US" altLang="zh-CN" sz="2400" dirty="0">
                <a:solidFill>
                  <a:srgbClr val="FFFFFF"/>
                </a:solidFill>
              </a:rPr>
              <a:t>Customer relationship</a:t>
            </a:r>
          </a:p>
          <a:p>
            <a:r>
              <a:rPr lang="en-US" altLang="zh-CN" sz="2400" dirty="0">
                <a:solidFill>
                  <a:srgbClr val="FFFFFF"/>
                </a:solidFill>
              </a:rPr>
              <a:t>Establish a long-term relationship, providing the special service or technological product for regular customers. </a:t>
            </a:r>
          </a:p>
          <a:p>
            <a:r>
              <a:rPr lang="en-US" altLang="zh-CN" sz="2400" dirty="0">
                <a:solidFill>
                  <a:srgbClr val="FFFFFF"/>
                </a:solidFill>
              </a:rPr>
              <a:t>Offer discount coupon and a series of free experiencing activities for each new user, strengthening the links</a:t>
            </a:r>
          </a:p>
          <a:p>
            <a:pPr marL="0" indent="0">
              <a:buNone/>
            </a:pPr>
            <a:endParaRPr lang="zh-CN" altLang="en-US" sz="2400" dirty="0">
              <a:solidFill>
                <a:srgbClr val="FFFFFF"/>
              </a:solidFill>
            </a:endParaRPr>
          </a:p>
        </p:txBody>
      </p:sp>
      <p:sp>
        <p:nvSpPr>
          <p:cNvPr id="4" name="Content Placeholder 3">
            <a:extLst>
              <a:ext uri="{FF2B5EF4-FFF2-40B4-BE49-F238E27FC236}">
                <a16:creationId xmlns:a16="http://schemas.microsoft.com/office/drawing/2014/main" id="{7CEA460B-ECD0-4024-8FA5-CA721B2D5B9C}"/>
              </a:ext>
            </a:extLst>
          </p:cNvPr>
          <p:cNvSpPr>
            <a:spLocks noGrp="1"/>
          </p:cNvSpPr>
          <p:nvPr>
            <p:ph sz="half" idx="2"/>
          </p:nvPr>
        </p:nvSpPr>
        <p:spPr>
          <a:xfrm>
            <a:off x="5859780" y="1473691"/>
            <a:ext cx="5097780" cy="3910618"/>
          </a:xfrm>
        </p:spPr>
        <p:txBody>
          <a:bodyPr>
            <a:normAutofit/>
          </a:bodyPr>
          <a:lstStyle/>
          <a:p>
            <a:pPr>
              <a:buFont typeface="Wingdings" panose="05000000000000000000" pitchFamily="2" charset="2"/>
              <a:buChar char="p"/>
            </a:pPr>
            <a:r>
              <a:rPr lang="en-US" altLang="zh-CN" sz="2000" dirty="0">
                <a:solidFill>
                  <a:srgbClr val="FFFFFF"/>
                </a:solidFill>
              </a:rPr>
              <a:t>Value proposition</a:t>
            </a:r>
          </a:p>
          <a:p>
            <a:r>
              <a:rPr lang="en-US" altLang="zh-CN" sz="2000" dirty="0">
                <a:solidFill>
                  <a:srgbClr val="FFFFFF"/>
                </a:solidFill>
              </a:rPr>
              <a:t>Create the most authentic experience for most customers.</a:t>
            </a:r>
          </a:p>
          <a:p>
            <a:r>
              <a:rPr lang="en-US" altLang="zh-CN" sz="2000" dirty="0">
                <a:solidFill>
                  <a:srgbClr val="FFFFFF"/>
                </a:solidFill>
              </a:rPr>
              <a:t>Provide personalized and unique service and product for each customers by using data and technology</a:t>
            </a:r>
          </a:p>
          <a:p>
            <a:r>
              <a:rPr lang="en-US" altLang="zh-CN" sz="2000" dirty="0" err="1">
                <a:solidFill>
                  <a:srgbClr val="FFFFFF"/>
                </a:solidFill>
              </a:rPr>
              <a:t>Experienc</a:t>
            </a:r>
            <a:r>
              <a:rPr lang="en-US" altLang="zh-CN" sz="2000" dirty="0">
                <a:solidFill>
                  <a:srgbClr val="FFFFFF"/>
                </a:solidFill>
              </a:rPr>
              <a:t> the convivence and interestingness of VR technology.</a:t>
            </a:r>
          </a:p>
          <a:p>
            <a:endParaRPr lang="zh-CN" altLang="zh-CN" sz="2000" dirty="0">
              <a:solidFill>
                <a:srgbClr val="FFFFFF"/>
              </a:solidFill>
            </a:endParaRPr>
          </a:p>
          <a:p>
            <a:pPr marL="0" indent="0">
              <a:buNone/>
            </a:pPr>
            <a:r>
              <a:rPr lang="en-US" altLang="zh-CN" sz="2000" dirty="0">
                <a:solidFill>
                  <a:srgbClr val="FFFFFF"/>
                </a:solidFill>
              </a:rPr>
              <a:t> </a:t>
            </a:r>
          </a:p>
          <a:p>
            <a:endParaRPr lang="zh-CN" altLang="en-US" sz="2000" dirty="0">
              <a:solidFill>
                <a:srgbClr val="FFFFFF"/>
              </a:solidFill>
            </a:endParaRPr>
          </a:p>
        </p:txBody>
      </p:sp>
      <p:sp>
        <p:nvSpPr>
          <p:cNvPr id="8" name="TextBox 7">
            <a:extLst>
              <a:ext uri="{FF2B5EF4-FFF2-40B4-BE49-F238E27FC236}">
                <a16:creationId xmlns:a16="http://schemas.microsoft.com/office/drawing/2014/main" id="{89B62CCD-078A-4AC1-BCBF-C4509C3A86B8}"/>
              </a:ext>
            </a:extLst>
          </p:cNvPr>
          <p:cNvSpPr txBox="1"/>
          <p:nvPr/>
        </p:nvSpPr>
        <p:spPr>
          <a:xfrm>
            <a:off x="518160" y="804786"/>
            <a:ext cx="3443197" cy="1615827"/>
          </a:xfrm>
          <a:prstGeom prst="rect">
            <a:avLst/>
          </a:prstGeom>
          <a:noFill/>
        </p:spPr>
        <p:txBody>
          <a:bodyPr wrap="square" rtlCol="0">
            <a:spAutoFit/>
          </a:bodyPr>
          <a:lstStyle/>
          <a:p>
            <a:pPr marL="285750" indent="-285750">
              <a:spcAft>
                <a:spcPts val="600"/>
              </a:spcAft>
              <a:buFont typeface="Arial" panose="020B0604020202020204" pitchFamily="34" charset="0"/>
              <a:buChar char="•"/>
            </a:pPr>
            <a:endParaRPr lang="en-US" altLang="zh-CN" sz="2400" dirty="0"/>
          </a:p>
          <a:p>
            <a:pPr marL="285750" indent="-285750">
              <a:spcAft>
                <a:spcPts val="600"/>
              </a:spcAft>
              <a:buFont typeface="Arial" panose="020B0604020202020204" pitchFamily="34" charset="0"/>
              <a:buChar char="•"/>
            </a:pPr>
            <a:endParaRPr lang="en-US" altLang="zh-CN" sz="2400" dirty="0"/>
          </a:p>
          <a:p>
            <a:pPr marL="285750" indent="-285750">
              <a:spcAft>
                <a:spcPts val="600"/>
              </a:spcAft>
              <a:buFont typeface="Arial" panose="020B0604020202020204" pitchFamily="34" charset="0"/>
              <a:buChar char="•"/>
            </a:pPr>
            <a:endParaRPr lang="en-US" altLang="zh-CN" dirty="0"/>
          </a:p>
          <a:p>
            <a:pPr>
              <a:spcAft>
                <a:spcPts val="600"/>
              </a:spcAft>
            </a:pPr>
            <a:endParaRPr lang="zh-CN" altLang="en-US" dirty="0"/>
          </a:p>
        </p:txBody>
      </p:sp>
      <p:pic>
        <p:nvPicPr>
          <p:cNvPr id="5" name="Audio 4">
            <a:hlinkClick r:id="" action="ppaction://media"/>
            <a:extLst>
              <a:ext uri="{FF2B5EF4-FFF2-40B4-BE49-F238E27FC236}">
                <a16:creationId xmlns:a16="http://schemas.microsoft.com/office/drawing/2014/main" id="{C449AECE-1613-47AB-A060-8AD5EEBA68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399677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3941"/>
    </mc:Choice>
    <mc:Fallback xmlns="">
      <p:transition spd="slow" advTm="63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3" name="TextBox 22">
            <a:extLst>
              <a:ext uri="{FF2B5EF4-FFF2-40B4-BE49-F238E27FC236}">
                <a16:creationId xmlns:a16="http://schemas.microsoft.com/office/drawing/2014/main" id="{C7E84CBA-35C6-4089-95B4-C49B32276FAF}"/>
              </a:ext>
            </a:extLst>
          </p:cNvPr>
          <p:cNvSpPr txBox="1"/>
          <p:nvPr/>
        </p:nvSpPr>
        <p:spPr>
          <a:xfrm>
            <a:off x="4285396" y="450376"/>
            <a:ext cx="3261815" cy="5322627"/>
          </a:xfrm>
          <a:prstGeom prst="rect">
            <a:avLst/>
          </a:prstGeom>
          <a:noFill/>
        </p:spPr>
        <p:txBody>
          <a:bodyPr wrap="square" rtlCol="0">
            <a:spAutoFit/>
          </a:bodyPr>
          <a:lstStyle/>
          <a:p>
            <a:endParaRPr lang="zh-CN" altLang="en-US" dirty="0"/>
          </a:p>
        </p:txBody>
      </p:sp>
      <p:sp>
        <p:nvSpPr>
          <p:cNvPr id="26" name="TextBox 25">
            <a:extLst>
              <a:ext uri="{FF2B5EF4-FFF2-40B4-BE49-F238E27FC236}">
                <a16:creationId xmlns:a16="http://schemas.microsoft.com/office/drawing/2014/main" id="{F016CCE3-7BBF-44C2-BFB7-B4446573F388}"/>
              </a:ext>
            </a:extLst>
          </p:cNvPr>
          <p:cNvSpPr txBox="1"/>
          <p:nvPr/>
        </p:nvSpPr>
        <p:spPr>
          <a:xfrm>
            <a:off x="7956644" y="450376"/>
            <a:ext cx="3261815" cy="5322627"/>
          </a:xfrm>
          <a:prstGeom prst="rect">
            <a:avLst/>
          </a:prstGeom>
          <a:noFill/>
        </p:spPr>
        <p:txBody>
          <a:bodyPr wrap="square" rtlCol="0">
            <a:spAutoFit/>
          </a:bodyPr>
          <a:lstStyle/>
          <a:p>
            <a:endParaRPr lang="zh-CN" altLang="en-US" dirty="0"/>
          </a:p>
        </p:txBody>
      </p:sp>
      <p:sp>
        <p:nvSpPr>
          <p:cNvPr id="27" name="TextBox 26">
            <a:extLst>
              <a:ext uri="{FF2B5EF4-FFF2-40B4-BE49-F238E27FC236}">
                <a16:creationId xmlns:a16="http://schemas.microsoft.com/office/drawing/2014/main" id="{4EF4A545-64FD-4496-900F-AB12A25DEE6D}"/>
              </a:ext>
            </a:extLst>
          </p:cNvPr>
          <p:cNvSpPr txBox="1"/>
          <p:nvPr/>
        </p:nvSpPr>
        <p:spPr>
          <a:xfrm>
            <a:off x="1569492" y="450376"/>
            <a:ext cx="3261815" cy="5322627"/>
          </a:xfrm>
          <a:prstGeom prst="rect">
            <a:avLst/>
          </a:prstGeom>
          <a:noFill/>
        </p:spPr>
        <p:txBody>
          <a:bodyPr wrap="square" rtlCol="0">
            <a:spAutoFit/>
          </a:bodyPr>
          <a:lstStyle/>
          <a:p>
            <a:endParaRPr lang="zh-CN" altLang="en-US" dirty="0"/>
          </a:p>
        </p:txBody>
      </p:sp>
      <p:sp>
        <p:nvSpPr>
          <p:cNvPr id="28" name="TextBox 27">
            <a:extLst>
              <a:ext uri="{FF2B5EF4-FFF2-40B4-BE49-F238E27FC236}">
                <a16:creationId xmlns:a16="http://schemas.microsoft.com/office/drawing/2014/main" id="{ED51D4C1-0882-4585-A693-04D604B27B8D}"/>
              </a:ext>
            </a:extLst>
          </p:cNvPr>
          <p:cNvSpPr txBox="1"/>
          <p:nvPr/>
        </p:nvSpPr>
        <p:spPr>
          <a:xfrm>
            <a:off x="6127844" y="559558"/>
            <a:ext cx="3261815" cy="5322627"/>
          </a:xfrm>
          <a:prstGeom prst="rect">
            <a:avLst/>
          </a:prstGeom>
          <a:noFill/>
        </p:spPr>
        <p:txBody>
          <a:bodyPr wrap="square" rtlCol="0">
            <a:spAutoFit/>
          </a:bodyPr>
          <a:lstStyle/>
          <a:p>
            <a:endParaRPr lang="zh-CN" altLang="en-US" dirty="0"/>
          </a:p>
        </p:txBody>
      </p:sp>
      <p:sp>
        <p:nvSpPr>
          <p:cNvPr id="29" name="TextBox 28">
            <a:extLst>
              <a:ext uri="{FF2B5EF4-FFF2-40B4-BE49-F238E27FC236}">
                <a16:creationId xmlns:a16="http://schemas.microsoft.com/office/drawing/2014/main" id="{DAEB336F-9029-440B-BF26-5069A3CAABB4}"/>
              </a:ext>
            </a:extLst>
          </p:cNvPr>
          <p:cNvSpPr txBox="1"/>
          <p:nvPr/>
        </p:nvSpPr>
        <p:spPr>
          <a:xfrm>
            <a:off x="3411940" y="559558"/>
            <a:ext cx="3261815" cy="5322627"/>
          </a:xfrm>
          <a:prstGeom prst="rect">
            <a:avLst/>
          </a:prstGeom>
          <a:noFill/>
        </p:spPr>
        <p:txBody>
          <a:bodyPr wrap="square" rtlCol="0">
            <a:spAutoFit/>
          </a:bodyPr>
          <a:lstStyle/>
          <a:p>
            <a:endParaRPr lang="zh-CN" altLang="en-US" dirty="0"/>
          </a:p>
        </p:txBody>
      </p:sp>
      <p:sp>
        <p:nvSpPr>
          <p:cNvPr id="30" name="TextBox 29">
            <a:extLst>
              <a:ext uri="{FF2B5EF4-FFF2-40B4-BE49-F238E27FC236}">
                <a16:creationId xmlns:a16="http://schemas.microsoft.com/office/drawing/2014/main" id="{DE6CAA4E-0311-4C26-B9B3-4DE1F5A3A770}"/>
              </a:ext>
            </a:extLst>
          </p:cNvPr>
          <p:cNvSpPr txBox="1"/>
          <p:nvPr/>
        </p:nvSpPr>
        <p:spPr>
          <a:xfrm>
            <a:off x="3398292" y="545911"/>
            <a:ext cx="3261815" cy="5322627"/>
          </a:xfrm>
          <a:prstGeom prst="rect">
            <a:avLst/>
          </a:prstGeom>
          <a:noFill/>
        </p:spPr>
        <p:txBody>
          <a:bodyPr wrap="square" rtlCol="0">
            <a:spAutoFit/>
          </a:bodyPr>
          <a:lstStyle/>
          <a:p>
            <a:endParaRPr lang="zh-CN" altLang="en-US" dirty="0"/>
          </a:p>
        </p:txBody>
      </p:sp>
      <p:sp>
        <p:nvSpPr>
          <p:cNvPr id="31" name="TextBox 30">
            <a:extLst>
              <a:ext uri="{FF2B5EF4-FFF2-40B4-BE49-F238E27FC236}">
                <a16:creationId xmlns:a16="http://schemas.microsoft.com/office/drawing/2014/main" id="{0A6C6BC0-25C1-40C4-B7DA-2F5FE803537C}"/>
              </a:ext>
            </a:extLst>
          </p:cNvPr>
          <p:cNvSpPr txBox="1"/>
          <p:nvPr/>
        </p:nvSpPr>
        <p:spPr>
          <a:xfrm>
            <a:off x="682388" y="272954"/>
            <a:ext cx="3261815" cy="5322627"/>
          </a:xfrm>
          <a:prstGeom prst="rect">
            <a:avLst/>
          </a:prstGeom>
          <a:noFill/>
        </p:spPr>
        <p:txBody>
          <a:bodyPr wrap="square" rtlCol="0">
            <a:spAutoFit/>
          </a:bodyPr>
          <a:lstStyle/>
          <a:p>
            <a:endParaRPr lang="zh-CN" altLang="en-US" dirty="0"/>
          </a:p>
        </p:txBody>
      </p:sp>
      <p:sp>
        <p:nvSpPr>
          <p:cNvPr id="36" name="TextBox 35">
            <a:extLst>
              <a:ext uri="{FF2B5EF4-FFF2-40B4-BE49-F238E27FC236}">
                <a16:creationId xmlns:a16="http://schemas.microsoft.com/office/drawing/2014/main" id="{6472025A-2D87-4117-BDC6-CC84F198AD36}"/>
              </a:ext>
            </a:extLst>
          </p:cNvPr>
          <p:cNvSpPr txBox="1"/>
          <p:nvPr/>
        </p:nvSpPr>
        <p:spPr>
          <a:xfrm>
            <a:off x="4230806" y="300249"/>
            <a:ext cx="3261815" cy="5322627"/>
          </a:xfrm>
          <a:prstGeom prst="rect">
            <a:avLst/>
          </a:prstGeom>
          <a:noFill/>
        </p:spPr>
        <p:txBody>
          <a:bodyPr wrap="square" rtlCol="0">
            <a:spAutoFit/>
          </a:bodyPr>
          <a:lstStyle/>
          <a:p>
            <a:endParaRPr lang="zh-CN" altLang="en-US" dirty="0"/>
          </a:p>
        </p:txBody>
      </p:sp>
      <p:sp>
        <p:nvSpPr>
          <p:cNvPr id="37" name="TextBox 36">
            <a:extLst>
              <a:ext uri="{FF2B5EF4-FFF2-40B4-BE49-F238E27FC236}">
                <a16:creationId xmlns:a16="http://schemas.microsoft.com/office/drawing/2014/main" id="{C15CF4D0-25B1-42B7-B7B3-AFE43FE62898}"/>
              </a:ext>
            </a:extLst>
          </p:cNvPr>
          <p:cNvSpPr txBox="1"/>
          <p:nvPr/>
        </p:nvSpPr>
        <p:spPr>
          <a:xfrm>
            <a:off x="7724633" y="518613"/>
            <a:ext cx="3261815" cy="5322627"/>
          </a:xfrm>
          <a:prstGeom prst="rect">
            <a:avLst/>
          </a:prstGeom>
          <a:noFill/>
        </p:spPr>
        <p:txBody>
          <a:bodyPr wrap="square" rtlCol="0">
            <a:spAutoFit/>
          </a:bodyPr>
          <a:lstStyle/>
          <a:p>
            <a:endParaRPr lang="zh-CN" altLang="en-US" dirty="0"/>
          </a:p>
        </p:txBody>
      </p:sp>
      <p:sp>
        <p:nvSpPr>
          <p:cNvPr id="39" name="TextBox 38">
            <a:extLst>
              <a:ext uri="{FF2B5EF4-FFF2-40B4-BE49-F238E27FC236}">
                <a16:creationId xmlns:a16="http://schemas.microsoft.com/office/drawing/2014/main" id="{8680A683-D681-4864-BBDD-DCAA74DED637}"/>
              </a:ext>
            </a:extLst>
          </p:cNvPr>
          <p:cNvSpPr txBox="1"/>
          <p:nvPr/>
        </p:nvSpPr>
        <p:spPr>
          <a:xfrm>
            <a:off x="4278573" y="907575"/>
            <a:ext cx="3261815" cy="5322627"/>
          </a:xfrm>
          <a:prstGeom prst="rect">
            <a:avLst/>
          </a:prstGeom>
          <a:noFill/>
        </p:spPr>
        <p:txBody>
          <a:bodyPr wrap="square" rtlCol="0">
            <a:spAutoFit/>
          </a:bodyPr>
          <a:lstStyle/>
          <a:p>
            <a:endParaRPr lang="zh-CN" altLang="en-US" dirty="0"/>
          </a:p>
        </p:txBody>
      </p:sp>
      <p:sp>
        <p:nvSpPr>
          <p:cNvPr id="40" name="TextBox 39">
            <a:extLst>
              <a:ext uri="{FF2B5EF4-FFF2-40B4-BE49-F238E27FC236}">
                <a16:creationId xmlns:a16="http://schemas.microsoft.com/office/drawing/2014/main" id="{E1015567-2C1A-45C8-B7D9-F6E5963A367F}"/>
              </a:ext>
            </a:extLst>
          </p:cNvPr>
          <p:cNvSpPr txBox="1"/>
          <p:nvPr/>
        </p:nvSpPr>
        <p:spPr>
          <a:xfrm>
            <a:off x="7591567" y="1084997"/>
            <a:ext cx="3261815" cy="5322627"/>
          </a:xfrm>
          <a:prstGeom prst="rect">
            <a:avLst/>
          </a:prstGeom>
          <a:noFill/>
        </p:spPr>
        <p:txBody>
          <a:bodyPr wrap="square" rtlCol="0">
            <a:spAutoFit/>
          </a:bodyPr>
          <a:lstStyle/>
          <a:p>
            <a:endParaRPr lang="zh-CN" altLang="en-US" dirty="0"/>
          </a:p>
        </p:txBody>
      </p:sp>
      <p:sp>
        <p:nvSpPr>
          <p:cNvPr id="16" name="Text Placeholder 15">
            <a:extLst>
              <a:ext uri="{FF2B5EF4-FFF2-40B4-BE49-F238E27FC236}">
                <a16:creationId xmlns:a16="http://schemas.microsoft.com/office/drawing/2014/main" id="{D1AE3C08-9E63-442E-BD31-31115D3C4FF6}"/>
              </a:ext>
            </a:extLst>
          </p:cNvPr>
          <p:cNvSpPr>
            <a:spLocks noGrp="1"/>
          </p:cNvSpPr>
          <p:nvPr>
            <p:ph type="body" idx="1"/>
          </p:nvPr>
        </p:nvSpPr>
        <p:spPr>
          <a:xfrm>
            <a:off x="682388" y="286602"/>
            <a:ext cx="5438633" cy="2776916"/>
          </a:xfrm>
        </p:spPr>
        <p:txBody>
          <a:bodyPr>
            <a:normAutofit fontScale="47500" lnSpcReduction="20000"/>
          </a:bodyPr>
          <a:lstStyle/>
          <a:p>
            <a:pPr marL="342900" indent="-342900">
              <a:buFont typeface="Wingdings" panose="05000000000000000000" pitchFamily="2" charset="2"/>
              <a:buChar char="p"/>
            </a:pPr>
            <a:r>
              <a:rPr lang="en-US" altLang="zh-CN" sz="4200" dirty="0">
                <a:latin typeface="Times New Roman" panose="02020603050405020304" pitchFamily="18" charset="0"/>
                <a:cs typeface="Times New Roman" panose="02020603050405020304" pitchFamily="18" charset="0"/>
              </a:rPr>
              <a:t>Channel</a:t>
            </a:r>
          </a:p>
          <a:p>
            <a:pPr marL="342900" indent="-342900">
              <a:buFont typeface="Arial" panose="020B0604020202020204" pitchFamily="34" charset="0"/>
              <a:buChar char="•"/>
            </a:pPr>
            <a:r>
              <a:rPr lang="en-US" altLang="zh-CN" sz="4200" dirty="0">
                <a:latin typeface="Times New Roman" panose="02020603050405020304" pitchFamily="18" charset="0"/>
                <a:cs typeface="Times New Roman" panose="02020603050405020304" pitchFamily="18" charset="0"/>
              </a:rPr>
              <a:t>Advertise on Social platform such as Facebook, twitter WhatsApp</a:t>
            </a:r>
          </a:p>
          <a:p>
            <a:pPr marL="342900" indent="-342900">
              <a:buFont typeface="Arial" panose="020B0604020202020204" pitchFamily="34" charset="0"/>
              <a:buChar char="•"/>
            </a:pPr>
            <a:r>
              <a:rPr lang="en-US" altLang="zh-CN" sz="4200" dirty="0">
                <a:latin typeface="Times New Roman" panose="02020603050405020304" pitchFamily="18" charset="0"/>
                <a:cs typeface="Times New Roman" panose="02020603050405020304" pitchFamily="18" charset="0"/>
              </a:rPr>
              <a:t>Offline marketing activities</a:t>
            </a:r>
          </a:p>
          <a:p>
            <a:pPr marL="342900" indent="-342900">
              <a:buFont typeface="Arial" panose="020B0604020202020204" pitchFamily="34" charset="0"/>
              <a:buChar char="•"/>
            </a:pPr>
            <a:r>
              <a:rPr lang="en-US" altLang="zh-CN" sz="4200" dirty="0">
                <a:latin typeface="Times New Roman" panose="02020603050405020304" pitchFamily="18" charset="0"/>
                <a:cs typeface="Times New Roman" panose="02020603050405020304" pitchFamily="18" charset="0"/>
              </a:rPr>
              <a:t>Cooperating with the powerful technological company</a:t>
            </a:r>
          </a:p>
          <a:p>
            <a:pPr marL="342900" indent="-342900">
              <a:buFont typeface="Arial" panose="020B0604020202020204" pitchFamily="34" charset="0"/>
              <a:buChar char="•"/>
            </a:pPr>
            <a:endParaRPr lang="en-US" altLang="zh-CN" dirty="0"/>
          </a:p>
          <a:p>
            <a:pPr marL="342900" indent="-342900">
              <a:buFont typeface="Arial" panose="020B0604020202020204" pitchFamily="34" charset="0"/>
              <a:buChar char="•"/>
            </a:pPr>
            <a:endParaRPr lang="en-US" altLang="zh-CN" dirty="0"/>
          </a:p>
          <a:p>
            <a:r>
              <a:rPr lang="en-US" altLang="zh-CN" dirty="0"/>
              <a:t> </a:t>
            </a:r>
          </a:p>
          <a:p>
            <a:r>
              <a:rPr lang="en-US" altLang="zh-CN" dirty="0"/>
              <a:t> </a:t>
            </a:r>
            <a:endParaRPr lang="zh-CN" altLang="en-US" dirty="0"/>
          </a:p>
        </p:txBody>
      </p:sp>
      <p:sp>
        <p:nvSpPr>
          <p:cNvPr id="17" name="Content Placeholder 16">
            <a:extLst>
              <a:ext uri="{FF2B5EF4-FFF2-40B4-BE49-F238E27FC236}">
                <a16:creationId xmlns:a16="http://schemas.microsoft.com/office/drawing/2014/main" id="{70D2EA83-1B3F-44F4-BA12-009A516B4862}"/>
              </a:ext>
            </a:extLst>
          </p:cNvPr>
          <p:cNvSpPr>
            <a:spLocks noGrp="1"/>
          </p:cNvSpPr>
          <p:nvPr>
            <p:ph sz="half" idx="2"/>
          </p:nvPr>
        </p:nvSpPr>
        <p:spPr>
          <a:xfrm>
            <a:off x="888704" y="3653572"/>
            <a:ext cx="5157787" cy="2559359"/>
          </a:xfrm>
        </p:spPr>
        <p:txBody>
          <a:bodyPr/>
          <a:lstStyle/>
          <a:p>
            <a:pPr>
              <a:buFont typeface="Wingdings" panose="05000000000000000000" pitchFamily="2" charset="2"/>
              <a:buChar char="p"/>
            </a:pPr>
            <a:r>
              <a:rPr lang="en-US" altLang="zh-CN" sz="2000" b="1" dirty="0">
                <a:latin typeface="Times New Roman" panose="02020603050405020304" pitchFamily="18" charset="0"/>
                <a:cs typeface="Times New Roman" panose="02020603050405020304" pitchFamily="18" charset="0"/>
              </a:rPr>
              <a:t>Stream income</a:t>
            </a:r>
          </a:p>
          <a:p>
            <a:r>
              <a:rPr lang="en-US" altLang="zh-CN" sz="2000" b="1" dirty="0">
                <a:latin typeface="Times New Roman" panose="02020603050405020304" pitchFamily="18" charset="0"/>
                <a:cs typeface="Times New Roman" panose="02020603050405020304" pitchFamily="18" charset="0"/>
              </a:rPr>
              <a:t>Receive the stable income from regular customer</a:t>
            </a:r>
          </a:p>
          <a:p>
            <a:r>
              <a:rPr lang="en-US" altLang="zh-CN" sz="2000" b="1" dirty="0">
                <a:latin typeface="Times New Roman" panose="02020603050405020304" pitchFamily="18" charset="0"/>
                <a:cs typeface="Times New Roman" panose="02020603050405020304" pitchFamily="18" charset="0"/>
              </a:rPr>
              <a:t>Some from cooperation with big companies</a:t>
            </a:r>
          </a:p>
          <a:p>
            <a:r>
              <a:rPr lang="en-US" altLang="zh-CN" sz="2000" b="1" dirty="0">
                <a:latin typeface="Times New Roman" panose="02020603050405020304" pitchFamily="18" charset="0"/>
                <a:cs typeface="Times New Roman" panose="02020603050405020304" pitchFamily="18" charset="0"/>
              </a:rPr>
              <a:t>Technology patent like exclusive patent</a:t>
            </a:r>
          </a:p>
          <a:p>
            <a:endParaRPr lang="zh-CN" altLang="en-US" dirty="0"/>
          </a:p>
        </p:txBody>
      </p:sp>
      <p:sp>
        <p:nvSpPr>
          <p:cNvPr id="19" name="Text Placeholder 18">
            <a:extLst>
              <a:ext uri="{FF2B5EF4-FFF2-40B4-BE49-F238E27FC236}">
                <a16:creationId xmlns:a16="http://schemas.microsoft.com/office/drawing/2014/main" id="{10EEECA4-EE0F-4582-8839-953C60CB8B13}"/>
              </a:ext>
            </a:extLst>
          </p:cNvPr>
          <p:cNvSpPr>
            <a:spLocks noGrp="1"/>
          </p:cNvSpPr>
          <p:nvPr>
            <p:ph type="body" sz="quarter" idx="3"/>
          </p:nvPr>
        </p:nvSpPr>
        <p:spPr>
          <a:xfrm>
            <a:off x="6502707" y="359450"/>
            <a:ext cx="5183188" cy="3370995"/>
          </a:xfrm>
        </p:spPr>
        <p:txBody>
          <a:bodyPr>
            <a:no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pPr marL="342900" indent="-342900">
              <a:buFont typeface="Wingdings" panose="05000000000000000000" pitchFamily="2" charset="2"/>
              <a:buChar char="p"/>
            </a:pPr>
            <a:r>
              <a:rPr lang="en-US" altLang="zh-CN" sz="2000" dirty="0">
                <a:latin typeface="Times New Roman" panose="02020603050405020304" pitchFamily="18" charset="0"/>
                <a:cs typeface="Times New Roman" panose="02020603050405020304" pitchFamily="18" charset="0"/>
              </a:rPr>
              <a:t>Customer segment</a:t>
            </a:r>
          </a:p>
          <a:p>
            <a:pPr marL="342900" indent="-342900">
              <a:buFont typeface="Arial" panose="020B0604020202020204" pitchFamily="34" charset="0"/>
              <a:buChar char="•"/>
            </a:pPr>
            <a:r>
              <a:rPr lang="en-US" altLang="zh-CN" sz="2000" dirty="0">
                <a:latin typeface="Times New Roman" panose="02020603050405020304" pitchFamily="18" charset="0"/>
                <a:cs typeface="Times New Roman" panose="02020603050405020304" pitchFamily="18" charset="0"/>
              </a:rPr>
              <a:t>The target customer is young generation aged under 35 years old</a:t>
            </a:r>
          </a:p>
          <a:p>
            <a:pPr marL="342900" indent="-342900">
              <a:buFont typeface="Arial" panose="020B0604020202020204" pitchFamily="34" charset="0"/>
              <a:buChar char="•"/>
            </a:pPr>
            <a:r>
              <a:rPr lang="en-US" altLang="zh-CN" sz="2000" dirty="0">
                <a:latin typeface="Times New Roman" panose="02020603050405020304" pitchFamily="18" charset="0"/>
                <a:cs typeface="Times New Roman" panose="02020603050405020304" pitchFamily="18" charset="0"/>
              </a:rPr>
              <a:t>According to income, they are divided into two types some have stable and enough income, some who have less income. But they all are passionate for new technology</a:t>
            </a:r>
          </a:p>
          <a:p>
            <a:pPr marL="342900" indent="-342900">
              <a:buFont typeface="Arial" panose="020B0604020202020204" pitchFamily="34" charset="0"/>
              <a:buChar char="•"/>
            </a:pPr>
            <a:endParaRPr lang="en-US" altLang="zh-CN" dirty="0"/>
          </a:p>
          <a:p>
            <a:pPr marL="342900" indent="-342900">
              <a:buFont typeface="Arial" panose="020B0604020202020204" pitchFamily="34" charset="0"/>
              <a:buChar char="•"/>
            </a:pPr>
            <a:endParaRPr lang="zh-CN" altLang="en-US" dirty="0"/>
          </a:p>
        </p:txBody>
      </p:sp>
      <p:sp>
        <p:nvSpPr>
          <p:cNvPr id="41" name="Content Placeholder 40">
            <a:extLst>
              <a:ext uri="{FF2B5EF4-FFF2-40B4-BE49-F238E27FC236}">
                <a16:creationId xmlns:a16="http://schemas.microsoft.com/office/drawing/2014/main" id="{963CC38E-3636-458A-8B43-190D52B2F3EE}"/>
              </a:ext>
            </a:extLst>
          </p:cNvPr>
          <p:cNvSpPr>
            <a:spLocks noGrp="1"/>
          </p:cNvSpPr>
          <p:nvPr>
            <p:ph sz="quarter" idx="4"/>
          </p:nvPr>
        </p:nvSpPr>
        <p:spPr>
          <a:xfrm>
            <a:off x="6627017" y="3653572"/>
            <a:ext cx="5183188" cy="2562983"/>
          </a:xfrm>
        </p:spPr>
        <p:txBody>
          <a:bodyPr/>
          <a:lstStyle/>
          <a:p>
            <a:pPr>
              <a:buFont typeface="Wingdings" panose="05000000000000000000" pitchFamily="2" charset="2"/>
              <a:buChar char="p"/>
            </a:pPr>
            <a:r>
              <a:rPr lang="en-US" altLang="zh-CN" sz="2000" b="1" dirty="0">
                <a:latin typeface="Times New Roman" panose="02020603050405020304" pitchFamily="18" charset="0"/>
                <a:cs typeface="Times New Roman" panose="02020603050405020304" pitchFamily="18" charset="0"/>
              </a:rPr>
              <a:t>Cost structure</a:t>
            </a:r>
          </a:p>
          <a:p>
            <a:r>
              <a:rPr lang="en-US" altLang="zh-CN" sz="2000" b="1" dirty="0">
                <a:latin typeface="Times New Roman" panose="02020603050405020304" pitchFamily="18" charset="0"/>
                <a:cs typeface="Times New Roman" panose="02020603050405020304" pitchFamily="18" charset="0"/>
              </a:rPr>
              <a:t>Research and development</a:t>
            </a:r>
          </a:p>
          <a:p>
            <a:r>
              <a:rPr lang="en-US" altLang="zh-CN" sz="2000" b="1" dirty="0">
                <a:latin typeface="Times New Roman" panose="02020603050405020304" pitchFamily="18" charset="0"/>
                <a:cs typeface="Times New Roman" panose="02020603050405020304" pitchFamily="18" charset="0"/>
              </a:rPr>
              <a:t> Physical equipment</a:t>
            </a:r>
          </a:p>
          <a:p>
            <a:r>
              <a:rPr lang="en-US" altLang="zh-CN" sz="2000" b="1" dirty="0">
                <a:latin typeface="Times New Roman" panose="02020603050405020304" pitchFamily="18" charset="0"/>
                <a:cs typeface="Times New Roman" panose="02020603050405020304" pitchFamily="18" charset="0"/>
              </a:rPr>
              <a:t>Advertisement and marketing fee</a:t>
            </a:r>
          </a:p>
          <a:p>
            <a:r>
              <a:rPr lang="en-US" altLang="zh-CN" sz="2000" b="1" dirty="0">
                <a:latin typeface="Times New Roman" panose="02020603050405020304" pitchFamily="18" charset="0"/>
                <a:cs typeface="Times New Roman" panose="02020603050405020304" pitchFamily="18" charset="0"/>
              </a:rPr>
              <a:t>Recruitment of talents </a:t>
            </a:r>
          </a:p>
          <a:p>
            <a:endParaRPr lang="en-US" altLang="zh-CN" sz="2000" b="1" dirty="0"/>
          </a:p>
          <a:p>
            <a:endParaRPr lang="en-US" altLang="zh-CN" dirty="0"/>
          </a:p>
          <a:p>
            <a:endParaRPr lang="zh-CN" altLang="en-US" dirty="0"/>
          </a:p>
        </p:txBody>
      </p:sp>
      <p:pic>
        <p:nvPicPr>
          <p:cNvPr id="3" name="Audio 2">
            <a:hlinkClick r:id="" action="ppaction://media"/>
            <a:extLst>
              <a:ext uri="{FF2B5EF4-FFF2-40B4-BE49-F238E27FC236}">
                <a16:creationId xmlns:a16="http://schemas.microsoft.com/office/drawing/2014/main" id="{B9B02E40-DF77-411A-BBC8-F84B408AD2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81851214"/>
      </p:ext>
    </p:extLst>
  </p:cSld>
  <p:clrMapOvr>
    <a:masterClrMapping/>
  </p:clrMapOvr>
  <mc:AlternateContent xmlns:mc="http://schemas.openxmlformats.org/markup-compatibility/2006" xmlns:p14="http://schemas.microsoft.com/office/powerpoint/2010/main">
    <mc:Choice Requires="p14">
      <p:transition spd="slow" p14:dur="2000" advTm="70353"/>
    </mc:Choice>
    <mc:Fallback xmlns="">
      <p:transition spd="slow" advTm="70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itle 6">
            <a:extLst>
              <a:ext uri="{FF2B5EF4-FFF2-40B4-BE49-F238E27FC236}">
                <a16:creationId xmlns:a16="http://schemas.microsoft.com/office/drawing/2014/main" id="{994D9204-31DC-4F6E-B668-F482F0B016EA}"/>
              </a:ext>
            </a:extLst>
          </p:cNvPr>
          <p:cNvSpPr>
            <a:spLocks noGrp="1"/>
          </p:cNvSpPr>
          <p:nvPr>
            <p:ph type="title"/>
          </p:nvPr>
        </p:nvSpPr>
        <p:spPr>
          <a:xfrm>
            <a:off x="640079" y="2053641"/>
            <a:ext cx="3669161" cy="2760098"/>
          </a:xfrm>
        </p:spPr>
        <p:txBody>
          <a:bodyPr>
            <a:normAutofit/>
          </a:bodyPr>
          <a:lstStyle/>
          <a:p>
            <a:r>
              <a:rPr lang="en-US" altLang="zh-CN" sz="3600" dirty="0">
                <a:solidFill>
                  <a:srgbClr val="FFFFFF"/>
                </a:solidFill>
                <a:latin typeface="Times New Roman" panose="02020603050405020304" pitchFamily="18" charset="0"/>
                <a:cs typeface="Times New Roman" panose="02020603050405020304" pitchFamily="18" charset="0"/>
              </a:rPr>
              <a:t>An analysis of target customer base and partner</a:t>
            </a:r>
            <a:endParaRPr lang="zh-CN" altLang="en-US" sz="3600" dirty="0">
              <a:solidFill>
                <a:srgbClr val="FFFFFF"/>
              </a:solidFill>
              <a:latin typeface="Times New Roman" panose="02020603050405020304" pitchFamily="18" charset="0"/>
              <a:cs typeface="Times New Roman" panose="02020603050405020304" pitchFamily="18" charset="0"/>
            </a:endParaRPr>
          </a:p>
        </p:txBody>
      </p:sp>
      <p:sp>
        <p:nvSpPr>
          <p:cNvPr id="8" name="Content Placeholder 7">
            <a:extLst>
              <a:ext uri="{FF2B5EF4-FFF2-40B4-BE49-F238E27FC236}">
                <a16:creationId xmlns:a16="http://schemas.microsoft.com/office/drawing/2014/main" id="{63F263A3-3EE2-426E-BE0E-1465EE1A1A24}"/>
              </a:ext>
            </a:extLst>
          </p:cNvPr>
          <p:cNvSpPr>
            <a:spLocks noGrp="1"/>
          </p:cNvSpPr>
          <p:nvPr>
            <p:ph idx="1"/>
          </p:nvPr>
        </p:nvSpPr>
        <p:spPr>
          <a:xfrm>
            <a:off x="6090574" y="801866"/>
            <a:ext cx="5306084" cy="5230634"/>
          </a:xfrm>
        </p:spPr>
        <p:txBody>
          <a:bodyPr anchor="ctr">
            <a:normAutofit/>
          </a:bodyPr>
          <a:lstStyle/>
          <a:p>
            <a:r>
              <a:rPr lang="en-US" altLang="zh-CN" dirty="0">
                <a:solidFill>
                  <a:srgbClr val="000000"/>
                </a:solidFill>
                <a:latin typeface="Times New Roman" panose="02020603050405020304" pitchFamily="18" charset="0"/>
                <a:cs typeface="Times New Roman" panose="02020603050405020304" pitchFamily="18" charset="0"/>
              </a:rPr>
              <a:t>Customer</a:t>
            </a:r>
            <a:r>
              <a:rPr lang="zh-CN" altLang="en-US" dirty="0">
                <a:solidFill>
                  <a:srgbClr val="000000"/>
                </a:solidFill>
                <a:latin typeface="Times New Roman" panose="02020603050405020304" pitchFamily="18" charset="0"/>
                <a:cs typeface="Times New Roman" panose="02020603050405020304" pitchFamily="18" charset="0"/>
              </a:rPr>
              <a:t>； </a:t>
            </a:r>
            <a:r>
              <a:rPr lang="en-US" altLang="zh-CN" dirty="0">
                <a:solidFill>
                  <a:srgbClr val="000000"/>
                </a:solidFill>
                <a:latin typeface="Times New Roman" panose="02020603050405020304" pitchFamily="18" charset="0"/>
                <a:cs typeface="Times New Roman" panose="02020603050405020304" pitchFamily="18" charset="0"/>
              </a:rPr>
              <a:t>25-35 </a:t>
            </a:r>
          </a:p>
          <a:p>
            <a:r>
              <a:rPr lang="en-US" altLang="zh-CN" dirty="0">
                <a:solidFill>
                  <a:srgbClr val="000000"/>
                </a:solidFill>
                <a:latin typeface="Times New Roman" panose="02020603050405020304" pitchFamily="18" charset="0"/>
                <a:cs typeface="Times New Roman" panose="02020603050405020304" pitchFamily="18" charset="0"/>
              </a:rPr>
              <a:t> have stainable income; being passionate about technology and something new</a:t>
            </a:r>
          </a:p>
          <a:p>
            <a:r>
              <a:rPr lang="en-US" altLang="zh-CN" dirty="0">
                <a:solidFill>
                  <a:srgbClr val="000000"/>
                </a:solidFill>
                <a:latin typeface="Times New Roman" panose="02020603050405020304" pitchFamily="18" charset="0"/>
                <a:cs typeface="Times New Roman" panose="02020603050405020304" pitchFamily="18" charset="0"/>
              </a:rPr>
              <a:t>Consisting of game player </a:t>
            </a:r>
          </a:p>
          <a:p>
            <a:r>
              <a:rPr lang="en-US" altLang="zh-CN" dirty="0">
                <a:solidFill>
                  <a:srgbClr val="000000"/>
                </a:solidFill>
                <a:latin typeface="Times New Roman" panose="02020603050405020304" pitchFamily="18" charset="0"/>
                <a:cs typeface="Times New Roman" panose="02020603050405020304" pitchFamily="18" charset="0"/>
              </a:rPr>
              <a:t>Company; to focus on technology innovation; to have the ability of applying new technology to practice; to be eager to improve the gaming experience</a:t>
            </a:r>
            <a:endParaRPr lang="zh-CN" altLang="en-US" dirty="0">
              <a:solidFill>
                <a:srgbClr val="000000"/>
              </a:solidFill>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7925DE32-9B46-4DC8-9C24-3E11E3DEC2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12124046"/>
      </p:ext>
    </p:extLst>
  </p:cSld>
  <p:clrMapOvr>
    <a:masterClrMapping/>
  </p:clrMapOvr>
  <mc:AlternateContent xmlns:mc="http://schemas.openxmlformats.org/markup-compatibility/2006" xmlns:p14="http://schemas.microsoft.com/office/powerpoint/2010/main">
    <mc:Choice Requires="p14">
      <p:transition spd="slow" p14:dur="2000" advTm="68542"/>
    </mc:Choice>
    <mc:Fallback xmlns="">
      <p:transition spd="slow" advTm="68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1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C44D113E-A4B5-4E57-B720-BE3149F74631}"/>
              </a:ext>
            </a:extLst>
          </p:cNvPr>
          <p:cNvSpPr>
            <a:spLocks noGrp="1"/>
          </p:cNvSpPr>
          <p:nvPr>
            <p:ph type="title"/>
          </p:nvPr>
        </p:nvSpPr>
        <p:spPr>
          <a:xfrm>
            <a:off x="640079" y="2053641"/>
            <a:ext cx="3669161" cy="2760098"/>
          </a:xfrm>
        </p:spPr>
        <p:txBody>
          <a:bodyPr>
            <a:normAutofit/>
          </a:bodyPr>
          <a:lstStyle/>
          <a:p>
            <a:r>
              <a:rPr lang="en-US" altLang="zh-CN" sz="4100" dirty="0">
                <a:solidFill>
                  <a:srgbClr val="FFFFFF"/>
                </a:solidFill>
                <a:latin typeface="Times New Roman" panose="02020603050405020304" pitchFamily="18" charset="0"/>
                <a:cs typeface="Times New Roman" panose="02020603050405020304" pitchFamily="18" charset="0"/>
              </a:rPr>
              <a:t>An analysis of major competitors and its product</a:t>
            </a:r>
            <a:endParaRPr lang="zh-CN" altLang="en-US" sz="4100" dirty="0">
              <a:solidFill>
                <a:srgbClr val="FFFFFF"/>
              </a:solidFill>
              <a:latin typeface="Times New Roman" panose="02020603050405020304" pitchFamily="18" charset="0"/>
              <a:cs typeface="Times New Roman" panose="02020603050405020304" pitchFamily="18" charset="0"/>
            </a:endParaRPr>
          </a:p>
        </p:txBody>
      </p:sp>
      <p:sp>
        <p:nvSpPr>
          <p:cNvPr id="2" name="Content Placeholder 1">
            <a:extLst>
              <a:ext uri="{FF2B5EF4-FFF2-40B4-BE49-F238E27FC236}">
                <a16:creationId xmlns:a16="http://schemas.microsoft.com/office/drawing/2014/main" id="{753E2D14-A405-4F19-AA53-AB317C532F40}"/>
              </a:ext>
            </a:extLst>
          </p:cNvPr>
          <p:cNvSpPr>
            <a:spLocks noGrp="1"/>
          </p:cNvSpPr>
          <p:nvPr>
            <p:ph idx="1"/>
          </p:nvPr>
        </p:nvSpPr>
        <p:spPr>
          <a:xfrm>
            <a:off x="5421834" y="216976"/>
            <a:ext cx="5306084" cy="6230319"/>
          </a:xfrm>
        </p:spPr>
        <p:txBody>
          <a:bodyPr anchor="ctr">
            <a:normAutofit/>
          </a:bodyPr>
          <a:lstStyle/>
          <a:p>
            <a:pPr>
              <a:buFont typeface="Wingdings" panose="05000000000000000000" pitchFamily="2" charset="2"/>
              <a:buChar char="ü"/>
            </a:pPr>
            <a:r>
              <a:rPr lang="en-US" altLang="zh-CN" sz="2000" dirty="0">
                <a:solidFill>
                  <a:srgbClr val="000000"/>
                </a:solidFill>
                <a:latin typeface="Times New Roman" panose="02020603050405020304" pitchFamily="18" charset="0"/>
                <a:cs typeface="Times New Roman" panose="02020603050405020304" pitchFamily="18" charset="0"/>
              </a:rPr>
              <a:t>Oculus has become an earlier leader in Virtual Reality hardware for video games. In 2014, Facebook bought Oculus and brought the company’s high-end VR HMD to market for consumers. Oculus Rift is best-selling in 2018. </a:t>
            </a:r>
            <a:r>
              <a:rPr lang="en-US" altLang="zh-CN" sz="2000" dirty="0">
                <a:latin typeface="Times New Roman" panose="02020603050405020304" pitchFamily="18" charset="0"/>
                <a:cs typeface="Times New Roman" panose="02020603050405020304" pitchFamily="18" charset="0"/>
              </a:rPr>
              <a:t>(Oculus.com, 2019)</a:t>
            </a:r>
            <a:endParaRPr lang="en-US" altLang="zh-CN" sz="2000" dirty="0">
              <a:solidFill>
                <a:srgbClr val="000000"/>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ü"/>
            </a:pPr>
            <a:r>
              <a:rPr lang="en-US" altLang="zh-CN" sz="2000" dirty="0">
                <a:solidFill>
                  <a:srgbClr val="000000"/>
                </a:solidFill>
                <a:latin typeface="Times New Roman" panose="02020603050405020304" pitchFamily="18" charset="0"/>
                <a:cs typeface="Times New Roman" panose="02020603050405020304" pitchFamily="18" charset="0"/>
              </a:rPr>
              <a:t>HTC; The HTC </a:t>
            </a:r>
            <a:r>
              <a:rPr lang="en-US" altLang="zh-CN" sz="2000" dirty="0" err="1">
                <a:solidFill>
                  <a:srgbClr val="000000"/>
                </a:solidFill>
                <a:latin typeface="Times New Roman" panose="02020603050405020304" pitchFamily="18" charset="0"/>
                <a:cs typeface="Times New Roman" panose="02020603050405020304" pitchFamily="18" charset="0"/>
              </a:rPr>
              <a:t>Vive</a:t>
            </a:r>
            <a:r>
              <a:rPr lang="en-US" altLang="zh-CN" sz="2000" dirty="0">
                <a:solidFill>
                  <a:srgbClr val="000000"/>
                </a:solidFill>
                <a:latin typeface="Times New Roman" panose="02020603050405020304" pitchFamily="18" charset="0"/>
                <a:cs typeface="Times New Roman" panose="02020603050405020304" pitchFamily="18" charset="0"/>
              </a:rPr>
              <a:t> has been one of the best VR HMDs on the market. The </a:t>
            </a:r>
            <a:r>
              <a:rPr lang="en-US" altLang="zh-CN" sz="2000" dirty="0" err="1">
                <a:solidFill>
                  <a:srgbClr val="000000"/>
                </a:solidFill>
                <a:latin typeface="Times New Roman" panose="02020603050405020304" pitchFamily="18" charset="0"/>
                <a:cs typeface="Times New Roman" panose="02020603050405020304" pitchFamily="18" charset="0"/>
              </a:rPr>
              <a:t>Vive</a:t>
            </a:r>
            <a:r>
              <a:rPr lang="en-US" altLang="zh-CN" sz="2000" dirty="0">
                <a:solidFill>
                  <a:srgbClr val="000000"/>
                </a:solidFill>
                <a:latin typeface="Times New Roman" panose="02020603050405020304" pitchFamily="18" charset="0"/>
                <a:cs typeface="Times New Roman" panose="02020603050405020304" pitchFamily="18" charset="0"/>
              </a:rPr>
              <a:t> was first released back in 2016, and has gone through several iterations, with the addition of a wireless module. It aims at the top end of enthusiast's market.</a:t>
            </a:r>
            <a:r>
              <a:rPr lang="en-US" altLang="zh-CN" sz="2000" dirty="0">
                <a:latin typeface="Times New Roman" panose="02020603050405020304" pitchFamily="18" charset="0"/>
                <a:cs typeface="Times New Roman" panose="02020603050405020304" pitchFamily="18" charset="0"/>
              </a:rPr>
              <a:t> (Vive.com, 2019)</a:t>
            </a:r>
            <a:endParaRPr lang="en-US" altLang="zh-CN" sz="2000" dirty="0">
              <a:solidFill>
                <a:srgbClr val="000000"/>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ü"/>
            </a:pPr>
            <a:r>
              <a:rPr lang="en-US" altLang="zh-CN" sz="2000" dirty="0">
                <a:solidFill>
                  <a:srgbClr val="000000"/>
                </a:solidFill>
                <a:latin typeface="Times New Roman" panose="02020603050405020304" pitchFamily="18" charset="0"/>
                <a:cs typeface="Times New Roman" panose="02020603050405020304" pitchFamily="18" charset="0"/>
              </a:rPr>
              <a:t>Sony; Sony’s entry into the market is the lowest end of the three best-selling VR HMDs, but the PSVR has a big advantage for being associated with PlayStation 4 gaming system. There was an enormous user base of 10s of millions of gamers, and they upgrade their computer hardware without any charge.</a:t>
            </a:r>
            <a:r>
              <a:rPr lang="en-US" altLang="zh-CN" sz="2000" dirty="0">
                <a:latin typeface="Times New Roman" panose="02020603050405020304" pitchFamily="18" charset="0"/>
                <a:cs typeface="Times New Roman" panose="02020603050405020304" pitchFamily="18" charset="0"/>
              </a:rPr>
              <a:t> (</a:t>
            </a:r>
            <a:r>
              <a:rPr lang="en-US" altLang="zh-CN" sz="2000" dirty="0" err="1">
                <a:latin typeface="Times New Roman" panose="02020603050405020304" pitchFamily="18" charset="0"/>
                <a:cs typeface="Times New Roman" panose="02020603050405020304" pitchFamily="18" charset="0"/>
              </a:rPr>
              <a:t>Soichiro</a:t>
            </a:r>
            <a:r>
              <a:rPr lang="en-US" altLang="zh-CN" sz="2000" dirty="0">
                <a:latin typeface="Times New Roman" panose="02020603050405020304" pitchFamily="18" charset="0"/>
                <a:cs typeface="Times New Roman" panose="02020603050405020304" pitchFamily="18" charset="0"/>
              </a:rPr>
              <a:t> et al., 2014) </a:t>
            </a:r>
            <a:endParaRPr lang="en-US" altLang="zh-CN" sz="2000" dirty="0">
              <a:solidFill>
                <a:srgbClr val="000000"/>
              </a:solidFill>
              <a:latin typeface="Times New Roman" panose="02020603050405020304" pitchFamily="18" charset="0"/>
              <a:cs typeface="Times New Roman" panose="02020603050405020304" pitchFamily="18" charset="0"/>
            </a:endParaRPr>
          </a:p>
          <a:p>
            <a:pPr marL="0" indent="0">
              <a:buNone/>
            </a:pPr>
            <a:r>
              <a:rPr lang="en-US" altLang="zh-CN" sz="1700" dirty="0">
                <a:solidFill>
                  <a:srgbClr val="000000"/>
                </a:solidFill>
              </a:rPr>
              <a:t> </a:t>
            </a:r>
            <a:endParaRPr lang="zh-CN" altLang="en-US" sz="1700" dirty="0">
              <a:solidFill>
                <a:srgbClr val="000000"/>
              </a:solidFill>
            </a:endParaRPr>
          </a:p>
        </p:txBody>
      </p:sp>
      <p:pic>
        <p:nvPicPr>
          <p:cNvPr id="5" name="Audio 4">
            <a:hlinkClick r:id="" action="ppaction://media"/>
            <a:extLst>
              <a:ext uri="{FF2B5EF4-FFF2-40B4-BE49-F238E27FC236}">
                <a16:creationId xmlns:a16="http://schemas.microsoft.com/office/drawing/2014/main" id="{F6D5B1A9-8C86-4E71-BE32-438F1BD1AE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73367876"/>
      </p:ext>
    </p:extLst>
  </p:cSld>
  <p:clrMapOvr>
    <a:masterClrMapping/>
  </p:clrMapOvr>
  <mc:AlternateContent xmlns:mc="http://schemas.openxmlformats.org/markup-compatibility/2006" xmlns:p14="http://schemas.microsoft.com/office/powerpoint/2010/main">
    <mc:Choice Requires="p14">
      <p:transition spd="slow" p14:dur="2000" advTm="67705"/>
    </mc:Choice>
    <mc:Fallback xmlns="">
      <p:transition spd="slow" advTm="67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5A06DBB7-8A4D-4296-88FB-65CF08C54BAB}"/>
              </a:ext>
            </a:extLst>
          </p:cNvPr>
          <p:cNvSpPr>
            <a:spLocks noGrp="1"/>
          </p:cNvSpPr>
          <p:nvPr>
            <p:ph type="title"/>
          </p:nvPr>
        </p:nvSpPr>
        <p:spPr>
          <a:xfrm>
            <a:off x="623813" y="852407"/>
            <a:ext cx="4805996" cy="4742481"/>
          </a:xfrm>
        </p:spPr>
        <p:txBody>
          <a:bodyPr vert="horz" lIns="91440" tIns="45720" rIns="91440" bIns="45720" rtlCol="0" anchor="t">
            <a:normAutofit/>
          </a:bodyPr>
          <a:lstStyle/>
          <a:p>
            <a:pPr marL="342900" indent="-342900">
              <a:buFont typeface="Wingdings" panose="05000000000000000000" pitchFamily="2" charset="2"/>
              <a:buChar char="ü"/>
            </a:pPr>
            <a:r>
              <a:rPr lang="en-US" altLang="zh-CN" sz="2400" kern="1200" dirty="0">
                <a:solidFill>
                  <a:srgbClr val="000000"/>
                </a:solidFill>
                <a:latin typeface="Times New Roman" panose="02020603050405020304" pitchFamily="18" charset="0"/>
                <a:cs typeface="Times New Roman" panose="02020603050405020304" pitchFamily="18" charset="0"/>
              </a:rPr>
              <a:t>In generally, the HMD market is not mature and has great potentialities of development.</a:t>
            </a:r>
            <a:br>
              <a:rPr lang="en-US" altLang="zh-CN" sz="2400" kern="1200" dirty="0">
                <a:solidFill>
                  <a:srgbClr val="000000"/>
                </a:solidFill>
                <a:latin typeface="Times New Roman" panose="02020603050405020304" pitchFamily="18" charset="0"/>
                <a:cs typeface="Times New Roman" panose="02020603050405020304" pitchFamily="18" charset="0"/>
              </a:rPr>
            </a:br>
            <a:r>
              <a:rPr lang="en-US" altLang="zh-CN" sz="2400" kern="1200" dirty="0">
                <a:solidFill>
                  <a:srgbClr val="000000"/>
                </a:solidFill>
                <a:latin typeface="Times New Roman" panose="02020603050405020304" pitchFamily="18" charset="0"/>
                <a:cs typeface="Times New Roman" panose="02020603050405020304" pitchFamily="18" charset="0"/>
              </a:rPr>
              <a:t>However, the technology issue is a biggest challenge. </a:t>
            </a:r>
            <a:r>
              <a:rPr lang="en-US" altLang="zh-CN" sz="2400" dirty="0">
                <a:solidFill>
                  <a:srgbClr val="000000"/>
                </a:solidFill>
                <a:latin typeface="Times New Roman" panose="02020603050405020304" pitchFamily="18" charset="0"/>
                <a:cs typeface="Times New Roman" panose="02020603050405020304" pitchFamily="18" charset="0"/>
              </a:rPr>
              <a:t>The </a:t>
            </a:r>
            <a:r>
              <a:rPr lang="en-US" altLang="zh-CN" sz="2400" kern="1200" dirty="0">
                <a:solidFill>
                  <a:srgbClr val="000000"/>
                </a:solidFill>
                <a:latin typeface="Times New Roman" panose="02020603050405020304" pitchFamily="18" charset="0"/>
                <a:cs typeface="Times New Roman" panose="02020603050405020304" pitchFamily="18" charset="0"/>
              </a:rPr>
              <a:t>price</a:t>
            </a:r>
            <a:r>
              <a:rPr lang="en-US" altLang="zh-CN" sz="2400" dirty="0">
                <a:solidFill>
                  <a:srgbClr val="000000"/>
                </a:solidFill>
                <a:latin typeface="Times New Roman" panose="02020603050405020304" pitchFamily="18" charset="0"/>
                <a:cs typeface="Times New Roman" panose="02020603050405020304" pitchFamily="18" charset="0"/>
              </a:rPr>
              <a:t> of HMD tend to be very high, so that masses can not afford. Without main consumer force, it is also difficult to bring about the prosperity of VR technology.  </a:t>
            </a:r>
            <a:endParaRPr lang="en-US" altLang="zh-CN" sz="2400" kern="1200" dirty="0">
              <a:solidFill>
                <a:srgbClr val="000000"/>
              </a:solidFill>
              <a:latin typeface="Times New Roman" panose="02020603050405020304" pitchFamily="18" charset="0"/>
              <a:cs typeface="Times New Roman" panose="02020603050405020304" pitchFamily="18" charset="0"/>
            </a:endParaRPr>
          </a:p>
        </p:txBody>
      </p:sp>
      <p:sp>
        <p:nvSpPr>
          <p:cNvPr id="28"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Marker">
            <a:extLst>
              <a:ext uri="{FF2B5EF4-FFF2-40B4-BE49-F238E27FC236}">
                <a16:creationId xmlns:a16="http://schemas.microsoft.com/office/drawing/2014/main" id="{3560EA62-FFFB-452D-923F-EC4625E21C0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709770" y="1815320"/>
            <a:ext cx="4141760" cy="4141760"/>
          </a:xfrm>
          <a:prstGeom prst="rect">
            <a:avLst/>
          </a:prstGeom>
        </p:spPr>
      </p:pic>
      <p:pic>
        <p:nvPicPr>
          <p:cNvPr id="4" name="Audio 3">
            <a:hlinkClick r:id="" action="ppaction://media"/>
            <a:extLst>
              <a:ext uri="{FF2B5EF4-FFF2-40B4-BE49-F238E27FC236}">
                <a16:creationId xmlns:a16="http://schemas.microsoft.com/office/drawing/2014/main" id="{0AA5CA75-601C-4A8D-987F-5AC21346B3B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4571468"/>
      </p:ext>
    </p:extLst>
  </p:cSld>
  <p:clrMapOvr>
    <a:masterClrMapping/>
  </p:clrMapOvr>
  <mc:AlternateContent xmlns:mc="http://schemas.openxmlformats.org/markup-compatibility/2006" xmlns:p14="http://schemas.microsoft.com/office/powerpoint/2010/main">
    <mc:Choice Requires="p14">
      <p:transition spd="slow" p14:dur="2000" advTm="52978"/>
    </mc:Choice>
    <mc:Fallback xmlns="">
      <p:transition spd="slow" advTm="52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a:extLst>
              <a:ext uri="{FF2B5EF4-FFF2-40B4-BE49-F238E27FC236}">
                <a16:creationId xmlns:a16="http://schemas.microsoft.com/office/drawing/2014/main" id="{E4B1CBAE-2032-40F5-980E-6E6D4CE55759}"/>
              </a:ext>
            </a:extLst>
          </p:cNvPr>
          <p:cNvSpPr>
            <a:spLocks noGrp="1"/>
          </p:cNvSpPr>
          <p:nvPr>
            <p:ph type="title"/>
          </p:nvPr>
        </p:nvSpPr>
        <p:spPr>
          <a:xfrm>
            <a:off x="833002" y="365125"/>
            <a:ext cx="10520702" cy="1325563"/>
          </a:xfrm>
        </p:spPr>
        <p:txBody>
          <a:bodyPr>
            <a:normAutofit/>
          </a:bodyPr>
          <a:lstStyle/>
          <a:p>
            <a:r>
              <a:rPr lang="en-US" altLang="zh-CN" dirty="0">
                <a:solidFill>
                  <a:srgbClr val="FFFFFF"/>
                </a:solidFill>
              </a:rPr>
              <a:t>References </a:t>
            </a:r>
            <a:endParaRPr lang="zh-CN" altLang="en-US" dirty="0">
              <a:solidFill>
                <a:srgbClr val="FFFFFF"/>
              </a:solidFill>
            </a:endParaRPr>
          </a:p>
        </p:txBody>
      </p:sp>
      <p:sp>
        <p:nvSpPr>
          <p:cNvPr id="7" name="Content Placeholder 6">
            <a:extLst>
              <a:ext uri="{FF2B5EF4-FFF2-40B4-BE49-F238E27FC236}">
                <a16:creationId xmlns:a16="http://schemas.microsoft.com/office/drawing/2014/main" id="{D3D90333-27D3-427C-B69E-104678C86EF5}"/>
              </a:ext>
            </a:extLst>
          </p:cNvPr>
          <p:cNvSpPr>
            <a:spLocks noGrp="1"/>
          </p:cNvSpPr>
          <p:nvPr>
            <p:ph idx="1"/>
          </p:nvPr>
        </p:nvSpPr>
        <p:spPr>
          <a:xfrm>
            <a:off x="838201" y="2022601"/>
            <a:ext cx="10515598" cy="4154361"/>
          </a:xfrm>
        </p:spPr>
        <p:txBody>
          <a:bodyPr>
            <a:normAutofit fontScale="92500"/>
          </a:bodyPr>
          <a:lstStyle/>
          <a:p>
            <a:pPr marL="457200" indent="-457200">
              <a:buFont typeface="+mj-lt"/>
              <a:buAutoNum type="arabicPeriod"/>
            </a:pPr>
            <a:r>
              <a:rPr lang="en-US" altLang="zh-CN" sz="2200" dirty="0">
                <a:solidFill>
                  <a:srgbClr val="FFFFFF"/>
                </a:solidFill>
                <a:latin typeface="Times New Roman" panose="02020603050405020304" pitchFamily="18" charset="0"/>
                <a:cs typeface="Times New Roman" panose="02020603050405020304" pitchFamily="18" charset="0"/>
              </a:rPr>
              <a:t>Bardi, J. (2019). </a:t>
            </a:r>
            <a:r>
              <a:rPr lang="en-US" altLang="zh-CN" sz="2200" i="1" dirty="0">
                <a:solidFill>
                  <a:srgbClr val="FFFFFF"/>
                </a:solidFill>
                <a:latin typeface="Times New Roman" panose="02020603050405020304" pitchFamily="18" charset="0"/>
                <a:cs typeface="Times New Roman" panose="02020603050405020304" pitchFamily="18" charset="0"/>
              </a:rPr>
              <a:t>What is Virtual Reality? VR Definition and Examples | </a:t>
            </a:r>
            <a:r>
              <a:rPr lang="en-US" altLang="zh-CN" sz="2200" i="1" dirty="0" err="1">
                <a:solidFill>
                  <a:srgbClr val="FFFFFF"/>
                </a:solidFill>
                <a:latin typeface="Times New Roman" panose="02020603050405020304" pitchFamily="18" charset="0"/>
                <a:cs typeface="Times New Roman" panose="02020603050405020304" pitchFamily="18" charset="0"/>
              </a:rPr>
              <a:t>Marxent</a:t>
            </a:r>
            <a:r>
              <a:rPr lang="en-US" altLang="zh-CN" sz="2200" dirty="0">
                <a:solidFill>
                  <a:srgbClr val="FFFFFF"/>
                </a:solidFill>
                <a:latin typeface="Times New Roman" panose="02020603050405020304" pitchFamily="18" charset="0"/>
                <a:cs typeface="Times New Roman" panose="02020603050405020304" pitchFamily="18" charset="0"/>
              </a:rPr>
              <a:t>. [online] </a:t>
            </a:r>
            <a:r>
              <a:rPr lang="en-US" altLang="zh-CN" sz="2200" dirty="0" err="1">
                <a:solidFill>
                  <a:srgbClr val="FFFFFF"/>
                </a:solidFill>
                <a:latin typeface="Times New Roman" panose="02020603050405020304" pitchFamily="18" charset="0"/>
                <a:cs typeface="Times New Roman" panose="02020603050405020304" pitchFamily="18" charset="0"/>
              </a:rPr>
              <a:t>Marxent</a:t>
            </a:r>
            <a:r>
              <a:rPr lang="en-US" altLang="zh-CN" sz="2200" dirty="0">
                <a:solidFill>
                  <a:srgbClr val="FFFFFF"/>
                </a:solidFill>
                <a:latin typeface="Times New Roman" panose="02020603050405020304" pitchFamily="18" charset="0"/>
                <a:cs typeface="Times New Roman" panose="02020603050405020304" pitchFamily="18" charset="0"/>
              </a:rPr>
              <a:t>. Available at: https://www.marxentlabs.com/what-is-virtual-reality/ [Accessed 11 May 2019].</a:t>
            </a:r>
          </a:p>
          <a:p>
            <a:pPr marL="457200" indent="-457200">
              <a:buFont typeface="+mj-lt"/>
              <a:buAutoNum type="arabicPeriod"/>
            </a:pPr>
            <a:r>
              <a:rPr lang="en-US" altLang="zh-CN" sz="2200" dirty="0">
                <a:solidFill>
                  <a:srgbClr val="FFFFFF"/>
                </a:solidFill>
                <a:latin typeface="Times New Roman" panose="02020603050405020304" pitchFamily="18" charset="0"/>
                <a:cs typeface="Times New Roman" panose="02020603050405020304" pitchFamily="18" charset="0"/>
              </a:rPr>
              <a:t>Anonymous2016, Jan 18. Naughty America; Naughty America Introduces VR Technology: A Game-Changer for Adult Entertainment Industry</a:t>
            </a:r>
            <a:r>
              <a:rPr lang="en-US" altLang="zh-CN" sz="2200" i="1" dirty="0">
                <a:solidFill>
                  <a:srgbClr val="FFFFFF"/>
                </a:solidFill>
                <a:latin typeface="Times New Roman" panose="02020603050405020304" pitchFamily="18" charset="0"/>
                <a:cs typeface="Times New Roman" panose="02020603050405020304" pitchFamily="18" charset="0"/>
              </a:rPr>
              <a:t>. Journal of Engineering</a:t>
            </a:r>
            <a:r>
              <a:rPr lang="en-US" altLang="zh-CN" sz="2200" dirty="0">
                <a:solidFill>
                  <a:srgbClr val="FFFFFF"/>
                </a:solidFill>
                <a:latin typeface="Times New Roman" panose="02020603050405020304" pitchFamily="18" charset="0"/>
                <a:cs typeface="Times New Roman" panose="02020603050405020304" pitchFamily="18" charset="0"/>
              </a:rPr>
              <a:t>, 147. ISSN 1945-8711.</a:t>
            </a:r>
          </a:p>
          <a:p>
            <a:pPr marL="457200" indent="-457200">
              <a:buFont typeface="+mj-lt"/>
              <a:buAutoNum type="arabicPeriod"/>
            </a:pPr>
            <a:r>
              <a:rPr lang="en-US" altLang="zh-CN" sz="2200" dirty="0">
                <a:latin typeface="Times New Roman" panose="02020603050405020304" pitchFamily="18" charset="0"/>
                <a:cs typeface="Times New Roman" panose="02020603050405020304" pitchFamily="18" charset="0"/>
              </a:rPr>
              <a:t>Oculus.com. (2019). </a:t>
            </a:r>
            <a:r>
              <a:rPr lang="en-US" altLang="zh-CN" sz="2200" i="1" dirty="0">
                <a:latin typeface="Times New Roman" panose="02020603050405020304" pitchFamily="18" charset="0"/>
                <a:cs typeface="Times New Roman" panose="02020603050405020304" pitchFamily="18" charset="0"/>
              </a:rPr>
              <a:t>Oculus Homepage</a:t>
            </a:r>
            <a:r>
              <a:rPr lang="en-US" altLang="zh-CN" sz="2200" dirty="0">
                <a:latin typeface="Times New Roman" panose="02020603050405020304" pitchFamily="18" charset="0"/>
                <a:cs typeface="Times New Roman" panose="02020603050405020304" pitchFamily="18" charset="0"/>
              </a:rPr>
              <a:t>. [online] Available at: https://www.oculus.com/ [Accessed 12 May 2019].</a:t>
            </a:r>
          </a:p>
          <a:p>
            <a:pPr marL="457200" indent="-457200">
              <a:buFont typeface="+mj-lt"/>
              <a:buAutoNum type="arabicPeriod"/>
            </a:pPr>
            <a:r>
              <a:rPr lang="en-US" altLang="zh-CN" sz="2200" dirty="0">
                <a:latin typeface="Times New Roman" panose="02020603050405020304" pitchFamily="18" charset="0"/>
                <a:cs typeface="Times New Roman" panose="02020603050405020304" pitchFamily="18" charset="0"/>
              </a:rPr>
              <a:t>Market, H. (2019). </a:t>
            </a:r>
            <a:r>
              <a:rPr lang="en-US" altLang="zh-CN" sz="2200" i="1" dirty="0">
                <a:latin typeface="Times New Roman" panose="02020603050405020304" pitchFamily="18" charset="0"/>
                <a:cs typeface="Times New Roman" panose="02020603050405020304" pitchFamily="18" charset="0"/>
              </a:rPr>
              <a:t>Head-Mounted Display Market by Technology AR, VR - 2022 | </a:t>
            </a:r>
            <a:r>
              <a:rPr lang="en-US" altLang="zh-CN" sz="2200" i="1" dirty="0" err="1">
                <a:latin typeface="Times New Roman" panose="02020603050405020304" pitchFamily="18" charset="0"/>
                <a:cs typeface="Times New Roman" panose="02020603050405020304" pitchFamily="18" charset="0"/>
              </a:rPr>
              <a:t>MarketsandMarkets</a:t>
            </a:r>
            <a:r>
              <a:rPr lang="en-US" altLang="zh-CN" sz="2200" dirty="0">
                <a:latin typeface="Times New Roman" panose="02020603050405020304" pitchFamily="18" charset="0"/>
                <a:cs typeface="Times New Roman" panose="02020603050405020304" pitchFamily="18" charset="0"/>
              </a:rPr>
              <a:t>. [online] Marketsandmarkets.com. Available at: https://www.marketsandmarkets.com/Market-Reports/head-mounted-display-hmd-market-729.html?gclid=EAIaIQobChMI1cmEroOW4gIVL5PtCh1J7Q1aEAAYASAAEgI40PD_BwE [Accessed 12 May 2019].</a:t>
            </a:r>
          </a:p>
          <a:p>
            <a:endParaRPr lang="zh-CN" altLang="en-US" sz="2000" dirty="0">
              <a:solidFill>
                <a:srgbClr val="FFFFFF"/>
              </a:solidFill>
            </a:endParaRPr>
          </a:p>
        </p:txBody>
      </p:sp>
      <p:pic>
        <p:nvPicPr>
          <p:cNvPr id="3" name="Audio 2">
            <a:hlinkClick r:id="" action="ppaction://media"/>
            <a:extLst>
              <a:ext uri="{FF2B5EF4-FFF2-40B4-BE49-F238E27FC236}">
                <a16:creationId xmlns:a16="http://schemas.microsoft.com/office/drawing/2014/main" id="{7884D0FA-95C3-40B2-B53D-358E96890E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20696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214"/>
    </mc:Choice>
    <mc:Fallback xmlns="">
      <p:transition spd="slow" advTm="6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0D580D8E-3C42-4598-83F3-D5E393C14D3F}"/>
              </a:ext>
            </a:extLst>
          </p:cNvPr>
          <p:cNvSpPr>
            <a:spLocks noGrp="1"/>
          </p:cNvSpPr>
          <p:nvPr>
            <p:ph idx="1"/>
          </p:nvPr>
        </p:nvSpPr>
        <p:spPr>
          <a:xfrm>
            <a:off x="838201" y="379781"/>
            <a:ext cx="10515598" cy="6253494"/>
          </a:xfrm>
        </p:spPr>
        <p:txBody>
          <a:bodyPr>
            <a:normAutofit/>
          </a:bodyPr>
          <a:lstStyle/>
          <a:p>
            <a:pPr marL="457200" indent="-457200">
              <a:buFont typeface="+mj-lt"/>
              <a:buAutoNum type="arabicPeriod" startAt="5"/>
            </a:pPr>
            <a:r>
              <a:rPr lang="en-US" altLang="zh-CN" sz="2000" dirty="0">
                <a:latin typeface="Times New Roman" panose="02020603050405020304" pitchFamily="18" charset="0"/>
                <a:cs typeface="Times New Roman" panose="02020603050405020304" pitchFamily="18" charset="0"/>
              </a:rPr>
              <a:t>M2 </a:t>
            </a:r>
            <a:r>
              <a:rPr lang="en-US" altLang="zh-CN" sz="2000" dirty="0" err="1">
                <a:latin typeface="Times New Roman" panose="02020603050405020304" pitchFamily="18" charset="0"/>
                <a:cs typeface="Times New Roman" panose="02020603050405020304" pitchFamily="18" charset="0"/>
              </a:rPr>
              <a:t>Presswire</a:t>
            </a:r>
            <a:r>
              <a:rPr lang="en-US" altLang="zh-CN" sz="2000" dirty="0">
                <a:latin typeface="Times New Roman" panose="02020603050405020304" pitchFamily="18" charset="0"/>
                <a:cs typeface="Times New Roman" panose="02020603050405020304" pitchFamily="18" charset="0"/>
              </a:rPr>
              <a:t>; Coventry (2014). Global and Chinese Hexamethylenediamine (HMD) Market Outlook 2019. </a:t>
            </a:r>
            <a:r>
              <a:rPr lang="en-US" altLang="zh-CN" sz="2000" dirty="0">
                <a:solidFill>
                  <a:srgbClr val="FFFFFF"/>
                </a:solidFill>
                <a:latin typeface="Times New Roman" panose="02020603050405020304" pitchFamily="18" charset="0"/>
                <a:cs typeface="Times New Roman" panose="02020603050405020304" pitchFamily="18" charset="0"/>
              </a:rPr>
              <a:t>PR Newswire; New York (2017). Head-Mounted Display Market expected to reach USD 25.01 billion by 2022.</a:t>
            </a:r>
          </a:p>
          <a:p>
            <a:pPr marL="457200" indent="-457200">
              <a:buFont typeface="+mj-lt"/>
              <a:buAutoNum type="arabicPeriod" startAt="5"/>
            </a:pPr>
            <a:r>
              <a:rPr lang="en-US" altLang="zh-CN" sz="2000" dirty="0">
                <a:latin typeface="Times New Roman" panose="02020603050405020304" pitchFamily="18" charset="0"/>
                <a:cs typeface="Times New Roman" panose="02020603050405020304" pitchFamily="18" charset="0"/>
              </a:rPr>
              <a:t>Cattan, G., Mendoza, C., Andreev, A. and </a:t>
            </a:r>
            <a:r>
              <a:rPr lang="en-US" altLang="zh-CN" sz="2000" dirty="0" err="1">
                <a:latin typeface="Times New Roman" panose="02020603050405020304" pitchFamily="18" charset="0"/>
                <a:cs typeface="Times New Roman" panose="02020603050405020304" pitchFamily="18" charset="0"/>
              </a:rPr>
              <a:t>Congedo</a:t>
            </a:r>
            <a:r>
              <a:rPr lang="en-US" altLang="zh-CN" sz="2000" dirty="0">
                <a:latin typeface="Times New Roman" panose="02020603050405020304" pitchFamily="18" charset="0"/>
                <a:cs typeface="Times New Roman" panose="02020603050405020304" pitchFamily="18" charset="0"/>
              </a:rPr>
              <a:t>, M. (2018). Recommendations for Integrating a P300-Based Brain Computer Interface in Virtual Reality Environments for Gaming. </a:t>
            </a:r>
            <a:r>
              <a:rPr lang="en-US" altLang="zh-CN" sz="2000" i="1" dirty="0">
                <a:latin typeface="Times New Roman" panose="02020603050405020304" pitchFamily="18" charset="0"/>
                <a:cs typeface="Times New Roman" panose="02020603050405020304" pitchFamily="18" charset="0"/>
              </a:rPr>
              <a:t>Computers; Basel</a:t>
            </a:r>
            <a:r>
              <a:rPr lang="en-US" altLang="zh-CN" sz="2000" dirty="0">
                <a:latin typeface="Times New Roman" panose="02020603050405020304" pitchFamily="18" charset="0"/>
                <a:cs typeface="Times New Roman" panose="02020603050405020304" pitchFamily="18" charset="0"/>
              </a:rPr>
              <a:t>, 7.</a:t>
            </a:r>
          </a:p>
          <a:p>
            <a:pPr marL="457200" indent="-457200">
              <a:buFont typeface="+mj-lt"/>
              <a:buAutoNum type="arabicPeriod" startAt="5"/>
            </a:pPr>
            <a:r>
              <a:rPr lang="en-US" altLang="zh-CN" sz="2000" dirty="0">
                <a:latin typeface="Times New Roman" panose="02020603050405020304" pitchFamily="18" charset="0"/>
                <a:cs typeface="Times New Roman" panose="02020603050405020304" pitchFamily="18" charset="0"/>
              </a:rPr>
              <a:t>ELLIS, S.R., MENGES, B.M., JACOBY, R.H., ADELSTEIN, B.D. and MCCANDLESS, J.W., 1997. Influence of head motion on the judged distance of monocularly presented virtual objects. </a:t>
            </a:r>
            <a:r>
              <a:rPr lang="en-US" altLang="zh-CN" sz="2000" i="1" dirty="0">
                <a:latin typeface="Times New Roman" panose="02020603050405020304" pitchFamily="18" charset="0"/>
                <a:cs typeface="Times New Roman" panose="02020603050405020304" pitchFamily="18" charset="0"/>
              </a:rPr>
              <a:t>Proceedings of the Human Factors and Ergonomics Society ...Annual Meeting, </a:t>
            </a:r>
            <a:r>
              <a:rPr lang="en-US" altLang="zh-CN" sz="2000" b="1" dirty="0">
                <a:latin typeface="Times New Roman" panose="02020603050405020304" pitchFamily="18" charset="0"/>
                <a:cs typeface="Times New Roman" panose="02020603050405020304" pitchFamily="18" charset="0"/>
              </a:rPr>
              <a:t>2</a:t>
            </a:r>
            <a:r>
              <a:rPr lang="en-US" altLang="zh-CN" sz="2000" dirty="0">
                <a:latin typeface="Times New Roman" panose="02020603050405020304" pitchFamily="18" charset="0"/>
                <a:cs typeface="Times New Roman" panose="02020603050405020304" pitchFamily="18" charset="0"/>
              </a:rPr>
              <a:t>, pp. 1234.</a:t>
            </a:r>
          </a:p>
          <a:p>
            <a:pPr marL="457200" indent="-457200">
              <a:buFont typeface="+mj-lt"/>
              <a:buAutoNum type="arabicPeriod" startAt="5"/>
            </a:pPr>
            <a:r>
              <a:rPr lang="en-US" altLang="zh-CN" sz="2000" dirty="0">
                <a:latin typeface="Times New Roman" panose="02020603050405020304" pitchFamily="18" charset="0"/>
                <a:cs typeface="Times New Roman" panose="02020603050405020304" pitchFamily="18" charset="0"/>
              </a:rPr>
              <a:t>YOSHIDA, S., KIHARA, K., TAKESHITA, H. and FUJII, Y., 2014. A head-mounted display-based personal integrated-image monitoring system for transurethral resection of the prostate. </a:t>
            </a:r>
            <a:r>
              <a:rPr lang="en-US" altLang="zh-CN" sz="2000" i="1" dirty="0" err="1">
                <a:latin typeface="Times New Roman" panose="02020603050405020304" pitchFamily="18" charset="0"/>
                <a:cs typeface="Times New Roman" panose="02020603050405020304" pitchFamily="18" charset="0"/>
              </a:rPr>
              <a:t>Wideochirurgia</a:t>
            </a:r>
            <a:r>
              <a:rPr lang="en-US" altLang="zh-CN" sz="2000" i="1" dirty="0">
                <a:latin typeface="Times New Roman" panose="02020603050405020304" pitchFamily="18" charset="0"/>
                <a:cs typeface="Times New Roman" panose="02020603050405020304" pitchFamily="18" charset="0"/>
              </a:rPr>
              <a:t> </a:t>
            </a:r>
            <a:r>
              <a:rPr lang="en-US" altLang="zh-CN" sz="2000" i="1" dirty="0" err="1">
                <a:latin typeface="Times New Roman" panose="02020603050405020304" pitchFamily="18" charset="0"/>
                <a:cs typeface="Times New Roman" panose="02020603050405020304" pitchFamily="18" charset="0"/>
              </a:rPr>
              <a:t>i</a:t>
            </a:r>
            <a:r>
              <a:rPr lang="en-US" altLang="zh-CN" sz="2000" i="1" dirty="0">
                <a:latin typeface="Times New Roman" panose="02020603050405020304" pitchFamily="18" charset="0"/>
                <a:cs typeface="Times New Roman" panose="02020603050405020304" pitchFamily="18" charset="0"/>
              </a:rPr>
              <a:t> </a:t>
            </a:r>
            <a:r>
              <a:rPr lang="en-US" altLang="zh-CN" sz="2000" i="1" dirty="0" err="1">
                <a:latin typeface="Times New Roman" panose="02020603050405020304" pitchFamily="18" charset="0"/>
                <a:cs typeface="Times New Roman" panose="02020603050405020304" pitchFamily="18" charset="0"/>
              </a:rPr>
              <a:t>Inne</a:t>
            </a:r>
            <a:r>
              <a:rPr lang="en-US" altLang="zh-CN" sz="2000" i="1" dirty="0">
                <a:latin typeface="Times New Roman" panose="02020603050405020304" pitchFamily="18" charset="0"/>
                <a:cs typeface="Times New Roman" panose="02020603050405020304" pitchFamily="18" charset="0"/>
              </a:rPr>
              <a:t> </a:t>
            </a:r>
            <a:r>
              <a:rPr lang="en-US" altLang="zh-CN" sz="2000" i="1" dirty="0" err="1">
                <a:latin typeface="Times New Roman" panose="02020603050405020304" pitchFamily="18" charset="0"/>
                <a:cs typeface="Times New Roman" panose="02020603050405020304" pitchFamily="18" charset="0"/>
              </a:rPr>
              <a:t>Techniki</a:t>
            </a:r>
            <a:r>
              <a:rPr lang="en-US" altLang="zh-CN" sz="2000" i="1" dirty="0">
                <a:latin typeface="Times New Roman" panose="02020603050405020304" pitchFamily="18" charset="0"/>
                <a:cs typeface="Times New Roman" panose="02020603050405020304" pitchFamily="18" charset="0"/>
              </a:rPr>
              <a:t> Malo </a:t>
            </a:r>
            <a:r>
              <a:rPr lang="en-US" altLang="zh-CN" sz="2000" i="1" dirty="0" err="1">
                <a:latin typeface="Times New Roman" panose="02020603050405020304" pitchFamily="18" charset="0"/>
                <a:cs typeface="Times New Roman" panose="02020603050405020304" pitchFamily="18" charset="0"/>
              </a:rPr>
              <a:t>Inwazyjne</a:t>
            </a:r>
            <a:r>
              <a:rPr lang="en-US" altLang="zh-CN" sz="2000" i="1" dirty="0">
                <a:latin typeface="Times New Roman" panose="02020603050405020304" pitchFamily="18" charset="0"/>
                <a:cs typeface="Times New Roman" panose="02020603050405020304" pitchFamily="18" charset="0"/>
              </a:rPr>
              <a:t>, </a:t>
            </a:r>
            <a:r>
              <a:rPr lang="en-US" altLang="zh-CN" sz="2000" b="1" dirty="0">
                <a:latin typeface="Times New Roman" panose="02020603050405020304" pitchFamily="18" charset="0"/>
                <a:cs typeface="Times New Roman" panose="02020603050405020304" pitchFamily="18" charset="0"/>
              </a:rPr>
              <a:t>9</a:t>
            </a:r>
            <a:r>
              <a:rPr lang="en-US" altLang="zh-CN" sz="2000" dirty="0">
                <a:latin typeface="Times New Roman" panose="02020603050405020304" pitchFamily="18" charset="0"/>
                <a:cs typeface="Times New Roman" panose="02020603050405020304" pitchFamily="18" charset="0"/>
              </a:rPr>
              <a:t>(4), pp. 644-649.</a:t>
            </a:r>
          </a:p>
          <a:p>
            <a:pPr marL="457200" indent="-457200">
              <a:buFont typeface="+mj-lt"/>
              <a:buAutoNum type="arabicPeriod" startAt="5"/>
            </a:pPr>
            <a:r>
              <a:rPr lang="en-US" altLang="zh-CN" sz="2000" dirty="0">
                <a:latin typeface="Times New Roman" panose="02020603050405020304" pitchFamily="18" charset="0"/>
                <a:cs typeface="Times New Roman" panose="02020603050405020304" pitchFamily="18" charset="0"/>
              </a:rPr>
              <a:t>Vive.com. (2019). </a:t>
            </a:r>
            <a:r>
              <a:rPr lang="en-US" altLang="zh-CN" sz="2000" i="1" dirty="0">
                <a:latin typeface="Times New Roman" panose="02020603050405020304" pitchFamily="18" charset="0"/>
                <a:cs typeface="Times New Roman" panose="02020603050405020304" pitchFamily="18" charset="0"/>
              </a:rPr>
              <a:t>VIVE Pro | VIVE Pro Full Kit</a:t>
            </a:r>
            <a:r>
              <a:rPr lang="en-US" altLang="zh-CN" sz="2000" dirty="0">
                <a:latin typeface="Times New Roman" panose="02020603050405020304" pitchFamily="18" charset="0"/>
                <a:cs typeface="Times New Roman" panose="02020603050405020304" pitchFamily="18" charset="0"/>
              </a:rPr>
              <a:t>. [online] Available at: https://www.vive.com/uk/product/vive-pro-full-kit/?gclid=CjwKCAjwq-TmBRBdEiwAaO1en3sTUUxgE_Gdbahgh-PvsRcANutKliOtzro8vJEUGnOvVj5svYC3YxoCE48QAvD_BwE [Accessed 13 May 2019].</a:t>
            </a:r>
            <a:endParaRPr lang="zh-CN" altLang="en-US" sz="2000" dirty="0">
              <a:solidFill>
                <a:srgbClr val="FFFFFF"/>
              </a:solidFill>
              <a:latin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263AE089-0F1B-4829-9425-DF8438D2BE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197279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75"/>
    </mc:Choice>
    <mc:Fallback xmlns="">
      <p:transition spd="slow" advTm="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25" name="Group 9">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11"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2" name="Oval 11">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3"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5" name="Rectangle 14">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385A2381-DEE6-4F32-8531-7957777C640E}"/>
              </a:ext>
            </a:extLst>
          </p:cNvPr>
          <p:cNvSpPr txBox="1"/>
          <p:nvPr/>
        </p:nvSpPr>
        <p:spPr>
          <a:xfrm>
            <a:off x="1524000" y="2776538"/>
            <a:ext cx="9144000" cy="138118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altLang="zh-CN" sz="4000" kern="1200">
                <a:solidFill>
                  <a:schemeClr val="bg2"/>
                </a:solidFill>
                <a:latin typeface="+mj-lt"/>
                <a:ea typeface="+mj-ea"/>
                <a:cs typeface="+mj-cs"/>
              </a:rPr>
              <a:t>Thanks for watching</a:t>
            </a:r>
          </a:p>
        </p:txBody>
      </p:sp>
      <p:pic>
        <p:nvPicPr>
          <p:cNvPr id="3" name="Audio 2">
            <a:hlinkClick r:id="" action="ppaction://media"/>
            <a:extLst>
              <a:ext uri="{FF2B5EF4-FFF2-40B4-BE49-F238E27FC236}">
                <a16:creationId xmlns:a16="http://schemas.microsoft.com/office/drawing/2014/main" id="{B7BFC3C2-6D62-46C6-88F0-7ED8C0DD33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180216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239"/>
    </mc:Choice>
    <mc:Fallback xmlns="">
      <p:transition spd="slow" advTm="6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TotalTime>
  <Words>1118</Words>
  <Application>Microsoft Office PowerPoint</Application>
  <PresentationFormat>Widescreen</PresentationFormat>
  <Paragraphs>114</Paragraphs>
  <Slides>17</Slides>
  <Notes>0</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等线</vt:lpstr>
      <vt:lpstr>等线 Light</vt:lpstr>
      <vt:lpstr>Arial</vt:lpstr>
      <vt:lpstr>Times New Roman</vt:lpstr>
      <vt:lpstr>Wingdings</vt:lpstr>
      <vt:lpstr>Office Theme</vt:lpstr>
      <vt:lpstr>Using VR technology to improve game experience</vt:lpstr>
      <vt:lpstr>VR technology</vt:lpstr>
      <vt:lpstr>Application of VR Technology and its strength</vt:lpstr>
      <vt:lpstr>PowerPoint Presentation</vt:lpstr>
      <vt:lpstr>LIMTATION OF HMD </vt:lpstr>
      <vt:lpstr>Description of head-mounted display</vt:lpstr>
      <vt:lpstr>Distinctiveness of head-mounted display </vt:lpstr>
      <vt:lpstr>Business model canvas </vt:lpstr>
      <vt:lpstr>PowerPoint Presentation</vt:lpstr>
      <vt:lpstr>PowerPoint Presentation</vt:lpstr>
      <vt:lpstr>PowerPoint Presentation</vt:lpstr>
      <vt:lpstr>An analysis of target customer base and partner</vt:lpstr>
      <vt:lpstr>An analysis of major competitors and its product</vt:lpstr>
      <vt:lpstr>In generally, the HMD market is not mature and has great potentialities of development. However, the technology issue is a biggest challenge. The price of HMD tend to be very high, so that masses can not afford. Without main consumer force, it is also difficult to bring about the prosperity of VR technology.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VR technology to improve gaming experience</dc:title>
  <dc:creator>lenovo</dc:creator>
  <cp:lastModifiedBy>lenovo</cp:lastModifiedBy>
  <cp:revision>15</cp:revision>
  <dcterms:created xsi:type="dcterms:W3CDTF">2019-05-13T15:26:46Z</dcterms:created>
  <dcterms:modified xsi:type="dcterms:W3CDTF">2019-05-13T19:25:25Z</dcterms:modified>
</cp:coreProperties>
</file>