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
  </p:handoutMasterIdLst>
  <p:sldIdLst>
    <p:sldId id="256" r:id="rId2"/>
    <p:sldId id="262" r:id="rId3"/>
    <p:sldId id="263" r:id="rId4"/>
    <p:sldId id="264" r:id="rId5"/>
    <p:sldId id="265" r:id="rId6"/>
    <p:sldId id="266" r:id="rId7"/>
    <p:sldId id="268" r:id="rId8"/>
    <p:sldId id="267" r:id="rId9"/>
    <p:sldId id="269" r:id="rId10"/>
  </p:sldIdLst>
  <p:sldSz cx="12192000" cy="6858000"/>
  <p:notesSz cx="6858000" cy="9525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DDFFFF"/>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31661CC-EF44-4AE3-B38D-F8A6A291027C}"/>
              </a:ext>
            </a:extLst>
          </p:cNvPr>
          <p:cNvSpPr>
            <a:spLocks noGrp="1"/>
          </p:cNvSpPr>
          <p:nvPr>
            <p:ph type="hdr" sz="quarter"/>
          </p:nvPr>
        </p:nvSpPr>
        <p:spPr>
          <a:xfrm>
            <a:off x="0" y="0"/>
            <a:ext cx="2971800" cy="477904"/>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8BD9537-20F1-432A-8E87-192F7C09C15E}"/>
              </a:ext>
            </a:extLst>
          </p:cNvPr>
          <p:cNvSpPr>
            <a:spLocks noGrp="1"/>
          </p:cNvSpPr>
          <p:nvPr>
            <p:ph type="dt" sz="quarter" idx="1"/>
          </p:nvPr>
        </p:nvSpPr>
        <p:spPr>
          <a:xfrm>
            <a:off x="3884613" y="0"/>
            <a:ext cx="2971800" cy="477904"/>
          </a:xfrm>
          <a:prstGeom prst="rect">
            <a:avLst/>
          </a:prstGeom>
        </p:spPr>
        <p:txBody>
          <a:bodyPr vert="horz" lIns="91440" tIns="45720" rIns="91440" bIns="45720" rtlCol="0"/>
          <a:lstStyle>
            <a:lvl1pPr algn="r">
              <a:defRPr sz="1200"/>
            </a:lvl1pPr>
          </a:lstStyle>
          <a:p>
            <a:fld id="{FCBA9EE6-C194-410F-83F8-715DD6EEBA43}" type="datetimeFigureOut">
              <a:rPr lang="en-GB" smtClean="0"/>
              <a:t>16/01/2018</a:t>
            </a:fld>
            <a:endParaRPr lang="en-GB"/>
          </a:p>
        </p:txBody>
      </p:sp>
      <p:sp>
        <p:nvSpPr>
          <p:cNvPr id="4" name="Footer Placeholder 3">
            <a:extLst>
              <a:ext uri="{FF2B5EF4-FFF2-40B4-BE49-F238E27FC236}">
                <a16:creationId xmlns:a16="http://schemas.microsoft.com/office/drawing/2014/main" id="{DA903D3D-76D9-467D-A315-6956387E30B2}"/>
              </a:ext>
            </a:extLst>
          </p:cNvPr>
          <p:cNvSpPr>
            <a:spLocks noGrp="1"/>
          </p:cNvSpPr>
          <p:nvPr>
            <p:ph type="ftr" sz="quarter" idx="2"/>
          </p:nvPr>
        </p:nvSpPr>
        <p:spPr>
          <a:xfrm>
            <a:off x="0" y="9047097"/>
            <a:ext cx="2971800" cy="47790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4DFF4B1-AA37-4400-9DEF-D5741D55714B}"/>
              </a:ext>
            </a:extLst>
          </p:cNvPr>
          <p:cNvSpPr>
            <a:spLocks noGrp="1"/>
          </p:cNvSpPr>
          <p:nvPr>
            <p:ph type="sldNum" sz="quarter" idx="3"/>
          </p:nvPr>
        </p:nvSpPr>
        <p:spPr>
          <a:xfrm>
            <a:off x="3884613" y="9047097"/>
            <a:ext cx="2971800" cy="477903"/>
          </a:xfrm>
          <a:prstGeom prst="rect">
            <a:avLst/>
          </a:prstGeom>
        </p:spPr>
        <p:txBody>
          <a:bodyPr vert="horz" lIns="91440" tIns="45720" rIns="91440" bIns="45720" rtlCol="0" anchor="b"/>
          <a:lstStyle>
            <a:lvl1pPr algn="r">
              <a:defRPr sz="1200"/>
            </a:lvl1pPr>
          </a:lstStyle>
          <a:p>
            <a:fld id="{17DB66B8-ED82-4FCB-A2DD-44C110D1D465}" type="slidenum">
              <a:rPr lang="en-GB" smtClean="0"/>
              <a:t>‹#›</a:t>
            </a:fld>
            <a:endParaRPr lang="en-GB"/>
          </a:p>
        </p:txBody>
      </p:sp>
    </p:spTree>
    <p:extLst>
      <p:ext uri="{BB962C8B-B14F-4D97-AF65-F5344CB8AC3E}">
        <p14:creationId xmlns:p14="http://schemas.microsoft.com/office/powerpoint/2010/main" val="365428619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302F-BBB3-4F71-ACAB-07A2FA0D3C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C3B703-14DF-4DBF-B72B-CE9DBAF9B3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D4019F-834D-4DB2-93F4-89BFCFE23F15}"/>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2AD972A9-480A-4FE3-8FBF-1ED60449CA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76596-AAE4-4E98-8B99-0301AA4F88BA}"/>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1769603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507A-6F1D-4E89-9ABA-95CC0F0133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B60B84-CF74-4FE8-9AC2-CFF60C69584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3CA74-D8CD-4BA6-BFAD-B64EC7BDFBB9}"/>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85156707-2BD4-4B4F-8D4F-1B25146D0D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6EA655-A30C-4195-A805-DACB98ED7323}"/>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3354646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096F0-2CF9-4CDD-81F9-2C928D04EB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E85ADF-129D-47EB-9C78-B772612EA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8640437-2561-42F0-8420-46EB281AA38D}"/>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DAF421B4-9076-4CB5-9EB2-7D943A55F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815B7-6578-4A78-985F-0B282E0C4FE5}"/>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3102130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DB89-3718-40F0-A509-ED5893B924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2FD99-0D94-4B5C-A6FE-FEA3B924962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87B11B-7D57-4369-87C9-3125716043D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CFF9D7-B2CB-4A2C-B2D5-48B21CADBFF8}"/>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6" name="Footer Placeholder 5">
            <a:extLst>
              <a:ext uri="{FF2B5EF4-FFF2-40B4-BE49-F238E27FC236}">
                <a16:creationId xmlns:a16="http://schemas.microsoft.com/office/drawing/2014/main" id="{0E455ADB-AE35-4158-88AF-0BD55C365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A56D4A-C56A-402F-997F-06740D16EB3F}"/>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1679347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2578-0B7D-4078-A6C3-B447FA08A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F15A0-00A4-48A1-A495-FEA698F229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35B56D4-A55D-4673-BFB9-E8D794141CC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F55F45-C295-40B3-98DB-9D42190F91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D0DC48A-BA5C-4E96-A9D5-7F03F78D6C1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C6883-AC96-4321-BA65-692D5A49CF38}"/>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8" name="Footer Placeholder 7">
            <a:extLst>
              <a:ext uri="{FF2B5EF4-FFF2-40B4-BE49-F238E27FC236}">
                <a16:creationId xmlns:a16="http://schemas.microsoft.com/office/drawing/2014/main" id="{985EDF2F-3377-4F82-856C-B2ECAB5085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E9CCD1-26FC-485C-8A2E-E01365685BE4}"/>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2907485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34D2-369B-41A4-AF10-B26F952551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72794-4007-4222-A266-5166EBA0D400}"/>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4" name="Footer Placeholder 3">
            <a:extLst>
              <a:ext uri="{FF2B5EF4-FFF2-40B4-BE49-F238E27FC236}">
                <a16:creationId xmlns:a16="http://schemas.microsoft.com/office/drawing/2014/main" id="{706541F6-8868-4F72-B69B-C87CE28B76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5A947D-9106-4016-BC9F-4FF6574EBB3A}"/>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496457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0F9ED0-017C-4C6F-AE15-AB0B418070CA}"/>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3" name="Footer Placeholder 2">
            <a:extLst>
              <a:ext uri="{FF2B5EF4-FFF2-40B4-BE49-F238E27FC236}">
                <a16:creationId xmlns:a16="http://schemas.microsoft.com/office/drawing/2014/main" id="{BEC39F1D-43A4-4A20-BF4D-C7A20F7BCC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CDC54A-CE48-4731-8279-E18D00BC8876}"/>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2316220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0B7F-7FEB-44F5-9D8A-614AEF07D8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CA8B43-CBAA-4DD6-AB7F-D943256F75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057966-1F98-43F4-ACB1-4D4D3954C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259C09-20AE-472D-90E3-D87520342332}"/>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6" name="Footer Placeholder 5">
            <a:extLst>
              <a:ext uri="{FF2B5EF4-FFF2-40B4-BE49-F238E27FC236}">
                <a16:creationId xmlns:a16="http://schemas.microsoft.com/office/drawing/2014/main" id="{2447FD5B-1C96-474C-9EFF-B7E7D02D07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65F44C-910D-49BB-B078-AD69E15F0EFB}"/>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1278123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13A38-0ED2-4106-B05E-DB128E3AC8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FCA5A3-4B85-479B-80B3-80CEDFBE34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0B4838-8648-4578-A203-790615CEB0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5270F12-7615-4ECA-B649-FF03B576AEA2}"/>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6" name="Footer Placeholder 5">
            <a:extLst>
              <a:ext uri="{FF2B5EF4-FFF2-40B4-BE49-F238E27FC236}">
                <a16:creationId xmlns:a16="http://schemas.microsoft.com/office/drawing/2014/main" id="{9F207137-6425-4899-B1D0-7F412F2A3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365BBD-53CB-43AA-BAA1-E0CA891EBD2E}"/>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3884594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93FC0-4054-459B-B6F5-092956C0D6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36170-A129-4B14-9C02-E396124B057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E09A06-1B09-414A-8D9B-BBAE26700C29}"/>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FE1BD1DA-9FEF-40C0-9539-3CF0291B6B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2B113-A672-464A-8785-C73A2005474A}"/>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3085430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A96F02-86DE-46C5-B394-4DFFD2E488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52F3E3-EBC4-4CDC-943F-EA34DBE2287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8773B-833C-43C3-9A4B-43EF321000E3}"/>
              </a:ext>
            </a:extLst>
          </p:cNvPr>
          <p:cNvSpPr>
            <a:spLocks noGrp="1"/>
          </p:cNvSpPr>
          <p:nvPr>
            <p:ph type="dt" sz="half" idx="10"/>
          </p:nvPr>
        </p:nvSpPr>
        <p:spPr/>
        <p:txBody>
          <a:body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CBFCAAB3-7F6A-4BE2-A543-337EDE5362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45EB4-D5F6-488A-90B8-527DD0189739}"/>
              </a:ext>
            </a:extLst>
          </p:cNvPr>
          <p:cNvSpPr>
            <a:spLocks noGrp="1"/>
          </p:cNvSpPr>
          <p:nvPr>
            <p:ph type="sldNum" sz="quarter" idx="12"/>
          </p:nvPr>
        </p:nvSpPr>
        <p:spPr/>
        <p:txBody>
          <a:bodyPr/>
          <a:lstStyle/>
          <a:p>
            <a:fld id="{C309B842-5243-40D5-BBC7-B4E904BCCD13}" type="slidenum">
              <a:rPr lang="en-GB" smtClean="0"/>
              <a:t>‹#›</a:t>
            </a:fld>
            <a:endParaRPr lang="en-GB"/>
          </a:p>
        </p:txBody>
      </p:sp>
    </p:spTree>
    <p:extLst>
      <p:ext uri="{BB962C8B-B14F-4D97-AF65-F5344CB8AC3E}">
        <p14:creationId xmlns:p14="http://schemas.microsoft.com/office/powerpoint/2010/main" val="90116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64F1FE-F296-4239-AB65-A930F382AA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87A6A-51EA-4C4E-8B7C-AFE6112B98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C0C9BB-F15C-4BB7-BB44-27C0BEFDC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BFCDC5-9A52-4257-B986-968CB6ABD1CC}" type="datetimeFigureOut">
              <a:rPr lang="en-GB" smtClean="0"/>
              <a:t>15/01/2018</a:t>
            </a:fld>
            <a:endParaRPr lang="en-GB"/>
          </a:p>
        </p:txBody>
      </p:sp>
      <p:sp>
        <p:nvSpPr>
          <p:cNvPr id="5" name="Footer Placeholder 4">
            <a:extLst>
              <a:ext uri="{FF2B5EF4-FFF2-40B4-BE49-F238E27FC236}">
                <a16:creationId xmlns:a16="http://schemas.microsoft.com/office/drawing/2014/main" id="{1C92295F-4A02-4E1A-B8D9-71FAE98FD1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60CF24-A285-4D3F-94CD-DF57B14A62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09B842-5243-40D5-BBC7-B4E904BCCD13}" type="slidenum">
              <a:rPr lang="en-GB" smtClean="0"/>
              <a:t>‹#›</a:t>
            </a:fld>
            <a:endParaRPr lang="en-GB"/>
          </a:p>
        </p:txBody>
      </p:sp>
    </p:spTree>
    <p:extLst>
      <p:ext uri="{BB962C8B-B14F-4D97-AF65-F5344CB8AC3E}">
        <p14:creationId xmlns:p14="http://schemas.microsoft.com/office/powerpoint/2010/main" val="902187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cbi.nlm.nih.gov/pubmed/1567044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hillcrestconnect.com/item_list.asp?subcat=11&amp;subtitle=Neighborhood+Safety+Watch" TargetMode="External"/><Relationship Id="rId3" Type="http://schemas.openxmlformats.org/officeDocument/2006/relationships/hyperlink" Target="http://www.ziegler.co.uk/websites/ziegleruk.nsf/pages/2E604E82C5CAF198C1257799002AB11B?OpenDocument" TargetMode="External"/><Relationship Id="rId7" Type="http://schemas.openxmlformats.org/officeDocument/2006/relationships/hyperlink" Target="https://london.ctvnews.ca/snow-ice-pellets-and-freezing-rain-predicted-for-london-area-1.2260111" TargetMode="External"/><Relationship Id="rId2" Type="http://schemas.openxmlformats.org/officeDocument/2006/relationships/hyperlink" Target="https://wellbeing365.com.au/blog/15-reasons-why-exercise-is-important-for-good-health/" TargetMode="External"/><Relationship Id="rId1" Type="http://schemas.openxmlformats.org/officeDocument/2006/relationships/slideLayout" Target="../slideLayouts/slideLayout2.xml"/><Relationship Id="rId6" Type="http://schemas.openxmlformats.org/officeDocument/2006/relationships/hyperlink" Target="https://www.npr.org/sections/health-shots/2013/03/26/175283008/maybe-isolation-not-loneliness-shortens-life" TargetMode="External"/><Relationship Id="rId5" Type="http://schemas.openxmlformats.org/officeDocument/2006/relationships/hyperlink" Target="http://www.freeiconspng.com/img/2526" TargetMode="External"/><Relationship Id="rId4" Type="http://schemas.openxmlformats.org/officeDocument/2006/relationships/hyperlink" Target="http://www.iconarchive.com/show/medical-health-icons-by-graphicloads/heart-beat-ic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reeform 14">
            <a:extLst>
              <a:ext uri="{FF2B5EF4-FFF2-40B4-BE49-F238E27FC236}">
                <a16:creationId xmlns:a16="http://schemas.microsoft.com/office/drawing/2014/main" id="{C66F2F30-5DC0-44A0-BFA6-E12F46ED16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Freeform: Shape 41">
            <a:extLst>
              <a:ext uri="{FF2B5EF4-FFF2-40B4-BE49-F238E27FC236}">
                <a16:creationId xmlns:a16="http://schemas.microsoft.com/office/drawing/2014/main" id="{04DC2037-48A0-4F22-B9D4-8EAEBC780AB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44" name="Freeform 22">
            <a:extLst>
              <a:ext uri="{FF2B5EF4-FFF2-40B4-BE49-F238E27FC236}">
                <a16:creationId xmlns:a16="http://schemas.microsoft.com/office/drawing/2014/main" id="{0006CBFD-ADA0-43D1-9332-9C34CA1C76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1">
            <a:extLst>
              <a:ext uri="{FF2B5EF4-FFF2-40B4-BE49-F238E27FC236}">
                <a16:creationId xmlns:a16="http://schemas.microsoft.com/office/drawing/2014/main" id="{85872F57-7F42-4F97-8391-DDC8D0054C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25">
            <a:extLst>
              <a:ext uri="{FF2B5EF4-FFF2-40B4-BE49-F238E27FC236}">
                <a16:creationId xmlns:a16="http://schemas.microsoft.com/office/drawing/2014/main" id="{2B931666-F28F-45F3-A074-66D2272D580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96D46D-2283-4D90-A654-B0623782B175}"/>
              </a:ext>
            </a:extLst>
          </p:cNvPr>
          <p:cNvSpPr>
            <a:spLocks noGrp="1"/>
          </p:cNvSpPr>
          <p:nvPr>
            <p:ph type="ctrTitle"/>
          </p:nvPr>
        </p:nvSpPr>
        <p:spPr>
          <a:xfrm>
            <a:off x="1524000" y="2245809"/>
            <a:ext cx="9144000" cy="1564716"/>
          </a:xfrm>
        </p:spPr>
        <p:txBody>
          <a:bodyPr>
            <a:normAutofit/>
          </a:bodyPr>
          <a:lstStyle/>
          <a:p>
            <a:pPr algn="l"/>
            <a:r>
              <a:rPr lang="en-GB" sz="4800" dirty="0">
                <a:latin typeface="+mn-lt"/>
                <a:cs typeface="Times New Roman" panose="02020603050405020304" pitchFamily="18" charset="0"/>
              </a:rPr>
              <a:t>Exercise in older adults</a:t>
            </a:r>
          </a:p>
        </p:txBody>
      </p:sp>
      <p:sp>
        <p:nvSpPr>
          <p:cNvPr id="3" name="Subtitle 2">
            <a:extLst>
              <a:ext uri="{FF2B5EF4-FFF2-40B4-BE49-F238E27FC236}">
                <a16:creationId xmlns:a16="http://schemas.microsoft.com/office/drawing/2014/main" id="{909E99B1-5893-46CB-8810-B5C1ED0C9888}"/>
              </a:ext>
            </a:extLst>
          </p:cNvPr>
          <p:cNvSpPr>
            <a:spLocks noGrp="1"/>
          </p:cNvSpPr>
          <p:nvPr>
            <p:ph type="subTitle" idx="1"/>
          </p:nvPr>
        </p:nvSpPr>
        <p:spPr>
          <a:xfrm>
            <a:off x="1524000" y="3947050"/>
            <a:ext cx="9144000" cy="572583"/>
          </a:xfrm>
        </p:spPr>
        <p:txBody>
          <a:bodyPr>
            <a:normAutofit/>
          </a:bodyPr>
          <a:lstStyle/>
          <a:p>
            <a:pPr algn="l"/>
            <a:r>
              <a:rPr lang="en-GB" dirty="0">
                <a:cs typeface="Times New Roman" panose="02020603050405020304" pitchFamily="18" charset="0"/>
              </a:rPr>
              <a:t>Barriers to exercise by Kate Jones </a:t>
            </a:r>
          </a:p>
        </p:txBody>
      </p:sp>
    </p:spTree>
    <p:extLst>
      <p:ext uri="{BB962C8B-B14F-4D97-AF65-F5344CB8AC3E}">
        <p14:creationId xmlns:p14="http://schemas.microsoft.com/office/powerpoint/2010/main" val="245026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Image result for uk map">
            <a:extLst>
              <a:ext uri="{FF2B5EF4-FFF2-40B4-BE49-F238E27FC236}">
                <a16:creationId xmlns:a16="http://schemas.microsoft.com/office/drawing/2014/main" id="{BA802685-8C3F-4CE9-A437-2A1C1ED095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303"/>
          <a:stretch/>
        </p:blipFill>
        <p:spPr bwMode="auto">
          <a:xfrm>
            <a:off x="7768497" y="190704"/>
            <a:ext cx="4423503" cy="4972040"/>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F4C64F-784B-4060-8FF7-4395D6946182}"/>
              </a:ext>
            </a:extLst>
          </p:cNvPr>
          <p:cNvSpPr>
            <a:spLocks noGrp="1"/>
          </p:cNvSpPr>
          <p:nvPr>
            <p:ph type="title"/>
          </p:nvPr>
        </p:nvSpPr>
        <p:spPr>
          <a:xfrm>
            <a:off x="648930" y="460454"/>
            <a:ext cx="5127031" cy="1676603"/>
          </a:xfrm>
        </p:spPr>
        <p:txBody>
          <a:bodyPr>
            <a:normAutofit/>
          </a:bodyPr>
          <a:lstStyle/>
          <a:p>
            <a:r>
              <a:rPr lang="en-GB" dirty="0">
                <a:latin typeface="Cambria Math" panose="02040503050406030204" pitchFamily="18" charset="0"/>
                <a:ea typeface="Cambria Math" panose="02040503050406030204" pitchFamily="18" charset="0"/>
              </a:rPr>
              <a:t>Background</a:t>
            </a:r>
          </a:p>
        </p:txBody>
      </p:sp>
      <p:sp>
        <p:nvSpPr>
          <p:cNvPr id="3" name="Content Placeholder 2">
            <a:extLst>
              <a:ext uri="{FF2B5EF4-FFF2-40B4-BE49-F238E27FC236}">
                <a16:creationId xmlns:a16="http://schemas.microsoft.com/office/drawing/2014/main" id="{6AB6F2A1-4B41-4C00-8D15-1E69B1ECF1B5}"/>
              </a:ext>
            </a:extLst>
          </p:cNvPr>
          <p:cNvSpPr>
            <a:spLocks noGrp="1"/>
          </p:cNvSpPr>
          <p:nvPr>
            <p:ph idx="1"/>
          </p:nvPr>
        </p:nvSpPr>
        <p:spPr>
          <a:xfrm>
            <a:off x="648930" y="2219764"/>
            <a:ext cx="6764744" cy="3723249"/>
          </a:xfrm>
        </p:spPr>
        <p:txBody>
          <a:bodyPr>
            <a:normAutofit/>
          </a:bodyPr>
          <a:lstStyle/>
          <a:p>
            <a:r>
              <a:rPr lang="en-GB" sz="2000" dirty="0">
                <a:latin typeface="Cambria Math" panose="02040503050406030204" pitchFamily="18" charset="0"/>
                <a:ea typeface="Cambria Math" panose="02040503050406030204" pitchFamily="18" charset="0"/>
                <a:cs typeface="Times New Roman" panose="02020603050405020304" pitchFamily="18" charset="0"/>
              </a:rPr>
              <a:t>Older adults had the highest average number of sedentary hours per week (BHF, 2015). </a:t>
            </a:r>
          </a:p>
          <a:p>
            <a:pPr marL="0" indent="0">
              <a:buNone/>
            </a:pPr>
            <a:endParaRPr lang="en-GB" sz="2000" dirty="0">
              <a:latin typeface="Cambria Math" panose="02040503050406030204" pitchFamily="18" charset="0"/>
              <a:ea typeface="Cambria Math" panose="02040503050406030204" pitchFamily="18" charset="0"/>
              <a:cs typeface="Times New Roman" panose="02020603050405020304" pitchFamily="18" charset="0"/>
            </a:endParaRPr>
          </a:p>
          <a:p>
            <a:r>
              <a:rPr lang="en-GB" sz="2000" dirty="0">
                <a:latin typeface="Cambria Math" panose="02040503050406030204" pitchFamily="18" charset="0"/>
                <a:ea typeface="Cambria Math" panose="02040503050406030204" pitchFamily="18" charset="0"/>
                <a:cs typeface="Times New Roman" panose="02020603050405020304" pitchFamily="18" charset="0"/>
              </a:rPr>
              <a:t>Largest proportion classed as inactive was between the two oldest age groups (38% of men aged 75- 84, 74% of men aged 85 and over), (27% of women aged 65-74, 61% of women aged 75-84) – Health Survey England (2012).</a:t>
            </a:r>
          </a:p>
          <a:p>
            <a:pPr marL="0" indent="0">
              <a:buNone/>
            </a:pPr>
            <a:endParaRPr lang="en-GB" sz="2000" dirty="0">
              <a:latin typeface="Cambria Math" panose="02040503050406030204" pitchFamily="18" charset="0"/>
              <a:ea typeface="Cambria Math" panose="02040503050406030204" pitchFamily="18" charset="0"/>
              <a:cs typeface="Times New Roman" panose="02020603050405020304" pitchFamily="18" charset="0"/>
            </a:endParaRPr>
          </a:p>
          <a:p>
            <a:r>
              <a:rPr lang="en-GB" sz="2000" dirty="0">
                <a:latin typeface="Cambria Math" panose="02040503050406030204" pitchFamily="18" charset="0"/>
                <a:ea typeface="Cambria Math" panose="02040503050406030204" pitchFamily="18" charset="0"/>
                <a:cs typeface="Times New Roman" panose="02020603050405020304" pitchFamily="18" charset="0"/>
              </a:rPr>
              <a:t>The most common perceived barriers to exercise for older adults, are primarily personal issues and environmental factors.</a:t>
            </a:r>
          </a:p>
          <a:p>
            <a:endParaRPr lang="en-GB" sz="2000" dirty="0"/>
          </a:p>
        </p:txBody>
      </p:sp>
      <p:pic>
        <p:nvPicPr>
          <p:cNvPr id="6148" name="Picture 4" descr="Image result for exercise picture">
            <a:extLst>
              <a:ext uri="{FF2B5EF4-FFF2-40B4-BE49-F238E27FC236}">
                <a16:creationId xmlns:a16="http://schemas.microsoft.com/office/drawing/2014/main" id="{2AB2C009-46C4-4D5F-9670-DC4C9E184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7342" y="3931910"/>
            <a:ext cx="1733550" cy="2080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362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59A309A7-1751-4ABE-A3C1-EEC40366AD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967D8EB6-EAE1-4F9C-B398-83321E2872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a:solidFill>
              <a:srgbClr val="79BE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mage result for health icon">
            <a:extLst>
              <a:ext uri="{FF2B5EF4-FFF2-40B4-BE49-F238E27FC236}">
                <a16:creationId xmlns:a16="http://schemas.microsoft.com/office/drawing/2014/main" id="{661A973C-6FB3-4A44-B57C-E8167C64D56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61"/>
          <a:stretch/>
        </p:blipFill>
        <p:spPr bwMode="auto">
          <a:xfrm>
            <a:off x="9030743" y="2474254"/>
            <a:ext cx="1912560" cy="1909489"/>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F4C64F-784B-4060-8FF7-4395D6946182}"/>
              </a:ext>
            </a:extLst>
          </p:cNvPr>
          <p:cNvSpPr>
            <a:spLocks noGrp="1"/>
          </p:cNvSpPr>
          <p:nvPr>
            <p:ph type="title"/>
          </p:nvPr>
        </p:nvSpPr>
        <p:spPr>
          <a:xfrm>
            <a:off x="1178631" y="318075"/>
            <a:ext cx="7474172" cy="1325563"/>
          </a:xfrm>
        </p:spPr>
        <p:txBody>
          <a:bodyPr>
            <a:normAutofit/>
          </a:bodyPr>
          <a:lstStyle/>
          <a:p>
            <a:r>
              <a:rPr lang="en-GB" dirty="0">
                <a:latin typeface="Cambria Math" panose="02040503050406030204" pitchFamily="18" charset="0"/>
                <a:ea typeface="Cambria Math" panose="02040503050406030204" pitchFamily="18" charset="0"/>
              </a:rPr>
              <a:t>Health related problems and safety concerns </a:t>
            </a:r>
          </a:p>
        </p:txBody>
      </p:sp>
      <p:sp>
        <p:nvSpPr>
          <p:cNvPr id="3" name="Content Placeholder 2">
            <a:extLst>
              <a:ext uri="{FF2B5EF4-FFF2-40B4-BE49-F238E27FC236}">
                <a16:creationId xmlns:a16="http://schemas.microsoft.com/office/drawing/2014/main" id="{6AB6F2A1-4B41-4C00-8D15-1E69B1ECF1B5}"/>
              </a:ext>
            </a:extLst>
          </p:cNvPr>
          <p:cNvSpPr>
            <a:spLocks noGrp="1"/>
          </p:cNvSpPr>
          <p:nvPr>
            <p:ph idx="1"/>
          </p:nvPr>
        </p:nvSpPr>
        <p:spPr>
          <a:xfrm>
            <a:off x="283405" y="1910924"/>
            <a:ext cx="9693206" cy="4489876"/>
          </a:xfrm>
        </p:spPr>
        <p:txBody>
          <a:bodyPr anchor="ctr">
            <a:normAutofit fontScale="92500" lnSpcReduction="20000"/>
          </a:bodyPr>
          <a:lstStyle/>
          <a:p>
            <a:r>
              <a:rPr lang="en-GB" sz="1800" dirty="0">
                <a:latin typeface="Cambria Math" panose="02040503050406030204" pitchFamily="18" charset="0"/>
                <a:ea typeface="Cambria Math" panose="02040503050406030204" pitchFamily="18" charset="0"/>
              </a:rPr>
              <a:t>Injury and poor health may be the most common barriers to exercise for the elderly</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Falling and the fear of falling due to loss of balance</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Respiratory and cardiovascular conditions </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Fear of </a:t>
            </a:r>
            <a:r>
              <a:rPr lang="en-GB" sz="1800" dirty="0" err="1">
                <a:latin typeface="Cambria Math" panose="02040503050406030204" pitchFamily="18" charset="0"/>
                <a:ea typeface="Cambria Math" panose="02040503050406030204" pitchFamily="18" charset="0"/>
              </a:rPr>
              <a:t>of</a:t>
            </a:r>
            <a:r>
              <a:rPr lang="en-GB" sz="1800" dirty="0">
                <a:latin typeface="Cambria Math" panose="02040503050406030204" pitchFamily="18" charset="0"/>
                <a:ea typeface="Cambria Math" panose="02040503050406030204" pitchFamily="18" charset="0"/>
              </a:rPr>
              <a:t> being dependent on others, fear of moving out of their home due to reduced independence (</a:t>
            </a:r>
            <a:r>
              <a:rPr lang="en-GB" sz="1800" dirty="0" err="1">
                <a:latin typeface="Cambria Math" panose="02040503050406030204" pitchFamily="18" charset="0"/>
                <a:ea typeface="Cambria Math" panose="02040503050406030204" pitchFamily="18" charset="0"/>
              </a:rPr>
              <a:t>Talarska</a:t>
            </a:r>
            <a:r>
              <a:rPr lang="en-GB" sz="1800" dirty="0">
                <a:latin typeface="Cambria Math" panose="02040503050406030204" pitchFamily="18" charset="0"/>
                <a:ea typeface="Cambria Math" panose="02040503050406030204" pitchFamily="18" charset="0"/>
              </a:rPr>
              <a:t> et al., 2017)</a:t>
            </a:r>
          </a:p>
          <a:p>
            <a:pPr marL="0" indent="0">
              <a:buNone/>
            </a:pPr>
            <a:endParaRPr lang="en-GB" sz="1800" dirty="0">
              <a:latin typeface="Cambria Math" panose="02040503050406030204" pitchFamily="18" charset="0"/>
              <a:ea typeface="Cambria Math" panose="02040503050406030204" pitchFamily="18" charset="0"/>
            </a:endParaRPr>
          </a:p>
          <a:p>
            <a:pPr marL="0" indent="0">
              <a:buNone/>
            </a:pPr>
            <a:r>
              <a:rPr lang="en-GB" sz="1800" b="1" dirty="0">
                <a:latin typeface="Cambria Math" panose="02040503050406030204" pitchFamily="18" charset="0"/>
                <a:ea typeface="Cambria Math" panose="02040503050406030204" pitchFamily="18" charset="0"/>
              </a:rPr>
              <a:t>	Symptoms of chronic health problems</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Pain in hands, feet, arms, legs and back caused by arthritis and other degenerative diseases (Cooper et al., 2001)</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Musculoskeletal conditions prevent the ability of doing desired tasks (</a:t>
            </a:r>
            <a:r>
              <a:rPr lang="en-GB" sz="1800" dirty="0" err="1">
                <a:latin typeface="Cambria Math" panose="02040503050406030204" pitchFamily="18" charset="0"/>
                <a:ea typeface="Cambria Math" panose="02040503050406030204" pitchFamily="18" charset="0"/>
              </a:rPr>
              <a:t>i.e</a:t>
            </a:r>
            <a:r>
              <a:rPr lang="en-GB" sz="1800" dirty="0">
                <a:latin typeface="Cambria Math" panose="02040503050406030204" pitchFamily="18" charset="0"/>
                <a:ea typeface="Cambria Math" panose="02040503050406030204" pitchFamily="18" charset="0"/>
              </a:rPr>
              <a:t> gardening, dancing) </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Diabetes patients reported symptoms of dizziness, muscle strains, falls and hypoglycaemic episodes (Bowman et al., 2008) </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Neuropathy </a:t>
            </a:r>
          </a:p>
          <a:p>
            <a:pPr>
              <a:buFont typeface="Wingdings" panose="05000000000000000000" pitchFamily="2" charset="2"/>
              <a:buChar char="Ø"/>
            </a:pPr>
            <a:endParaRPr lang="en-GB" sz="1800" dirty="0">
              <a:latin typeface="Cambria Math" panose="02040503050406030204" pitchFamily="18" charset="0"/>
              <a:ea typeface="Cambria Math" panose="02040503050406030204" pitchFamily="18" charset="0"/>
            </a:endParaRPr>
          </a:p>
          <a:p>
            <a:r>
              <a:rPr lang="en-GB" sz="1800" dirty="0">
                <a:latin typeface="Cambria Math" panose="02040503050406030204" pitchFamily="18" charset="0"/>
                <a:ea typeface="Cambria Math" panose="02040503050406030204" pitchFamily="18" charset="0"/>
              </a:rPr>
              <a:t>Vision and hearing impairments</a:t>
            </a:r>
          </a:p>
        </p:txBody>
      </p:sp>
    </p:spTree>
    <p:extLst>
      <p:ext uri="{BB962C8B-B14F-4D97-AF65-F5344CB8AC3E}">
        <p14:creationId xmlns:p14="http://schemas.microsoft.com/office/powerpoint/2010/main" val="2688696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human brain">
            <a:extLst>
              <a:ext uri="{FF2B5EF4-FFF2-40B4-BE49-F238E27FC236}">
                <a16:creationId xmlns:a16="http://schemas.microsoft.com/office/drawing/2014/main" id="{D8CEEC29-CB6D-4D91-A16F-F428652381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085" b="3"/>
          <a:stretch/>
        </p:blipFill>
        <p:spPr bwMode="auto">
          <a:xfrm>
            <a:off x="174269" y="97241"/>
            <a:ext cx="1984724" cy="2026918"/>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F4C64F-784B-4060-8FF7-4395D6946182}"/>
              </a:ext>
            </a:extLst>
          </p:cNvPr>
          <p:cNvSpPr>
            <a:spLocks noGrp="1"/>
          </p:cNvSpPr>
          <p:nvPr>
            <p:ph type="title"/>
          </p:nvPr>
        </p:nvSpPr>
        <p:spPr>
          <a:xfrm>
            <a:off x="2320933" y="525000"/>
            <a:ext cx="8862883" cy="1171399"/>
          </a:xfrm>
        </p:spPr>
        <p:txBody>
          <a:bodyPr>
            <a:normAutofit/>
          </a:bodyPr>
          <a:lstStyle/>
          <a:p>
            <a:r>
              <a:rPr lang="en-GB" sz="4000" b="1" dirty="0"/>
              <a:t>Knowledge, discipline, and motivation</a:t>
            </a:r>
            <a:endParaRPr lang="en-GB" sz="4000" dirty="0"/>
          </a:p>
        </p:txBody>
      </p:sp>
      <p:sp>
        <p:nvSpPr>
          <p:cNvPr id="3" name="Content Placeholder 2">
            <a:extLst>
              <a:ext uri="{FF2B5EF4-FFF2-40B4-BE49-F238E27FC236}">
                <a16:creationId xmlns:a16="http://schemas.microsoft.com/office/drawing/2014/main" id="{6AB6F2A1-4B41-4C00-8D15-1E69B1ECF1B5}"/>
              </a:ext>
            </a:extLst>
          </p:cNvPr>
          <p:cNvSpPr>
            <a:spLocks noGrp="1"/>
          </p:cNvSpPr>
          <p:nvPr>
            <p:ph idx="1"/>
          </p:nvPr>
        </p:nvSpPr>
        <p:spPr>
          <a:xfrm>
            <a:off x="648930" y="2015653"/>
            <a:ext cx="10408276" cy="4317347"/>
          </a:xfrm>
        </p:spPr>
        <p:txBody>
          <a:bodyPr>
            <a:noAutofit/>
          </a:bodyPr>
          <a:lstStyle/>
          <a:p>
            <a:pPr marL="0" indent="0">
              <a:buNone/>
            </a:pPr>
            <a:r>
              <a:rPr lang="en-GB" sz="1800" dirty="0">
                <a:latin typeface="Cambria Math" panose="02040503050406030204" pitchFamily="18" charset="0"/>
                <a:ea typeface="Cambria Math" panose="02040503050406030204" pitchFamily="18" charset="0"/>
              </a:rPr>
              <a:t> A lack of motivation, and discipline were reported as barriers for physical activity among older adults     (Melillo et al., 1996)</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Lack of knowledge and understanding of the relationship between moderate exercise activity</a:t>
            </a:r>
          </a:p>
          <a:p>
            <a:pPr>
              <a:buFont typeface="Wingdings" panose="05000000000000000000" pitchFamily="2" charset="2"/>
              <a:buChar char="Ø"/>
            </a:pPr>
            <a:r>
              <a:rPr lang="en-GB" sz="1800" dirty="0">
                <a:latin typeface="Cambria Math" panose="02040503050406030204" pitchFamily="18" charset="0"/>
                <a:ea typeface="Cambria Math" panose="02040503050406030204" pitchFamily="18" charset="0"/>
              </a:rPr>
              <a:t>Possibly lived through a time when exercise was not valued or deemed necessary </a:t>
            </a:r>
          </a:p>
          <a:p>
            <a:endParaRPr lang="en-GB" sz="1800" dirty="0">
              <a:latin typeface="Cambria Math" panose="02040503050406030204" pitchFamily="18" charset="0"/>
              <a:ea typeface="Cambria Math" panose="02040503050406030204" pitchFamily="18" charset="0"/>
            </a:endParaRPr>
          </a:p>
          <a:p>
            <a:r>
              <a:rPr lang="en-GB" sz="1800" dirty="0">
                <a:latin typeface="Cambria Math" panose="02040503050406030204" pitchFamily="18" charset="0"/>
                <a:ea typeface="Cambria Math" panose="02040503050406030204" pitchFamily="18" charset="0"/>
              </a:rPr>
              <a:t>Some elderly feel that they already receive enough exercise in their activities of daily living, some felt as though exercise was unnecessary, and others felt that they were too old to exercise </a:t>
            </a:r>
            <a:r>
              <a:rPr lang="en-GB" sz="1600" dirty="0">
                <a:latin typeface="Cambria Math" panose="02040503050406030204" pitchFamily="18" charset="0"/>
                <a:ea typeface="Cambria Math" panose="02040503050406030204" pitchFamily="18" charset="0"/>
              </a:rPr>
              <a:t>(</a:t>
            </a:r>
            <a:r>
              <a:rPr lang="en-GB" sz="1600" dirty="0" err="1">
                <a:latin typeface="Cambria Math" panose="02040503050406030204" pitchFamily="18" charset="0"/>
                <a:ea typeface="Cambria Math" panose="02040503050406030204" pitchFamily="18" charset="0"/>
              </a:rPr>
              <a:t>Schutzer</a:t>
            </a:r>
            <a:r>
              <a:rPr lang="en-GB" sz="1600" dirty="0">
                <a:latin typeface="Cambria Math" panose="02040503050406030204" pitchFamily="18" charset="0"/>
                <a:ea typeface="Cambria Math" panose="02040503050406030204" pitchFamily="18" charset="0"/>
              </a:rPr>
              <a:t> et al., 2004; Whitehead et al., 2006). </a:t>
            </a:r>
          </a:p>
          <a:p>
            <a:r>
              <a:rPr lang="en-GB" sz="1800" dirty="0">
                <a:latin typeface="Cambria Math" panose="02040503050406030204" pitchFamily="18" charset="0"/>
                <a:ea typeface="Cambria Math" panose="02040503050406030204" pitchFamily="18" charset="0"/>
              </a:rPr>
              <a:t>Poor awareness of the role of exercise in disease prevention, and sedentary behaviour could be related to limited educational opportunities</a:t>
            </a:r>
          </a:p>
          <a:p>
            <a:r>
              <a:rPr lang="en-GB" sz="1800" dirty="0">
                <a:latin typeface="Cambria Math" panose="02040503050406030204" pitchFamily="18" charset="0"/>
                <a:ea typeface="Cambria Math" panose="02040503050406030204" pitchFamily="18" charset="0"/>
              </a:rPr>
              <a:t>Lack of knowledge may lead to increased vulnerability for injury</a:t>
            </a:r>
          </a:p>
          <a:p>
            <a:r>
              <a:rPr lang="en-GB" sz="1800" b="1" dirty="0">
                <a:latin typeface="Cambria Math" panose="02040503050406030204" pitchFamily="18" charset="0"/>
                <a:ea typeface="Cambria Math" panose="02040503050406030204" pitchFamily="18" charset="0"/>
              </a:rPr>
              <a:t>Self efficacy </a:t>
            </a:r>
            <a:r>
              <a:rPr lang="en-GB" sz="2000" b="1" dirty="0">
                <a:latin typeface="Cambria Math" panose="02040503050406030204" pitchFamily="18" charset="0"/>
                <a:ea typeface="Cambria Math" panose="02040503050406030204" pitchFamily="18" charset="0"/>
              </a:rPr>
              <a:t>- </a:t>
            </a:r>
            <a:r>
              <a:rPr lang="en-GB" sz="1800" dirty="0">
                <a:latin typeface="Cambria Math" panose="02040503050406030204" pitchFamily="18" charset="0"/>
                <a:ea typeface="Cambria Math" panose="02040503050406030204" pitchFamily="18" charset="0"/>
              </a:rPr>
              <a:t>showed to be lower among older women than older men </a:t>
            </a:r>
            <a:r>
              <a:rPr lang="en-GB" sz="1600" dirty="0">
                <a:latin typeface="Cambria Math" panose="02040503050406030204" pitchFamily="18" charset="0"/>
                <a:ea typeface="Cambria Math" panose="02040503050406030204" pitchFamily="18" charset="0"/>
              </a:rPr>
              <a:t>(</a:t>
            </a:r>
            <a:r>
              <a:rPr lang="en-GB" sz="1600" dirty="0" err="1">
                <a:latin typeface="Cambria Math" panose="02040503050406030204" pitchFamily="18" charset="0"/>
                <a:ea typeface="Cambria Math" panose="02040503050406030204" pitchFamily="18" charset="0"/>
              </a:rPr>
              <a:t>Schutzer</a:t>
            </a:r>
            <a:r>
              <a:rPr lang="en-GB" sz="1600" dirty="0">
                <a:latin typeface="Cambria Math" panose="02040503050406030204" pitchFamily="18" charset="0"/>
                <a:ea typeface="Cambria Math" panose="02040503050406030204" pitchFamily="18" charset="0"/>
              </a:rPr>
              <a:t> et al., 2004)</a:t>
            </a:r>
          </a:p>
          <a:p>
            <a:r>
              <a:rPr lang="en-GB" sz="1800" b="1" dirty="0">
                <a:latin typeface="Cambria Math" panose="02040503050406030204" pitchFamily="18" charset="0"/>
                <a:ea typeface="Cambria Math" panose="02040503050406030204" pitchFamily="18" charset="0"/>
              </a:rPr>
              <a:t>Lack of time – </a:t>
            </a:r>
            <a:r>
              <a:rPr lang="en-GB" sz="1800" dirty="0">
                <a:latin typeface="Cambria Math" panose="02040503050406030204" pitchFamily="18" charset="0"/>
                <a:ea typeface="Cambria Math" panose="02040503050406030204" pitchFamily="18" charset="0"/>
              </a:rPr>
              <a:t>or a question of priorities for leisure time activities, and a lack of interest in physical activity.</a:t>
            </a:r>
          </a:p>
        </p:txBody>
      </p:sp>
    </p:spTree>
    <p:extLst>
      <p:ext uri="{BB962C8B-B14F-4D97-AF65-F5344CB8AC3E}">
        <p14:creationId xmlns:p14="http://schemas.microsoft.com/office/powerpoint/2010/main" val="326579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5" name="Straight Arrow Connector 134">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3074" name="Picture 2" descr="Image result for isolation picture">
            <a:extLst>
              <a:ext uri="{FF2B5EF4-FFF2-40B4-BE49-F238E27FC236}">
                <a16:creationId xmlns:a16="http://schemas.microsoft.com/office/drawing/2014/main" id="{6E09A8BE-F827-4FDA-87F6-A86D1BBDA0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9" r="28160"/>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F4C64F-784B-4060-8FF7-4395D6946182}"/>
              </a:ext>
            </a:extLst>
          </p:cNvPr>
          <p:cNvSpPr>
            <a:spLocks noGrp="1"/>
          </p:cNvSpPr>
          <p:nvPr>
            <p:ph type="title"/>
          </p:nvPr>
        </p:nvSpPr>
        <p:spPr>
          <a:xfrm>
            <a:off x="655320" y="365125"/>
            <a:ext cx="5120114" cy="1692794"/>
          </a:xfrm>
        </p:spPr>
        <p:txBody>
          <a:bodyPr>
            <a:normAutofit/>
          </a:bodyPr>
          <a:lstStyle/>
          <a:p>
            <a:r>
              <a:rPr lang="en-GB"/>
              <a:t>Isolation</a:t>
            </a:r>
          </a:p>
        </p:txBody>
      </p:sp>
      <p:sp>
        <p:nvSpPr>
          <p:cNvPr id="3" name="Content Placeholder 2">
            <a:extLst>
              <a:ext uri="{FF2B5EF4-FFF2-40B4-BE49-F238E27FC236}">
                <a16:creationId xmlns:a16="http://schemas.microsoft.com/office/drawing/2014/main" id="{6AB6F2A1-4B41-4C00-8D15-1E69B1ECF1B5}"/>
              </a:ext>
            </a:extLst>
          </p:cNvPr>
          <p:cNvSpPr>
            <a:spLocks noGrp="1"/>
          </p:cNvSpPr>
          <p:nvPr>
            <p:ph idx="1"/>
          </p:nvPr>
        </p:nvSpPr>
        <p:spPr>
          <a:xfrm>
            <a:off x="274047" y="2513027"/>
            <a:ext cx="5821953" cy="4022705"/>
          </a:xfrm>
        </p:spPr>
        <p:txBody>
          <a:bodyPr>
            <a:normAutofit/>
          </a:bodyPr>
          <a:lstStyle/>
          <a:p>
            <a:r>
              <a:rPr lang="en-GB" sz="1800" dirty="0">
                <a:latin typeface="Cambria Math" panose="02040503050406030204" pitchFamily="18" charset="0"/>
                <a:ea typeface="Cambria Math" panose="02040503050406030204" pitchFamily="18" charset="0"/>
              </a:rPr>
              <a:t>Many older adults find it difficult to exercise alone. Having social support or a partner to exercise can have a positive effect on a person, and increase confidence</a:t>
            </a:r>
          </a:p>
          <a:p>
            <a:r>
              <a:rPr lang="en-GB" sz="1800" dirty="0">
                <a:latin typeface="Cambria Math" panose="02040503050406030204" pitchFamily="18" charset="0"/>
                <a:ea typeface="Cambria Math" panose="02040503050406030204" pitchFamily="18" charset="0"/>
              </a:rPr>
              <a:t>If a person has lost their spouse, or partner has a disability, motivation to exercise can be affected. </a:t>
            </a:r>
          </a:p>
          <a:p>
            <a:r>
              <a:rPr lang="en-GB" sz="1800" dirty="0">
                <a:latin typeface="Cambria Math" panose="02040503050406030204" pitchFamily="18" charset="0"/>
                <a:ea typeface="Cambria Math" panose="02040503050406030204" pitchFamily="18" charset="0"/>
              </a:rPr>
              <a:t>A study by </a:t>
            </a:r>
            <a:r>
              <a:rPr lang="en-GB" sz="1800" dirty="0" err="1">
                <a:latin typeface="Cambria Math" panose="02040503050406030204" pitchFamily="18" charset="0"/>
                <a:ea typeface="Cambria Math" panose="02040503050406030204" pitchFamily="18" charset="0"/>
              </a:rPr>
              <a:t>Moshny</a:t>
            </a:r>
            <a:r>
              <a:rPr lang="en-GB" sz="1800" dirty="0">
                <a:latin typeface="Cambria Math" panose="02040503050406030204" pitchFamily="18" charset="0"/>
                <a:ea typeface="Cambria Math" panose="02040503050406030204" pitchFamily="18" charset="0"/>
              </a:rPr>
              <a:t> et al., (2011) found that lack of company was a barrier for 43.0% of participants involved.</a:t>
            </a:r>
          </a:p>
          <a:p>
            <a:r>
              <a:rPr lang="en-GB" sz="1800" dirty="0">
                <a:latin typeface="Cambria Math" panose="02040503050406030204" pitchFamily="18" charset="0"/>
                <a:ea typeface="Cambria Math" panose="02040503050406030204" pitchFamily="18" charset="0"/>
              </a:rPr>
              <a:t>Another study found that "having very few friends to exercise with" was the barrier most frequently stated in the age group 70 years and over (with 74.7%).</a:t>
            </a:r>
          </a:p>
          <a:p>
            <a:r>
              <a:rPr lang="en-GB" sz="1800" dirty="0">
                <a:latin typeface="Cambria Math" panose="02040503050406030204" pitchFamily="18" charset="0"/>
                <a:ea typeface="Cambria Math" panose="02040503050406030204" pitchFamily="18" charset="0"/>
              </a:rPr>
              <a:t>Lack of supportive and motivating companionship</a:t>
            </a:r>
          </a:p>
          <a:p>
            <a:endParaRPr lang="en-GB" sz="1500"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2891646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1F4C64F-784B-4060-8FF7-4395D6946182}"/>
              </a:ext>
            </a:extLst>
          </p:cNvPr>
          <p:cNvSpPr>
            <a:spLocks noGrp="1"/>
          </p:cNvSpPr>
          <p:nvPr>
            <p:ph type="title"/>
          </p:nvPr>
        </p:nvSpPr>
        <p:spPr>
          <a:xfrm>
            <a:off x="655319" y="0"/>
            <a:ext cx="9459351" cy="1674016"/>
          </a:xfrm>
        </p:spPr>
        <p:txBody>
          <a:bodyPr>
            <a:normAutofit/>
          </a:bodyPr>
          <a:lstStyle/>
          <a:p>
            <a:r>
              <a:rPr lang="en-GB" sz="4000" dirty="0"/>
              <a:t>Environmental concerns and access </a:t>
            </a:r>
          </a:p>
        </p:txBody>
      </p:sp>
      <p:sp>
        <p:nvSpPr>
          <p:cNvPr id="3" name="Content Placeholder 2">
            <a:extLst>
              <a:ext uri="{FF2B5EF4-FFF2-40B4-BE49-F238E27FC236}">
                <a16:creationId xmlns:a16="http://schemas.microsoft.com/office/drawing/2014/main" id="{6AB6F2A1-4B41-4C00-8D15-1E69B1ECF1B5}"/>
              </a:ext>
            </a:extLst>
          </p:cNvPr>
          <p:cNvSpPr>
            <a:spLocks noGrp="1"/>
          </p:cNvSpPr>
          <p:nvPr>
            <p:ph idx="1"/>
          </p:nvPr>
        </p:nvSpPr>
        <p:spPr>
          <a:xfrm>
            <a:off x="430238" y="2447782"/>
            <a:ext cx="10837984" cy="3910812"/>
          </a:xfrm>
        </p:spPr>
        <p:txBody>
          <a:bodyPr>
            <a:normAutofit fontScale="92500" lnSpcReduction="10000"/>
          </a:bodyPr>
          <a:lstStyle/>
          <a:p>
            <a:r>
              <a:rPr lang="en-GB" sz="1900" dirty="0">
                <a:latin typeface="Cambria Math" panose="02040503050406030204" pitchFamily="18" charset="0"/>
                <a:ea typeface="Cambria Math" panose="02040503050406030204" pitchFamily="18" charset="0"/>
              </a:rPr>
              <a:t>Neighbourhoods may not be considered safe areas in which to exercise alone, older adults may feel vulnerable</a:t>
            </a:r>
          </a:p>
          <a:p>
            <a:r>
              <a:rPr lang="en-GB" sz="1900" dirty="0">
                <a:latin typeface="Cambria Math" panose="02040503050406030204" pitchFamily="18" charset="0"/>
                <a:ea typeface="Cambria Math" panose="02040503050406030204" pitchFamily="18" charset="0"/>
              </a:rPr>
              <a:t>Research has shown that older adults living in neighbourhoods with problems (</a:t>
            </a:r>
            <a:r>
              <a:rPr lang="en-GB" sz="1900" dirty="0" err="1">
                <a:latin typeface="Cambria Math" panose="02040503050406030204" pitchFamily="18" charset="0"/>
                <a:ea typeface="Cambria Math" panose="02040503050406030204" pitchFamily="18" charset="0"/>
              </a:rPr>
              <a:t>e.g</a:t>
            </a:r>
            <a:r>
              <a:rPr lang="en-GB" sz="1900" dirty="0">
                <a:latin typeface="Cambria Math" panose="02040503050406030204" pitchFamily="18" charset="0"/>
                <a:ea typeface="Cambria Math" panose="02040503050406030204" pitchFamily="18" charset="0"/>
              </a:rPr>
              <a:t> heavy traffic, noise, poor lighting, and a lack of public transportation) experienced a greater loss of physical function compared to older adults living in neighbourhoods without problems </a:t>
            </a:r>
            <a:r>
              <a:rPr lang="en-GB" sz="1700" dirty="0">
                <a:latin typeface="Cambria Math" panose="02040503050406030204" pitchFamily="18" charset="0"/>
                <a:ea typeface="Cambria Math" panose="02040503050406030204" pitchFamily="18" charset="0"/>
              </a:rPr>
              <a:t>(</a:t>
            </a:r>
            <a:r>
              <a:rPr lang="en-GB" sz="1700" dirty="0" err="1">
                <a:latin typeface="Cambria Math" panose="02040503050406030204" pitchFamily="18" charset="0"/>
                <a:ea typeface="Cambria Math" panose="02040503050406030204" pitchFamily="18" charset="0"/>
              </a:rPr>
              <a:t>Prohaska</a:t>
            </a:r>
            <a:r>
              <a:rPr lang="en-GB" sz="1700" dirty="0">
                <a:latin typeface="Cambria Math" panose="02040503050406030204" pitchFamily="18" charset="0"/>
                <a:ea typeface="Cambria Math" panose="02040503050406030204" pitchFamily="18" charset="0"/>
              </a:rPr>
              <a:t> et al., 2006)</a:t>
            </a:r>
          </a:p>
          <a:p>
            <a:r>
              <a:rPr lang="en-GB" sz="1900" dirty="0">
                <a:latin typeface="Cambria Math" panose="02040503050406030204" pitchFamily="18" charset="0"/>
                <a:ea typeface="Cambria Math" panose="02040503050406030204" pitchFamily="18" charset="0"/>
              </a:rPr>
              <a:t>Resources like paths, pleasant scenery, perceived safe environments and the availability of pavements have been associated with greater levels of physical activity in order adults. </a:t>
            </a:r>
          </a:p>
          <a:p>
            <a:pPr>
              <a:buFont typeface="Wingdings" panose="05000000000000000000" pitchFamily="2" charset="2"/>
              <a:buChar char="Ø"/>
            </a:pPr>
            <a:endParaRPr lang="en-GB" sz="2100" dirty="0">
              <a:latin typeface="Cambria Math" panose="02040503050406030204" pitchFamily="18" charset="0"/>
              <a:ea typeface="Cambria Math" panose="02040503050406030204" pitchFamily="18" charset="0"/>
            </a:endParaRPr>
          </a:p>
          <a:p>
            <a:pPr>
              <a:buFont typeface="Wingdings" panose="05000000000000000000" pitchFamily="2" charset="2"/>
              <a:buChar char="Ø"/>
            </a:pPr>
            <a:r>
              <a:rPr lang="en-GB" sz="2100" dirty="0">
                <a:latin typeface="Cambria Math" panose="02040503050406030204" pitchFamily="18" charset="0"/>
                <a:ea typeface="Cambria Math" panose="02040503050406030204" pitchFamily="18" charset="0"/>
              </a:rPr>
              <a:t>Lack of access to low-cost community based programs</a:t>
            </a:r>
          </a:p>
          <a:p>
            <a:pPr>
              <a:buFont typeface="Wingdings" panose="05000000000000000000" pitchFamily="2" charset="2"/>
              <a:buChar char="Ø"/>
            </a:pPr>
            <a:r>
              <a:rPr lang="en-GB" sz="2100" dirty="0">
                <a:latin typeface="Cambria Math" panose="02040503050406030204" pitchFamily="18" charset="0"/>
                <a:ea typeface="Cambria Math" panose="02040503050406030204" pitchFamily="18" charset="0"/>
              </a:rPr>
              <a:t>Membership fees for gyms and health clubs can be very expensive, particularly those on a limited income such as a pension</a:t>
            </a:r>
          </a:p>
          <a:p>
            <a:pPr>
              <a:buFont typeface="Wingdings" panose="05000000000000000000" pitchFamily="2" charset="2"/>
              <a:buChar char="Ø"/>
            </a:pPr>
            <a:r>
              <a:rPr lang="en-GB" sz="2100" dirty="0">
                <a:latin typeface="Cambria Math" panose="02040503050406030204" pitchFamily="18" charset="0"/>
                <a:ea typeface="Cambria Math" panose="02040503050406030204" pitchFamily="18" charset="0"/>
              </a:rPr>
              <a:t>Some neighbourhoods may not have recreation facilities or parklands</a:t>
            </a:r>
          </a:p>
          <a:p>
            <a:pPr>
              <a:buFont typeface="Wingdings" panose="05000000000000000000" pitchFamily="2" charset="2"/>
              <a:buChar char="Ø"/>
            </a:pPr>
            <a:r>
              <a:rPr lang="en-GB" sz="2100" dirty="0">
                <a:latin typeface="Cambria Math" panose="02040503050406030204" pitchFamily="18" charset="0"/>
                <a:ea typeface="Cambria Math" panose="02040503050406030204" pitchFamily="18" charset="0"/>
              </a:rPr>
              <a:t>Some people require transportation to and from their home.</a:t>
            </a:r>
          </a:p>
          <a:p>
            <a:endParaRPr lang="en-GB" sz="1800" dirty="0">
              <a:latin typeface="Cambria Math" panose="02040503050406030204" pitchFamily="18" charset="0"/>
              <a:ea typeface="Cambria Math" panose="02040503050406030204" pitchFamily="18" charset="0"/>
            </a:endParaRPr>
          </a:p>
        </p:txBody>
      </p:sp>
      <p:pic>
        <p:nvPicPr>
          <p:cNvPr id="2050" name="Picture 2" descr="Image result for neighborhood safety">
            <a:extLst>
              <a:ext uri="{FF2B5EF4-FFF2-40B4-BE49-F238E27FC236}">
                <a16:creationId xmlns:a16="http://schemas.microsoft.com/office/drawing/2014/main" id="{62C6F4BF-4023-471A-834E-A07826727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6101" y="1078230"/>
            <a:ext cx="3810000" cy="1238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2864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Freezing rain, winter">
            <a:extLst>
              <a:ext uri="{FF2B5EF4-FFF2-40B4-BE49-F238E27FC236}">
                <a16:creationId xmlns:a16="http://schemas.microsoft.com/office/drawing/2014/main" id="{A50FEEFC-8141-4F1C-B3BA-683FD8C38B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75" r="5730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74" name="Straight Connector 70">
            <a:extLst>
              <a:ext uri="{FF2B5EF4-FFF2-40B4-BE49-F238E27FC236}">
                <a16:creationId xmlns:a16="http://schemas.microsoft.com/office/drawing/2014/main" id="{A7F400EE-A8A5-48AF-B4D6-291B52C6F0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229D65-078E-43A4-BCC0-5D430D27FBB9}"/>
              </a:ext>
            </a:extLst>
          </p:cNvPr>
          <p:cNvSpPr>
            <a:spLocks noGrp="1"/>
          </p:cNvSpPr>
          <p:nvPr>
            <p:ph type="title"/>
          </p:nvPr>
        </p:nvSpPr>
        <p:spPr>
          <a:xfrm>
            <a:off x="4965430" y="629268"/>
            <a:ext cx="6586491" cy="1286160"/>
          </a:xfrm>
        </p:spPr>
        <p:txBody>
          <a:bodyPr anchor="b">
            <a:normAutofit/>
          </a:bodyPr>
          <a:lstStyle/>
          <a:p>
            <a:r>
              <a:rPr lang="en-GB" dirty="0"/>
              <a:t>Climate </a:t>
            </a:r>
          </a:p>
        </p:txBody>
      </p:sp>
      <p:sp>
        <p:nvSpPr>
          <p:cNvPr id="3" name="Content Placeholder 2">
            <a:extLst>
              <a:ext uri="{FF2B5EF4-FFF2-40B4-BE49-F238E27FC236}">
                <a16:creationId xmlns:a16="http://schemas.microsoft.com/office/drawing/2014/main" id="{6B73D5D7-5E62-4D7C-A250-133FAB0AB07C}"/>
              </a:ext>
            </a:extLst>
          </p:cNvPr>
          <p:cNvSpPr>
            <a:spLocks noGrp="1"/>
          </p:cNvSpPr>
          <p:nvPr>
            <p:ph idx="1"/>
          </p:nvPr>
        </p:nvSpPr>
        <p:spPr>
          <a:xfrm>
            <a:off x="4965431" y="2438400"/>
            <a:ext cx="6586489" cy="3785419"/>
          </a:xfrm>
        </p:spPr>
        <p:txBody>
          <a:bodyPr>
            <a:normAutofit/>
          </a:bodyPr>
          <a:lstStyle/>
          <a:p>
            <a:r>
              <a:rPr lang="en-GB" sz="1700" dirty="0">
                <a:latin typeface="Cambria Math" panose="02040503050406030204" pitchFamily="18" charset="0"/>
                <a:ea typeface="Cambria Math" panose="02040503050406030204" pitchFamily="18" charset="0"/>
              </a:rPr>
              <a:t>Heavier rain, lower temperatures and shorter day length were associated with lower physical activity participation, as the conditions highly effected outdoor activity (Wu et al., 2017).</a:t>
            </a:r>
          </a:p>
          <a:p>
            <a:r>
              <a:rPr lang="en-GB" sz="1700" dirty="0">
                <a:latin typeface="Cambria Math" panose="02040503050406030204" pitchFamily="18" charset="0"/>
                <a:ea typeface="Cambria Math" panose="02040503050406030204" pitchFamily="18" charset="0"/>
              </a:rPr>
              <a:t>Weather such as rain, ice and snow often cause individuals to go without regular exercise for long periods of time, due to the fear of falling on slippery surfaces</a:t>
            </a:r>
          </a:p>
          <a:p>
            <a:r>
              <a:rPr lang="en-GB" sz="1700" dirty="0">
                <a:latin typeface="Cambria Math" panose="02040503050406030204" pitchFamily="18" charset="0"/>
                <a:ea typeface="Cambria Math" panose="02040503050406030204" pitchFamily="18" charset="0"/>
              </a:rPr>
              <a:t>Sufferers of cardiovascular conditions may experience increased side effects in the cold, as winds and temperature drops can reduce body heat, blood vessels tighten, making it more difficult for oxygen to reach the whole body, causing shortness of breath. </a:t>
            </a:r>
          </a:p>
          <a:p>
            <a:r>
              <a:rPr lang="en-GB" sz="1700" dirty="0">
                <a:latin typeface="Cambria Math" panose="02040503050406030204" pitchFamily="18" charset="0"/>
                <a:ea typeface="Cambria Math" panose="02040503050406030204" pitchFamily="18" charset="0"/>
              </a:rPr>
              <a:t>The national Institute on aging states that diabetes, thyroid problems, Parkinson’s disease, memory loss, and arthritis are all problems that can make it harder to stay warm in cold temperatures (NIA, 2017)</a:t>
            </a:r>
          </a:p>
        </p:txBody>
      </p:sp>
    </p:spTree>
    <p:extLst>
      <p:ext uri="{BB962C8B-B14F-4D97-AF65-F5344CB8AC3E}">
        <p14:creationId xmlns:p14="http://schemas.microsoft.com/office/powerpoint/2010/main" val="3412031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53D5F-F8D7-41DD-A255-8210034FD386}"/>
              </a:ext>
            </a:extLst>
          </p:cNvPr>
          <p:cNvSpPr>
            <a:spLocks noGrp="1"/>
          </p:cNvSpPr>
          <p:nvPr>
            <p:ph type="title"/>
          </p:nvPr>
        </p:nvSpPr>
        <p:spPr>
          <a:xfrm>
            <a:off x="838200" y="0"/>
            <a:ext cx="10515600" cy="1325563"/>
          </a:xfrm>
        </p:spPr>
        <p:txBody>
          <a:bodyPr>
            <a:normAutofit/>
          </a:bodyPr>
          <a:lstStyle/>
          <a:p>
            <a:r>
              <a:rPr lang="en-GB" sz="3600" dirty="0"/>
              <a:t>References </a:t>
            </a:r>
          </a:p>
        </p:txBody>
      </p:sp>
      <p:sp>
        <p:nvSpPr>
          <p:cNvPr id="3" name="Content Placeholder 2">
            <a:extLst>
              <a:ext uri="{FF2B5EF4-FFF2-40B4-BE49-F238E27FC236}">
                <a16:creationId xmlns:a16="http://schemas.microsoft.com/office/drawing/2014/main" id="{AE722AAF-BED3-41D7-8A2D-74309C9772D4}"/>
              </a:ext>
            </a:extLst>
          </p:cNvPr>
          <p:cNvSpPr>
            <a:spLocks noGrp="1"/>
          </p:cNvSpPr>
          <p:nvPr>
            <p:ph idx="1"/>
          </p:nvPr>
        </p:nvSpPr>
        <p:spPr>
          <a:xfrm>
            <a:off x="405618" y="1282725"/>
            <a:ext cx="11380764" cy="5061804"/>
          </a:xfrm>
        </p:spPr>
        <p:txBody>
          <a:bodyPr>
            <a:normAutofit fontScale="25000" lnSpcReduction="20000"/>
          </a:bodyPr>
          <a:lstStyle/>
          <a:p>
            <a:r>
              <a:rPr lang="en-GB" sz="5000" dirty="0" err="1"/>
              <a:t>Belza</a:t>
            </a:r>
            <a:r>
              <a:rPr lang="en-GB" sz="5000" dirty="0"/>
              <a:t>, B., </a:t>
            </a:r>
            <a:r>
              <a:rPr lang="en-GB" sz="5000" dirty="0" err="1"/>
              <a:t>Walwick</a:t>
            </a:r>
            <a:r>
              <a:rPr lang="en-GB" sz="5000" dirty="0"/>
              <a:t>, J., </a:t>
            </a:r>
            <a:r>
              <a:rPr lang="en-GB" sz="5000" dirty="0" err="1"/>
              <a:t>Shiu</a:t>
            </a:r>
            <a:r>
              <a:rPr lang="en-GB" sz="5000" dirty="0"/>
              <a:t>-Thornton, S., Schwartz, S., Taylor, M., &amp; </a:t>
            </a:r>
            <a:r>
              <a:rPr lang="en-GB" sz="5000" dirty="0" err="1"/>
              <a:t>LoGerfo</a:t>
            </a:r>
            <a:r>
              <a:rPr lang="en-GB" sz="5000" dirty="0"/>
              <a:t>, J. (2004). Older adult perspective on physical activity and exercise: Voices from multiple cultures. Preventing Chronic Disease, 1-12.Available at: </a:t>
            </a:r>
            <a:r>
              <a:rPr lang="en-GB" sz="5000" u="sng" dirty="0">
                <a:hlinkClick r:id="rId2"/>
              </a:rPr>
              <a:t>https://www.ncbi.nlm.nih.gov/pubmed/15670441</a:t>
            </a:r>
            <a:endParaRPr lang="en-GB" sz="5000" u="sng" dirty="0"/>
          </a:p>
          <a:p>
            <a:r>
              <a:rPr lang="en-GB" sz="5000" dirty="0"/>
              <a:t>BHF: Physical Activity Statistics. (2015). [</a:t>
            </a:r>
            <a:r>
              <a:rPr lang="en-GB" sz="5000" dirty="0" err="1"/>
              <a:t>ebook</a:t>
            </a:r>
            <a:r>
              <a:rPr lang="en-GB" sz="5000" dirty="0"/>
              <a:t>] London: British Heart Foundation. Available at: https://www.bhf.org.uk/-/media/files/.../bhf_physical-activity-statistics-2015feb.pdf [Accessed 8 Jan. 2018].</a:t>
            </a:r>
          </a:p>
          <a:p>
            <a:r>
              <a:rPr lang="en-GB" sz="5000" dirty="0"/>
              <a:t>Bowman, A. M. (2008, February). Promoting safe exercise and foot care. Canadian Nurse, 23- 27.</a:t>
            </a:r>
          </a:p>
          <a:p>
            <a:r>
              <a:rPr lang="en-GB" sz="5000" dirty="0"/>
              <a:t>Chen, J. H., Gill, T. M., &amp; </a:t>
            </a:r>
            <a:r>
              <a:rPr lang="en-GB" sz="5000" dirty="0" err="1"/>
              <a:t>Prigerson</a:t>
            </a:r>
            <a:r>
              <a:rPr lang="en-GB" sz="5000" dirty="0"/>
              <a:t>, H. G. (2005) Health Behaviours associated with better quality of life for older bereaved persons. Journal of Palliative Medicine, 8, 9-106</a:t>
            </a:r>
          </a:p>
          <a:p>
            <a:r>
              <a:rPr lang="en-GB" sz="5000" dirty="0"/>
              <a:t>Cooper, K. M., </a:t>
            </a:r>
            <a:r>
              <a:rPr lang="en-GB" sz="5000" dirty="0" err="1"/>
              <a:t>Bilbrow</a:t>
            </a:r>
            <a:r>
              <a:rPr lang="en-GB" sz="5000" dirty="0"/>
              <a:t>, D., Dubbert, P. M., Kerr, K., &amp; Kirchner, K. (2001). Health barriers to walking for exercise in elderly primary care. Geriatric Nursing, 22(5), 258-262.</a:t>
            </a:r>
          </a:p>
          <a:p>
            <a:r>
              <a:rPr lang="en-GB" sz="5000" dirty="0" err="1"/>
              <a:t>Dergance</a:t>
            </a:r>
            <a:r>
              <a:rPr lang="en-GB" sz="5000" dirty="0"/>
              <a:t>, J. M., </a:t>
            </a:r>
            <a:r>
              <a:rPr lang="en-GB" sz="5000" dirty="0" err="1"/>
              <a:t>Calmbach</a:t>
            </a:r>
            <a:r>
              <a:rPr lang="en-GB" sz="5000" dirty="0"/>
              <a:t>, W. L., </a:t>
            </a:r>
            <a:r>
              <a:rPr lang="en-GB" sz="5000" dirty="0" err="1"/>
              <a:t>Dhanda</a:t>
            </a:r>
            <a:r>
              <a:rPr lang="en-GB" sz="5000" dirty="0"/>
              <a:t>, R., Miles, T. P, </a:t>
            </a:r>
            <a:r>
              <a:rPr lang="en-GB" sz="5000" dirty="0" err="1"/>
              <a:t>Hazunda</a:t>
            </a:r>
            <a:r>
              <a:rPr lang="en-GB" sz="5000" dirty="0"/>
              <a:t>, H. P., &amp; Mouton, C. P. (2003). Barriers to and benefits of leisure time physical activity in the elderly: Differences across cultures. Journal of American Geriatric Society, 51, 863-868.</a:t>
            </a:r>
          </a:p>
          <a:p>
            <a:r>
              <a:rPr lang="en-GB" sz="5000" dirty="0" err="1"/>
              <a:t>Gothe</a:t>
            </a:r>
            <a:r>
              <a:rPr lang="en-GB" sz="5000" dirty="0"/>
              <a:t>, N. and Kendall, B. (2016). Barriers, Motivations, and Preferences for Physical Activity Among Female African American Older Adults. </a:t>
            </a:r>
            <a:r>
              <a:rPr lang="en-GB" sz="5000" i="1" dirty="0"/>
              <a:t>Gerontology and Geriatric Medicine</a:t>
            </a:r>
            <a:r>
              <a:rPr lang="en-GB" sz="5000" dirty="0"/>
              <a:t>, [online] 2, p.233372141667739. Available at: http://journals.sagepub.com/doi/full/10.1177/2333721416677399 [Accessed 4 Jan. 2018].</a:t>
            </a:r>
          </a:p>
          <a:p>
            <a:r>
              <a:rPr lang="en-GB" sz="5000" dirty="0"/>
              <a:t>Hoare, E., </a:t>
            </a:r>
            <a:r>
              <a:rPr lang="en-GB" sz="5000" dirty="0" err="1"/>
              <a:t>Stavreski</a:t>
            </a:r>
            <a:r>
              <a:rPr lang="en-GB" sz="5000" dirty="0"/>
              <a:t>, B., Jennings, G. and </a:t>
            </a:r>
            <a:r>
              <a:rPr lang="en-GB" sz="5000" dirty="0" err="1"/>
              <a:t>Kingwell</a:t>
            </a:r>
            <a:r>
              <a:rPr lang="en-GB" sz="5000" dirty="0"/>
              <a:t>, B. (2017). Exploring Motivation and Barriers to Physical Activity among Active and Inactive Australian Adults. </a:t>
            </a:r>
            <a:r>
              <a:rPr lang="en-GB" sz="5000" i="1" dirty="0"/>
              <a:t>Sports</a:t>
            </a:r>
            <a:r>
              <a:rPr lang="en-GB" sz="5000" dirty="0"/>
              <a:t>, [online] 5(3), p.47. Available at: https://www.ncbi.nlm.nih.gov/pmc/articles/PMC3225299/ [Accessed 8 Jan. 2018].</a:t>
            </a:r>
          </a:p>
          <a:p>
            <a:r>
              <a:rPr lang="en-GB" sz="5000" dirty="0"/>
              <a:t>Hughes, M., Waite, L., </a:t>
            </a:r>
            <a:r>
              <a:rPr lang="en-GB" sz="5000" dirty="0" err="1"/>
              <a:t>LaPierre</a:t>
            </a:r>
            <a:r>
              <a:rPr lang="en-GB" sz="5000" dirty="0"/>
              <a:t>, T. and Luo, Y. (2007). All in the Family: The Impact of Caring for Grandchildren on Grandparents' Health. </a:t>
            </a:r>
            <a:r>
              <a:rPr lang="en-GB" sz="5000" i="1" dirty="0"/>
              <a:t>The Journals of Gerontology Series B: Psychological Sciences and Social Sciences</a:t>
            </a:r>
            <a:r>
              <a:rPr lang="en-GB" sz="5000" dirty="0"/>
              <a:t>, [online] 62(2), pp.S108-S119. Available at: https://academic.oup.com/psychsocgerontology/article/62/2/S108/548974 [Accessed 5 Jan. 2018].</a:t>
            </a:r>
          </a:p>
          <a:p>
            <a:r>
              <a:rPr lang="en-GB" sz="5000" dirty="0"/>
              <a:t>Melillo, K. D., Futrell, M., Williamson, E., Chamberlain, C., Bourque, A. M., MacDonnell, M., &amp; Phaneuf, J. P. (1996). Perceptions of physical fitness and exercise activity among older adults. Journal of Advanced Nursing, 23, 542-547.</a:t>
            </a:r>
          </a:p>
          <a:p>
            <a:r>
              <a:rPr lang="en-GB" sz="5000" dirty="0"/>
              <a:t>McPhee, J., French, D., Jackson, D., </a:t>
            </a:r>
            <a:r>
              <a:rPr lang="en-GB" sz="5000" dirty="0" err="1"/>
              <a:t>Nazroo</a:t>
            </a:r>
            <a:r>
              <a:rPr lang="en-GB" sz="5000" dirty="0"/>
              <a:t>, J., Pendleton, N. and </a:t>
            </a:r>
            <a:r>
              <a:rPr lang="en-GB" sz="5000" dirty="0" err="1"/>
              <a:t>Degens</a:t>
            </a:r>
            <a:r>
              <a:rPr lang="en-GB" sz="5000" dirty="0"/>
              <a:t>, H. (2016). Physical activity in older age: perspectives for healthy ageing and frailty. </a:t>
            </a:r>
            <a:r>
              <a:rPr lang="en-GB" sz="5000" i="1" dirty="0"/>
              <a:t>Biogerontology</a:t>
            </a:r>
            <a:r>
              <a:rPr lang="en-GB" sz="5000" dirty="0"/>
              <a:t>, [online] 17(3), pp.567-580. Available at: https://www.ncbi.nlm.nih.gov/pmc/articles/PMC4889622/ [Accessed 8 Jan. 2018].</a:t>
            </a:r>
          </a:p>
          <a:p>
            <a:r>
              <a:rPr lang="en-GB" sz="5000" dirty="0" err="1"/>
              <a:t>Moschny</a:t>
            </a:r>
            <a:r>
              <a:rPr lang="en-GB" sz="5000" dirty="0"/>
              <a:t>, A., Platen, P., </a:t>
            </a:r>
            <a:r>
              <a:rPr lang="en-GB" sz="5000" dirty="0" err="1"/>
              <a:t>Klaaßen</a:t>
            </a:r>
            <a:r>
              <a:rPr lang="en-GB" sz="5000" dirty="0"/>
              <a:t>-Mielke, R., </a:t>
            </a:r>
            <a:r>
              <a:rPr lang="en-GB" sz="5000" dirty="0" err="1"/>
              <a:t>Trampisch</a:t>
            </a:r>
            <a:r>
              <a:rPr lang="en-GB" sz="5000" dirty="0"/>
              <a:t>, U. and Hinrichs, T. (2011). Barriers to physical activity in older adults in Germany: a cross-sectional study. </a:t>
            </a:r>
            <a:r>
              <a:rPr lang="en-GB" sz="5000" i="1" dirty="0"/>
              <a:t>International Journal of </a:t>
            </a:r>
            <a:r>
              <a:rPr lang="en-GB" sz="5000" i="1" dirty="0" err="1"/>
              <a:t>Behavioral</a:t>
            </a:r>
            <a:r>
              <a:rPr lang="en-GB" sz="5000" i="1" dirty="0"/>
              <a:t> Nutrition and Physical Activity</a:t>
            </a:r>
            <a:r>
              <a:rPr lang="en-GB" sz="5000" dirty="0"/>
              <a:t>, [online] 8(1), p.121. Available at: https://www.ncbi.nlm.nih.gov/pmc/articles/PMC3225299/ [Accessed 8 Jan. 2018].</a:t>
            </a:r>
          </a:p>
          <a:p>
            <a:r>
              <a:rPr lang="en-GB" sz="5000" dirty="0"/>
              <a:t>nhs.uk. (2015). </a:t>
            </a:r>
            <a:r>
              <a:rPr lang="en-GB" sz="5000" i="1" dirty="0"/>
              <a:t>Falls</a:t>
            </a:r>
            <a:r>
              <a:rPr lang="en-GB" sz="5000" dirty="0"/>
              <a:t>. [online] Available at: https://www.nhs.uk/conditions/falls/ [Accessed 5 Jan. 2018].</a:t>
            </a:r>
          </a:p>
          <a:p>
            <a:endParaRPr lang="en-GB" dirty="0"/>
          </a:p>
        </p:txBody>
      </p:sp>
    </p:spTree>
    <p:extLst>
      <p:ext uri="{BB962C8B-B14F-4D97-AF65-F5344CB8AC3E}">
        <p14:creationId xmlns:p14="http://schemas.microsoft.com/office/powerpoint/2010/main" val="1729658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5359A9F-88DA-4411-8417-3A6CA4713F1E}"/>
              </a:ext>
            </a:extLst>
          </p:cNvPr>
          <p:cNvSpPr>
            <a:spLocks noGrp="1"/>
          </p:cNvSpPr>
          <p:nvPr>
            <p:ph idx="1"/>
          </p:nvPr>
        </p:nvSpPr>
        <p:spPr>
          <a:xfrm>
            <a:off x="557432" y="376653"/>
            <a:ext cx="10752993" cy="9509270"/>
          </a:xfrm>
          <a:prstGeom prst="rect">
            <a:avLst/>
          </a:prstGeom>
        </p:spPr>
        <p:txBody>
          <a:bodyPr wrap="square">
            <a:spAutoFit/>
          </a:bodyPr>
          <a:lstStyle/>
          <a:p>
            <a:r>
              <a:rPr lang="en-GB" sz="1400" dirty="0"/>
              <a:t>Scholes, S. and Mindell, J. (2012). </a:t>
            </a:r>
            <a:r>
              <a:rPr lang="en-GB" sz="1400" i="1" dirty="0"/>
              <a:t>Health Survey England: CHAPTER 2: PHYSICAL ACTIVITY IN ADULTS</a:t>
            </a:r>
            <a:r>
              <a:rPr lang="en-GB" sz="1400" dirty="0"/>
              <a:t>. 1st ed. [</a:t>
            </a:r>
            <a:r>
              <a:rPr lang="en-GB" sz="1400" dirty="0" err="1"/>
              <a:t>ebook</a:t>
            </a:r>
            <a:r>
              <a:rPr lang="en-GB" sz="1400" dirty="0"/>
              <a:t>] The Health and Social Care Information Centre. Available at: https://digital.nhs.uk/catalogue/PUB13218 [Accessed 8 Jan. 2018].</a:t>
            </a:r>
          </a:p>
          <a:p>
            <a:r>
              <a:rPr lang="en-GB" sz="1400" dirty="0"/>
              <a:t>SCHUTZER, K. (2004). Barriers and motivations to exercise in older adults. </a:t>
            </a:r>
            <a:r>
              <a:rPr lang="en-GB" sz="1400" i="1" dirty="0"/>
              <a:t>Preventive Medicine</a:t>
            </a:r>
            <a:r>
              <a:rPr lang="en-GB" sz="1400" dirty="0"/>
              <a:t>, [online] 39(5), pp.1056-1061. Available at: https://ac-els-cdn-com.ezproxy.uwtsd.ac.uk/S0091743504002026/1-s2.0-S0091743504002026-main.pdf?_tid=50536a68-f9e7-11e7-b87e-00000aacb35f&amp;acdnat=1516015934_83369666f17fec768ec6dc18ad67a136 [Accessed 9 Jan. 2018].</a:t>
            </a:r>
          </a:p>
          <a:p>
            <a:r>
              <a:rPr lang="en-GB" sz="1400" dirty="0" err="1"/>
              <a:t>Talarska</a:t>
            </a:r>
            <a:r>
              <a:rPr lang="en-GB" sz="1400" dirty="0"/>
              <a:t>, D., </a:t>
            </a:r>
            <a:r>
              <a:rPr lang="en-GB" sz="1400" dirty="0" err="1"/>
              <a:t>Strugała</a:t>
            </a:r>
            <a:r>
              <a:rPr lang="en-GB" sz="1400" dirty="0"/>
              <a:t>, M., </a:t>
            </a:r>
            <a:r>
              <a:rPr lang="en-GB" sz="1400" dirty="0" err="1"/>
              <a:t>Szewczyczak</a:t>
            </a:r>
            <a:r>
              <a:rPr lang="en-GB" sz="1400" dirty="0"/>
              <a:t>, M., </a:t>
            </a:r>
            <a:r>
              <a:rPr lang="en-GB" sz="1400" dirty="0" err="1"/>
              <a:t>Tobis</a:t>
            </a:r>
            <a:r>
              <a:rPr lang="en-GB" sz="1400" dirty="0"/>
              <a:t>, S., Michalak, M., </a:t>
            </a:r>
            <a:r>
              <a:rPr lang="en-GB" sz="1400" dirty="0" err="1"/>
              <a:t>Wróblewska</a:t>
            </a:r>
            <a:r>
              <a:rPr lang="en-GB" sz="1400" dirty="0"/>
              <a:t>, I. and </a:t>
            </a:r>
            <a:r>
              <a:rPr lang="en-GB" sz="1400" dirty="0" err="1"/>
              <a:t>Wieczorowska</a:t>
            </a:r>
            <a:r>
              <a:rPr lang="en-GB" sz="1400" dirty="0"/>
              <a:t> – </a:t>
            </a:r>
            <a:r>
              <a:rPr lang="en-GB" sz="1400" dirty="0" err="1"/>
              <a:t>Tobis</a:t>
            </a:r>
            <a:r>
              <a:rPr lang="en-GB" sz="1400" dirty="0"/>
              <a:t>, K. (2017). Is independence of older adults safe considering the risk of falls?. </a:t>
            </a:r>
            <a:r>
              <a:rPr lang="en-GB" sz="1400" i="1" dirty="0"/>
              <a:t>BMC Geriatrics</a:t>
            </a:r>
            <a:r>
              <a:rPr lang="en-GB" sz="1400" dirty="0"/>
              <a:t>, [online] 17(1). Available at: https://bmcgeriatr.biomedcentral.com/articles/10.1186/s12877-017-0461-0 [Accessed 3 Jan. 2018].</a:t>
            </a:r>
          </a:p>
          <a:p>
            <a:r>
              <a:rPr lang="en-GB" sz="1400" dirty="0" err="1"/>
              <a:t>Verghese</a:t>
            </a:r>
            <a:r>
              <a:rPr lang="en-GB" sz="1400" dirty="0"/>
              <a:t>, J., Wang, C., </a:t>
            </a:r>
            <a:r>
              <a:rPr lang="en-GB" sz="1400" dirty="0" err="1"/>
              <a:t>Xue</a:t>
            </a:r>
            <a:r>
              <a:rPr lang="en-GB" sz="1400" dirty="0"/>
              <a:t>, X. and </a:t>
            </a:r>
            <a:r>
              <a:rPr lang="en-GB" sz="1400" dirty="0" err="1"/>
              <a:t>Holtzer</a:t>
            </a:r>
            <a:r>
              <a:rPr lang="en-GB" sz="1400" dirty="0"/>
              <a:t>, R. (2008). Self-Reported Difficulty in Climbing Up or Down Stairs in Nondisabled Elderly. </a:t>
            </a:r>
            <a:r>
              <a:rPr lang="en-GB" sz="1400" i="1" dirty="0"/>
              <a:t>Archives of Physical Medicine and Rehabilitation</a:t>
            </a:r>
            <a:r>
              <a:rPr lang="en-GB" sz="1400" dirty="0"/>
              <a:t>, [online] 89(1), pp.100-104. Available at: https://www.ncbi.nlm.nih.gov/pmc/articles/PMC2671033/ [Accessed 8 Jan. 2018].</a:t>
            </a:r>
          </a:p>
          <a:p>
            <a:r>
              <a:rPr lang="en-GB" sz="1400" dirty="0"/>
              <a:t>Whitehead, C., </a:t>
            </a:r>
            <a:r>
              <a:rPr lang="en-GB" sz="1400" dirty="0" err="1"/>
              <a:t>Wundke</a:t>
            </a:r>
            <a:r>
              <a:rPr lang="en-GB" sz="1400" dirty="0"/>
              <a:t>, R., &amp; Crotty, M. (2006). Attitudes to falls and injury prevention: what are the barriers to implementing falls and prevention strategies? Clinical Rehabilitation, 20,536-542. </a:t>
            </a:r>
            <a:r>
              <a:rPr lang="en-GB" sz="1400" dirty="0" err="1"/>
              <a:t>doi</a:t>
            </a:r>
            <a:r>
              <a:rPr lang="en-GB" sz="1400" dirty="0"/>
              <a:t>: 10.1191/0269215506cr9840a</a:t>
            </a:r>
          </a:p>
          <a:p>
            <a:r>
              <a:rPr lang="en-GB" sz="1400" dirty="0"/>
              <a:t>Wu, Y., </a:t>
            </a:r>
            <a:r>
              <a:rPr lang="en-GB" sz="1400" dirty="0" err="1"/>
              <a:t>Luben</a:t>
            </a:r>
            <a:r>
              <a:rPr lang="en-GB" sz="1400" dirty="0"/>
              <a:t>, R., Wareham, N., Griffin, S. and Jones, A. (2017). Weather, day length and physical activity in older adults: Cross-sectional results from the European Prospective Investigation into Cancer and Nutrition (EPIC) Norfolk Cohort. </a:t>
            </a:r>
            <a:r>
              <a:rPr lang="en-GB" sz="1400" i="1" dirty="0"/>
              <a:t>PLOS ONE</a:t>
            </a:r>
            <a:r>
              <a:rPr lang="en-GB" sz="1400" dirty="0"/>
              <a:t>, [online] 12(5), p.e0177767. Available at: https://www.ncbi.nlm.nih.gov/pmc/articles/PMC5451002/ [Accessed 5 Jan. 2018].</a:t>
            </a:r>
          </a:p>
          <a:p>
            <a:r>
              <a:rPr lang="en-GB" sz="1200" dirty="0">
                <a:latin typeface="Cambria Math" panose="02040503050406030204" pitchFamily="18" charset="0"/>
                <a:ea typeface="Cambria Math" panose="02040503050406030204" pitchFamily="18" charset="0"/>
              </a:rPr>
              <a:t>Picture sources: </a:t>
            </a: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2"/>
              </a:rPr>
              <a:t>https://wellbeing365.com.au/blog/15-reasons-why-exercise-is-important-for-good-health/</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3"/>
              </a:rPr>
              <a:t>http://www.ziegler.co.uk/websites/ziegleruk.nsf/pages/2E604E82C5CAF198C1257799002AB11B?OpenDocument</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4"/>
              </a:rPr>
              <a:t>http://www.iconarchive.com/show/medical-health-icons-by-graphicloads/heart-beat-icon.html</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5"/>
              </a:rPr>
              <a:t>http://www.freeiconspng.com/img/2526</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6"/>
              </a:rPr>
              <a:t>https://www.npr.org/sections/health-shots/2013/03/26/175283008/maybe-isolation-not-loneliness-shortens-life</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7"/>
              </a:rPr>
              <a:t>https://london.ctvnews.ca/snow-ice-pellets-and-freezing-rain-predicted-for-london-area-1.2260111</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r>
              <a:rPr lang="en-GB" sz="1200" dirty="0">
                <a:latin typeface="Cambria Math" panose="02040503050406030204" pitchFamily="18" charset="0"/>
                <a:ea typeface="Cambria Math" panose="02040503050406030204" pitchFamily="18" charset="0"/>
                <a:hlinkClick r:id="rId8"/>
              </a:rPr>
              <a:t>http://hillcrestconnect.com/item_list.asp?subcat=11&amp;subtitle=Neighborhood+Safety+Watch</a:t>
            </a:r>
            <a:endParaRPr lang="en-GB" sz="1200" dirty="0">
              <a:latin typeface="Cambria Math" panose="02040503050406030204" pitchFamily="18" charset="0"/>
              <a:ea typeface="Cambria Math" panose="02040503050406030204" pitchFamily="18"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88850608"/>
      </p:ext>
    </p:extLst>
  </p:cSld>
  <p:clrMapOvr>
    <a:masterClrMapping/>
  </p:clrMapOvr>
</p:sld>
</file>

<file path=ppt/theme/theme1.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684</TotalTime>
  <Words>1035</Words>
  <Application>Microsoft Office PowerPoint</Application>
  <PresentationFormat>Widescreen</PresentationFormat>
  <Paragraphs>83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Cambria Math</vt:lpstr>
      <vt:lpstr>Times New Roman</vt:lpstr>
      <vt:lpstr>Wingdings</vt:lpstr>
      <vt:lpstr>Office Theme</vt:lpstr>
      <vt:lpstr>Exercise in older adults</vt:lpstr>
      <vt:lpstr>Background</vt:lpstr>
      <vt:lpstr>Health related problems and safety concerns </vt:lpstr>
      <vt:lpstr>Knowledge, discipline, and motivation</vt:lpstr>
      <vt:lpstr>Isolation</vt:lpstr>
      <vt:lpstr>Environmental concerns and access </vt:lpstr>
      <vt:lpstr>Climate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Exercise in older adults</dc:title>
  <dc:creator>Kate Jones</dc:creator>
  <cp:lastModifiedBy>Kate Jones</cp:lastModifiedBy>
  <cp:revision>23</cp:revision>
  <cp:lastPrinted>2018-01-16T03:04:13Z</cp:lastPrinted>
  <dcterms:created xsi:type="dcterms:W3CDTF">2018-01-15T20:57:40Z</dcterms:created>
  <dcterms:modified xsi:type="dcterms:W3CDTF">2018-01-16T08:21:47Z</dcterms:modified>
</cp:coreProperties>
</file>