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5"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94660"/>
  </p:normalViewPr>
  <p:slideViewPr>
    <p:cSldViewPr snapToGrid="0">
      <p:cViewPr>
        <p:scale>
          <a:sx n="71" d="100"/>
          <a:sy n="71" d="100"/>
        </p:scale>
        <p:origin x="669"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E4F0A-C30E-9E16-CE47-80A8B4654C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674CE4-2EA8-15F5-AED8-D176B74BE6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750BF6-52A3-D0F1-4985-BA2E4CFC58B9}"/>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5" name="Footer Placeholder 4">
            <a:extLst>
              <a:ext uri="{FF2B5EF4-FFF2-40B4-BE49-F238E27FC236}">
                <a16:creationId xmlns:a16="http://schemas.microsoft.com/office/drawing/2014/main" id="{70951A71-B06E-D348-7CD6-542C91109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1DD23-9F32-1BD6-AED9-9A764721D71C}"/>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84205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FA20-F468-8A1C-442B-F4F788E0C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36522F-6A98-1442-EA0B-BA0984CED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B1E85C-E579-1D6E-4D63-FA78E5884A04}"/>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5" name="Footer Placeholder 4">
            <a:extLst>
              <a:ext uri="{FF2B5EF4-FFF2-40B4-BE49-F238E27FC236}">
                <a16:creationId xmlns:a16="http://schemas.microsoft.com/office/drawing/2014/main" id="{9D4B7518-1379-8182-DC10-39E69E7F8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D5283-053E-E2C5-8525-BC4EC2A007AA}"/>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167349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62C6-FB92-6D60-FA27-7FEF1B00B4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347741-2E5A-3C49-B111-2C896E5DE3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F48F6C-D2FB-7050-C932-89C5D76CD082}"/>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5" name="Footer Placeholder 4">
            <a:extLst>
              <a:ext uri="{FF2B5EF4-FFF2-40B4-BE49-F238E27FC236}">
                <a16:creationId xmlns:a16="http://schemas.microsoft.com/office/drawing/2014/main" id="{FBFA3F0C-5B32-8CC0-0AAE-BF413591A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546AE-CD61-014C-66AE-35C5E748BDBF}"/>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01882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9832-B931-5B34-5234-2180F0AE75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9BF2FD-C453-1B66-6569-8A89726C26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C54964-03BC-FC85-1FC3-750D904096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773DF3-E19A-BDE8-6FA6-D20B62A8C9EF}"/>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6" name="Footer Placeholder 5">
            <a:extLst>
              <a:ext uri="{FF2B5EF4-FFF2-40B4-BE49-F238E27FC236}">
                <a16:creationId xmlns:a16="http://schemas.microsoft.com/office/drawing/2014/main" id="{030BD374-D1D8-2209-E6D9-318A992E48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D7A69D-F275-6CF4-3133-AABFC28AF321}"/>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280067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9904B-CF82-C952-BFEC-7AAE3771F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1F1EA8-622F-53C1-5E36-966354730A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DC9625-0713-A68E-1E62-063680E394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EC066-EC1C-54E4-B170-BD656980AE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E1CCAE-A886-958F-2C01-0A14652485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0C715F-3CC8-F130-06D2-485BD301F04A}"/>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8" name="Footer Placeholder 7">
            <a:extLst>
              <a:ext uri="{FF2B5EF4-FFF2-40B4-BE49-F238E27FC236}">
                <a16:creationId xmlns:a16="http://schemas.microsoft.com/office/drawing/2014/main" id="{AEDB55FB-53BC-ED74-8092-958E4A151E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6C6B9-CD4B-0DD1-E9A9-E548B950AD28}"/>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672281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BD6F6-2161-90BF-5D8E-85DAD3E8E6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B73037-FBB0-ADEA-3374-AD59380A8636}"/>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4" name="Footer Placeholder 3">
            <a:extLst>
              <a:ext uri="{FF2B5EF4-FFF2-40B4-BE49-F238E27FC236}">
                <a16:creationId xmlns:a16="http://schemas.microsoft.com/office/drawing/2014/main" id="{A86B5420-EA11-9D46-FF9D-918D8AB775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7C2170-16DC-2B05-A2BC-55E8D1395972}"/>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748143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B6C937-D3D8-EE87-1205-7B3C35276DCA}"/>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3" name="Footer Placeholder 2">
            <a:extLst>
              <a:ext uri="{FF2B5EF4-FFF2-40B4-BE49-F238E27FC236}">
                <a16:creationId xmlns:a16="http://schemas.microsoft.com/office/drawing/2014/main" id="{6C4B54D1-933D-4C28-5779-2A3051E8DD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E99496-5253-1D69-9121-E4DA49136488}"/>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1401836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5CC9-BB6B-8A7D-0FC5-1D4580CCFE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963810-BB3B-A9FD-64ED-6D03D57FD2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2B6ABC-BA05-72DA-4F61-F29752A44D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B8791-F8F0-3181-1CED-0E57CE9093D6}"/>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6" name="Footer Placeholder 5">
            <a:extLst>
              <a:ext uri="{FF2B5EF4-FFF2-40B4-BE49-F238E27FC236}">
                <a16:creationId xmlns:a16="http://schemas.microsoft.com/office/drawing/2014/main" id="{5BCCC2E5-020E-6947-423A-2A58D8FC0A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73497-A457-14BA-917F-58641B10BEBF}"/>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129409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A5B31-00B4-D388-E01D-D8F658F3EC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02656A-B743-D45F-DC02-9300888383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A30E81-455A-1E5E-1818-6B234B9C01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1D1B9A-F1DD-1B3B-72A0-EF597A5FAE38}"/>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6" name="Footer Placeholder 5">
            <a:extLst>
              <a:ext uri="{FF2B5EF4-FFF2-40B4-BE49-F238E27FC236}">
                <a16:creationId xmlns:a16="http://schemas.microsoft.com/office/drawing/2014/main" id="{9F1ECE93-066B-A3DE-8A6A-22488AFD23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EA4FA-B5D0-5F4C-A5DF-CA36A44A8B72}"/>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208821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ED66E-EC0F-529A-708F-0E76ABCC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31C9A9-AEF6-0525-AF1F-499B46E84E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AA508F-A095-8C9F-11E6-C21069492414}"/>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5" name="Footer Placeholder 4">
            <a:extLst>
              <a:ext uri="{FF2B5EF4-FFF2-40B4-BE49-F238E27FC236}">
                <a16:creationId xmlns:a16="http://schemas.microsoft.com/office/drawing/2014/main" id="{80EFABD8-9483-7558-4E8C-FF5EC1E07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2BCC8-D88A-125E-A7A0-E9D60CCD4434}"/>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1091446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084019-1CE1-AC1B-399C-96D843EE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65328A-0E02-1E60-5DEE-0F230C36CC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3854F-6557-0680-214F-74A12B7ABDB6}"/>
              </a:ext>
            </a:extLst>
          </p:cNvPr>
          <p:cNvSpPr>
            <a:spLocks noGrp="1"/>
          </p:cNvSpPr>
          <p:nvPr>
            <p:ph type="dt" sz="half" idx="10"/>
          </p:nvPr>
        </p:nvSpPr>
        <p:spPr/>
        <p:txBody>
          <a:bodyPr/>
          <a:lstStyle/>
          <a:p>
            <a:fld id="{7031FA85-9340-46FE-86B3-9558430C67D5}" type="datetimeFigureOut">
              <a:rPr lang="en-GB" smtClean="0"/>
              <a:t>11/12/2025</a:t>
            </a:fld>
            <a:endParaRPr lang="en-GB"/>
          </a:p>
        </p:txBody>
      </p:sp>
      <p:sp>
        <p:nvSpPr>
          <p:cNvPr id="5" name="Footer Placeholder 4">
            <a:extLst>
              <a:ext uri="{FF2B5EF4-FFF2-40B4-BE49-F238E27FC236}">
                <a16:creationId xmlns:a16="http://schemas.microsoft.com/office/drawing/2014/main" id="{D4610738-8A1A-2F74-00BE-F1863825E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6EC64-4B4F-167C-B59E-24C9BF0E61E1}"/>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198110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7D0A86-6EE2-A380-2D4F-8E2056E11C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B763A-4F89-3F55-988A-FFE788C558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DBFAC5-0960-3198-79E3-5A72FC53F0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031FA85-9340-46FE-86B3-9558430C67D5}" type="datetimeFigureOut">
              <a:rPr lang="en-GB" smtClean="0"/>
              <a:t>11/12/2025</a:t>
            </a:fld>
            <a:endParaRPr lang="en-GB"/>
          </a:p>
        </p:txBody>
      </p:sp>
      <p:sp>
        <p:nvSpPr>
          <p:cNvPr id="5" name="Footer Placeholder 4">
            <a:extLst>
              <a:ext uri="{FF2B5EF4-FFF2-40B4-BE49-F238E27FC236}">
                <a16:creationId xmlns:a16="http://schemas.microsoft.com/office/drawing/2014/main" id="{8D8D3C66-E5EC-66F6-808C-0BC5C04FA3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2C0C69-25F5-935E-5AFA-7B60CCBF3F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101993B-B63B-42AF-9E17-EED009FE79C8}" type="slidenum">
              <a:rPr lang="en-GB" smtClean="0"/>
              <a:t>‹#›</a:t>
            </a:fld>
            <a:endParaRPr lang="en-GB"/>
          </a:p>
        </p:txBody>
      </p:sp>
    </p:spTree>
    <p:extLst>
      <p:ext uri="{BB962C8B-B14F-4D97-AF65-F5344CB8AC3E}">
        <p14:creationId xmlns:p14="http://schemas.microsoft.com/office/powerpoint/2010/main" val="4147537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2F5A-0939-65A8-59FC-7161B4EE07BE}"/>
              </a:ext>
            </a:extLst>
          </p:cNvPr>
          <p:cNvSpPr>
            <a:spLocks noGrp="1"/>
          </p:cNvSpPr>
          <p:nvPr>
            <p:ph type="ctrTitle"/>
          </p:nvPr>
        </p:nvSpPr>
        <p:spPr>
          <a:xfrm>
            <a:off x="1524000" y="1122362"/>
            <a:ext cx="9144000" cy="2777111"/>
          </a:xfrm>
        </p:spPr>
        <p:txBody>
          <a:bodyPr/>
          <a:lstStyle/>
          <a:p>
            <a:r>
              <a:rPr lang="en-GB" dirty="0"/>
              <a:t>Assignment Guidance</a:t>
            </a:r>
            <a:br>
              <a:rPr lang="en-GB" dirty="0"/>
            </a:br>
            <a:endParaRPr lang="en-GB" dirty="0"/>
          </a:p>
        </p:txBody>
      </p:sp>
      <p:sp>
        <p:nvSpPr>
          <p:cNvPr id="3" name="Subtitle 2">
            <a:extLst>
              <a:ext uri="{FF2B5EF4-FFF2-40B4-BE49-F238E27FC236}">
                <a16:creationId xmlns:a16="http://schemas.microsoft.com/office/drawing/2014/main" id="{4EF9554C-368D-A213-41F3-37A7D42ECC98}"/>
              </a:ext>
            </a:extLst>
          </p:cNvPr>
          <p:cNvSpPr>
            <a:spLocks noGrp="1"/>
          </p:cNvSpPr>
          <p:nvPr>
            <p:ph type="subTitle" idx="1"/>
          </p:nvPr>
        </p:nvSpPr>
        <p:spPr>
          <a:xfrm>
            <a:off x="1524000" y="3602038"/>
            <a:ext cx="9144000" cy="1925882"/>
          </a:xfrm>
        </p:spPr>
        <p:txBody>
          <a:bodyPr/>
          <a:lstStyle/>
          <a:p>
            <a:r>
              <a:rPr lang="en-GB" dirty="0"/>
              <a:t>Component 1</a:t>
            </a:r>
          </a:p>
        </p:txBody>
      </p:sp>
    </p:spTree>
    <p:extLst>
      <p:ext uri="{BB962C8B-B14F-4D97-AF65-F5344CB8AC3E}">
        <p14:creationId xmlns:p14="http://schemas.microsoft.com/office/powerpoint/2010/main" val="3716049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BEC88-1180-22D8-4136-89886A661CFE}"/>
              </a:ext>
            </a:extLst>
          </p:cNvPr>
          <p:cNvSpPr>
            <a:spLocks noGrp="1"/>
          </p:cNvSpPr>
          <p:nvPr>
            <p:ph type="title"/>
          </p:nvPr>
        </p:nvSpPr>
        <p:spPr/>
        <p:txBody>
          <a:bodyPr/>
          <a:lstStyle/>
          <a:p>
            <a:r>
              <a:rPr lang="en-GB" b="1" dirty="0"/>
              <a:t>Question:</a:t>
            </a:r>
            <a:endParaRPr lang="en-GB" dirty="0"/>
          </a:p>
        </p:txBody>
      </p:sp>
      <p:sp>
        <p:nvSpPr>
          <p:cNvPr id="3" name="Content Placeholder 2">
            <a:extLst>
              <a:ext uri="{FF2B5EF4-FFF2-40B4-BE49-F238E27FC236}">
                <a16:creationId xmlns:a16="http://schemas.microsoft.com/office/drawing/2014/main" id="{DF388BE0-8FE7-457F-72B0-B1D0C7FADD3F}"/>
              </a:ext>
            </a:extLst>
          </p:cNvPr>
          <p:cNvSpPr>
            <a:spLocks noGrp="1"/>
          </p:cNvSpPr>
          <p:nvPr>
            <p:ph idx="1"/>
          </p:nvPr>
        </p:nvSpPr>
        <p:spPr/>
        <p:txBody>
          <a:bodyPr/>
          <a:lstStyle/>
          <a:p>
            <a:pPr marL="0" indent="0">
              <a:buNone/>
            </a:pPr>
            <a:br>
              <a:rPr lang="en-GB" dirty="0"/>
            </a:br>
            <a:r>
              <a:rPr lang="en-GB" dirty="0"/>
              <a:t>Discuss the core principles and values that underpin effective Youth Work practice. In your response, examine how these principles are applied in different Youth Work settings, and consider the role and responsibilities of the youth worker in maintaining these values.</a:t>
            </a:r>
          </a:p>
          <a:p>
            <a:pPr marL="0" indent="0">
              <a:buNone/>
            </a:pPr>
            <a:endParaRPr lang="en-GB" dirty="0"/>
          </a:p>
          <a:p>
            <a:pPr marL="0" indent="0">
              <a:buNone/>
            </a:pPr>
            <a:r>
              <a:rPr lang="en-GB" dirty="0"/>
              <a:t>1500 words</a:t>
            </a:r>
          </a:p>
          <a:p>
            <a:pPr marL="0" indent="0">
              <a:buNone/>
            </a:pPr>
            <a:r>
              <a:rPr lang="en-GB" dirty="0"/>
              <a:t>Submission Date: 8</a:t>
            </a:r>
            <a:r>
              <a:rPr lang="en-GB" baseline="30000" dirty="0"/>
              <a:t>th</a:t>
            </a:r>
            <a:r>
              <a:rPr lang="en-GB" dirty="0"/>
              <a:t> January 2026</a:t>
            </a:r>
          </a:p>
          <a:p>
            <a:pPr marL="0" indent="0">
              <a:buNone/>
            </a:pPr>
            <a:endParaRPr lang="en-GB" dirty="0"/>
          </a:p>
          <a:p>
            <a:endParaRPr lang="en-GB" dirty="0"/>
          </a:p>
        </p:txBody>
      </p:sp>
    </p:spTree>
    <p:extLst>
      <p:ext uri="{BB962C8B-B14F-4D97-AF65-F5344CB8AC3E}">
        <p14:creationId xmlns:p14="http://schemas.microsoft.com/office/powerpoint/2010/main" val="2414650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229BE-81E0-C3E4-06A1-CAE09E42958A}"/>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DC07AE1C-86EC-C5F6-5985-E8733EAE72C7}"/>
              </a:ext>
            </a:extLst>
          </p:cNvPr>
          <p:cNvSpPr>
            <a:spLocks noGrp="1"/>
          </p:cNvSpPr>
          <p:nvPr>
            <p:ph idx="1"/>
          </p:nvPr>
        </p:nvSpPr>
        <p:spPr/>
        <p:txBody>
          <a:bodyPr/>
          <a:lstStyle/>
          <a:p>
            <a:pPr marL="0" lvl="0" indent="0">
              <a:buNone/>
            </a:pPr>
            <a:r>
              <a:rPr lang="en-GB" b="1" dirty="0"/>
              <a:t>Understand the Core Principles and Values</a:t>
            </a:r>
            <a:endParaRPr lang="en-GB" dirty="0"/>
          </a:p>
          <a:p>
            <a:pPr lvl="1"/>
            <a:r>
              <a:rPr lang="en-GB" dirty="0"/>
              <a:t>Begin by identifying what is meant by “principles” and “values” in Youth Work.</a:t>
            </a:r>
          </a:p>
          <a:p>
            <a:pPr lvl="1"/>
            <a:r>
              <a:rPr lang="en-GB" dirty="0"/>
              <a:t>Think about concepts such as </a:t>
            </a:r>
            <a:r>
              <a:rPr lang="en-GB" i="1" dirty="0"/>
              <a:t>voluntary participation, empowerment, equality, respect, and inclusion</a:t>
            </a:r>
            <a:r>
              <a:rPr lang="en-GB" dirty="0"/>
              <a:t>.</a:t>
            </a:r>
          </a:p>
          <a:p>
            <a:pPr lvl="1"/>
            <a:r>
              <a:rPr lang="en-GB" dirty="0"/>
              <a:t>Explain why these principles are central to effective practice.</a:t>
            </a:r>
          </a:p>
          <a:p>
            <a:endParaRPr lang="en-GB" dirty="0"/>
          </a:p>
        </p:txBody>
      </p:sp>
    </p:spTree>
    <p:extLst>
      <p:ext uri="{BB962C8B-B14F-4D97-AF65-F5344CB8AC3E}">
        <p14:creationId xmlns:p14="http://schemas.microsoft.com/office/powerpoint/2010/main" val="1302716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0E699-3016-B409-9DE9-8AB62B80A2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921595-FC7E-C856-18AB-586BAE585F87}"/>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A17CC2F7-FB50-D607-C272-68757261F8F3}"/>
              </a:ext>
            </a:extLst>
          </p:cNvPr>
          <p:cNvSpPr>
            <a:spLocks noGrp="1"/>
          </p:cNvSpPr>
          <p:nvPr>
            <p:ph idx="1"/>
          </p:nvPr>
        </p:nvSpPr>
        <p:spPr/>
        <p:txBody>
          <a:bodyPr/>
          <a:lstStyle/>
          <a:p>
            <a:pPr marL="0" lvl="0" indent="0">
              <a:buNone/>
            </a:pPr>
            <a:r>
              <a:rPr lang="en-GB" b="1" dirty="0"/>
              <a:t>Application in Different Settings</a:t>
            </a:r>
            <a:endParaRPr lang="en-GB" dirty="0"/>
          </a:p>
          <a:p>
            <a:pPr lvl="1"/>
            <a:r>
              <a:rPr lang="en-GB" dirty="0"/>
              <a:t>Explore how these principles might look in practice across various contexts (e.g., community-based projects, schools, outreach work, digital youth work).</a:t>
            </a:r>
          </a:p>
          <a:p>
            <a:pPr lvl="1"/>
            <a:r>
              <a:rPr lang="en-GB" dirty="0"/>
              <a:t>Consider similarities and differences in how values are upheld in these settings.</a:t>
            </a:r>
          </a:p>
          <a:p>
            <a:endParaRPr lang="en-GB" dirty="0"/>
          </a:p>
        </p:txBody>
      </p:sp>
    </p:spTree>
    <p:extLst>
      <p:ext uri="{BB962C8B-B14F-4D97-AF65-F5344CB8AC3E}">
        <p14:creationId xmlns:p14="http://schemas.microsoft.com/office/powerpoint/2010/main" val="4232349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8CD2C-17B3-AA34-6713-51F071FC36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9F87F8-A461-D8C3-AC12-3F78D3ED5CD7}"/>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E38AD411-BFEA-F4CA-899C-B58E9070164A}"/>
              </a:ext>
            </a:extLst>
          </p:cNvPr>
          <p:cNvSpPr>
            <a:spLocks noGrp="1"/>
          </p:cNvSpPr>
          <p:nvPr>
            <p:ph idx="1"/>
          </p:nvPr>
        </p:nvSpPr>
        <p:spPr/>
        <p:txBody>
          <a:bodyPr/>
          <a:lstStyle/>
          <a:p>
            <a:pPr marL="0" lvl="0" indent="0">
              <a:buNone/>
            </a:pPr>
            <a:r>
              <a:rPr lang="en-GB" b="1" dirty="0"/>
              <a:t>Role and Responsibilities of the Youth Worker</a:t>
            </a:r>
            <a:endParaRPr lang="en-GB" dirty="0"/>
          </a:p>
          <a:p>
            <a:pPr lvl="1"/>
            <a:r>
              <a:rPr lang="en-GB" dirty="0"/>
              <a:t>Reflect on what youth workers do to maintain these principles – e.g., creating safe spaces, advocating for young people, promoting informal education.</a:t>
            </a:r>
          </a:p>
          <a:p>
            <a:pPr lvl="1"/>
            <a:r>
              <a:rPr lang="en-GB" dirty="0"/>
              <a:t>Link to the NOS</a:t>
            </a:r>
          </a:p>
          <a:p>
            <a:endParaRPr lang="en-GB" dirty="0"/>
          </a:p>
        </p:txBody>
      </p:sp>
    </p:spTree>
    <p:extLst>
      <p:ext uri="{BB962C8B-B14F-4D97-AF65-F5344CB8AC3E}">
        <p14:creationId xmlns:p14="http://schemas.microsoft.com/office/powerpoint/2010/main" val="1604598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F5234-376A-5EFC-88DA-507263DD40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7CCB63-5F56-946C-CD09-9CE059593192}"/>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367E6D90-1931-00A9-5876-6B21EFEEDCAD}"/>
              </a:ext>
            </a:extLst>
          </p:cNvPr>
          <p:cNvSpPr>
            <a:spLocks noGrp="1"/>
          </p:cNvSpPr>
          <p:nvPr>
            <p:ph idx="1"/>
          </p:nvPr>
        </p:nvSpPr>
        <p:spPr/>
        <p:txBody>
          <a:bodyPr/>
          <a:lstStyle/>
          <a:p>
            <a:pPr marL="0" lvl="0" indent="0">
              <a:buNone/>
            </a:pPr>
            <a:r>
              <a:rPr lang="en-GB" b="1" dirty="0"/>
              <a:t>Use of Informal and Non-Formal Education</a:t>
            </a:r>
            <a:endParaRPr lang="en-GB" dirty="0"/>
          </a:p>
          <a:p>
            <a:pPr lvl="1"/>
            <a:r>
              <a:rPr lang="en-GB" dirty="0"/>
              <a:t>Show how these educational approaches support the principles and values of Youth Work.</a:t>
            </a:r>
          </a:p>
          <a:p>
            <a:pPr lvl="1"/>
            <a:r>
              <a:rPr lang="en-GB" dirty="0"/>
              <a:t>Provide examples of activities or strategies that illustrate this – you can reflect on examples from your own practice, or hypothetical examples.</a:t>
            </a:r>
          </a:p>
          <a:p>
            <a:endParaRPr lang="en-GB" dirty="0"/>
          </a:p>
        </p:txBody>
      </p:sp>
    </p:spTree>
    <p:extLst>
      <p:ext uri="{BB962C8B-B14F-4D97-AF65-F5344CB8AC3E}">
        <p14:creationId xmlns:p14="http://schemas.microsoft.com/office/powerpoint/2010/main" val="3123134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060AA-A01A-CADE-0084-C89108221B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65A2B4-3718-C167-0C9E-4EC457592537}"/>
              </a:ext>
            </a:extLst>
          </p:cNvPr>
          <p:cNvSpPr>
            <a:spLocks noGrp="1"/>
          </p:cNvSpPr>
          <p:nvPr>
            <p:ph type="title"/>
          </p:nvPr>
        </p:nvSpPr>
        <p:spPr/>
        <p:txBody>
          <a:bodyPr/>
          <a:lstStyle/>
          <a:p>
            <a:r>
              <a:rPr lang="en-GB" b="1" dirty="0"/>
              <a:t>Structure Suggestions</a:t>
            </a:r>
            <a:endParaRPr lang="en-GB" dirty="0"/>
          </a:p>
        </p:txBody>
      </p:sp>
      <p:sp>
        <p:nvSpPr>
          <p:cNvPr id="3" name="Content Placeholder 2">
            <a:extLst>
              <a:ext uri="{FF2B5EF4-FFF2-40B4-BE49-F238E27FC236}">
                <a16:creationId xmlns:a16="http://schemas.microsoft.com/office/drawing/2014/main" id="{B8A5246B-7616-5FCC-3E9C-CF7C5F4EF353}"/>
              </a:ext>
            </a:extLst>
          </p:cNvPr>
          <p:cNvSpPr>
            <a:spLocks noGrp="1"/>
          </p:cNvSpPr>
          <p:nvPr>
            <p:ph idx="1"/>
          </p:nvPr>
        </p:nvSpPr>
        <p:spPr/>
        <p:txBody>
          <a:bodyPr/>
          <a:lstStyle/>
          <a:p>
            <a:pPr lvl="0"/>
            <a:r>
              <a:rPr lang="en-GB" b="1" dirty="0"/>
              <a:t>Introduction:</a:t>
            </a:r>
            <a:r>
              <a:rPr lang="en-GB" dirty="0"/>
              <a:t> Define Youth Work and outline what you will discuss.</a:t>
            </a:r>
          </a:p>
          <a:p>
            <a:pPr lvl="0"/>
            <a:r>
              <a:rPr lang="en-GB" b="1" dirty="0"/>
              <a:t>Main Body:</a:t>
            </a:r>
            <a:r>
              <a:rPr lang="en-GB" dirty="0"/>
              <a:t> </a:t>
            </a:r>
          </a:p>
          <a:p>
            <a:pPr lvl="1"/>
            <a:r>
              <a:rPr lang="en-GB" dirty="0"/>
              <a:t>Section 1: Core principles and values (with explanation).</a:t>
            </a:r>
          </a:p>
          <a:p>
            <a:pPr lvl="1"/>
            <a:r>
              <a:rPr lang="en-GB" dirty="0"/>
              <a:t>Section 2: Application in different settings (with examples).</a:t>
            </a:r>
          </a:p>
          <a:p>
            <a:pPr lvl="1"/>
            <a:r>
              <a:rPr lang="en-GB" dirty="0"/>
              <a:t>Section 3: Role and responsibilities of youth workers.</a:t>
            </a:r>
          </a:p>
          <a:p>
            <a:r>
              <a:rPr lang="en-GB" b="1" dirty="0"/>
              <a:t>Conclusion:</a:t>
            </a:r>
            <a:r>
              <a:rPr lang="en-GB" dirty="0"/>
              <a:t> Summarise key points and reflect on why these principles matter for effective practice.</a:t>
            </a:r>
          </a:p>
        </p:txBody>
      </p:sp>
    </p:spTree>
    <p:extLst>
      <p:ext uri="{BB962C8B-B14F-4D97-AF65-F5344CB8AC3E}">
        <p14:creationId xmlns:p14="http://schemas.microsoft.com/office/powerpoint/2010/main" val="350866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1FE6-D50A-B7D2-B1C0-AAA3D21DFC72}"/>
              </a:ext>
            </a:extLst>
          </p:cNvPr>
          <p:cNvSpPr>
            <a:spLocks noGrp="1"/>
          </p:cNvSpPr>
          <p:nvPr>
            <p:ph type="title"/>
          </p:nvPr>
        </p:nvSpPr>
        <p:spPr/>
        <p:txBody>
          <a:bodyPr/>
          <a:lstStyle/>
          <a:p>
            <a:r>
              <a:rPr lang="en-GB" b="1" dirty="0"/>
              <a:t>Research and Referencing</a:t>
            </a:r>
            <a:endParaRPr lang="en-GB" dirty="0"/>
          </a:p>
        </p:txBody>
      </p:sp>
      <p:sp>
        <p:nvSpPr>
          <p:cNvPr id="3" name="Content Placeholder 2">
            <a:extLst>
              <a:ext uri="{FF2B5EF4-FFF2-40B4-BE49-F238E27FC236}">
                <a16:creationId xmlns:a16="http://schemas.microsoft.com/office/drawing/2014/main" id="{7CD22F96-50D0-2D31-2346-5FAEC68E2AB4}"/>
              </a:ext>
            </a:extLst>
          </p:cNvPr>
          <p:cNvSpPr>
            <a:spLocks noGrp="1"/>
          </p:cNvSpPr>
          <p:nvPr>
            <p:ph idx="1"/>
          </p:nvPr>
        </p:nvSpPr>
        <p:spPr/>
        <p:txBody>
          <a:bodyPr/>
          <a:lstStyle/>
          <a:p>
            <a:pPr lvl="0"/>
            <a:r>
              <a:rPr lang="en-GB" dirty="0"/>
              <a:t>Use a range of sources: academic texts, policy documents, NOS, and reputable Youth Work organisations.</a:t>
            </a:r>
          </a:p>
          <a:p>
            <a:pPr lvl="0"/>
            <a:r>
              <a:rPr lang="en-GB" dirty="0"/>
              <a:t>Reference correctly using the required style (Harvard).</a:t>
            </a:r>
          </a:p>
          <a:p>
            <a:endParaRPr lang="en-GB" dirty="0"/>
          </a:p>
        </p:txBody>
      </p:sp>
    </p:spTree>
    <p:extLst>
      <p:ext uri="{BB962C8B-B14F-4D97-AF65-F5344CB8AC3E}">
        <p14:creationId xmlns:p14="http://schemas.microsoft.com/office/powerpoint/2010/main" val="2963970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0FD36-ABC5-AB9A-D80F-BD42F97B58F6}"/>
              </a:ext>
            </a:extLst>
          </p:cNvPr>
          <p:cNvSpPr>
            <a:spLocks noGrp="1"/>
          </p:cNvSpPr>
          <p:nvPr>
            <p:ph type="title"/>
          </p:nvPr>
        </p:nvSpPr>
        <p:spPr/>
        <p:txBody>
          <a:bodyPr/>
          <a:lstStyle/>
          <a:p>
            <a:r>
              <a:rPr lang="en-GB" b="1" dirty="0"/>
              <a:t>Tips for Success</a:t>
            </a:r>
            <a:endParaRPr lang="en-GB" dirty="0"/>
          </a:p>
        </p:txBody>
      </p:sp>
      <p:sp>
        <p:nvSpPr>
          <p:cNvPr id="3" name="Content Placeholder 2">
            <a:extLst>
              <a:ext uri="{FF2B5EF4-FFF2-40B4-BE49-F238E27FC236}">
                <a16:creationId xmlns:a16="http://schemas.microsoft.com/office/drawing/2014/main" id="{5B5BA897-BA53-1E0C-F455-50F658A440EE}"/>
              </a:ext>
            </a:extLst>
          </p:cNvPr>
          <p:cNvSpPr>
            <a:spLocks noGrp="1"/>
          </p:cNvSpPr>
          <p:nvPr>
            <p:ph idx="1"/>
          </p:nvPr>
        </p:nvSpPr>
        <p:spPr/>
        <p:txBody>
          <a:bodyPr/>
          <a:lstStyle/>
          <a:p>
            <a:pPr lvl="0"/>
            <a:r>
              <a:rPr lang="en-GB" dirty="0"/>
              <a:t>Avoid just listing principles – explain their significance and impact.</a:t>
            </a:r>
          </a:p>
          <a:p>
            <a:pPr lvl="0"/>
            <a:r>
              <a:rPr lang="en-GB" dirty="0"/>
              <a:t>Use examples to illustrate application, but keep them concise and relevant.</a:t>
            </a:r>
          </a:p>
          <a:p>
            <a:pPr lvl="0"/>
            <a:r>
              <a:rPr lang="en-GB" dirty="0"/>
              <a:t>Show critical thinking: consider challenges or tensions in applying principles across settings.</a:t>
            </a:r>
          </a:p>
          <a:p>
            <a:pPr lvl="0"/>
            <a:r>
              <a:rPr lang="en-GB" dirty="0"/>
              <a:t>Keep your work focused on the question and learning outcomes.</a:t>
            </a:r>
          </a:p>
          <a:p>
            <a:endParaRPr lang="en-GB" dirty="0"/>
          </a:p>
        </p:txBody>
      </p:sp>
    </p:spTree>
    <p:extLst>
      <p:ext uri="{BB962C8B-B14F-4D97-AF65-F5344CB8AC3E}">
        <p14:creationId xmlns:p14="http://schemas.microsoft.com/office/powerpoint/2010/main" val="209094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7920-9284-1848-5972-F8FFC08D842D}"/>
              </a:ext>
            </a:extLst>
          </p:cNvPr>
          <p:cNvSpPr>
            <a:spLocks noGrp="1"/>
          </p:cNvSpPr>
          <p:nvPr>
            <p:ph type="title"/>
          </p:nvPr>
        </p:nvSpPr>
        <p:spPr/>
        <p:txBody>
          <a:bodyPr/>
          <a:lstStyle/>
          <a:p>
            <a:r>
              <a:rPr lang="en-GB" altLang="en-US" b="1" dirty="0">
                <a:solidFill>
                  <a:srgbClr val="000000"/>
                </a:solidFill>
                <a:latin typeface="Arial" panose="020B0604020202020204" pitchFamily="34" charset="0"/>
                <a:ea typeface="Arial" panose="020B0604020202020204" pitchFamily="34" charset="0"/>
              </a:rPr>
              <a:t>Some further points to consider:</a:t>
            </a:r>
            <a:endParaRPr lang="en-GB" dirty="0"/>
          </a:p>
        </p:txBody>
      </p:sp>
      <p:sp>
        <p:nvSpPr>
          <p:cNvPr id="4" name="Rectangle 2">
            <a:extLst>
              <a:ext uri="{FF2B5EF4-FFF2-40B4-BE49-F238E27FC236}">
                <a16:creationId xmlns:a16="http://schemas.microsoft.com/office/drawing/2014/main" id="{D8BCCFAE-F62D-A334-82D3-23039B57FF99}"/>
              </a:ext>
            </a:extLst>
          </p:cNvPr>
          <p:cNvSpPr>
            <a:spLocks noChangeArrowheads="1"/>
          </p:cNvSpPr>
          <p:nvPr/>
        </p:nvSpPr>
        <p:spPr bwMode="auto">
          <a:xfrm>
            <a:off x="685800" y="1895144"/>
            <a:ext cx="10401300"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Remember what was discussed in the Study Skills module in relation to the allocation of your word count: </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0000"/>
                </a:solidFill>
                <a:effectLst/>
                <a:latin typeface="Arial" panose="020B0604020202020204" pitchFamily="34" charset="0"/>
                <a:ea typeface="Arial" panose="020B0604020202020204" pitchFamily="34" charset="0"/>
              </a:rPr>
              <a:t>1500 Words</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Introduction: 150 words</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Main Body: 1200 words</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Conclusion: 150 words</a:t>
            </a:r>
            <a:endParaRPr lang="en-GB" altLang="en-US" sz="900" dirty="0"/>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Reference List</a:t>
            </a:r>
          </a:p>
          <a:p>
            <a:pPr marR="0" lvl="0" algn="l" defTabSz="914400" rtl="0" eaLnBrk="0" fontAlgn="base" latinLnBrk="0" hangingPunct="0">
              <a:lnSpc>
                <a:spcPct val="100000"/>
              </a:lnSpc>
              <a:spcBef>
                <a:spcPct val="0"/>
              </a:spcBef>
              <a:spcAft>
                <a:spcPct val="0"/>
              </a:spcAft>
              <a:buClrTx/>
              <a:buSzTx/>
              <a:tabLst/>
            </a:pP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Use this word count guide to help focus your reading.</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04636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015EC-0FFD-6D7A-611D-BAB4463816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4D8C29-0D07-4EB9-1DE7-BEC1D5436A43}"/>
              </a:ext>
            </a:extLst>
          </p:cNvPr>
          <p:cNvSpPr>
            <a:spLocks noGrp="1"/>
          </p:cNvSpPr>
          <p:nvPr>
            <p:ph type="title"/>
          </p:nvPr>
        </p:nvSpPr>
        <p:spPr/>
        <p:txBody>
          <a:bodyPr/>
          <a:lstStyle/>
          <a:p>
            <a:r>
              <a:rPr lang="en-GB" altLang="en-US" b="1" dirty="0">
                <a:solidFill>
                  <a:srgbClr val="000000"/>
                </a:solidFill>
                <a:latin typeface="Arial" panose="020B0604020202020204" pitchFamily="34" charset="0"/>
                <a:ea typeface="Arial" panose="020B0604020202020204" pitchFamily="34" charset="0"/>
              </a:rPr>
              <a:t>Some further points to consider:</a:t>
            </a:r>
            <a:endParaRPr lang="en-GB" dirty="0"/>
          </a:p>
        </p:txBody>
      </p:sp>
      <p:sp>
        <p:nvSpPr>
          <p:cNvPr id="4" name="Rectangle 2">
            <a:extLst>
              <a:ext uri="{FF2B5EF4-FFF2-40B4-BE49-F238E27FC236}">
                <a16:creationId xmlns:a16="http://schemas.microsoft.com/office/drawing/2014/main" id="{4BDEBF30-DA56-C309-2534-1951491910E1}"/>
              </a:ext>
            </a:extLst>
          </p:cNvPr>
          <p:cNvSpPr>
            <a:spLocks noChangeArrowheads="1"/>
          </p:cNvSpPr>
          <p:nvPr/>
        </p:nvSpPr>
        <p:spPr bwMode="auto">
          <a:xfrm>
            <a:off x="643817" y="1461218"/>
            <a:ext cx="10401300" cy="1461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Remember that you need to support (back up) your observations with evidence from your reading.  You also need to consider how you can make links to the YW NOS.   Think of the Functional Map below:</a:t>
            </a:r>
            <a:endParaRPr kumimoji="0" lang="en-GB"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025" name="Picture 1737987398">
            <a:extLst>
              <a:ext uri="{FF2B5EF4-FFF2-40B4-BE49-F238E27FC236}">
                <a16:creationId xmlns:a16="http://schemas.microsoft.com/office/drawing/2014/main" id="{AB3F6E82-F02D-DE07-1D73-0C1446B8BE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5871" y="2487706"/>
            <a:ext cx="4644575" cy="320488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70AB88CA-FC20-8715-2267-2A2B936DF815}"/>
              </a:ext>
            </a:extLst>
          </p:cNvPr>
          <p:cNvSpPr>
            <a:spLocks noChangeArrowheads="1"/>
          </p:cNvSpPr>
          <p:nvPr/>
        </p:nvSpPr>
        <p:spPr bwMode="auto">
          <a:xfrm>
            <a:off x="607958" y="5631033"/>
            <a:ext cx="11654152"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So, when you are discussing the principles and values which underpin youth work, please remember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to link to the NOS as well as to other wider reading. </a:t>
            </a:r>
            <a:endParaRPr kumimoji="0" lang="en-GB"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2219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CB4AC-4053-4AC5-D449-DBC47AFF9DAC}"/>
              </a:ext>
            </a:extLst>
          </p:cNvPr>
          <p:cNvSpPr>
            <a:spLocks noGrp="1"/>
          </p:cNvSpPr>
          <p:nvPr>
            <p:ph type="title"/>
          </p:nvPr>
        </p:nvSpPr>
        <p:spPr/>
        <p:txBody>
          <a:bodyPr/>
          <a:lstStyle/>
          <a:p>
            <a:r>
              <a:rPr lang="en-GB" b="1" dirty="0"/>
              <a:t>Remember:</a:t>
            </a:r>
            <a:endParaRPr lang="en-GB" dirty="0"/>
          </a:p>
        </p:txBody>
      </p:sp>
      <p:sp>
        <p:nvSpPr>
          <p:cNvPr id="3" name="Content Placeholder 2">
            <a:extLst>
              <a:ext uri="{FF2B5EF4-FFF2-40B4-BE49-F238E27FC236}">
                <a16:creationId xmlns:a16="http://schemas.microsoft.com/office/drawing/2014/main" id="{4DB6C0EF-EC55-03F9-A802-B1A3AB7C017E}"/>
              </a:ext>
            </a:extLst>
          </p:cNvPr>
          <p:cNvSpPr>
            <a:spLocks noGrp="1"/>
          </p:cNvSpPr>
          <p:nvPr>
            <p:ph idx="1"/>
          </p:nvPr>
        </p:nvSpPr>
        <p:spPr>
          <a:xfrm>
            <a:off x="838200" y="1825624"/>
            <a:ext cx="10515600" cy="4830669"/>
          </a:xfrm>
        </p:spPr>
        <p:txBody>
          <a:bodyPr>
            <a:normAutofit fontScale="62500" lnSpcReduction="20000"/>
          </a:bodyPr>
          <a:lstStyle/>
          <a:p>
            <a:pPr lvl="0"/>
            <a:r>
              <a:rPr lang="en-GB" dirty="0"/>
              <a:t>Font:</a:t>
            </a:r>
            <a:endParaRPr lang="en-GB" sz="2000" dirty="0"/>
          </a:p>
          <a:p>
            <a:pPr lvl="1"/>
            <a:r>
              <a:rPr lang="en-GB" dirty="0"/>
              <a:t>Arial or Times New Roman</a:t>
            </a:r>
            <a:endParaRPr lang="en-GB" sz="1800" dirty="0"/>
          </a:p>
          <a:p>
            <a:pPr lvl="1"/>
            <a:r>
              <a:rPr lang="en-GB" dirty="0"/>
              <a:t>Size 12</a:t>
            </a:r>
            <a:endParaRPr lang="en-GB" sz="1800" dirty="0"/>
          </a:p>
          <a:p>
            <a:pPr lvl="0"/>
            <a:r>
              <a:rPr lang="en-GB" dirty="0"/>
              <a:t>Double line space your work (apart from lengthier direct quotations)</a:t>
            </a:r>
            <a:endParaRPr lang="en-GB" sz="2000" dirty="0"/>
          </a:p>
          <a:p>
            <a:pPr lvl="0"/>
            <a:r>
              <a:rPr lang="en-GB" dirty="0"/>
              <a:t>Remember how to integrate your quotations (see study skills PowerPoint)</a:t>
            </a:r>
            <a:endParaRPr lang="en-GB" sz="2000" dirty="0"/>
          </a:p>
          <a:p>
            <a:pPr lvl="0"/>
            <a:r>
              <a:rPr lang="en-GB" dirty="0"/>
              <a:t>Remember not to include too many direct quotations – paraphrase (remembering of course to reference)</a:t>
            </a:r>
            <a:endParaRPr lang="en-GB" sz="2000" dirty="0"/>
          </a:p>
          <a:p>
            <a:pPr lvl="0"/>
            <a:r>
              <a:rPr lang="en-GB" dirty="0"/>
              <a:t>Do not use contractions </a:t>
            </a:r>
          </a:p>
          <a:p>
            <a:pPr lvl="1"/>
            <a:r>
              <a:rPr lang="en-GB" dirty="0"/>
              <a:t>Is not (</a:t>
            </a:r>
            <a:r>
              <a:rPr lang="en-GB" strike="sngStrike" dirty="0"/>
              <a:t>isn’t</a:t>
            </a:r>
            <a:r>
              <a:rPr lang="en-GB" dirty="0"/>
              <a:t>)</a:t>
            </a:r>
            <a:endParaRPr lang="en-GB" sz="1400" dirty="0"/>
          </a:p>
          <a:p>
            <a:pPr lvl="1"/>
            <a:r>
              <a:rPr lang="en-GB" dirty="0"/>
              <a:t>Could not (</a:t>
            </a:r>
            <a:r>
              <a:rPr lang="en-GB" strike="sngStrike" dirty="0"/>
              <a:t>couldn’t</a:t>
            </a:r>
            <a:r>
              <a:rPr lang="en-GB" dirty="0"/>
              <a:t>)</a:t>
            </a:r>
            <a:endParaRPr lang="en-GB" sz="1800" dirty="0"/>
          </a:p>
          <a:p>
            <a:pPr lvl="1"/>
            <a:r>
              <a:rPr lang="en-GB" dirty="0"/>
              <a:t>They are (</a:t>
            </a:r>
            <a:r>
              <a:rPr lang="en-GB" strike="sngStrike" dirty="0"/>
              <a:t>they’re</a:t>
            </a:r>
            <a:r>
              <a:rPr lang="en-GB" dirty="0"/>
              <a:t>) </a:t>
            </a:r>
            <a:endParaRPr lang="en-GB" sz="1800" dirty="0"/>
          </a:p>
          <a:p>
            <a:pPr lvl="0"/>
            <a:r>
              <a:rPr lang="en-GB" dirty="0"/>
              <a:t>Consider your choice of words:</a:t>
            </a:r>
            <a:endParaRPr lang="en-GB" sz="2000" dirty="0"/>
          </a:p>
          <a:p>
            <a:pPr lvl="1"/>
            <a:r>
              <a:rPr lang="en-GB" strike="sngStrike" dirty="0"/>
              <a:t>But</a:t>
            </a:r>
            <a:r>
              <a:rPr lang="en-GB" dirty="0"/>
              <a:t> However; </a:t>
            </a:r>
            <a:r>
              <a:rPr lang="en-GB" strike="sngStrike" dirty="0"/>
              <a:t>So</a:t>
            </a:r>
            <a:r>
              <a:rPr lang="en-GB" dirty="0"/>
              <a:t> Therefore</a:t>
            </a:r>
            <a:endParaRPr lang="en-GB" sz="1800" dirty="0"/>
          </a:p>
          <a:p>
            <a:pPr lvl="0"/>
            <a:r>
              <a:rPr lang="en-GB" dirty="0"/>
              <a:t>Avoid lengthy sentences</a:t>
            </a:r>
            <a:endParaRPr lang="en-GB" sz="2000" dirty="0"/>
          </a:p>
          <a:p>
            <a:pPr lvl="0"/>
            <a:r>
              <a:rPr lang="en-GB" dirty="0"/>
              <a:t>Thoroughly proof read your work – read your work aloud. This is a strategy which you may find useful</a:t>
            </a:r>
            <a:endParaRPr lang="en-GB" sz="2000" dirty="0"/>
          </a:p>
          <a:p>
            <a:pPr lvl="0"/>
            <a:r>
              <a:rPr lang="en-GB" dirty="0"/>
              <a:t>Send your work to the DRAFT Turnitin section (you can do this up to 3 times) – </a:t>
            </a:r>
            <a:r>
              <a:rPr lang="en-GB" b="1" dirty="0"/>
              <a:t>this is such an important part of your drafting process.</a:t>
            </a:r>
            <a:endParaRPr lang="en-GB" sz="2000" dirty="0"/>
          </a:p>
          <a:p>
            <a:endParaRPr lang="en-GB" dirty="0"/>
          </a:p>
        </p:txBody>
      </p:sp>
    </p:spTree>
    <p:extLst>
      <p:ext uri="{BB962C8B-B14F-4D97-AF65-F5344CB8AC3E}">
        <p14:creationId xmlns:p14="http://schemas.microsoft.com/office/powerpoint/2010/main" val="1131482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B5C3-FB04-3278-4DF3-002681AA9E53}"/>
              </a:ext>
            </a:extLst>
          </p:cNvPr>
          <p:cNvSpPr>
            <a:spLocks noGrp="1"/>
          </p:cNvSpPr>
          <p:nvPr>
            <p:ph type="title"/>
          </p:nvPr>
        </p:nvSpPr>
        <p:spPr/>
        <p:txBody>
          <a:bodyPr/>
          <a:lstStyle/>
          <a:p>
            <a:r>
              <a:rPr lang="en-GB" b="1"/>
              <a:t>Reminder of the Learning Outcomes</a:t>
            </a:r>
            <a:endParaRPr lang="en-GB" b="1" dirty="0"/>
          </a:p>
        </p:txBody>
      </p:sp>
      <p:sp>
        <p:nvSpPr>
          <p:cNvPr id="3" name="Content Placeholder 2">
            <a:extLst>
              <a:ext uri="{FF2B5EF4-FFF2-40B4-BE49-F238E27FC236}">
                <a16:creationId xmlns:a16="http://schemas.microsoft.com/office/drawing/2014/main" id="{AF567510-D067-7685-C36C-95060863229F}"/>
              </a:ext>
            </a:extLst>
          </p:cNvPr>
          <p:cNvSpPr>
            <a:spLocks noGrp="1"/>
          </p:cNvSpPr>
          <p:nvPr>
            <p:ph idx="1"/>
          </p:nvPr>
        </p:nvSpPr>
        <p:spPr>
          <a:xfrm>
            <a:off x="838200" y="1825625"/>
            <a:ext cx="10515600" cy="4756710"/>
          </a:xfrm>
        </p:spPr>
        <p:txBody>
          <a:bodyPr>
            <a:normAutofit fontScale="77500" lnSpcReduction="20000"/>
          </a:bodyPr>
          <a:lstStyle/>
          <a:p>
            <a:pPr lvl="0"/>
            <a:r>
              <a:rPr lang="en-GB"/>
              <a:t>Demonstrate knowledge of the core principles, values and characteristics of Youth Work practice; </a:t>
            </a:r>
          </a:p>
          <a:p>
            <a:pPr lvl="0"/>
            <a:r>
              <a:rPr lang="en-GB"/>
              <a:t>Demonstrate knowledge and understanding of the various contexts and settings for Youth Work, including the roles and responsibilities of the youth worker; </a:t>
            </a:r>
          </a:p>
          <a:p>
            <a:pPr lvl="0"/>
            <a:r>
              <a:rPr lang="en-GB"/>
              <a:t>Show understanding of concepts of informal and non-formal education in Youth Work practice; </a:t>
            </a:r>
          </a:p>
          <a:p>
            <a:pPr lvl="0"/>
            <a:r>
              <a:rPr lang="en-GB" strike="sngStrike"/>
              <a:t>exhibit an understanding of how key historical milestones in Youth Work has shaped current practice and policy;  </a:t>
            </a:r>
          </a:p>
          <a:p>
            <a:pPr lvl="0"/>
            <a:r>
              <a:rPr lang="en-GB"/>
              <a:t>Organise their knowledge and learning through use of a range of information resources, and present their work appropriately.</a:t>
            </a:r>
          </a:p>
          <a:p>
            <a:pPr lvl="0"/>
            <a:endParaRPr lang="en-GB"/>
          </a:p>
          <a:p>
            <a:pPr marL="0" lvl="0" indent="0">
              <a:buNone/>
            </a:pPr>
            <a:endParaRPr lang="en-GB"/>
          </a:p>
          <a:p>
            <a:pPr marL="0" lvl="0" indent="0">
              <a:buNone/>
            </a:pPr>
            <a:endParaRPr lang="en-GB"/>
          </a:p>
          <a:p>
            <a:pPr marL="0" lvl="0" indent="0">
              <a:buNone/>
            </a:pPr>
            <a:r>
              <a:rPr lang="en-GB" i="1"/>
              <a:t>The 4</a:t>
            </a:r>
            <a:r>
              <a:rPr lang="en-GB" i="1" baseline="30000"/>
              <a:t>th</a:t>
            </a:r>
            <a:r>
              <a:rPr lang="en-GB" i="1"/>
              <a:t> bullet point above which has been ‘struck through’ will be relevant to your second assessment (Seminar), not the written assignment</a:t>
            </a:r>
          </a:p>
          <a:p>
            <a:endParaRPr lang="en-GB" dirty="0"/>
          </a:p>
        </p:txBody>
      </p:sp>
    </p:spTree>
    <p:extLst>
      <p:ext uri="{BB962C8B-B14F-4D97-AF65-F5344CB8AC3E}">
        <p14:creationId xmlns:p14="http://schemas.microsoft.com/office/powerpoint/2010/main" val="279916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FEFD3-1CBB-E353-D09E-B52E8A030814}"/>
              </a:ext>
            </a:extLst>
          </p:cNvPr>
          <p:cNvSpPr>
            <a:spLocks noGrp="1"/>
          </p:cNvSpPr>
          <p:nvPr>
            <p:ph type="title"/>
          </p:nvPr>
        </p:nvSpPr>
        <p:spPr/>
        <p:txBody>
          <a:bodyPr/>
          <a:lstStyle/>
          <a:p>
            <a:r>
              <a:rPr lang="en-GB" b="1" dirty="0"/>
              <a:t>Any Questions?</a:t>
            </a:r>
          </a:p>
        </p:txBody>
      </p:sp>
      <p:sp>
        <p:nvSpPr>
          <p:cNvPr id="3" name="Content Placeholder 2">
            <a:extLst>
              <a:ext uri="{FF2B5EF4-FFF2-40B4-BE49-F238E27FC236}">
                <a16:creationId xmlns:a16="http://schemas.microsoft.com/office/drawing/2014/main" id="{DA511164-9743-C381-62AC-F4FC653BF63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2005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793</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Assignment Guidance </vt:lpstr>
      <vt:lpstr>Question:</vt:lpstr>
      <vt:lpstr>Key Points to Consider</vt:lpstr>
      <vt:lpstr>Key Points to Consider</vt:lpstr>
      <vt:lpstr>Key Points to Consider</vt:lpstr>
      <vt:lpstr>Key Points to Consider</vt:lpstr>
      <vt:lpstr>Structure Suggestions</vt:lpstr>
      <vt:lpstr>Research and Referencing</vt:lpstr>
      <vt:lpstr>Tips for Success</vt:lpstr>
      <vt:lpstr>Some further points to consider:</vt:lpstr>
      <vt:lpstr>Some further points to consider:</vt:lpstr>
      <vt:lpstr>Remember:</vt:lpstr>
      <vt:lpstr>Reminder of the Learning Outcomes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2</cp:revision>
  <dcterms:created xsi:type="dcterms:W3CDTF">2025-12-11T10:50:21Z</dcterms:created>
  <dcterms:modified xsi:type="dcterms:W3CDTF">2025-12-11T11:27:30Z</dcterms:modified>
</cp:coreProperties>
</file>