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2460F2-B2D7-66AF-E456-54F306265D20}" v="22" dt="2023-02-16T18:44:47.3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2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66B61-A226-4BFD-AF1A-FE49E481F8D4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DE8978-8620-4559-9A22-A104DC2C6E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250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DE8978-8620-4559-9A22-A104DC2C6E7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99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F4B67-1D94-4AD4-B0B3-4E9D3AD54B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821166-11EB-23FE-6133-CB0C6CD556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B3AF4-BB00-3EC1-7F31-A7C3B8599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797B3-C6F1-F57D-CA69-E25231A0A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BC6B00-F891-769C-C01C-64DC99B9F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714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A61E4-FF65-CDFF-F798-842631E3E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C4E87-9C22-5596-31CC-E0092B7502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B7ADFE-BBB2-01F4-5107-D0F6C7149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05AD0-1919-2485-EE62-13E039482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49830-9F29-3996-AF79-A5D3996B9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018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9972F-019D-B4AD-711E-C73341813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6164FF-45EA-104F-A78A-CF0F63E290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8A3556-219C-003D-EADF-F9D29A8E4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DF257A-CDA8-6E0E-DC49-3EAFCFE58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53A6F-7D90-0E4C-99CF-2D284A2C2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048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A46A1-A168-B558-4D8D-53826063F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F43A5-98B0-5F20-73CE-89AB82939F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172312-1A9E-0A8C-3133-EC96FB1828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920265-11CB-F34C-1931-D306C77CA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034EFC-D884-BBC5-5F1D-14C1D4835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674E1-3F8A-233E-82C9-F802F7BAF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347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83D91-1512-E8C2-AB3F-539282A5E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CF929A-88D9-1DD2-C0B8-7B539E2C13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F76FDB-0940-8154-5C52-293DAACF3D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59C048-288E-EBC4-FA13-11836236F6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CECFD2-97C0-AA67-7C5C-0E1E7066F9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6DCDB7-4F96-14B0-01FC-E8FE85B4F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B910DC-8081-4711-62F9-8992B84C3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19797F-0F7A-C6E0-2B9E-BB0242142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404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FDA1B-114F-F95A-C142-EC07A7B98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BA7795-78BB-6A11-E2C3-9DF42E57E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F8116D-2E55-4A02-85EE-4C1E987D6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5ED871-12AD-2548-D154-EDBD94112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99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CBC7C7-7735-7165-D7E1-C57677421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D3F715-A110-F473-1321-8C870FE4A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882197-2EFC-3899-E49D-122C0469B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627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9BEF9-6708-8ABE-EC44-EA9E9896B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C96E2-8D75-7022-60B0-BA852499E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D14411-86FE-FC4F-C529-76275B3178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DB1F36-E3DE-1098-C3F8-34E7B0A98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BAE20-66FB-BE06-849E-D449714DB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25D590-2D0A-54A9-81AB-AA88D09C8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985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3150B-2439-72BC-F771-3D25A826B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CE77A4-10E2-34CB-A81D-78FD303BE9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A2FAE7-1A99-D3E3-55CA-F5FF8A3718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76F1C5-B407-374B-B0D0-56FFF95AF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621DFF-F8EB-5009-D59C-05BD2B48F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75F761-191A-9C59-4967-DFCFA4F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054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D6F80-DF0F-FA38-6D1F-2D699544C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8CB7E6-1ADF-7D28-AB6B-C940470957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8FD16-D6A5-1ED9-A34D-41C021253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A681C3-34A0-2727-91A9-1F470B7D8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1124A-E9C8-57AE-14AE-AEFED74E0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502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4E01F-0E68-160A-58F7-DF1FA812E4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52B9D3-1CEF-DE06-8A1F-CCEC7DCC3B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9AED9-61E3-27D0-5CA1-D24E39BBB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45626-4516-A2D7-9363-E17FB5000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038779-CFE7-A77B-B778-16B17E934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601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54A39D-3FCB-9819-2BEA-7FB12DA27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03D516-011F-E16D-F271-2E14693B6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324AFB-1B44-3415-9F2B-86B436C85A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86E27-64C5-4E8A-AF6A-0151A0C424C3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79D6A-1350-BEAE-774D-F2F8F8BAA5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D2465-435E-BFA2-E870-5B7C7DDBD0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728314-E834-4EC1-8A1E-B7DE70E1B6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755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197C305C-0E98-44D5-A930-21F23CC52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First ever chief social worker for children and fast-track training to lead  social work reform - GOV.UK">
            <a:extLst>
              <a:ext uri="{FF2B5EF4-FFF2-40B4-BE49-F238E27FC236}">
                <a16:creationId xmlns:a16="http://schemas.microsoft.com/office/drawing/2014/main" id="{7F1EBC8D-0AEF-2D7B-B4CD-EFA4A3ADA7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 bwMode="auto">
          <a:xfrm>
            <a:off x="545543" y="-3359717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ow children's social care agencies trap services in a 'vicious circle' |  Local Government Chronicle (LGC)">
            <a:extLst>
              <a:ext uri="{FF2B5EF4-FFF2-40B4-BE49-F238E27FC236}">
                <a16:creationId xmlns:a16="http://schemas.microsoft.com/office/drawing/2014/main" id="{30C1DF6C-6EFB-3E40-BD45-26C7D668A5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693477" y="-1922317"/>
            <a:ext cx="6096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4638503"/>
            <a:ext cx="8384770" cy="1332634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79E0BB-5841-A0B2-5097-5A3557E3FB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3121" y="4727173"/>
            <a:ext cx="7985759" cy="868823"/>
          </a:xfrm>
        </p:spPr>
        <p:txBody>
          <a:bodyPr anchor="ctr">
            <a:normAutofit/>
          </a:bodyPr>
          <a:lstStyle/>
          <a:p>
            <a:r>
              <a:rPr lang="en-GB" sz="3100"/>
              <a:t>Working With Children In A Social Care Setting</a:t>
            </a:r>
          </a:p>
        </p:txBody>
      </p:sp>
      <p:sp>
        <p:nvSpPr>
          <p:cNvPr id="1037" name="Rectangle: Rounded Corners 1036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562823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244920-B65B-5CD6-C837-1ED75165B9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5738" y="5680637"/>
            <a:ext cx="6960524" cy="598516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Name Parveen Iqbal </a:t>
            </a:r>
          </a:p>
        </p:txBody>
      </p:sp>
    </p:spTree>
    <p:extLst>
      <p:ext uri="{BB962C8B-B14F-4D97-AF65-F5344CB8AC3E}">
        <p14:creationId xmlns:p14="http://schemas.microsoft.com/office/powerpoint/2010/main" val="1036903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03468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26470-70BE-6614-03B4-2763D9E0D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pic>
        <p:nvPicPr>
          <p:cNvPr id="2050" name="Picture 2" descr="Want to Work With Children: 5 Skills and Qualities You Should Be Working On">
            <a:extLst>
              <a:ext uri="{FF2B5EF4-FFF2-40B4-BE49-F238E27FC236}">
                <a16:creationId xmlns:a16="http://schemas.microsoft.com/office/drawing/2014/main" id="{6D3BE211-B921-3BFC-FA1D-DE575FA165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-1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4296C-357F-E656-70D2-9E7F624B8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Kindergarteners to pre-teens go through incredible physical and mental transformations. </a:t>
            </a:r>
          </a:p>
          <a:p>
            <a:r>
              <a:rPr lang="en-GB" sz="1600">
                <a:solidFill>
                  <a:srgbClr val="FFFFFF"/>
                </a:solidFill>
              </a:rPr>
              <a:t>They are learning the skills they need to succeed in their homes, communities, and schools as they grow up (Cano et al., 2019). </a:t>
            </a:r>
          </a:p>
          <a:p>
            <a:r>
              <a:rPr lang="en-GB" sz="1600">
                <a:solidFill>
                  <a:srgbClr val="FFFFFF"/>
                </a:solidFill>
              </a:rPr>
              <a:t>Cognitive development is a big component of the changes you witness, but it's not the only change. </a:t>
            </a:r>
          </a:p>
          <a:p>
            <a:r>
              <a:rPr lang="en-GB" sz="1600">
                <a:solidFill>
                  <a:srgbClr val="FFFFFF"/>
                </a:solidFill>
              </a:rPr>
              <a:t>Remember that physical and social-emotional development contribute to school-age children's cognitive ability (Willumsen and Bull, 2020).</a:t>
            </a:r>
          </a:p>
          <a:p>
            <a:r>
              <a:rPr lang="en-GB" sz="1600">
                <a:solidFill>
                  <a:srgbClr val="FFFFFF"/>
                </a:solidFill>
              </a:rPr>
              <a:t>The subject of this presentation is to highlight two activities that can help to grow children’s (7 to 11 years old) cognitive and physical skills. </a:t>
            </a:r>
          </a:p>
        </p:txBody>
      </p:sp>
    </p:spTree>
    <p:extLst>
      <p:ext uri="{BB962C8B-B14F-4D97-AF65-F5344CB8AC3E}">
        <p14:creationId xmlns:p14="http://schemas.microsoft.com/office/powerpoint/2010/main" val="2896729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3" name="Rectangle 307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F112F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B7AF6-BFAD-F3A6-193D-CF24834D5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Vygotsky Theory of Cognitive Development</a:t>
            </a:r>
          </a:p>
        </p:txBody>
      </p:sp>
      <p:pic>
        <p:nvPicPr>
          <p:cNvPr id="3074" name="Picture 2" descr="Lev Vygotsky cognitive development. | The path way to teaching and studying">
            <a:extLst>
              <a:ext uri="{FF2B5EF4-FFF2-40B4-BE49-F238E27FC236}">
                <a16:creationId xmlns:a16="http://schemas.microsoft.com/office/drawing/2014/main" id="{CA9A0E52-C428-241F-7D70-93ACE0A946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4" name="Rectangle 308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FFBAF-07A7-5E8E-15D0-6FC617E1B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Vygotsky's Cognitive Development Theory states that cognitive capacities are socially produced. </a:t>
            </a:r>
          </a:p>
          <a:p>
            <a:r>
              <a:rPr lang="en-GB" sz="1700">
                <a:solidFill>
                  <a:srgbClr val="FFFFFF"/>
                </a:solidFill>
              </a:rPr>
              <a:t>Culture helps build skills including learning, memory, attention, and problem-solving (Erbill, 2020). </a:t>
            </a:r>
          </a:p>
          <a:p>
            <a:r>
              <a:rPr lang="en-GB" sz="1700">
                <a:solidFill>
                  <a:srgbClr val="FFFFFF"/>
                </a:solidFill>
              </a:rPr>
              <a:t>Culture-specific tools are thought to shape children's worldview. </a:t>
            </a:r>
          </a:p>
          <a:p>
            <a:r>
              <a:rPr lang="en-GB" sz="1700">
                <a:solidFill>
                  <a:srgbClr val="FFFFFF"/>
                </a:solidFill>
              </a:rPr>
              <a:t>Books, computers, and cultural traditions are among these tools.</a:t>
            </a:r>
          </a:p>
          <a:p>
            <a:r>
              <a:rPr lang="en-GB" sz="1700">
                <a:solidFill>
                  <a:srgbClr val="FFFFFF"/>
                </a:solidFill>
              </a:rPr>
              <a:t>Language, writing, and counting are most often mentioned (Darmayanti et al., 2023).</a:t>
            </a:r>
          </a:p>
        </p:txBody>
      </p:sp>
    </p:spTree>
    <p:extLst>
      <p:ext uri="{BB962C8B-B14F-4D97-AF65-F5344CB8AC3E}">
        <p14:creationId xmlns:p14="http://schemas.microsoft.com/office/powerpoint/2010/main" val="173727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3A67E-9996-3E82-388A-D83133076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69925"/>
            <a:ext cx="4800600" cy="1325563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Activity 1: Stroop Effect </a:t>
            </a:r>
          </a:p>
        </p:txBody>
      </p: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2026340"/>
            <a:ext cx="60959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12DA9-08F1-1990-F97C-8A6747BCC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288833"/>
            <a:ext cx="4800600" cy="3711571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Stroop effect activity is productive to enhance children’s observational power.</a:t>
            </a:r>
          </a:p>
          <a:p>
            <a:r>
              <a:rPr lang="en-GB" sz="1600">
                <a:solidFill>
                  <a:schemeClr val="bg1"/>
                </a:solidFill>
              </a:rPr>
              <a:t>It is an appropriate exercise for enhancing focus and attention skills in children.</a:t>
            </a:r>
          </a:p>
          <a:p>
            <a:r>
              <a:rPr lang="en-GB" sz="1600">
                <a:solidFill>
                  <a:schemeClr val="bg1"/>
                </a:solidFill>
              </a:rPr>
              <a:t>Stroop effect activities entail reading a word written in a different colour or stating the ink colour instead (Biddle et al., 2019). </a:t>
            </a:r>
          </a:p>
          <a:p>
            <a:r>
              <a:rPr lang="en-GB" sz="1600">
                <a:solidFill>
                  <a:schemeClr val="bg1"/>
                </a:solidFill>
              </a:rPr>
              <a:t>Being attentive and focused is necessary.</a:t>
            </a:r>
          </a:p>
          <a:p>
            <a:r>
              <a:rPr lang="en-GB" sz="1600">
                <a:solidFill>
                  <a:schemeClr val="bg1"/>
                </a:solidFill>
              </a:rPr>
              <a:t>Stroop found that people read colour-name words printed in a different ink slower than if the ink matches the word.</a:t>
            </a:r>
          </a:p>
          <a:p>
            <a:r>
              <a:rPr lang="en-GB" sz="1600">
                <a:solidFill>
                  <a:schemeClr val="bg1"/>
                </a:solidFill>
              </a:rPr>
              <a:t>For example, reading "yellow" written in red ink takes longer than reading it in yellow ink.</a:t>
            </a:r>
          </a:p>
        </p:txBody>
      </p:sp>
      <p:pic>
        <p:nvPicPr>
          <p:cNvPr id="4100" name="Picture 4" descr="Stroop Reaction Test">
            <a:extLst>
              <a:ext uri="{FF2B5EF4-FFF2-40B4-BE49-F238E27FC236}">
                <a16:creationId xmlns:a16="http://schemas.microsoft.com/office/drawing/2014/main" id="{9E7FC276-F66D-3BCF-3442-0F5B2E2E6E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28517" y="369913"/>
            <a:ext cx="2821992" cy="2784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9" name="Rectangle 4108">
            <a:extLst>
              <a:ext uri="{FF2B5EF4-FFF2-40B4-BE49-F238E27FC236}">
                <a16:creationId xmlns:a16="http://schemas.microsoft.com/office/drawing/2014/main" id="{C87417AF-190E-4D6E-AFA6-7D3E84B0B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603" y="182859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The Stroop Effect: Naming the Color but Not the Word | Cleverism">
            <a:extLst>
              <a:ext uri="{FF2B5EF4-FFF2-40B4-BE49-F238E27FC236}">
                <a16:creationId xmlns:a16="http://schemas.microsoft.com/office/drawing/2014/main" id="{BB71A035-3491-8669-7019-AAE31370F2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38661" y="3924824"/>
            <a:ext cx="3588640" cy="2395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1" name="Rectangle 4110">
            <a:extLst>
              <a:ext uri="{FF2B5EF4-FFF2-40B4-BE49-F238E27FC236}">
                <a16:creationId xmlns:a16="http://schemas.microsoft.com/office/drawing/2014/main" id="{80B30ED8-273E-4C07-8568-2FE5CC5C4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5071" y="3543213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123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0A1F9-16FC-0CFB-38FD-B9CB7A8A3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4134" y="1396289"/>
            <a:ext cx="5006336" cy="1325563"/>
          </a:xfrm>
        </p:spPr>
        <p:txBody>
          <a:bodyPr>
            <a:normAutofit/>
          </a:bodyPr>
          <a:lstStyle/>
          <a:p>
            <a:r>
              <a:rPr lang="en-GB" dirty="0"/>
              <a:t>Activity 2: Sudoku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olourful maths learning objects">
            <a:extLst>
              <a:ext uri="{FF2B5EF4-FFF2-40B4-BE49-F238E27FC236}">
                <a16:creationId xmlns:a16="http://schemas.microsoft.com/office/drawing/2014/main" id="{569DC40F-2C0B-8216-B9F5-6F169EC9DD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09" r="23256" b="-1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035C-E7D5-E522-1452-45F352FA7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578" y="2871982"/>
            <a:ext cx="5004073" cy="3181684"/>
          </a:xfrm>
        </p:spPr>
        <p:txBody>
          <a:bodyPr anchor="t">
            <a:normAutofit/>
          </a:bodyPr>
          <a:lstStyle/>
          <a:p>
            <a:r>
              <a:rPr lang="en-GB" sz="1800"/>
              <a:t>During a game of Sudoku, the player fills in a 99 grid with a given set of digits and/or symbols.</a:t>
            </a:r>
          </a:p>
          <a:p>
            <a:r>
              <a:rPr lang="en-GB" sz="1800"/>
              <a:t>The cognitive benefits of this engaging game are numerous (Alam, 2022). </a:t>
            </a:r>
          </a:p>
          <a:p>
            <a:r>
              <a:rPr lang="en-GB" sz="1800"/>
              <a:t>Children in the dimensional stage of cognitive development can profit greatly from symbol-based puzzles, </a:t>
            </a:r>
          </a:p>
          <a:p>
            <a:r>
              <a:rPr lang="en-GB" sz="1800"/>
              <a:t>whereas students in the vectorial stage of cognitive development can reap the benefits of number-based puzzles.</a:t>
            </a:r>
          </a:p>
        </p:txBody>
      </p:sp>
    </p:spTree>
    <p:extLst>
      <p:ext uri="{BB962C8B-B14F-4D97-AF65-F5344CB8AC3E}">
        <p14:creationId xmlns:p14="http://schemas.microsoft.com/office/powerpoint/2010/main" val="1659729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Vygotsky's Theory of Cognitive Development in Social Relationships –  Sprouts – Learning Videos – Social Sciences">
            <a:extLst>
              <a:ext uri="{FF2B5EF4-FFF2-40B4-BE49-F238E27FC236}">
                <a16:creationId xmlns:a16="http://schemas.microsoft.com/office/drawing/2014/main" id="{BF8363BE-EE1C-1FB1-A182-6076E3A4F6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/>
          <a:stretch/>
        </p:blipFill>
        <p:spPr bwMode="auto">
          <a:xfrm>
            <a:off x="6015107" y="-1"/>
            <a:ext cx="6176895" cy="2937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ognitive Development In Toddlers: Reliable &amp; Easy Block Play">
            <a:extLst>
              <a:ext uri="{FF2B5EF4-FFF2-40B4-BE49-F238E27FC236}">
                <a16:creationId xmlns:a16="http://schemas.microsoft.com/office/drawing/2014/main" id="{87A17B4B-FE0A-B2DA-1061-DDF250DE11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203638" y="2937953"/>
            <a:ext cx="7988360" cy="392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9" name="Freeform: Shape 5128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131" name="Freeform: Shape 5130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15CF9E-8CFE-174D-EE93-8C8DCD69C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GB" dirty="0"/>
              <a:t>Vygotsky Theory and Proposed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E5CAD-0AA0-5498-E39E-3D1625C0D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r>
              <a:rPr lang="en-GB" sz="1300" b="0" i="0">
                <a:effectLst/>
                <a:latin typeface="arial" panose="020B0604020202020204" pitchFamily="34" charset="0"/>
              </a:rPr>
              <a:t>Lev Vygotsky's theory </a:t>
            </a:r>
            <a:r>
              <a:rPr lang="en-GB" sz="1300" b="1" i="0">
                <a:effectLst/>
                <a:latin typeface="arial" panose="020B0604020202020204" pitchFamily="34" charset="0"/>
              </a:rPr>
              <a:t>highlights the role of culture in a child's development of cognitive abilities such as reasoning and communication (Huang, 2021)</a:t>
            </a:r>
            <a:r>
              <a:rPr lang="en-GB" sz="1300" b="0" i="0"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GB" sz="1300"/>
              <a:t>Both of the proposed activities show compliance with reasoning and problem-solving environment.</a:t>
            </a:r>
          </a:p>
          <a:p>
            <a:r>
              <a:rPr lang="en-GB" sz="1300"/>
              <a:t>Stroop Effect</a:t>
            </a:r>
          </a:p>
          <a:p>
            <a:pPr lvl="1"/>
            <a:r>
              <a:rPr lang="en-GB" sz="1300"/>
              <a:t>The psychological Stroop Effect—brain functions interfering—is the basis for Stroop, a real-time observation game.</a:t>
            </a:r>
          </a:p>
          <a:p>
            <a:pPr lvl="1"/>
            <a:r>
              <a:rPr lang="en-GB" sz="1300"/>
              <a:t>The simple Stroop effect shows how the brain analyses information.</a:t>
            </a:r>
          </a:p>
          <a:p>
            <a:r>
              <a:rPr lang="en-GB" sz="1300"/>
              <a:t>Sudoku</a:t>
            </a:r>
          </a:p>
          <a:p>
            <a:pPr lvl="1"/>
            <a:r>
              <a:rPr lang="en-GB" sz="1300"/>
              <a:t>Children can benefit much from playing Sudoku since it teaches them to see mistakes, reason, and become adept at solving puzzles. </a:t>
            </a:r>
          </a:p>
          <a:p>
            <a:pPr lvl="1"/>
            <a:r>
              <a:rPr lang="en-GB" sz="1300"/>
              <a:t>In the future, this will make them stand out in the classroom and at employment. </a:t>
            </a: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8238799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Free Cognitive Development Cliparts, Download Free Cognitive Development  Cliparts png images, Free ClipArts on Clipart Library">
            <a:extLst>
              <a:ext uri="{FF2B5EF4-FFF2-40B4-BE49-F238E27FC236}">
                <a16:creationId xmlns:a16="http://schemas.microsoft.com/office/drawing/2014/main" id="{F31A0CD3-632F-5D03-9943-5ECABF41C6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7009876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1"/>
                </a:lnTo>
                <a:lnTo>
                  <a:pt x="6295211" y="1"/>
                </a:lnTo>
                <a:lnTo>
                  <a:pt x="6195255" y="380651"/>
                </a:lnTo>
                <a:cubicBezTo>
                  <a:pt x="5677600" y="2559611"/>
                  <a:pt x="5966601" y="4758249"/>
                  <a:pt x="6880029" y="6647018"/>
                </a:cubicBezTo>
                <a:lnTo>
                  <a:pt x="6988280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Freeform: Shape 6152">
            <a:extLst>
              <a:ext uri="{FF2B5EF4-FFF2-40B4-BE49-F238E27FC236}">
                <a16:creationId xmlns:a16="http://schemas.microsoft.com/office/drawing/2014/main" id="{5FDF4720-5445-47BE-89FE-E40D1AE6F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11927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6155" name="Freeform: Shape 6154">
            <a:extLst>
              <a:ext uri="{FF2B5EF4-FFF2-40B4-BE49-F238E27FC236}">
                <a16:creationId xmlns:a16="http://schemas.microsoft.com/office/drawing/2014/main" id="{AC8710B4-A815-4082-9E4F-F13A00070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2784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CC1F43-94B8-EC0C-2F7C-8A74C07B5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1436" y="1396289"/>
            <a:ext cx="4819952" cy="1325563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8B26B-0F7A-65B1-F8CD-8441DFD99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1435" y="2871982"/>
            <a:ext cx="4819951" cy="3181684"/>
          </a:xfrm>
        </p:spPr>
        <p:txBody>
          <a:bodyPr anchor="t">
            <a:normAutofit/>
          </a:bodyPr>
          <a:lstStyle/>
          <a:p>
            <a:r>
              <a:rPr lang="en-GB" sz="1700"/>
              <a:t>Attention, focus, and concentration are needed for cognitive activity. </a:t>
            </a:r>
          </a:p>
          <a:p>
            <a:r>
              <a:rPr lang="en-GB" sz="1700"/>
              <a:t>Processes that encourage mental growth can help children's brains develop. </a:t>
            </a:r>
          </a:p>
          <a:p>
            <a:r>
              <a:rPr lang="en-GB" sz="1700"/>
              <a:t>The combination of these tasks has the potential to boost imagination and encourage the exploration of one's mental limits.</a:t>
            </a:r>
          </a:p>
          <a:p>
            <a:r>
              <a:rPr lang="en-GB" sz="1700"/>
              <a:t>Problem-solving helps children learn logic and decision-making.</a:t>
            </a:r>
          </a:p>
          <a:p>
            <a:r>
              <a:rPr lang="en-GB" sz="1700"/>
              <a:t>They also boost a child's memory, attention, and response time.</a:t>
            </a:r>
          </a:p>
        </p:txBody>
      </p:sp>
    </p:spTree>
    <p:extLst>
      <p:ext uri="{BB962C8B-B14F-4D97-AF65-F5344CB8AC3E}">
        <p14:creationId xmlns:p14="http://schemas.microsoft.com/office/powerpoint/2010/main" val="27112228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A5B45-1940-5E80-37B5-FA13FCAC1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References</a:t>
            </a:r>
          </a:p>
        </p:txBody>
      </p:sp>
      <p:cxnSp>
        <p:nvCxnSpPr>
          <p:cNvPr id="24" name="Straight Connector 1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2FAB5-8315-9320-F40D-C9E89CD86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/>
          </a:bodyPr>
          <a:lstStyle/>
          <a:p>
            <a:r>
              <a:rPr lang="en-GB" sz="17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Alam, A. (2022, March). Educational robotics and computer programming in early childhood education: A conceptual framework for assessing elementary school students’ computational thinking for designing powerful educational scenarios. In </a:t>
            </a:r>
            <a:r>
              <a:rPr lang="en-GB" sz="17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2022 International Conference on Smart Technologies and Systems for Next Generation Computing (ICSTSN)</a:t>
            </a:r>
            <a:r>
              <a:rPr lang="en-GB" sz="17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(pp. 1-7). IEEE.</a:t>
            </a:r>
          </a:p>
          <a:p>
            <a:r>
              <a:rPr lang="en-GB" sz="17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Biddle, S.J., Ciaccioni, S., Thomas, G. and Vergeer, I. (2019). Physical activity and mental health in children and adolescents: An updated review of reviews and an analysis of causality. </a:t>
            </a:r>
            <a:r>
              <a:rPr lang="en-GB" sz="17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Psychology of sport and exercise</a:t>
            </a:r>
            <a:r>
              <a:rPr lang="en-GB" sz="17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7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42</a:t>
            </a:r>
            <a:r>
              <a:rPr lang="en-GB" sz="17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pp.146-155.</a:t>
            </a:r>
          </a:p>
          <a:p>
            <a:r>
              <a:rPr lang="en-GB" sz="17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Cano, T., Perales, F. and Baxter, J. (2019). A matter of time: Father involvement and child cognitive outcomes. </a:t>
            </a:r>
            <a:r>
              <a:rPr lang="en-GB" sz="17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Journal of Marriage and Family</a:t>
            </a:r>
            <a:r>
              <a:rPr lang="en-GB" sz="17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7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81</a:t>
            </a:r>
            <a:r>
              <a:rPr lang="en-GB" sz="17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(1), pp.164-184.</a:t>
            </a:r>
          </a:p>
          <a:p>
            <a:r>
              <a:rPr lang="en-GB" sz="17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Darmayanti, R., Usmyatun, U., Setio, A., Sekaryanti, R. and Safitri, N.D. (2023). Application of Vygotsky Theory in High School Mathematics Learning Material Limit Functions. </a:t>
            </a:r>
            <a:r>
              <a:rPr lang="en-GB" sz="17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JEMS: Jurnal Edukasi Matematika Dan Sains</a:t>
            </a:r>
            <a:r>
              <a:rPr lang="en-GB" sz="17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7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11</a:t>
            </a:r>
            <a:r>
              <a:rPr lang="en-GB" sz="17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(1), pp.39-48.</a:t>
            </a:r>
          </a:p>
        </p:txBody>
      </p:sp>
      <p:sp>
        <p:nvSpPr>
          <p:cNvPr id="25" name="Rectangle 20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427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4DCB61-CF4A-D164-05FD-45CD24080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References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AD1DC-63E9-F8EB-4DE5-3FE2AB386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/>
          </a:bodyPr>
          <a:lstStyle/>
          <a:p>
            <a:r>
              <a:rPr lang="en-GB" sz="20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Erbil, D.G. (2020). A review of flipped classroom and cooperative learning method within the context of Vygotsky theory. </a:t>
            </a:r>
            <a:r>
              <a:rPr lang="en-GB" sz="20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Frontiers in Psychology</a:t>
            </a:r>
            <a:r>
              <a:rPr lang="en-GB" sz="20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0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11</a:t>
            </a:r>
            <a:r>
              <a:rPr lang="en-GB" sz="20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p.1157.</a:t>
            </a:r>
          </a:p>
          <a:p>
            <a:r>
              <a:rPr lang="en-GB" sz="20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Huang, Y.C. (2021, May). Comparison and contrast of Piaget and Vygotsky’s Theories. In </a:t>
            </a:r>
            <a:r>
              <a:rPr lang="en-GB" sz="20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7th International Conference on Humanities and Social Science Research (ICHSSR 2021)</a:t>
            </a:r>
            <a:r>
              <a:rPr lang="en-GB" sz="20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(pp. 28-32). Atlantis Press.</a:t>
            </a:r>
          </a:p>
          <a:p>
            <a:r>
              <a:rPr lang="en-GB" sz="20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Willumsen, J. and Bull, F. (2020). Development of WHO guidelines on physical activity, sedentary behavior, and sleep for children less than 5 years of age. </a:t>
            </a:r>
            <a:r>
              <a:rPr lang="en-GB" sz="20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Journal of physical activity and health</a:t>
            </a:r>
            <a:r>
              <a:rPr lang="en-GB" sz="20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000" b="0" i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17</a:t>
            </a:r>
            <a:r>
              <a:rPr lang="en-GB" sz="2000" b="0" i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(1), pp.96-100.</a:t>
            </a:r>
            <a:endParaRPr lang="en-GB" sz="2000">
              <a:solidFill>
                <a:schemeClr val="bg1"/>
              </a:solidFill>
            </a:endParaRPr>
          </a:p>
          <a:p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576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882</Words>
  <Application>Microsoft Office PowerPoint</Application>
  <PresentationFormat>Widescreen</PresentationFormat>
  <Paragraphs>51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Working With Children In A Social Care Setting</vt:lpstr>
      <vt:lpstr>Introduction</vt:lpstr>
      <vt:lpstr>Vygotsky Theory of Cognitive Development</vt:lpstr>
      <vt:lpstr>Activity 1: Stroop Effect </vt:lpstr>
      <vt:lpstr>Activity 2: Sudoku</vt:lpstr>
      <vt:lpstr>Vygotsky Theory and Proposed Activities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Children In A Social Care Setting</dc:title>
  <dc:creator/>
  <cp:lastModifiedBy>Parveen Iqbal (2132796)</cp:lastModifiedBy>
  <cp:revision>22</cp:revision>
  <dcterms:created xsi:type="dcterms:W3CDTF">2023-02-14T14:50:12Z</dcterms:created>
  <dcterms:modified xsi:type="dcterms:W3CDTF">2023-02-16T18:44:47Z</dcterms:modified>
</cp:coreProperties>
</file>