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4"/>
  </p:sldMasterIdLst>
  <p:notesMasterIdLst>
    <p:notesMasterId r:id="rId14"/>
  </p:notesMasterIdLst>
  <p:sldIdLst>
    <p:sldId id="256" r:id="rId5"/>
    <p:sldId id="257" r:id="rId6"/>
    <p:sldId id="258" r:id="rId7"/>
    <p:sldId id="259" r:id="rId8"/>
    <p:sldId id="260" r:id="rId9"/>
    <p:sldId id="262" r:id="rId10"/>
    <p:sldId id="263" r:id="rId11"/>
    <p:sldId id="264" r:id="rId12"/>
    <p:sldId id="265"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6" roundtripDataSignature="AMtx7mhZ9ylDLMPHz0Y+TzmK5qywues+D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E01A2A5-B32B-4465-B6B2-F1513328DFD5}">
  <a:tblStyle styleId="{8E01A2A5-B32B-4465-B6B2-F1513328DFD5}"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77" d="100"/>
          <a:sy n="77" d="100"/>
        </p:scale>
        <p:origin x="39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customschemas.google.com/relationships/presentationmetadata" Target="metadata"/><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odora Nikolova (2009133)" userId="85e40beb-ab97-4459-a9d1-a89581fc0924" providerId="ADAL" clId="{541FA8D1-7ED8-4D09-97B6-8374D611CB4A}"/>
    <pc:docChg chg="custSel delSld modSld">
      <pc:chgData name="Teodora Nikolova (2009133)" userId="85e40beb-ab97-4459-a9d1-a89581fc0924" providerId="ADAL" clId="{541FA8D1-7ED8-4D09-97B6-8374D611CB4A}" dt="2022-04-14T20:54:41.265" v="236" actId="20577"/>
      <pc:docMkLst>
        <pc:docMk/>
      </pc:docMkLst>
      <pc:sldChg chg="modSp mod">
        <pc:chgData name="Teodora Nikolova (2009133)" userId="85e40beb-ab97-4459-a9d1-a89581fc0924" providerId="ADAL" clId="{541FA8D1-7ED8-4D09-97B6-8374D611CB4A}" dt="2022-04-14T20:54:41.265" v="236" actId="20577"/>
        <pc:sldMkLst>
          <pc:docMk/>
          <pc:sldMk cId="0" sldId="257"/>
        </pc:sldMkLst>
        <pc:spChg chg="mod">
          <ac:chgData name="Teodora Nikolova (2009133)" userId="85e40beb-ab97-4459-a9d1-a89581fc0924" providerId="ADAL" clId="{541FA8D1-7ED8-4D09-97B6-8374D611CB4A}" dt="2022-04-14T20:54:41.265" v="236" actId="20577"/>
          <ac:spMkLst>
            <pc:docMk/>
            <pc:sldMk cId="0" sldId="257"/>
            <ac:spMk id="95" creationId="{00000000-0000-0000-0000-000000000000}"/>
          </ac:spMkLst>
        </pc:spChg>
      </pc:sldChg>
      <pc:sldChg chg="modSp mod">
        <pc:chgData name="Teodora Nikolova (2009133)" userId="85e40beb-ab97-4459-a9d1-a89581fc0924" providerId="ADAL" clId="{541FA8D1-7ED8-4D09-97B6-8374D611CB4A}" dt="2022-04-14T20:50:08.090" v="135" actId="20577"/>
        <pc:sldMkLst>
          <pc:docMk/>
          <pc:sldMk cId="0" sldId="258"/>
        </pc:sldMkLst>
        <pc:spChg chg="mod">
          <ac:chgData name="Teodora Nikolova (2009133)" userId="85e40beb-ab97-4459-a9d1-a89581fc0924" providerId="ADAL" clId="{541FA8D1-7ED8-4D09-97B6-8374D611CB4A}" dt="2022-04-14T20:50:08.090" v="135" actId="20577"/>
          <ac:spMkLst>
            <pc:docMk/>
            <pc:sldMk cId="0" sldId="258"/>
            <ac:spMk id="106" creationId="{00000000-0000-0000-0000-000000000000}"/>
          </ac:spMkLst>
        </pc:spChg>
      </pc:sldChg>
      <pc:sldChg chg="modSp mod">
        <pc:chgData name="Teodora Nikolova (2009133)" userId="85e40beb-ab97-4459-a9d1-a89581fc0924" providerId="ADAL" clId="{541FA8D1-7ED8-4D09-97B6-8374D611CB4A}" dt="2022-04-14T20:53:08.901" v="200" actId="20577"/>
        <pc:sldMkLst>
          <pc:docMk/>
          <pc:sldMk cId="0" sldId="259"/>
        </pc:sldMkLst>
        <pc:spChg chg="mod">
          <ac:chgData name="Teodora Nikolova (2009133)" userId="85e40beb-ab97-4459-a9d1-a89581fc0924" providerId="ADAL" clId="{541FA8D1-7ED8-4D09-97B6-8374D611CB4A}" dt="2022-04-14T20:51:09.529" v="165" actId="20577"/>
          <ac:spMkLst>
            <pc:docMk/>
            <pc:sldMk cId="0" sldId="259"/>
            <ac:spMk id="115" creationId="{00000000-0000-0000-0000-000000000000}"/>
          </ac:spMkLst>
        </pc:spChg>
        <pc:spChg chg="mod">
          <ac:chgData name="Teodora Nikolova (2009133)" userId="85e40beb-ab97-4459-a9d1-a89581fc0924" providerId="ADAL" clId="{541FA8D1-7ED8-4D09-97B6-8374D611CB4A}" dt="2022-04-14T20:53:08.901" v="200" actId="20577"/>
          <ac:spMkLst>
            <pc:docMk/>
            <pc:sldMk cId="0" sldId="259"/>
            <ac:spMk id="116" creationId="{00000000-0000-0000-0000-000000000000}"/>
          </ac:spMkLst>
        </pc:spChg>
      </pc:sldChg>
      <pc:sldChg chg="del">
        <pc:chgData name="Teodora Nikolova (2009133)" userId="85e40beb-ab97-4459-a9d1-a89581fc0924" providerId="ADAL" clId="{541FA8D1-7ED8-4D09-97B6-8374D611CB4A}" dt="2022-04-14T20:43:12.100" v="0" actId="2696"/>
        <pc:sldMkLst>
          <pc:docMk/>
          <pc:sldMk cId="0" sldId="261"/>
        </pc:sldMkLst>
      </pc:sldChg>
      <pc:sldChg chg="modSp mod">
        <pc:chgData name="Teodora Nikolova (2009133)" userId="85e40beb-ab97-4459-a9d1-a89581fc0924" providerId="ADAL" clId="{541FA8D1-7ED8-4D09-97B6-8374D611CB4A}" dt="2022-04-14T20:47:04.480" v="69" actId="20577"/>
        <pc:sldMkLst>
          <pc:docMk/>
          <pc:sldMk cId="0" sldId="262"/>
        </pc:sldMkLst>
        <pc:spChg chg="mod">
          <ac:chgData name="Teodora Nikolova (2009133)" userId="85e40beb-ab97-4459-a9d1-a89581fc0924" providerId="ADAL" clId="{541FA8D1-7ED8-4D09-97B6-8374D611CB4A}" dt="2022-04-14T20:45:39.765" v="48" actId="20577"/>
          <ac:spMkLst>
            <pc:docMk/>
            <pc:sldMk cId="0" sldId="262"/>
            <ac:spMk id="142" creationId="{00000000-0000-0000-0000-000000000000}"/>
          </ac:spMkLst>
        </pc:spChg>
        <pc:spChg chg="mod">
          <ac:chgData name="Teodora Nikolova (2009133)" userId="85e40beb-ab97-4459-a9d1-a89581fc0924" providerId="ADAL" clId="{541FA8D1-7ED8-4D09-97B6-8374D611CB4A}" dt="2022-04-14T20:47:04.480" v="69" actId="20577"/>
          <ac:spMkLst>
            <pc:docMk/>
            <pc:sldMk cId="0" sldId="262"/>
            <ac:spMk id="14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literature review study examined the impact of Covid-19 on the mental health of adults in care homes in England. The Covid-19 pandemic predisposed the adults in care homes in England to mental health illnesses. Research reveals that Covid-19 poses adverse psychological, physical and social health effects among the vulnerable populations (Gordon et al, 2020). Adults in care homes are part of this susceptible population. Research further shows that the elderly care homes already suffer from pre-existing mental health issues arising from loneliness because they are isolated from the family and the larger society (Gillard et al., 2021, 23). </a:t>
            </a:r>
            <a:endParaRPr/>
          </a:p>
          <a:p>
            <a:pPr marL="0" lvl="0" indent="0" algn="l" rtl="0">
              <a:spcBef>
                <a:spcPts val="0"/>
              </a:spcBef>
              <a:spcAft>
                <a:spcPts val="0"/>
              </a:spcAft>
              <a:buNone/>
            </a:pPr>
            <a:r>
              <a:rPr lang="en-US"/>
              <a:t>Whereas, primary research has focused so much on the primary health ramifications of the Covid-19 and associated morbidities, research on the secondary health effects such as mental health problems receives little attention albeit being consequential, hence the need to prioritize research in this area. This study sought to bridge this gap by synthesising previous primary research in this area.</a:t>
            </a:r>
            <a:endParaRPr/>
          </a:p>
        </p:txBody>
      </p:sp>
      <p:sp>
        <p:nvSpPr>
          <p:cNvPr id="93" name="Google Shape;9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aim of this study was to examine effect of the Covid-19 on the mental wellbeing of adults in care homes in England. The objective was to systematically identify and synthesize relevant primary research studies on the impact of Covid-19 on the mental health of adults in care homes in England. The findings of these investigation are intended to inform policy interventions necessary to curb the deteriorating mental health among adults in care homes.</a:t>
            </a:r>
            <a:endParaRPr/>
          </a:p>
        </p:txBody>
      </p:sp>
      <p:sp>
        <p:nvSpPr>
          <p:cNvPr id="103" name="Google Shape;10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1" name="Google Shape;11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study used a systematic literature review methodology based on Davison’s (2011) protocol. Studies that met the following criteria were included in the final review: </a:t>
            </a:r>
            <a:endParaRPr/>
          </a:p>
          <a:p>
            <a:pPr marL="0" lvl="0" indent="0" algn="l" rtl="0">
              <a:spcBef>
                <a:spcPts val="0"/>
              </a:spcBef>
              <a:spcAft>
                <a:spcPts val="0"/>
              </a:spcAft>
              <a:buNone/>
            </a:pPr>
            <a:r>
              <a:rPr lang="en-US"/>
              <a:t>1) Studies that examined the prevalence 2) effects of Covid-19 pandemic on the mental health. 3) Qualitative studies examining experiences and 4) triggers tied to Covid-19 of mental health issues among adults in care homes in UK. </a:t>
            </a:r>
            <a:endParaRPr/>
          </a:p>
          <a:p>
            <a:pPr marL="0" lvl="0" indent="0" algn="l" rtl="0">
              <a:spcBef>
                <a:spcPts val="0"/>
              </a:spcBef>
              <a:spcAft>
                <a:spcPts val="0"/>
              </a:spcAft>
              <a:buNone/>
            </a:pPr>
            <a:r>
              <a:rPr lang="en-US"/>
              <a:t>Studies that failed to meet the following criteria were excluded from the review: 1) unrelated empirical studies that did not meet the relevance test, 2) studies, which did not meet the credibility test, 3) case reports and 4) and studies with insufficient data.</a:t>
            </a:r>
            <a:endParaRPr/>
          </a:p>
          <a:p>
            <a:pPr marL="0" lvl="0" indent="0" algn="l" rtl="0">
              <a:spcBef>
                <a:spcPts val="0"/>
              </a:spcBef>
              <a:spcAft>
                <a:spcPts val="0"/>
              </a:spcAft>
              <a:buNone/>
            </a:pPr>
            <a:r>
              <a:rPr lang="en-US"/>
              <a:t>The search strategy involved a search of relevant studies in several online databased, including Google Scholar, MEDLINE, and ERIC.</a:t>
            </a:r>
            <a:endParaRPr/>
          </a:p>
          <a:p>
            <a:pPr marL="0" lvl="0" indent="0" algn="l" rtl="0">
              <a:spcBef>
                <a:spcPts val="0"/>
              </a:spcBef>
              <a:spcAft>
                <a:spcPts val="0"/>
              </a:spcAft>
              <a:buNone/>
            </a:pPr>
            <a:r>
              <a:rPr lang="en-US"/>
              <a:t>Different scales were used as a basis of quality evaluation such as the title, problem statement, objectives, population, data collection methods and findings. 15 papers met the commendable methodological quality.</a:t>
            </a:r>
            <a:endParaRPr/>
          </a:p>
        </p:txBody>
      </p:sp>
      <p:sp>
        <p:nvSpPr>
          <p:cNvPr id="112" name="Google Shape;11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1" name="Google Shape;121;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following three themes were identified from the literature reviewed: </a:t>
            </a:r>
            <a:endParaRPr/>
          </a:p>
          <a:p>
            <a:pPr marL="0" lvl="0" indent="0" algn="l" rtl="0">
              <a:spcBef>
                <a:spcPts val="0"/>
              </a:spcBef>
              <a:spcAft>
                <a:spcPts val="0"/>
              </a:spcAft>
              <a:buNone/>
            </a:pPr>
            <a:r>
              <a:rPr lang="en-US"/>
              <a:t>1.	Covid-19 and mental health of adults in care homes</a:t>
            </a:r>
            <a:endParaRPr/>
          </a:p>
          <a:p>
            <a:pPr marL="0" lvl="0" indent="0" algn="l" rtl="0">
              <a:spcBef>
                <a:spcPts val="0"/>
              </a:spcBef>
              <a:spcAft>
                <a:spcPts val="0"/>
              </a:spcAft>
              <a:buNone/>
            </a:pPr>
            <a:r>
              <a:rPr lang="en-US"/>
              <a:t>2.	Prevalence of mental health conditions among the elderly in care homes</a:t>
            </a:r>
            <a:endParaRPr/>
          </a:p>
          <a:p>
            <a:pPr marL="0" lvl="0" indent="0" algn="l" rtl="0">
              <a:spcBef>
                <a:spcPts val="0"/>
              </a:spcBef>
              <a:spcAft>
                <a:spcPts val="0"/>
              </a:spcAft>
              <a:buNone/>
            </a:pPr>
            <a:r>
              <a:rPr lang="en-US"/>
              <a:t>3.	Triggers of mental health problems in the elderly population </a:t>
            </a:r>
            <a:endParaRPr/>
          </a:p>
          <a:p>
            <a:pPr marL="0" lvl="0" indent="0" algn="l" rtl="0">
              <a:spcBef>
                <a:spcPts val="0"/>
              </a:spcBef>
              <a:spcAft>
                <a:spcPts val="0"/>
              </a:spcAft>
              <a:buNone/>
            </a:pPr>
            <a:r>
              <a:rPr lang="en-US"/>
              <a:t>Generally, all studies reported a surge in the reported cases of mental health problems and mortalities among the elderly living in care homes during the Covid-19 pandemic period. The review established that the elderly staying in care homes are vulnerable to mental health illnesses, but the Covid-19 pandemic exacerbated the problems. The meta-analysis also revealed a rise in the mental health problems and mortalities in care homes promulgated by Covid-19 pandemic.Covid-19 containment measures, stigmatized adults, limited access to PPT, and worry about spreading the disease promulgated the development of mental health conditions.</a:t>
            </a:r>
            <a:endParaRPr/>
          </a:p>
        </p:txBody>
      </p:sp>
      <p:sp>
        <p:nvSpPr>
          <p:cNvPr id="139" name="Google Shape;13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Covid-19 influences negatively the mental health of adults in care homes in England. The mental health issues suffices as secondary effect from the meta-analysis with primary effects sufficing as morbidities, physical health deterioration and mortalities. </a:t>
            </a:r>
            <a:endParaRPr/>
          </a:p>
          <a:p>
            <a:pPr marL="0" lvl="0" indent="0" algn="l" rtl="0">
              <a:spcBef>
                <a:spcPts val="0"/>
              </a:spcBef>
              <a:spcAft>
                <a:spcPts val="0"/>
              </a:spcAft>
              <a:buNone/>
            </a:pPr>
            <a:endParaRPr/>
          </a:p>
          <a:p>
            <a:pPr marL="0" lvl="0" indent="0" algn="l" rtl="0">
              <a:spcBef>
                <a:spcPts val="0"/>
              </a:spcBef>
              <a:spcAft>
                <a:spcPts val="0"/>
              </a:spcAft>
              <a:buNone/>
            </a:pPr>
            <a:r>
              <a:rPr lang="en-US"/>
              <a:t>Adults in care homes to are more vulnerable to mental health issues due to various risk factors including isolation and deteriorating cognitive, physical and mental health and wellbeing (Burton et al., 2020; Frazer et al., 2021). The Covid-19 pandemic posed different challenges which heighten the risk of suffering poor mental health. The risk factors for mental health illness linked to the Covid-19 pandemic include: Covid-19 containment measures, stigmatized adults, limited access to PPT, and worry about spreading the disease. The issues are summed up as mental health problems triggers. </a:t>
            </a:r>
            <a:endParaRPr/>
          </a:p>
          <a:p>
            <a:pPr marL="0" lvl="0" indent="0" algn="l" rtl="0">
              <a:spcBef>
                <a:spcPts val="0"/>
              </a:spcBef>
              <a:spcAft>
                <a:spcPts val="0"/>
              </a:spcAft>
              <a:buNone/>
            </a:pPr>
            <a:r>
              <a:rPr lang="en-US"/>
              <a:t>The government should use the triggers as a means of developing intervention strategies such as de-stigmatization and staffing care homes in order to mitigate mental health issues.</a:t>
            </a:r>
            <a:endParaRPr/>
          </a:p>
        </p:txBody>
      </p:sp>
      <p:sp>
        <p:nvSpPr>
          <p:cNvPr id="149" name="Google Shape;149;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Covid-19 negatively affected the mental health of the elderly population living in care homes across England.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adults in care homes sufficed as one of the most vulnerable groups to the effects of Covid-19 pandemic registering an increase in the mortalities and mental health problems.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 elderly were adversely affected by Covid-19 containment measures, such as isolation and lockdowns. Other challenges include lack of social interaction, stigmatization of Covid-19 victims, limited access to PPT, the fear associated with the infections, unreliable testing, and staff shortage.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These factors were identified as Covid-19 triggers of mental health issues as they exposed the study population an elevated risk of poor mental health. </a:t>
            </a:r>
            <a:endParaRPr/>
          </a:p>
          <a:p>
            <a:pPr marL="0" lvl="0" indent="0" algn="l" rtl="0">
              <a:spcBef>
                <a:spcPts val="0"/>
              </a:spcBef>
              <a:spcAft>
                <a:spcPts val="0"/>
              </a:spcAft>
              <a:buNone/>
            </a:pPr>
            <a:r>
              <a:rPr lang="en-US" sz="1200">
                <a:solidFill>
                  <a:schemeClr val="dk1"/>
                </a:solidFill>
                <a:latin typeface="Calibri"/>
                <a:ea typeface="Calibri"/>
                <a:cs typeface="Calibri"/>
                <a:sym typeface="Calibri"/>
              </a:rPr>
              <a:t>In view of these findings, the UK government should work together with social care homes to provide funding and PPE facilitations, hire volunteers to bridge staff shortages, and invest in de-stigmatization efforts in care homes (Rajan &amp; Mckee, 2020; Comas-Herrera et al., 2020; Volkow, 2020).</a:t>
            </a:r>
            <a:endParaRPr/>
          </a:p>
        </p:txBody>
      </p:sp>
      <p:sp>
        <p:nvSpPr>
          <p:cNvPr id="156" name="Google Shape;156;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2" name="Google Shape;16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2"/>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2"/>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1"/>
        <p:cNvGrpSpPr/>
        <p:nvPr/>
      </p:nvGrpSpPr>
      <p:grpSpPr>
        <a:xfrm>
          <a:off x="0" y="0"/>
          <a:ext cx="0" cy="0"/>
          <a:chOff x="0" y="0"/>
          <a:chExt cx="0" cy="0"/>
        </a:xfrm>
      </p:grpSpPr>
      <p:sp>
        <p:nvSpPr>
          <p:cNvPr id="22" name="Google Shape;22;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 name="Google Shape;25;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8"/>
        <p:cNvGrpSpPr/>
        <p:nvPr/>
      </p:nvGrpSpPr>
      <p:grpSpPr>
        <a:xfrm>
          <a:off x="0" y="0"/>
          <a:ext cx="0" cy="0"/>
          <a:chOff x="0" y="0"/>
          <a:chExt cx="0" cy="0"/>
        </a:xfrm>
      </p:grpSpPr>
      <p:sp>
        <p:nvSpPr>
          <p:cNvPr id="29" name="Google Shape;29;p1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 name="Google Shape;30;p1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1" name="Google Shape;31;p1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3" name="Google Shape;33;p1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4" name="Google Shape;3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7"/>
        <p:cNvGrpSpPr/>
        <p:nvPr/>
      </p:nvGrpSpPr>
      <p:grpSpPr>
        <a:xfrm>
          <a:off x="0" y="0"/>
          <a:ext cx="0" cy="0"/>
          <a:chOff x="0" y="0"/>
          <a:chExt cx="0" cy="0"/>
        </a:xfrm>
      </p:grpSpPr>
      <p:sp>
        <p:nvSpPr>
          <p:cNvPr id="38" name="Google Shape;38;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1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1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6" name="Google Shape;46;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1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0"/>
          <p:cNvSpPr>
            <a:spLocks noGrp="1"/>
          </p:cNvSpPr>
          <p:nvPr>
            <p:ph type="pic" idx="2"/>
          </p:nvPr>
        </p:nvSpPr>
        <p:spPr>
          <a:xfrm>
            <a:off x="5183188" y="987425"/>
            <a:ext cx="6172200" cy="4873625"/>
          </a:xfrm>
          <a:prstGeom prst="rect">
            <a:avLst/>
          </a:prstGeom>
          <a:noFill/>
          <a:ln>
            <a:noFill/>
          </a:ln>
        </p:spPr>
      </p:sp>
      <p:sp>
        <p:nvSpPr>
          <p:cNvPr id="68" name="Google Shape;68;p2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542925" y="236538"/>
            <a:ext cx="10668000" cy="1935162"/>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US" sz="4400" b="1">
                <a:latin typeface="Times New Roman"/>
                <a:ea typeface="Times New Roman"/>
                <a:cs typeface="Times New Roman"/>
                <a:sym typeface="Times New Roman"/>
              </a:rPr>
              <a:t>Module: Introduction to Research (BMHP5005)</a:t>
            </a:r>
            <a:br>
              <a:rPr lang="en-US" sz="4400" b="1">
                <a:latin typeface="Times New Roman"/>
                <a:ea typeface="Times New Roman"/>
                <a:cs typeface="Times New Roman"/>
                <a:sym typeface="Times New Roman"/>
              </a:rPr>
            </a:br>
            <a:br>
              <a:rPr lang="en-US" sz="4400" b="1">
                <a:latin typeface="Times New Roman"/>
                <a:ea typeface="Times New Roman"/>
                <a:cs typeface="Times New Roman"/>
                <a:sym typeface="Times New Roman"/>
              </a:rPr>
            </a:br>
            <a:r>
              <a:rPr lang="en-US" sz="4400" b="1">
                <a:latin typeface="Times New Roman"/>
                <a:ea typeface="Times New Roman"/>
                <a:cs typeface="Times New Roman"/>
                <a:sym typeface="Times New Roman"/>
              </a:rPr>
              <a:t>Assessment 2: Viva Voice</a:t>
            </a:r>
            <a:endParaRPr sz="4400" b="1">
              <a:latin typeface="Times New Roman"/>
              <a:ea typeface="Times New Roman"/>
              <a:cs typeface="Times New Roman"/>
              <a:sym typeface="Times New Roman"/>
            </a:endParaRPr>
          </a:p>
        </p:txBody>
      </p:sp>
      <p:sp>
        <p:nvSpPr>
          <p:cNvPr id="89" name="Google Shape;89;p1"/>
          <p:cNvSpPr txBox="1">
            <a:spLocks noGrp="1"/>
          </p:cNvSpPr>
          <p:nvPr>
            <p:ph type="subTitle" idx="1"/>
          </p:nvPr>
        </p:nvSpPr>
        <p:spPr>
          <a:xfrm>
            <a:off x="1371600" y="4000500"/>
            <a:ext cx="9144000" cy="208597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800"/>
              <a:buNone/>
            </a:pPr>
            <a:r>
              <a:rPr lang="en-US" sz="2800">
                <a:latin typeface="Times New Roman"/>
                <a:ea typeface="Times New Roman"/>
                <a:cs typeface="Times New Roman"/>
                <a:sym typeface="Times New Roman"/>
              </a:rPr>
              <a:t>Student Name:  Teodora Nikolova </a:t>
            </a:r>
            <a:endParaRPr/>
          </a:p>
          <a:p>
            <a:pPr marL="0" lvl="0" indent="0" algn="l" rtl="0">
              <a:lnSpc>
                <a:spcPct val="90000"/>
              </a:lnSpc>
              <a:spcBef>
                <a:spcPts val="1000"/>
              </a:spcBef>
              <a:spcAft>
                <a:spcPts val="0"/>
              </a:spcAft>
              <a:buClr>
                <a:schemeClr val="dk1"/>
              </a:buClr>
              <a:buSzPts val="2800"/>
              <a:buNone/>
            </a:pPr>
            <a:endParaRPr sz="2800">
              <a:latin typeface="Times New Roman"/>
              <a:ea typeface="Times New Roman"/>
              <a:cs typeface="Times New Roman"/>
              <a:sym typeface="Times New Roman"/>
            </a:endParaRPr>
          </a:p>
          <a:p>
            <a:pPr marL="0" lvl="0" indent="0" algn="l" rtl="0">
              <a:lnSpc>
                <a:spcPct val="90000"/>
              </a:lnSpc>
              <a:spcBef>
                <a:spcPts val="1000"/>
              </a:spcBef>
              <a:spcAft>
                <a:spcPts val="0"/>
              </a:spcAft>
              <a:buClr>
                <a:schemeClr val="dk1"/>
              </a:buClr>
              <a:buSzPts val="2800"/>
              <a:buNone/>
            </a:pPr>
            <a:r>
              <a:rPr lang="en-US" sz="2800">
                <a:latin typeface="Times New Roman"/>
                <a:ea typeface="Times New Roman"/>
                <a:cs typeface="Times New Roman"/>
                <a:sym typeface="Times New Roman"/>
              </a:rPr>
              <a:t>Student Number: 2009133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dirty="0">
                <a:latin typeface="Arial"/>
                <a:cs typeface="Arial"/>
                <a:sym typeface="Arial"/>
              </a:rPr>
              <a:t>introduction</a:t>
            </a:r>
            <a:endParaRPr dirty="0"/>
          </a:p>
        </p:txBody>
      </p:sp>
      <p:sp>
        <p:nvSpPr>
          <p:cNvPr id="96" name="Google Shape;96;p2"/>
          <p:cNvSpPr txBox="1">
            <a:spLocks noGrp="1"/>
          </p:cNvSpPr>
          <p:nvPr>
            <p:ph type="body" idx="1"/>
          </p:nvPr>
        </p:nvSpPr>
        <p:spPr>
          <a:xfrm>
            <a:off x="838200" y="1825625"/>
            <a:ext cx="4287982" cy="4351338"/>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chemeClr val="dk1"/>
              </a:buClr>
              <a:buSzPts val="2400"/>
              <a:buChar char="•"/>
            </a:pPr>
            <a:r>
              <a:rPr lang="en-US" sz="2400">
                <a:latin typeface="Arial"/>
                <a:ea typeface="Arial"/>
                <a:cs typeface="Arial"/>
                <a:sym typeface="Arial"/>
              </a:rPr>
              <a:t>This study examined the impact of Covid-19 on the mental health of adults in care homes in England.</a:t>
            </a:r>
            <a:endParaRPr/>
          </a:p>
          <a:p>
            <a:pPr marL="228600" lvl="0" indent="-228600" algn="l" rtl="0">
              <a:lnSpc>
                <a:spcPct val="100000"/>
              </a:lnSpc>
              <a:spcBef>
                <a:spcPts val="0"/>
              </a:spcBef>
              <a:spcAft>
                <a:spcPts val="0"/>
              </a:spcAft>
              <a:buClr>
                <a:schemeClr val="dk1"/>
              </a:buClr>
              <a:buSzPts val="2400"/>
              <a:buChar char="•"/>
            </a:pPr>
            <a:r>
              <a:rPr lang="en-US" sz="2400">
                <a:latin typeface="Arial"/>
                <a:ea typeface="Arial"/>
                <a:cs typeface="Arial"/>
                <a:sym typeface="Arial"/>
              </a:rPr>
              <a:t>Rationale: </a:t>
            </a:r>
            <a:endParaRPr/>
          </a:p>
          <a:p>
            <a:pPr marL="685800" lvl="1" indent="-228600" algn="l" rtl="0">
              <a:lnSpc>
                <a:spcPct val="100000"/>
              </a:lnSpc>
              <a:spcBef>
                <a:spcPts val="0"/>
              </a:spcBef>
              <a:spcAft>
                <a:spcPts val="0"/>
              </a:spcAft>
              <a:buClr>
                <a:schemeClr val="dk1"/>
              </a:buClr>
              <a:buSzPts val="2400"/>
              <a:buFont typeface="Noto Sans Symbols"/>
              <a:buChar char="⮚"/>
            </a:pPr>
            <a:r>
              <a:rPr lang="en-US">
                <a:latin typeface="Arial"/>
                <a:ea typeface="Arial"/>
                <a:cs typeface="Arial"/>
                <a:sym typeface="Arial"/>
              </a:rPr>
              <a:t>Primary research has focused on the primary health ramifications of Covid-19 while ignoring the secondary effects such as mental health issues. </a:t>
            </a:r>
            <a:endParaRPr/>
          </a:p>
          <a:p>
            <a:pPr marL="228600" lvl="0" indent="-76200" algn="l" rtl="0">
              <a:lnSpc>
                <a:spcPct val="100000"/>
              </a:lnSpc>
              <a:spcBef>
                <a:spcPts val="0"/>
              </a:spcBef>
              <a:spcAft>
                <a:spcPts val="0"/>
              </a:spcAft>
              <a:buClr>
                <a:schemeClr val="dk1"/>
              </a:buClr>
              <a:buSzPts val="2400"/>
              <a:buNone/>
            </a:pPr>
            <a:endParaRPr sz="2400">
              <a:latin typeface="Arial"/>
              <a:ea typeface="Arial"/>
              <a:cs typeface="Arial"/>
              <a:sym typeface="Arial"/>
            </a:endParaRPr>
          </a:p>
        </p:txBody>
      </p:sp>
      <p:sp>
        <p:nvSpPr>
          <p:cNvPr id="97" name="Google Shape;97;p2"/>
          <p:cNvSpPr txBox="1">
            <a:spLocks noGrp="1"/>
          </p:cNvSpPr>
          <p:nvPr>
            <p:ph type="body" idx="2"/>
          </p:nvPr>
        </p:nvSpPr>
        <p:spPr>
          <a:xfrm>
            <a:off x="5126183" y="1825625"/>
            <a:ext cx="6719454" cy="2175669"/>
          </a:xfrm>
          <a:prstGeom prst="rect">
            <a:avLst/>
          </a:prstGeom>
          <a:noFill/>
          <a:ln>
            <a:noFill/>
          </a:ln>
        </p:spPr>
        <p:txBody>
          <a:bodyPr spcFirstLastPara="1" wrap="square" lIns="91425" tIns="45700" rIns="91425" bIns="45700" anchor="t" anchorCtr="0">
            <a:noAutofit/>
          </a:bodyPr>
          <a:lstStyle/>
          <a:p>
            <a:pPr marL="685800" lvl="1" indent="-228600" algn="l" rtl="0">
              <a:lnSpc>
                <a:spcPct val="100000"/>
              </a:lnSpc>
              <a:spcBef>
                <a:spcPts val="0"/>
              </a:spcBef>
              <a:spcAft>
                <a:spcPts val="0"/>
              </a:spcAft>
              <a:buClr>
                <a:schemeClr val="dk1"/>
              </a:buClr>
              <a:buSzPts val="2400"/>
              <a:buFont typeface="Noto Sans Symbols"/>
              <a:buChar char="⮚"/>
            </a:pPr>
            <a:r>
              <a:rPr lang="en-US">
                <a:latin typeface="Arial"/>
                <a:ea typeface="Arial"/>
                <a:cs typeface="Arial"/>
                <a:sym typeface="Arial"/>
              </a:rPr>
              <a:t>Adults in care homes are more vulnerable to the mental health effects of Covid-19 and suffer the worst effects, but receive little attention research (Frazer et al., 2021).</a:t>
            </a:r>
            <a:endParaRPr>
              <a:latin typeface="Arial"/>
              <a:ea typeface="Arial"/>
              <a:cs typeface="Arial"/>
              <a:sym typeface="Arial"/>
            </a:endParaRPr>
          </a:p>
        </p:txBody>
      </p:sp>
      <p:pic>
        <p:nvPicPr>
          <p:cNvPr id="98" name="Google Shape;98;p2"/>
          <p:cNvPicPr preferRelativeResize="0"/>
          <p:nvPr/>
        </p:nvPicPr>
        <p:blipFill rotWithShape="1">
          <a:blip r:embed="rId3">
            <a:alphaModFix/>
          </a:blip>
          <a:srcRect/>
          <a:stretch/>
        </p:blipFill>
        <p:spPr>
          <a:xfrm>
            <a:off x="5448184" y="3866357"/>
            <a:ext cx="3096721" cy="2706688"/>
          </a:xfrm>
          <a:prstGeom prst="rect">
            <a:avLst/>
          </a:prstGeom>
          <a:noFill/>
          <a:ln>
            <a:noFill/>
          </a:ln>
        </p:spPr>
      </p:pic>
      <p:pic>
        <p:nvPicPr>
          <p:cNvPr id="99" name="Google Shape;99;p2"/>
          <p:cNvPicPr preferRelativeResize="0"/>
          <p:nvPr/>
        </p:nvPicPr>
        <p:blipFill rotWithShape="1">
          <a:blip r:embed="rId4">
            <a:alphaModFix/>
          </a:blip>
          <a:srcRect/>
          <a:stretch/>
        </p:blipFill>
        <p:spPr>
          <a:xfrm>
            <a:off x="8544905" y="3866357"/>
            <a:ext cx="3023640" cy="270668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a:latin typeface="Arial"/>
                <a:ea typeface="Arial"/>
                <a:cs typeface="Arial"/>
                <a:sym typeface="Arial"/>
              </a:rPr>
              <a:t>Research Aim and Objectives</a:t>
            </a:r>
            <a:endParaRPr sz="3200" b="1">
              <a:latin typeface="Arial"/>
              <a:ea typeface="Arial"/>
              <a:cs typeface="Arial"/>
              <a:sym typeface="Arial"/>
            </a:endParaRPr>
          </a:p>
        </p:txBody>
      </p:sp>
      <p:sp>
        <p:nvSpPr>
          <p:cNvPr id="106" name="Google Shape;106;p3"/>
          <p:cNvSpPr txBox="1">
            <a:spLocks noGrp="1"/>
          </p:cNvSpPr>
          <p:nvPr>
            <p:ph type="body" idx="4"/>
          </p:nvPr>
        </p:nvSpPr>
        <p:spPr>
          <a:xfrm>
            <a:off x="4752109" y="1870364"/>
            <a:ext cx="7190509" cy="4319299"/>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rgbClr val="000000"/>
              </a:buClr>
              <a:buSzPts val="2400"/>
              <a:buChar char="•"/>
            </a:pPr>
            <a:r>
              <a:rPr lang="en-US" sz="2400" dirty="0">
                <a:solidFill>
                  <a:srgbClr val="000000"/>
                </a:solidFill>
                <a:latin typeface="Arial"/>
                <a:ea typeface="Arial"/>
                <a:cs typeface="Arial"/>
                <a:sym typeface="Arial"/>
              </a:rPr>
              <a:t>Aim:</a:t>
            </a:r>
            <a:endParaRPr dirty="0"/>
          </a:p>
          <a:p>
            <a:pPr marL="685800" lvl="1" indent="-228600" algn="l" rtl="0">
              <a:lnSpc>
                <a:spcPct val="100000"/>
              </a:lnSpc>
              <a:spcBef>
                <a:spcPts val="0"/>
              </a:spcBef>
              <a:spcAft>
                <a:spcPts val="0"/>
              </a:spcAft>
              <a:buClr>
                <a:srgbClr val="000000"/>
              </a:buClr>
              <a:buSzPts val="2400"/>
              <a:buChar char="•"/>
            </a:pPr>
            <a:r>
              <a:rPr lang="en-US" dirty="0">
                <a:solidFill>
                  <a:srgbClr val="000000"/>
                </a:solidFill>
                <a:latin typeface="Arial"/>
                <a:ea typeface="Arial"/>
                <a:cs typeface="Arial"/>
                <a:sym typeface="Arial"/>
              </a:rPr>
              <a:t>Assessing the impact of Covid-19 on the mental health of </a:t>
            </a:r>
            <a:r>
              <a:rPr lang="en-US" dirty="0" err="1">
                <a:solidFill>
                  <a:srgbClr val="000000"/>
                </a:solidFill>
                <a:latin typeface="Arial"/>
                <a:ea typeface="Arial"/>
                <a:cs typeface="Arial"/>
                <a:sym typeface="Arial"/>
              </a:rPr>
              <a:t>vulnerables</a:t>
            </a:r>
            <a:r>
              <a:rPr lang="en-US" dirty="0">
                <a:solidFill>
                  <a:srgbClr val="000000"/>
                </a:solidFill>
                <a:latin typeface="Arial"/>
                <a:ea typeface="Arial"/>
                <a:cs typeface="Arial"/>
                <a:sym typeface="Arial"/>
              </a:rPr>
              <a:t> in care homes in England.</a:t>
            </a:r>
            <a:endParaRPr dirty="0"/>
          </a:p>
          <a:p>
            <a:pPr marL="457200" lvl="1" indent="0" algn="l" rtl="0">
              <a:lnSpc>
                <a:spcPct val="100000"/>
              </a:lnSpc>
              <a:spcBef>
                <a:spcPts val="0"/>
              </a:spcBef>
              <a:spcAft>
                <a:spcPts val="0"/>
              </a:spcAft>
              <a:buClr>
                <a:schemeClr val="dk1"/>
              </a:buClr>
              <a:buSzPts val="2400"/>
              <a:buNone/>
            </a:pPr>
            <a:endParaRPr dirty="0">
              <a:latin typeface="Arial"/>
              <a:ea typeface="Arial"/>
              <a:cs typeface="Arial"/>
              <a:sym typeface="Arial"/>
            </a:endParaRPr>
          </a:p>
          <a:p>
            <a:pPr marL="228600" lvl="0" indent="-228600" algn="l" rtl="0">
              <a:lnSpc>
                <a:spcPct val="100000"/>
              </a:lnSpc>
              <a:spcBef>
                <a:spcPts val="0"/>
              </a:spcBef>
              <a:spcAft>
                <a:spcPts val="0"/>
              </a:spcAft>
              <a:buClr>
                <a:srgbClr val="000000"/>
              </a:buClr>
              <a:buSzPts val="2400"/>
              <a:buChar char="•"/>
            </a:pPr>
            <a:r>
              <a:rPr lang="en-US" sz="2400" dirty="0">
                <a:solidFill>
                  <a:srgbClr val="000000"/>
                </a:solidFill>
                <a:latin typeface="Arial"/>
                <a:ea typeface="Arial"/>
                <a:cs typeface="Arial"/>
                <a:sym typeface="Arial"/>
              </a:rPr>
              <a:t>Objective:</a:t>
            </a:r>
            <a:endParaRPr dirty="0"/>
          </a:p>
          <a:p>
            <a:pPr marL="685800" lvl="1" indent="-228600" algn="l" rtl="0">
              <a:lnSpc>
                <a:spcPct val="100000"/>
              </a:lnSpc>
              <a:spcBef>
                <a:spcPts val="0"/>
              </a:spcBef>
              <a:spcAft>
                <a:spcPts val="0"/>
              </a:spcAft>
              <a:buClr>
                <a:srgbClr val="000000"/>
              </a:buClr>
              <a:buSzPts val="2400"/>
              <a:buChar char="•"/>
            </a:pPr>
            <a:r>
              <a:rPr lang="en-US" dirty="0">
                <a:solidFill>
                  <a:srgbClr val="000000"/>
                </a:solidFill>
                <a:latin typeface="Arial"/>
                <a:ea typeface="Arial"/>
                <a:cs typeface="Arial"/>
                <a:sym typeface="Arial"/>
              </a:rPr>
              <a:t>To systematically review primary research on the impact of Covid-19 on the mental health of adults in care homes in England.</a:t>
            </a:r>
            <a:endParaRPr dirty="0"/>
          </a:p>
          <a:p>
            <a:pPr marL="685800" lvl="1" indent="-228600" algn="l" rtl="0">
              <a:lnSpc>
                <a:spcPct val="100000"/>
              </a:lnSpc>
              <a:spcBef>
                <a:spcPts val="0"/>
              </a:spcBef>
              <a:spcAft>
                <a:spcPts val="0"/>
              </a:spcAft>
              <a:buClr>
                <a:schemeClr val="dk1"/>
              </a:buClr>
              <a:buSzPts val="2400"/>
              <a:buChar char="•"/>
            </a:pPr>
            <a:r>
              <a:rPr lang="en-US" dirty="0">
                <a:latin typeface="Arial"/>
                <a:ea typeface="Arial"/>
                <a:cs typeface="Arial"/>
                <a:sym typeface="Arial"/>
              </a:rPr>
              <a:t>To identify interventions to help the elderly cope with the mental health of COVID-19 and other traumatic events while in care homes.</a:t>
            </a:r>
            <a:r>
              <a:rPr lang="en-US" dirty="0">
                <a:solidFill>
                  <a:srgbClr val="000000"/>
                </a:solidFill>
                <a:latin typeface="Arial"/>
                <a:ea typeface="Arial"/>
                <a:cs typeface="Arial"/>
                <a:sym typeface="Arial"/>
              </a:rPr>
              <a:t> </a:t>
            </a:r>
            <a:endParaRPr dirty="0">
              <a:latin typeface="Arial"/>
              <a:ea typeface="Arial"/>
              <a:cs typeface="Arial"/>
              <a:sym typeface="Arial"/>
            </a:endParaRPr>
          </a:p>
        </p:txBody>
      </p:sp>
      <p:pic>
        <p:nvPicPr>
          <p:cNvPr id="107" name="Google Shape;107;p3"/>
          <p:cNvPicPr preferRelativeResize="0"/>
          <p:nvPr/>
        </p:nvPicPr>
        <p:blipFill rotWithShape="1">
          <a:blip r:embed="rId3">
            <a:alphaModFix/>
          </a:blip>
          <a:srcRect/>
          <a:stretch/>
        </p:blipFill>
        <p:spPr>
          <a:xfrm>
            <a:off x="1643352" y="2161742"/>
            <a:ext cx="2461111" cy="1454293"/>
          </a:xfrm>
          <a:prstGeom prst="rect">
            <a:avLst/>
          </a:prstGeom>
          <a:noFill/>
          <a:ln>
            <a:noFill/>
          </a:ln>
        </p:spPr>
      </p:pic>
      <p:pic>
        <p:nvPicPr>
          <p:cNvPr id="108" name="Google Shape;108;p3"/>
          <p:cNvPicPr preferRelativeResize="0"/>
          <p:nvPr/>
        </p:nvPicPr>
        <p:blipFill rotWithShape="1">
          <a:blip r:embed="rId4">
            <a:alphaModFix/>
          </a:blip>
          <a:srcRect/>
          <a:stretch/>
        </p:blipFill>
        <p:spPr>
          <a:xfrm>
            <a:off x="1464574" y="4139912"/>
            <a:ext cx="2466975" cy="18478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a:latin typeface="Arial"/>
                <a:ea typeface="Arial"/>
                <a:cs typeface="Arial"/>
                <a:sym typeface="Arial"/>
              </a:rPr>
              <a:t>Research Methodology</a:t>
            </a:r>
            <a:endParaRPr sz="3200" b="1">
              <a:latin typeface="Arial"/>
              <a:ea typeface="Arial"/>
              <a:cs typeface="Arial"/>
              <a:sym typeface="Arial"/>
            </a:endParaRPr>
          </a:p>
        </p:txBody>
      </p:sp>
      <p:sp>
        <p:nvSpPr>
          <p:cNvPr id="115" name="Google Shape;115;p4"/>
          <p:cNvSpPr txBox="1">
            <a:spLocks noGrp="1"/>
          </p:cNvSpPr>
          <p:nvPr>
            <p:ph type="body" idx="1"/>
          </p:nvPr>
        </p:nvSpPr>
        <p:spPr>
          <a:xfrm>
            <a:off x="838200" y="3532909"/>
            <a:ext cx="5770418" cy="2644054"/>
          </a:xfrm>
          <a:prstGeom prst="rect">
            <a:avLst/>
          </a:prstGeom>
          <a:noFill/>
          <a:ln>
            <a:noFill/>
          </a:ln>
        </p:spPr>
        <p:txBody>
          <a:bodyPr spcFirstLastPara="1" wrap="square" lIns="91425" tIns="45700" rIns="91425" bIns="45700" anchor="t" anchorCtr="0">
            <a:noAutofit/>
          </a:bodyPr>
          <a:lstStyle/>
          <a:p>
            <a:pPr marL="228600" lvl="0" indent="-228600" algn="l" rtl="0">
              <a:lnSpc>
                <a:spcPct val="100000"/>
              </a:lnSpc>
              <a:spcBef>
                <a:spcPts val="0"/>
              </a:spcBef>
              <a:spcAft>
                <a:spcPts val="0"/>
              </a:spcAft>
              <a:buClr>
                <a:schemeClr val="dk1"/>
              </a:buClr>
              <a:buSzPts val="2400"/>
              <a:buChar char="•"/>
            </a:pPr>
            <a:r>
              <a:rPr lang="en-US" sz="2400" dirty="0">
                <a:latin typeface="Arial"/>
                <a:ea typeface="Arial"/>
                <a:cs typeface="Arial"/>
                <a:sym typeface="Arial"/>
              </a:rPr>
              <a:t>Inclusion criteria: </a:t>
            </a:r>
            <a:endParaRPr sz="2400" dirty="0">
              <a:latin typeface="Arial"/>
              <a:ea typeface="Arial"/>
              <a:cs typeface="Arial"/>
              <a:sym typeface="Arial"/>
            </a:endParaRPr>
          </a:p>
          <a:p>
            <a:pPr marL="685800" lvl="1" indent="-228600" algn="l" rtl="0">
              <a:lnSpc>
                <a:spcPct val="100000"/>
              </a:lnSpc>
              <a:spcBef>
                <a:spcPts val="0"/>
              </a:spcBef>
              <a:spcAft>
                <a:spcPts val="0"/>
              </a:spcAft>
              <a:buClr>
                <a:schemeClr val="dk1"/>
              </a:buClr>
              <a:buSzPts val="2400"/>
              <a:buFont typeface="Noto Sans Symbols"/>
              <a:buChar char="⮚"/>
            </a:pPr>
            <a:r>
              <a:rPr lang="en-US" dirty="0">
                <a:latin typeface="Arial"/>
                <a:ea typeface="Arial"/>
                <a:cs typeface="Arial"/>
                <a:sym typeface="Arial"/>
              </a:rPr>
              <a:t>1) Studies that examined the prevalence 2) the consequence of Covid-19 pandemic on the mental health. 3) Qualitative studies examining experiences and 4) triggers tied to Covid-19 of mental health issues among adults in care homes in UK.</a:t>
            </a:r>
            <a:endParaRPr dirty="0">
              <a:latin typeface="Arial"/>
              <a:ea typeface="Arial"/>
              <a:cs typeface="Arial"/>
              <a:sym typeface="Arial"/>
            </a:endParaRPr>
          </a:p>
        </p:txBody>
      </p:sp>
      <p:sp>
        <p:nvSpPr>
          <p:cNvPr id="116" name="Google Shape;116;p4"/>
          <p:cNvSpPr txBox="1">
            <a:spLocks noGrp="1"/>
          </p:cNvSpPr>
          <p:nvPr>
            <p:ph type="body" idx="2"/>
          </p:nvPr>
        </p:nvSpPr>
        <p:spPr>
          <a:xfrm>
            <a:off x="7079673" y="1825625"/>
            <a:ext cx="4391891" cy="4351338"/>
          </a:xfrm>
          <a:prstGeom prst="rect">
            <a:avLst/>
          </a:prstGeom>
          <a:noFill/>
          <a:ln>
            <a:noFill/>
          </a:ln>
        </p:spPr>
        <p:txBody>
          <a:bodyPr spcFirstLastPara="1" wrap="square" lIns="91425" tIns="45700" rIns="91425" bIns="45700" anchor="t" anchorCtr="0">
            <a:normAutofit lnSpcReduction="10000"/>
          </a:bodyPr>
          <a:lstStyle/>
          <a:p>
            <a:pPr marL="228600" lvl="0" indent="-228600" algn="l" rtl="0">
              <a:lnSpc>
                <a:spcPct val="100000"/>
              </a:lnSpc>
              <a:spcBef>
                <a:spcPts val="0"/>
              </a:spcBef>
              <a:spcAft>
                <a:spcPts val="0"/>
              </a:spcAft>
              <a:buClr>
                <a:schemeClr val="dk1"/>
              </a:buClr>
              <a:buSzPts val="2400"/>
              <a:buChar char="•"/>
            </a:pPr>
            <a:r>
              <a:rPr lang="en-US" sz="2400" dirty="0">
                <a:latin typeface="Arial"/>
                <a:ea typeface="Arial"/>
                <a:cs typeface="Arial"/>
                <a:sym typeface="Arial"/>
              </a:rPr>
              <a:t>Search strategy: </a:t>
            </a:r>
            <a:endParaRPr dirty="0"/>
          </a:p>
          <a:p>
            <a:pPr marL="685800" lvl="1" indent="-228600" algn="l" rtl="0">
              <a:lnSpc>
                <a:spcPct val="100000"/>
              </a:lnSpc>
              <a:spcBef>
                <a:spcPts val="0"/>
              </a:spcBef>
              <a:spcAft>
                <a:spcPts val="0"/>
              </a:spcAft>
              <a:buClr>
                <a:schemeClr val="dk1"/>
              </a:buClr>
              <a:buSzPts val="2400"/>
              <a:buFont typeface="Noto Sans Symbols"/>
              <a:buChar char="⮚"/>
            </a:pPr>
            <a:r>
              <a:rPr lang="en-US" dirty="0">
                <a:latin typeface="Arial"/>
                <a:ea typeface="Arial"/>
                <a:cs typeface="Arial"/>
                <a:sym typeface="Arial"/>
              </a:rPr>
              <a:t>Google Scholar, MEDLINE, and ERIC files were searched for pertinent sources. </a:t>
            </a:r>
            <a:endParaRPr dirty="0"/>
          </a:p>
          <a:p>
            <a:pPr marL="228600" lvl="0" indent="-228600" algn="l" rtl="0">
              <a:lnSpc>
                <a:spcPct val="100000"/>
              </a:lnSpc>
              <a:spcBef>
                <a:spcPts val="0"/>
              </a:spcBef>
              <a:spcAft>
                <a:spcPts val="0"/>
              </a:spcAft>
              <a:buClr>
                <a:schemeClr val="dk1"/>
              </a:buClr>
              <a:buSzPts val="2400"/>
              <a:buChar char="•"/>
            </a:pPr>
            <a:r>
              <a:rPr lang="en-US" sz="2400" dirty="0">
                <a:latin typeface="Arial"/>
                <a:ea typeface="Arial"/>
                <a:cs typeface="Arial"/>
                <a:sym typeface="Arial"/>
              </a:rPr>
              <a:t>Quality evaluation: </a:t>
            </a:r>
            <a:endParaRPr dirty="0"/>
          </a:p>
          <a:p>
            <a:pPr marL="685800" lvl="1" indent="-228600" algn="l" rtl="0">
              <a:lnSpc>
                <a:spcPct val="100000"/>
              </a:lnSpc>
              <a:spcBef>
                <a:spcPts val="0"/>
              </a:spcBef>
              <a:spcAft>
                <a:spcPts val="0"/>
              </a:spcAft>
              <a:buClr>
                <a:schemeClr val="dk1"/>
              </a:buClr>
              <a:buSzPts val="2400"/>
              <a:buFont typeface="Noto Sans Symbols"/>
              <a:buChar char="⮚"/>
            </a:pPr>
            <a:r>
              <a:rPr lang="en-US" dirty="0">
                <a:latin typeface="Arial"/>
                <a:ea typeface="Arial"/>
                <a:cs typeface="Arial"/>
                <a:sym typeface="Arial"/>
              </a:rPr>
              <a:t>Studies were evaluated for quality based on title, problem statement, objectives, population, data collection methods and findings.</a:t>
            </a:r>
            <a:endParaRPr dirty="0">
              <a:latin typeface="Arial"/>
              <a:ea typeface="Arial"/>
              <a:cs typeface="Arial"/>
              <a:sym typeface="Arial"/>
            </a:endParaRPr>
          </a:p>
        </p:txBody>
      </p:sp>
      <p:pic>
        <p:nvPicPr>
          <p:cNvPr id="117" name="Google Shape;117;p4"/>
          <p:cNvPicPr preferRelativeResize="0"/>
          <p:nvPr/>
        </p:nvPicPr>
        <p:blipFill rotWithShape="1">
          <a:blip r:embed="rId3">
            <a:alphaModFix/>
          </a:blip>
          <a:srcRect/>
          <a:stretch/>
        </p:blipFill>
        <p:spPr>
          <a:xfrm>
            <a:off x="1468580" y="1548558"/>
            <a:ext cx="3458867" cy="184580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a:latin typeface="Arial"/>
                <a:ea typeface="Arial"/>
                <a:cs typeface="Arial"/>
                <a:sym typeface="Arial"/>
              </a:rPr>
              <a:t>Literature Review</a:t>
            </a:r>
            <a:endParaRPr/>
          </a:p>
        </p:txBody>
      </p:sp>
      <p:graphicFrame>
        <p:nvGraphicFramePr>
          <p:cNvPr id="124" name="Google Shape;124;p5"/>
          <p:cNvGraphicFramePr/>
          <p:nvPr/>
        </p:nvGraphicFramePr>
        <p:xfrm>
          <a:off x="581892" y="1580376"/>
          <a:ext cx="10771925" cy="4576285"/>
        </p:xfrm>
        <a:graphic>
          <a:graphicData uri="http://schemas.openxmlformats.org/drawingml/2006/table">
            <a:tbl>
              <a:tblPr>
                <a:noFill/>
                <a:tableStyleId>{8E01A2A5-B32B-4465-B6B2-F1513328DFD5}</a:tableStyleId>
              </a:tblPr>
              <a:tblGrid>
                <a:gridCol w="1845325">
                  <a:extLst>
                    <a:ext uri="{9D8B030D-6E8A-4147-A177-3AD203B41FA5}">
                      <a16:colId xmlns:a16="http://schemas.microsoft.com/office/drawing/2014/main" val="20000"/>
                    </a:ext>
                  </a:extLst>
                </a:gridCol>
                <a:gridCol w="2915775">
                  <a:extLst>
                    <a:ext uri="{9D8B030D-6E8A-4147-A177-3AD203B41FA5}">
                      <a16:colId xmlns:a16="http://schemas.microsoft.com/office/drawing/2014/main" val="20001"/>
                    </a:ext>
                  </a:extLst>
                </a:gridCol>
                <a:gridCol w="2500200">
                  <a:extLst>
                    <a:ext uri="{9D8B030D-6E8A-4147-A177-3AD203B41FA5}">
                      <a16:colId xmlns:a16="http://schemas.microsoft.com/office/drawing/2014/main" val="20002"/>
                    </a:ext>
                  </a:extLst>
                </a:gridCol>
                <a:gridCol w="3510625">
                  <a:extLst>
                    <a:ext uri="{9D8B030D-6E8A-4147-A177-3AD203B41FA5}">
                      <a16:colId xmlns:a16="http://schemas.microsoft.com/office/drawing/2014/main" val="20003"/>
                    </a:ext>
                  </a:extLst>
                </a:gridCol>
              </a:tblGrid>
              <a:tr h="521175">
                <a:tc>
                  <a:txBody>
                    <a:bodyPr/>
                    <a:lstStyle/>
                    <a:p>
                      <a:pPr marL="0" marR="0" lvl="0" indent="0" algn="l" rtl="0">
                        <a:spcBef>
                          <a:spcPts val="0"/>
                        </a:spcBef>
                        <a:spcAft>
                          <a:spcPts val="0"/>
                        </a:spcAft>
                        <a:buNone/>
                      </a:pPr>
                      <a:r>
                        <a:rPr lang="en-US" sz="1200" b="1" i="0" u="none" strike="noStrike" cap="none">
                          <a:latin typeface="Calibri"/>
                          <a:ea typeface="Calibri"/>
                          <a:cs typeface="Calibri"/>
                          <a:sym typeface="Calibri"/>
                        </a:rPr>
                        <a:t>Author(s), title, and year of publication</a:t>
                      </a:r>
                      <a:endParaRPr sz="1200" b="0" i="0" u="none" strike="noStrike" cap="none">
                        <a:latin typeface="Calibri"/>
                        <a:ea typeface="Calibri"/>
                        <a:cs typeface="Calibri"/>
                        <a:sym typeface="Calibri"/>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latin typeface="Calibri"/>
                          <a:ea typeface="Calibri"/>
                          <a:cs typeface="Calibri"/>
                          <a:sym typeface="Calibri"/>
                        </a:rPr>
                        <a:t>Aim of study</a:t>
                      </a:r>
                      <a:endParaRPr sz="1200" b="0" i="0" u="none" strike="noStrike" cap="none">
                        <a:latin typeface="Calibri"/>
                        <a:ea typeface="Calibri"/>
                        <a:cs typeface="Calibri"/>
                        <a:sym typeface="Calibri"/>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latin typeface="Calibri"/>
                          <a:ea typeface="Calibri"/>
                          <a:cs typeface="Calibri"/>
                          <a:sym typeface="Calibri"/>
                        </a:rPr>
                        <a:t>Methods and Sample size and characteristics</a:t>
                      </a:r>
                      <a:endParaRPr sz="1200" b="0" i="0" u="none" strike="noStrike" cap="none">
                        <a:latin typeface="Calibri"/>
                        <a:ea typeface="Calibri"/>
                        <a:cs typeface="Calibri"/>
                        <a:sym typeface="Calibri"/>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latin typeface="Calibri"/>
                          <a:ea typeface="Calibri"/>
                          <a:cs typeface="Calibri"/>
                          <a:sym typeface="Calibri"/>
                        </a:rPr>
                        <a:t>Summary of main findings</a:t>
                      </a:r>
                      <a:endParaRPr sz="1200" b="0" i="0" u="none" strike="noStrike" cap="none">
                        <a:latin typeface="Calibri"/>
                        <a:ea typeface="Calibri"/>
                        <a:cs typeface="Calibri"/>
                        <a:sym typeface="Calibri"/>
                      </a:endParaRPr>
                    </a:p>
                    <a:p>
                      <a:pPr marL="0" marR="0" lvl="0" indent="0" algn="l" rtl="0">
                        <a:spcBef>
                          <a:spcPts val="0"/>
                        </a:spcBef>
                        <a:spcAft>
                          <a:spcPts val="0"/>
                        </a:spcAft>
                        <a:buNone/>
                      </a:pPr>
                      <a:r>
                        <a:rPr lang="en-US" sz="1200" b="1" i="0" u="none" strike="noStrike" cap="none">
                          <a:latin typeface="Calibri"/>
                          <a:ea typeface="Calibri"/>
                          <a:cs typeface="Calibri"/>
                          <a:sym typeface="Calibri"/>
                        </a:rPr>
                        <a:t> </a:t>
                      </a:r>
                      <a:endParaRPr sz="1200" b="0" i="0" u="none" strike="noStrike" cap="none">
                        <a:latin typeface="Calibri"/>
                        <a:ea typeface="Calibri"/>
                        <a:cs typeface="Calibri"/>
                        <a:sym typeface="Calibri"/>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78400">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Morciano et al. (2021)</a:t>
                      </a:r>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To determine the mortality and mental health issues in excess in care homes during the Covid-19 pandemic in UK.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Data mining from Care Quality Commission. Fixed-effect Poisson regressions on pre-pandemic data was used to compute the excess mortalities</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The odds for covid-19 related mortalities were higher in homes giving nursing care to older people with dementia.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266475">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Rajan &amp; Mckee (2020)</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To determine the impacts of Covid-19 on England care homes with a specific focus on assessing the challenges, Infection control mitigation, funding and workforce support.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Anonymous online survey. 42 care home managers and 35 directors participated in the study.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Isolation affected the moods negatively of approximately 80% of adults in care homes. Lack of social interaction and PPE instigation of barriers to robust social relationships augmented the deterioration of moods,  frustrations and mental health.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722800">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Eddy (2021)</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To investigate how NHS staff perceive the social implications of the COVID-19 pandemic.</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Online surveys. 464 workers from a UK mental health trust fund were invited to complete an anonymous online survey.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Limited access to professionals and community services impacted negatively the mental health of adults in care homes.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266475">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 Mansfield et al. (2021)</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 To investigate how the COVID-19 pandemic has influenced physical and mental health and access to health services in UK.</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Data mining- Electronic health records from an online database sampling 11 years or older individuals</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Arial"/>
                          <a:ea typeface="Arial"/>
                          <a:cs typeface="Arial"/>
                          <a:sym typeface="Arial"/>
                        </a:rPr>
                        <a:t>COVID-19 containment measures led to a considerable decline in access to primary care providers for diabetes, depression. </a:t>
                      </a:r>
                      <a:endParaRPr sz="12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51375">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 Sheehan et al. (2021)</a:t>
                      </a:r>
                      <a:endParaRPr sz="18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To explore how the COVID-19 pandemic affects the delivery of mental care services to people with intellectual disabilities. </a:t>
                      </a:r>
                      <a:endParaRPr sz="18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A sample of 648 individuals participated in a UK-based online survey from April 22 to May 12 2020. </a:t>
                      </a:r>
                      <a:endParaRPr sz="18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solidFill>
                            <a:schemeClr val="dk1"/>
                          </a:solidFill>
                          <a:latin typeface="Times New Roman"/>
                          <a:ea typeface="Times New Roman"/>
                          <a:cs typeface="Times New Roman"/>
                          <a:sym typeface="Times New Roman"/>
                        </a:rPr>
                        <a:t>The frustrated service dissemination due to Covid-19 influenced negatively the mental health of adults in care homes. </a:t>
                      </a:r>
                      <a:endParaRPr sz="1800" b="0" i="0" u="none" strike="noStrike" cap="none">
                        <a:solidFill>
                          <a:schemeClr val="dk1"/>
                        </a:solidFill>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graphicFrame>
        <p:nvGraphicFramePr>
          <p:cNvPr id="125" name="Google Shape;125;p5"/>
          <p:cNvGraphicFramePr/>
          <p:nvPr/>
        </p:nvGraphicFramePr>
        <p:xfrm>
          <a:off x="581892" y="5973788"/>
          <a:ext cx="10764850" cy="554990"/>
        </p:xfrm>
        <a:graphic>
          <a:graphicData uri="http://schemas.openxmlformats.org/drawingml/2006/table">
            <a:tbl>
              <a:tblPr>
                <a:noFill/>
                <a:tableStyleId>{8E01A2A5-B32B-4465-B6B2-F1513328DFD5}</a:tableStyleId>
              </a:tblPr>
              <a:tblGrid>
                <a:gridCol w="1844125">
                  <a:extLst>
                    <a:ext uri="{9D8B030D-6E8A-4147-A177-3AD203B41FA5}">
                      <a16:colId xmlns:a16="http://schemas.microsoft.com/office/drawing/2014/main" val="20000"/>
                    </a:ext>
                  </a:extLst>
                </a:gridCol>
                <a:gridCol w="2913850">
                  <a:extLst>
                    <a:ext uri="{9D8B030D-6E8A-4147-A177-3AD203B41FA5}">
                      <a16:colId xmlns:a16="http://schemas.microsoft.com/office/drawing/2014/main" val="20001"/>
                    </a:ext>
                  </a:extLst>
                </a:gridCol>
                <a:gridCol w="2498550">
                  <a:extLst>
                    <a:ext uri="{9D8B030D-6E8A-4147-A177-3AD203B41FA5}">
                      <a16:colId xmlns:a16="http://schemas.microsoft.com/office/drawing/2014/main" val="20002"/>
                    </a:ext>
                  </a:extLst>
                </a:gridCol>
                <a:gridCol w="3508325">
                  <a:extLst>
                    <a:ext uri="{9D8B030D-6E8A-4147-A177-3AD203B41FA5}">
                      <a16:colId xmlns:a16="http://schemas.microsoft.com/office/drawing/2014/main" val="20003"/>
                    </a:ext>
                  </a:extLst>
                </a:gridCol>
              </a:tblGrid>
              <a:tr h="369350">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 Burton et al. (2020)</a:t>
                      </a:r>
                      <a:endParaRPr sz="18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To examine how the COVID-19 pandemic has evolved since its outbreak and how it has affected people living in care homes in UK.</a:t>
                      </a:r>
                      <a:endParaRPr sz="18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latin typeface="Times New Roman"/>
                          <a:ea typeface="Times New Roman"/>
                          <a:cs typeface="Times New Roman"/>
                          <a:sym typeface="Times New Roman"/>
                        </a:rPr>
                        <a:t>The sample comprised people living in 189 residential care homes within the Lothian health region of UK.</a:t>
                      </a:r>
                      <a:endParaRPr sz="1800" b="0" i="0" u="none" strike="noStrike" cap="none">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solidFill>
                            <a:schemeClr val="dk1"/>
                          </a:solidFill>
                          <a:latin typeface="Times New Roman"/>
                          <a:ea typeface="Times New Roman"/>
                          <a:cs typeface="Times New Roman"/>
                          <a:sym typeface="Times New Roman"/>
                        </a:rPr>
                        <a:t>Care homes with large population were more likely to record higher COVID-19 outbreaks, related deaths and mental health problems.</a:t>
                      </a:r>
                      <a:endParaRPr sz="1800" b="0" i="0" u="none" strike="noStrike" cap="none">
                        <a:solidFill>
                          <a:schemeClr val="dk1"/>
                        </a:solidFill>
                        <a:latin typeface="Arial"/>
                        <a:ea typeface="Arial"/>
                        <a:cs typeface="Arial"/>
                        <a:sym typeface="Arial"/>
                      </a:endParaRPr>
                    </a:p>
                  </a:txBody>
                  <a:tcPr marL="68575" marR="68575" marT="635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a:latin typeface="Arial"/>
                <a:ea typeface="Arial"/>
                <a:cs typeface="Arial"/>
                <a:sym typeface="Arial"/>
              </a:rPr>
              <a:t>Results </a:t>
            </a:r>
            <a:endParaRPr/>
          </a:p>
        </p:txBody>
      </p:sp>
      <p:sp>
        <p:nvSpPr>
          <p:cNvPr id="142" name="Google Shape;142;p7"/>
          <p:cNvSpPr txBox="1">
            <a:spLocks noGrp="1"/>
          </p:cNvSpPr>
          <p:nvPr>
            <p:ph type="body" idx="1"/>
          </p:nvPr>
        </p:nvSpPr>
        <p:spPr>
          <a:xfrm>
            <a:off x="547255" y="3376829"/>
            <a:ext cx="5548745" cy="289343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400"/>
              <a:buChar char="•"/>
            </a:pPr>
            <a:r>
              <a:rPr lang="en-US" sz="2400" dirty="0">
                <a:latin typeface="Arial"/>
                <a:ea typeface="Arial"/>
                <a:cs typeface="Arial"/>
                <a:sym typeface="Arial"/>
              </a:rPr>
              <a:t>Three themes emerged from the systematic literature review: </a:t>
            </a:r>
            <a:endParaRPr dirty="0"/>
          </a:p>
          <a:p>
            <a:pPr marL="685800" lvl="1" indent="-228600" algn="l" rtl="0">
              <a:lnSpc>
                <a:spcPct val="90000"/>
              </a:lnSpc>
              <a:spcBef>
                <a:spcPts val="500"/>
              </a:spcBef>
              <a:spcAft>
                <a:spcPts val="0"/>
              </a:spcAft>
              <a:buClr>
                <a:schemeClr val="dk1"/>
              </a:buClr>
              <a:buSzPts val="2400"/>
              <a:buChar char="•"/>
            </a:pPr>
            <a:r>
              <a:rPr lang="en-US" dirty="0">
                <a:latin typeface="Arial"/>
                <a:ea typeface="Arial"/>
                <a:cs typeface="Arial"/>
                <a:sym typeface="Arial"/>
              </a:rPr>
              <a:t>The impact of pandemic towards mental health of adults in care homes</a:t>
            </a:r>
            <a:endParaRPr dirty="0"/>
          </a:p>
          <a:p>
            <a:pPr marL="685800" lvl="1" indent="-228600" algn="l" rtl="0">
              <a:lnSpc>
                <a:spcPct val="90000"/>
              </a:lnSpc>
              <a:spcBef>
                <a:spcPts val="500"/>
              </a:spcBef>
              <a:spcAft>
                <a:spcPts val="0"/>
              </a:spcAft>
              <a:buClr>
                <a:schemeClr val="dk1"/>
              </a:buClr>
              <a:buSzPts val="2400"/>
              <a:buChar char="•"/>
            </a:pPr>
            <a:r>
              <a:rPr lang="en-US" dirty="0">
                <a:latin typeface="Arial"/>
                <a:ea typeface="Arial"/>
                <a:cs typeface="Arial"/>
                <a:sym typeface="Arial"/>
              </a:rPr>
              <a:t>Prevalence of mental health conditions among the elderly in care homes</a:t>
            </a:r>
            <a:endParaRPr dirty="0"/>
          </a:p>
          <a:p>
            <a:pPr marL="685800" lvl="1" indent="-228600" algn="l" rtl="0">
              <a:lnSpc>
                <a:spcPct val="90000"/>
              </a:lnSpc>
              <a:spcBef>
                <a:spcPts val="500"/>
              </a:spcBef>
              <a:spcAft>
                <a:spcPts val="0"/>
              </a:spcAft>
              <a:buClr>
                <a:schemeClr val="dk1"/>
              </a:buClr>
              <a:buSzPts val="2400"/>
              <a:buChar char="•"/>
            </a:pPr>
            <a:r>
              <a:rPr lang="en-US" dirty="0">
                <a:latin typeface="Arial"/>
                <a:ea typeface="Arial"/>
                <a:cs typeface="Arial"/>
                <a:sym typeface="Arial"/>
              </a:rPr>
              <a:t>Triggers of mental health problems in the elderly population </a:t>
            </a:r>
            <a:endParaRPr dirty="0"/>
          </a:p>
        </p:txBody>
      </p:sp>
      <p:sp>
        <p:nvSpPr>
          <p:cNvPr id="143" name="Google Shape;143;p7"/>
          <p:cNvSpPr txBox="1">
            <a:spLocks noGrp="1"/>
          </p:cNvSpPr>
          <p:nvPr>
            <p:ph type="body" idx="2"/>
          </p:nvPr>
        </p:nvSpPr>
        <p:spPr>
          <a:xfrm>
            <a:off x="6172200" y="1825625"/>
            <a:ext cx="5181600" cy="2637703"/>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400"/>
              <a:buChar char="•"/>
            </a:pPr>
            <a:r>
              <a:rPr lang="en-US" sz="2400" dirty="0">
                <a:latin typeface="Arial"/>
                <a:ea typeface="Arial"/>
                <a:cs typeface="Arial"/>
                <a:sym typeface="Arial"/>
              </a:rPr>
              <a:t>There was a rise in the mental health problems and mortalities among the elderly in care homes during the Covid-19 pandemic.</a:t>
            </a:r>
            <a:endParaRPr dirty="0"/>
          </a:p>
          <a:p>
            <a:pPr marL="228600" lvl="0" indent="-228600" algn="l" rtl="0">
              <a:lnSpc>
                <a:spcPct val="90000"/>
              </a:lnSpc>
              <a:spcBef>
                <a:spcPts val="1000"/>
              </a:spcBef>
              <a:spcAft>
                <a:spcPts val="0"/>
              </a:spcAft>
              <a:buClr>
                <a:schemeClr val="dk1"/>
              </a:buClr>
              <a:buSzPts val="2400"/>
              <a:buChar char="•"/>
            </a:pPr>
            <a:r>
              <a:rPr lang="en-US" sz="2400" dirty="0">
                <a:latin typeface="Arial"/>
                <a:ea typeface="Arial"/>
                <a:cs typeface="Arial"/>
                <a:sym typeface="Arial"/>
              </a:rPr>
              <a:t>Covid-19 pandemic worsen mental health problems among elderly in care homes.</a:t>
            </a:r>
            <a:endParaRPr sz="2400" dirty="0">
              <a:latin typeface="Arial"/>
              <a:ea typeface="Arial"/>
              <a:cs typeface="Arial"/>
              <a:sym typeface="Arial"/>
            </a:endParaRPr>
          </a:p>
        </p:txBody>
      </p:sp>
      <p:pic>
        <p:nvPicPr>
          <p:cNvPr id="144" name="Google Shape;144;p7"/>
          <p:cNvPicPr preferRelativeResize="0"/>
          <p:nvPr/>
        </p:nvPicPr>
        <p:blipFill rotWithShape="1">
          <a:blip r:embed="rId3">
            <a:alphaModFix/>
          </a:blip>
          <a:srcRect/>
          <a:stretch/>
        </p:blipFill>
        <p:spPr>
          <a:xfrm>
            <a:off x="7126864" y="4823547"/>
            <a:ext cx="2981325" cy="1533525"/>
          </a:xfrm>
          <a:prstGeom prst="rect">
            <a:avLst/>
          </a:prstGeom>
          <a:noFill/>
          <a:ln>
            <a:noFill/>
          </a:ln>
        </p:spPr>
      </p:pic>
      <p:pic>
        <p:nvPicPr>
          <p:cNvPr id="145" name="Google Shape;145;p7"/>
          <p:cNvPicPr preferRelativeResize="0"/>
          <p:nvPr/>
        </p:nvPicPr>
        <p:blipFill rotWithShape="1">
          <a:blip r:embed="rId4">
            <a:alphaModFix/>
          </a:blip>
          <a:srcRect/>
          <a:stretch/>
        </p:blipFill>
        <p:spPr>
          <a:xfrm>
            <a:off x="1018310" y="1371167"/>
            <a:ext cx="3580473" cy="187079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US" b="1">
                <a:latin typeface="Times New Roman"/>
                <a:ea typeface="Times New Roman"/>
                <a:cs typeface="Times New Roman"/>
                <a:sym typeface="Times New Roman"/>
              </a:rPr>
              <a:t>Discussion</a:t>
            </a:r>
            <a:endParaRPr/>
          </a:p>
        </p:txBody>
      </p:sp>
      <p:sp>
        <p:nvSpPr>
          <p:cNvPr id="152" name="Google Shape;152;p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400"/>
              <a:buFont typeface="Noto Sans Symbols"/>
              <a:buChar char="❑"/>
            </a:pPr>
            <a:r>
              <a:rPr lang="en-US" sz="2400">
                <a:latin typeface="Arial"/>
                <a:ea typeface="Arial"/>
                <a:cs typeface="Arial"/>
                <a:sym typeface="Arial"/>
              </a:rPr>
              <a:t>Adults in care homes are more vulnerable to mental health conditions.</a:t>
            </a:r>
            <a:endParaRPr sz="2400">
              <a:latin typeface="Arial"/>
              <a:ea typeface="Arial"/>
              <a:cs typeface="Arial"/>
              <a:sym typeface="Arial"/>
            </a:endParaRPr>
          </a:p>
          <a:p>
            <a:pPr marL="228600" lvl="0" indent="-228600" algn="l" rtl="0">
              <a:lnSpc>
                <a:spcPct val="90000"/>
              </a:lnSpc>
              <a:spcBef>
                <a:spcPts val="1000"/>
              </a:spcBef>
              <a:spcAft>
                <a:spcPts val="0"/>
              </a:spcAft>
              <a:buClr>
                <a:schemeClr val="dk1"/>
              </a:buClr>
              <a:buSzPts val="2400"/>
              <a:buFont typeface="Noto Sans Symbols"/>
              <a:buChar char="❑"/>
            </a:pPr>
            <a:r>
              <a:rPr lang="en-US" sz="2400">
                <a:latin typeface="Arial"/>
                <a:ea typeface="Arial"/>
                <a:cs typeface="Arial"/>
                <a:sym typeface="Arial"/>
              </a:rPr>
              <a:t>Covid-19 pandemic exacerbate mental health problems through:</a:t>
            </a:r>
            <a:endParaRPr/>
          </a:p>
          <a:p>
            <a:pPr marL="685800" lvl="1" indent="-228600" algn="l" rtl="0">
              <a:lnSpc>
                <a:spcPct val="90000"/>
              </a:lnSpc>
              <a:spcBef>
                <a:spcPts val="500"/>
              </a:spcBef>
              <a:spcAft>
                <a:spcPts val="0"/>
              </a:spcAft>
              <a:buClr>
                <a:schemeClr val="dk1"/>
              </a:buClr>
              <a:buSzPts val="2400"/>
              <a:buFont typeface="Noto Sans Symbols"/>
              <a:buChar char="▪"/>
            </a:pPr>
            <a:r>
              <a:rPr lang="en-US">
                <a:latin typeface="Arial"/>
                <a:ea typeface="Arial"/>
                <a:cs typeface="Arial"/>
                <a:sym typeface="Arial"/>
              </a:rPr>
              <a:t>Containment measures</a:t>
            </a:r>
            <a:endParaRPr/>
          </a:p>
          <a:p>
            <a:pPr marL="685800" lvl="1" indent="-228600" algn="l" rtl="0">
              <a:lnSpc>
                <a:spcPct val="90000"/>
              </a:lnSpc>
              <a:spcBef>
                <a:spcPts val="500"/>
              </a:spcBef>
              <a:spcAft>
                <a:spcPts val="0"/>
              </a:spcAft>
              <a:buClr>
                <a:schemeClr val="dk1"/>
              </a:buClr>
              <a:buSzPts val="2400"/>
              <a:buFont typeface="Noto Sans Symbols"/>
              <a:buChar char="▪"/>
            </a:pPr>
            <a:r>
              <a:rPr lang="en-US">
                <a:latin typeface="Arial"/>
                <a:ea typeface="Arial"/>
                <a:cs typeface="Arial"/>
                <a:sym typeface="Arial"/>
              </a:rPr>
              <a:t>Stigmatisation of affected adults</a:t>
            </a:r>
            <a:endParaRPr/>
          </a:p>
          <a:p>
            <a:pPr marL="685800" lvl="1" indent="-228600" algn="l" rtl="0">
              <a:lnSpc>
                <a:spcPct val="90000"/>
              </a:lnSpc>
              <a:spcBef>
                <a:spcPts val="500"/>
              </a:spcBef>
              <a:spcAft>
                <a:spcPts val="0"/>
              </a:spcAft>
              <a:buClr>
                <a:schemeClr val="dk1"/>
              </a:buClr>
              <a:buSzPts val="2400"/>
              <a:buFont typeface="Noto Sans Symbols"/>
              <a:buChar char="▪"/>
            </a:pPr>
            <a:r>
              <a:rPr lang="en-US">
                <a:latin typeface="Arial"/>
                <a:ea typeface="Arial"/>
                <a:cs typeface="Arial"/>
                <a:sym typeface="Arial"/>
              </a:rPr>
              <a:t>Limited access to PPT</a:t>
            </a:r>
            <a:endParaRPr/>
          </a:p>
          <a:p>
            <a:pPr marL="685800" lvl="1" indent="-228600" algn="l" rtl="0">
              <a:lnSpc>
                <a:spcPct val="90000"/>
              </a:lnSpc>
              <a:spcBef>
                <a:spcPts val="500"/>
              </a:spcBef>
              <a:spcAft>
                <a:spcPts val="0"/>
              </a:spcAft>
              <a:buClr>
                <a:schemeClr val="dk1"/>
              </a:buClr>
              <a:buSzPts val="2400"/>
              <a:buFont typeface="Noto Sans Symbols"/>
              <a:buChar char="▪"/>
            </a:pPr>
            <a:r>
              <a:rPr lang="en-US">
                <a:latin typeface="Arial"/>
                <a:ea typeface="Arial"/>
                <a:cs typeface="Arial"/>
                <a:sym typeface="Arial"/>
              </a:rPr>
              <a:t>Concerns about spreading the disease. </a:t>
            </a:r>
            <a:endParaRPr>
              <a:latin typeface="Arial"/>
              <a:ea typeface="Arial"/>
              <a:cs typeface="Arial"/>
              <a:sym typeface="Arial"/>
            </a:endParaRPr>
          </a:p>
          <a:p>
            <a:pPr marL="228600" lvl="0" indent="-228600" algn="l" rtl="0">
              <a:lnSpc>
                <a:spcPct val="90000"/>
              </a:lnSpc>
              <a:spcBef>
                <a:spcPts val="1000"/>
              </a:spcBef>
              <a:spcAft>
                <a:spcPts val="0"/>
              </a:spcAft>
              <a:buClr>
                <a:schemeClr val="dk1"/>
              </a:buClr>
              <a:buSzPts val="2400"/>
              <a:buFont typeface="Noto Sans Symbols"/>
              <a:buChar char="❑"/>
            </a:pPr>
            <a:r>
              <a:rPr lang="en-US" sz="2400">
                <a:latin typeface="Arial"/>
                <a:ea typeface="Arial"/>
                <a:cs typeface="Arial"/>
                <a:sym typeface="Arial"/>
              </a:rPr>
              <a:t>The government should use the triggers as a means of developing intervention strategies such as de-stigmatization and staffing care homes in order to mitigate mental health issues. </a:t>
            </a:r>
            <a:endParaRPr sz="240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a:latin typeface="Arial"/>
                <a:ea typeface="Arial"/>
                <a:cs typeface="Arial"/>
                <a:sym typeface="Arial"/>
              </a:rPr>
              <a:t>Conclusion</a:t>
            </a:r>
            <a:endParaRPr/>
          </a:p>
        </p:txBody>
      </p:sp>
      <p:sp>
        <p:nvSpPr>
          <p:cNvPr id="159" name="Google Shape;159;p9"/>
          <p:cNvSpPr txBox="1">
            <a:spLocks noGrp="1"/>
          </p:cNvSpPr>
          <p:nvPr>
            <p:ph type="body" idx="1"/>
          </p:nvPr>
        </p:nvSpPr>
        <p:spPr>
          <a:xfrm>
            <a:off x="838200" y="1825625"/>
            <a:ext cx="10515600" cy="4707522"/>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400"/>
              <a:buChar char="•"/>
            </a:pPr>
            <a:r>
              <a:rPr lang="en-US" sz="2400">
                <a:latin typeface="Arial"/>
                <a:ea typeface="Arial"/>
                <a:cs typeface="Arial"/>
                <a:sym typeface="Arial"/>
              </a:rPr>
              <a:t>The elderly in care homes sufficed as one of the most vulnerable groups to the effects of Covid-19 pandemic registering an increase in the mortalities and mental health problems. </a:t>
            </a:r>
            <a:endParaRPr/>
          </a:p>
          <a:p>
            <a:pPr marL="228600" lvl="0" indent="-228600" algn="l" rtl="0">
              <a:lnSpc>
                <a:spcPct val="90000"/>
              </a:lnSpc>
              <a:spcBef>
                <a:spcPts val="1000"/>
              </a:spcBef>
              <a:spcAft>
                <a:spcPts val="0"/>
              </a:spcAft>
              <a:buClr>
                <a:schemeClr val="dk1"/>
              </a:buClr>
              <a:buSzPts val="2400"/>
              <a:buChar char="•"/>
            </a:pPr>
            <a:r>
              <a:rPr lang="en-US" sz="2400">
                <a:latin typeface="Arial"/>
                <a:ea typeface="Arial"/>
                <a:cs typeface="Arial"/>
                <a:sym typeface="Arial"/>
              </a:rPr>
              <a:t>In addition to  Covid-19 containment measures, the elderly suffered lack of social interaction, stigmatization of Covid-19 infections, limited access to PPT, the fear  associated with the infections, unreliable testing, and staff shortage. </a:t>
            </a:r>
            <a:endParaRPr sz="2400">
              <a:latin typeface="Arial"/>
              <a:ea typeface="Arial"/>
              <a:cs typeface="Arial"/>
              <a:sym typeface="Arial"/>
            </a:endParaRPr>
          </a:p>
          <a:p>
            <a:pPr marL="228600" lvl="0" indent="-228600" algn="l" rtl="0">
              <a:lnSpc>
                <a:spcPct val="90000"/>
              </a:lnSpc>
              <a:spcBef>
                <a:spcPts val="1000"/>
              </a:spcBef>
              <a:spcAft>
                <a:spcPts val="0"/>
              </a:spcAft>
              <a:buClr>
                <a:schemeClr val="dk1"/>
              </a:buClr>
              <a:buSzPts val="2400"/>
              <a:buChar char="•"/>
            </a:pPr>
            <a:r>
              <a:rPr lang="en-US" sz="2400">
                <a:latin typeface="Arial"/>
                <a:ea typeface="Arial"/>
                <a:cs typeface="Arial"/>
                <a:sym typeface="Arial"/>
              </a:rPr>
              <a:t>These factors heightened the risk of mental health illness among the elderly in care homes. </a:t>
            </a:r>
            <a:endParaRPr sz="2400">
              <a:latin typeface="Arial"/>
              <a:ea typeface="Arial"/>
              <a:cs typeface="Arial"/>
              <a:sym typeface="Arial"/>
            </a:endParaRPr>
          </a:p>
          <a:p>
            <a:pPr marL="228600" lvl="0" indent="-228600" algn="l" rtl="0">
              <a:lnSpc>
                <a:spcPct val="90000"/>
              </a:lnSpc>
              <a:spcBef>
                <a:spcPts val="1000"/>
              </a:spcBef>
              <a:spcAft>
                <a:spcPts val="0"/>
              </a:spcAft>
              <a:buClr>
                <a:schemeClr val="dk1"/>
              </a:buClr>
              <a:buSzPts val="2400"/>
              <a:buChar char="•"/>
            </a:pPr>
            <a:r>
              <a:rPr lang="en-US" sz="2400">
                <a:latin typeface="Arial"/>
                <a:ea typeface="Arial"/>
                <a:cs typeface="Arial"/>
                <a:sym typeface="Arial"/>
              </a:rPr>
              <a:t>The UK government should work together with social care homes to address the COVID-19-related risk factors for poor mental health among the elderly in care homes (Rajan &amp; Mckee, 2020; Comas-Herrera et al., 2020; Volkow, 2020). </a:t>
            </a:r>
            <a:endParaRPr sz="240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200"/>
              <a:buFont typeface="Arial"/>
              <a:buNone/>
            </a:pPr>
            <a:r>
              <a:rPr lang="en-US" sz="3200" b="1">
                <a:latin typeface="Arial"/>
                <a:ea typeface="Arial"/>
                <a:cs typeface="Arial"/>
                <a:sym typeface="Arial"/>
              </a:rPr>
              <a:t>References </a:t>
            </a:r>
            <a:endParaRPr/>
          </a:p>
        </p:txBody>
      </p:sp>
      <p:sp>
        <p:nvSpPr>
          <p:cNvPr id="166" name="Google Shape;166;p1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fontScale="47500" lnSpcReduction="20000"/>
          </a:bodyPr>
          <a:lstStyle/>
          <a:p>
            <a:pPr marL="228600" lvl="0" indent="-228600" algn="l" rtl="0">
              <a:lnSpc>
                <a:spcPct val="90000"/>
              </a:lnSpc>
              <a:spcBef>
                <a:spcPts val="0"/>
              </a:spcBef>
              <a:spcAft>
                <a:spcPts val="0"/>
              </a:spcAft>
              <a:buClr>
                <a:schemeClr val="dk1"/>
              </a:buClr>
              <a:buSzPct val="100000"/>
              <a:buChar char="•"/>
            </a:pPr>
            <a:r>
              <a:rPr lang="en-US">
                <a:latin typeface="Arial"/>
                <a:ea typeface="Arial"/>
                <a:cs typeface="Arial"/>
                <a:sym typeface="Arial"/>
              </a:rPr>
              <a:t>Burton, J.K., Bayne, G., Evans, C., Garbe, F., Gorman, D., Honhold, N., McCormick, D., Othieno, R., Stevenson, J.E., Swietlik, S. and Templeton, K.E., 2020. Evolution and effects of COVID-19 outbreaks in care homes: a population analysis in 189 care homes in one geographical region of the UK. The Lancet Healthy Longevity, 1(1), pp.e21-e31. </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Comas-Herrera, A., Fernandez, J.L., Hancock, R., Hatton, C., Knapp, M., McDaid, D., Malley, J., Wistow, G. and Wittenberg, R., 2020. COVID-19: Implications for the support of people with social care needs in England. Journal of Aging &amp; Social Policy, 32(4-5), pp.365-372.</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Daly, M., Sutin, A.R. and Robinson, E., 2020. Longitudinal changes in mental health and the COVID-19 pandemic: Evidence from the UK Household Longitudinal Study. Psychological medicine, pp.1-10.</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Dutey-Magni, P.F., Williams, H., Jhass, A., Rait, G., Lorencatto, F., Hemingway, H., Hayward, A. and Shallcross, L., 2021. COVID-19 infection and attributable mortality in UK care homes: Cohort study using active surveillance and electronic records (March-June 2020). MedRXiv, pp.2020-07.</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Eddy, C.M., 2021. The social impact of COVID‐19 as perceived by the employees of a UK mental health service. International journal of mental health nursing, 30, pp.1366-1375.</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Frazer, K., Mitchell, L., Stokes, D., Lacey, E., Crowley, E. and Kelleher, C.C., 2021. A rapid systematic review of measures to protect older people in long-term care facilities from COVID-19. BMJ open, 11(10), p.e047012.</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Giebel, C., Cannon, J., Hanna, K., Butchard, S., Eley, R., Gaughan, A., Komuravelli, A., Shenton, J., Callaghan, S., Tetlow, H. and Limbert, S., 2021. Impact of COVID-19 related social support service closures on people with dementia and unpaid carers: a qualitative study. Aging &amp; Mental Health, 25(7), pp.1281-1288.</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Gillard, S., Dare, C., Hardy, J., Nyikavaranda, P., Rowan Olive, R., Shah, P., Birken, M., Foye, U., Ocloo, J., Pearce, E. and Stefanidou, T., 2021. Experiences of living with mental health problems during the COVID-19 pandemic in the UK: a coproduced, participatory qualitative interview study. Social psychiatry and psychiatric epidemiology, 56(8), pp.1447-1457.</a:t>
            </a:r>
            <a:endParaRPr/>
          </a:p>
          <a:p>
            <a:pPr marL="228600" lvl="0" indent="-228600" algn="l" rtl="0">
              <a:lnSpc>
                <a:spcPct val="90000"/>
              </a:lnSpc>
              <a:spcBef>
                <a:spcPts val="1000"/>
              </a:spcBef>
              <a:spcAft>
                <a:spcPts val="0"/>
              </a:spcAft>
              <a:buClr>
                <a:schemeClr val="dk1"/>
              </a:buClr>
              <a:buSzPct val="100000"/>
              <a:buChar char="•"/>
            </a:pPr>
            <a:r>
              <a:rPr lang="en-US">
                <a:latin typeface="Arial"/>
                <a:ea typeface="Arial"/>
                <a:cs typeface="Arial"/>
                <a:sym typeface="Arial"/>
              </a:rPr>
              <a:t>Gordon, A.L., Goodman, C., Achterberg, W., Barker, R.O., Burns, E., Hanratty, B., Martin, F.C., Meyer, J., O’Neill, D., Schols, J. and Spilsbury, K., 2020. Commentary: COVID in care homes—challenges and dilemmas in healthcare delivery. Age and ageing, 49(5), pp.701-705.</a:t>
            </a:r>
            <a:endParaRPr>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020f20b92a3665f156ed80530e3c64e9">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0660ddfb70755a906355a8c8507c8377"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75DF97-3A5D-45F0-A642-8A1F64A456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6F4764-2DA6-464F-9E55-06DE8A357981}">
  <ds:schemaRefs>
    <ds:schemaRef ds:uri="http://schemas.microsoft.com/sharepoint/v3/contenttype/forms"/>
  </ds:schemaRefs>
</ds:datastoreItem>
</file>

<file path=customXml/itemProps3.xml><?xml version="1.0" encoding="utf-8"?>
<ds:datastoreItem xmlns:ds="http://schemas.openxmlformats.org/officeDocument/2006/customXml" ds:itemID="{A740A2E5-B694-4368-B63A-323BA1423967}">
  <ds:schemaRefs>
    <ds:schemaRef ds:uri="http://schemas.microsoft.com/office/infopath/2007/PartnerControls"/>
    <ds:schemaRef ds:uri="f54e4810-f1f5-4bce-aa8e-e4722dc561be"/>
    <ds:schemaRef ds:uri="http://purl.org/dc/elements/1.1/"/>
    <ds:schemaRef ds:uri="http://schemas.microsoft.com/office/2006/metadata/properties"/>
    <ds:schemaRef ds:uri="7b23fa32-4003-4364-bee1-595462966394"/>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1428</TotalTime>
  <Words>2502</Words>
  <Application>Microsoft Office PowerPoint</Application>
  <PresentationFormat>Widescreen</PresentationFormat>
  <Paragraphs>113</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Noto Sans Symbols</vt:lpstr>
      <vt:lpstr>Times New Roman</vt:lpstr>
      <vt:lpstr>Office Theme</vt:lpstr>
      <vt:lpstr>Module: Introduction to Research (BMHP5005)  Assessment 2: Viva Voice</vt:lpstr>
      <vt:lpstr>introduction</vt:lpstr>
      <vt:lpstr>Research Aim and Objectives</vt:lpstr>
      <vt:lpstr>Research Methodology</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Research (BMHP5005)  Assessment 2: Viva Voice</dc:title>
  <dc:creator>2009133@student.uwtsd.ac.uk;tedi</dc:creator>
  <cp:lastModifiedBy>Teodora Nikolova (2009133)</cp:lastModifiedBy>
  <cp:revision>1</cp:revision>
  <dcterms:created xsi:type="dcterms:W3CDTF">2020-04-30T09:56:57Z</dcterms:created>
  <dcterms:modified xsi:type="dcterms:W3CDTF">2022-04-14T20:54:50Z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