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59" r:id="rId5"/>
  </p:sldIdLst>
  <p:sldSz cx="12779375" cy="71993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F42BBA-C538-4A5F-AAF0-085887F4F864}" v="10" dt="2025-10-20T11:41:02.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0" d="100"/>
          <a:sy n="70" d="100"/>
        </p:scale>
        <p:origin x="1037" y="254"/>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77293" y="2505529"/>
            <a:ext cx="9424789" cy="1727835"/>
          </a:xfrm>
          <a:solidFill>
            <a:srgbClr val="FFFFFF"/>
          </a:solidFill>
          <a:ln w="38100">
            <a:solidFill>
              <a:srgbClr val="404040"/>
            </a:solidFill>
          </a:ln>
        </p:spPr>
        <p:txBody>
          <a:bodyPr lIns="274320" rIns="274320" anchor="ctr" anchorCtr="1">
            <a:normAutofit/>
          </a:bodyPr>
          <a:lstStyle>
            <a:lvl1pPr algn="ctr">
              <a:defRPr sz="3983">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825041" y="4569164"/>
            <a:ext cx="7129294" cy="1301602"/>
          </a:xfrm>
          <a:noFill/>
        </p:spPr>
        <p:txBody>
          <a:bodyPr>
            <a:normAutofit/>
          </a:bodyPr>
          <a:lstStyle>
            <a:lvl1pPr marL="0" indent="0" algn="ctr">
              <a:buNone/>
              <a:defRPr sz="2096">
                <a:solidFill>
                  <a:schemeClr val="tx1">
                    <a:lumMod val="75000"/>
                    <a:lumOff val="25000"/>
                  </a:schemeClr>
                </a:solidFill>
              </a:defRPr>
            </a:lvl1pPr>
            <a:lvl2pPr marL="479237" indent="0" algn="ctr">
              <a:buNone/>
              <a:defRPr sz="2096"/>
            </a:lvl2pPr>
            <a:lvl3pPr marL="958474" indent="0" algn="ctr">
              <a:buNone/>
              <a:defRPr sz="1887"/>
            </a:lvl3pPr>
            <a:lvl4pPr marL="1437711" indent="0" algn="ctr">
              <a:buNone/>
              <a:defRPr sz="1677"/>
            </a:lvl4pPr>
            <a:lvl5pPr marL="1916948" indent="0" algn="ctr">
              <a:buNone/>
              <a:defRPr sz="1677"/>
            </a:lvl5pPr>
            <a:lvl6pPr marL="2396185" indent="0" algn="ctr">
              <a:buNone/>
              <a:defRPr sz="1677"/>
            </a:lvl6pPr>
            <a:lvl7pPr marL="2875422" indent="0" algn="ctr">
              <a:buNone/>
              <a:defRPr sz="1677"/>
            </a:lvl7pPr>
            <a:lvl8pPr marL="3354659" indent="0" algn="ctr">
              <a:buNone/>
              <a:defRPr sz="1677"/>
            </a:lvl8pPr>
            <a:lvl9pPr marL="3833896" indent="0" algn="ctr">
              <a:buNone/>
              <a:defRPr sz="1677"/>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61AC9757-AF86-4F25-A2E0-C28273F824F2}" type="datetimeFigureOut">
              <a:rPr lang="en-GB" smtClean="0"/>
              <a:t>23/10/2025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347641560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1AC9757-AF86-4F25-A2E0-C28273F824F2}" type="datetimeFigureOut">
              <a:rPr lang="en-GB" smtClean="0"/>
              <a:t>23/10/2025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41355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77293" y="2505529"/>
            <a:ext cx="9424789" cy="1727835"/>
          </a:xfrm>
          <a:solidFill>
            <a:srgbClr val="FFFFFF"/>
          </a:solidFill>
          <a:ln w="38100">
            <a:solidFill>
              <a:srgbClr val="404040"/>
            </a:solidFill>
          </a:ln>
        </p:spPr>
        <p:txBody>
          <a:bodyPr lIns="274320" rIns="274320" anchor="ctr" anchorCtr="1">
            <a:normAutofit/>
          </a:bodyPr>
          <a:lstStyle>
            <a:lvl1pPr>
              <a:defRPr sz="3983">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825041" y="4569081"/>
            <a:ext cx="7129294" cy="1328043"/>
          </a:xfrm>
        </p:spPr>
        <p:txBody>
          <a:bodyPr anchor="t" anchorCtr="1">
            <a:normAutofit/>
          </a:bodyPr>
          <a:lstStyle>
            <a:lvl1pPr marL="0" indent="0">
              <a:buNone/>
              <a:defRPr sz="2096">
                <a:solidFill>
                  <a:schemeClr val="tx1"/>
                </a:solidFill>
              </a:defRPr>
            </a:lvl1pPr>
            <a:lvl2pPr marL="479237" indent="0">
              <a:buNone/>
              <a:defRPr sz="2096">
                <a:solidFill>
                  <a:schemeClr val="tx1">
                    <a:tint val="75000"/>
                  </a:schemeClr>
                </a:solidFill>
              </a:defRPr>
            </a:lvl2pPr>
            <a:lvl3pPr marL="958474" indent="0">
              <a:buNone/>
              <a:defRPr sz="1887">
                <a:solidFill>
                  <a:schemeClr val="tx1">
                    <a:tint val="75000"/>
                  </a:schemeClr>
                </a:solidFill>
              </a:defRPr>
            </a:lvl3pPr>
            <a:lvl4pPr marL="1437711" indent="0">
              <a:buNone/>
              <a:defRPr sz="1677">
                <a:solidFill>
                  <a:schemeClr val="tx1">
                    <a:tint val="75000"/>
                  </a:schemeClr>
                </a:solidFill>
              </a:defRPr>
            </a:lvl4pPr>
            <a:lvl5pPr marL="1916948" indent="0">
              <a:buNone/>
              <a:defRPr sz="1677">
                <a:solidFill>
                  <a:schemeClr val="tx1">
                    <a:tint val="75000"/>
                  </a:schemeClr>
                </a:solidFill>
              </a:defRPr>
            </a:lvl5pPr>
            <a:lvl6pPr marL="2396185" indent="0">
              <a:buNone/>
              <a:defRPr sz="1677">
                <a:solidFill>
                  <a:schemeClr val="tx1">
                    <a:tint val="75000"/>
                  </a:schemeClr>
                </a:solidFill>
              </a:defRPr>
            </a:lvl6pPr>
            <a:lvl7pPr marL="2875422" indent="0">
              <a:buNone/>
              <a:defRPr sz="1677">
                <a:solidFill>
                  <a:schemeClr val="tx1">
                    <a:tint val="75000"/>
                  </a:schemeClr>
                </a:solidFill>
              </a:defRPr>
            </a:lvl7pPr>
            <a:lvl8pPr marL="3354659" indent="0">
              <a:buNone/>
              <a:defRPr sz="1677">
                <a:solidFill>
                  <a:schemeClr val="tx1">
                    <a:tint val="75000"/>
                  </a:schemeClr>
                </a:solidFill>
              </a:defRPr>
            </a:lvl8pPr>
            <a:lvl9pPr marL="3833896" indent="0">
              <a:buNone/>
              <a:defRPr sz="1677">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61AC9757-AF86-4F25-A2E0-C28273F824F2}" type="datetimeFigureOut">
              <a:rPr lang="en-GB" smtClean="0"/>
              <a:t>23/10/2025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12405119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658125" y="2769336"/>
            <a:ext cx="4477572" cy="325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3677" y="2769336"/>
            <a:ext cx="4475975" cy="325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61AC9757-AF86-4F25-A2E0-C28273F824F2}" type="datetimeFigureOut">
              <a:rPr lang="en-GB" smtClean="0"/>
              <a:t>23/10/2025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905403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659721" y="2428570"/>
            <a:ext cx="4475976" cy="739128"/>
          </a:xfrm>
        </p:spPr>
        <p:txBody>
          <a:bodyPr anchor="b" anchorCtr="1">
            <a:normAutofit/>
          </a:bodyPr>
          <a:lstStyle>
            <a:lvl1pPr marL="0" indent="0" algn="ctr">
              <a:buNone/>
              <a:defRPr sz="1992" b="0" cap="all" spc="105" baseline="0">
                <a:solidFill>
                  <a:schemeClr val="accent2">
                    <a:lumMod val="75000"/>
                  </a:schemeClr>
                </a:solidFill>
              </a:defRPr>
            </a:lvl1pPr>
            <a:lvl2pPr marL="479237" indent="0">
              <a:buNone/>
              <a:defRPr sz="1992" b="1"/>
            </a:lvl2pPr>
            <a:lvl3pPr marL="958474" indent="0">
              <a:buNone/>
              <a:defRPr sz="1887" b="1"/>
            </a:lvl3pPr>
            <a:lvl4pPr marL="1437711" indent="0">
              <a:buNone/>
              <a:defRPr sz="1677" b="1"/>
            </a:lvl4pPr>
            <a:lvl5pPr marL="1916948" indent="0">
              <a:buNone/>
              <a:defRPr sz="1677" b="1"/>
            </a:lvl5pPr>
            <a:lvl6pPr marL="2396185" indent="0">
              <a:buNone/>
              <a:defRPr sz="1677" b="1"/>
            </a:lvl6pPr>
            <a:lvl7pPr marL="2875422" indent="0">
              <a:buNone/>
              <a:defRPr sz="1677" b="1"/>
            </a:lvl7pPr>
            <a:lvl8pPr marL="3354659" indent="0">
              <a:buNone/>
              <a:defRPr sz="1677" b="1"/>
            </a:lvl8pPr>
            <a:lvl9pPr marL="3833896" indent="0">
              <a:buNone/>
              <a:defRPr sz="1677" b="1"/>
            </a:lvl9pPr>
          </a:lstStyle>
          <a:p>
            <a:pPr lvl="0"/>
            <a:r>
              <a:rPr lang="en-GB"/>
              <a:t>Click to edit Master text styles</a:t>
            </a:r>
          </a:p>
        </p:txBody>
      </p:sp>
      <p:sp>
        <p:nvSpPr>
          <p:cNvPr id="4" name="Content Placeholder 3"/>
          <p:cNvSpPr>
            <a:spLocks noGrp="1"/>
          </p:cNvSpPr>
          <p:nvPr>
            <p:ph sz="half" idx="2"/>
          </p:nvPr>
        </p:nvSpPr>
        <p:spPr>
          <a:xfrm>
            <a:off x="1659721" y="3299685"/>
            <a:ext cx="4475976" cy="27260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643678" y="3299685"/>
            <a:ext cx="4458404" cy="2726014"/>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643678" y="2428570"/>
            <a:ext cx="4475976" cy="739128"/>
          </a:xfrm>
        </p:spPr>
        <p:txBody>
          <a:bodyPr anchor="b" anchorCtr="1">
            <a:normAutofit/>
          </a:bodyPr>
          <a:lstStyle>
            <a:lvl1pPr marL="0" indent="0" algn="ctr">
              <a:buNone/>
              <a:defRPr sz="1992" b="0" cap="all" spc="105" baseline="0">
                <a:solidFill>
                  <a:schemeClr val="accent2">
                    <a:lumMod val="75000"/>
                  </a:schemeClr>
                </a:solidFill>
              </a:defRPr>
            </a:lvl1pPr>
            <a:lvl2pPr marL="479237" indent="0">
              <a:buNone/>
              <a:defRPr sz="1992" b="1"/>
            </a:lvl2pPr>
            <a:lvl3pPr marL="958474" indent="0">
              <a:buNone/>
              <a:defRPr sz="1887" b="1"/>
            </a:lvl3pPr>
            <a:lvl4pPr marL="1437711" indent="0">
              <a:buNone/>
              <a:defRPr sz="1677" b="1"/>
            </a:lvl4pPr>
            <a:lvl5pPr marL="1916948" indent="0">
              <a:buNone/>
              <a:defRPr sz="1677" b="1"/>
            </a:lvl5pPr>
            <a:lvl6pPr marL="2396185" indent="0">
              <a:buNone/>
              <a:defRPr sz="1677" b="1"/>
            </a:lvl6pPr>
            <a:lvl7pPr marL="2875422" indent="0">
              <a:buNone/>
              <a:defRPr sz="1677" b="1"/>
            </a:lvl7pPr>
            <a:lvl8pPr marL="3354659" indent="0">
              <a:buNone/>
              <a:defRPr sz="1677" b="1"/>
            </a:lvl8pPr>
            <a:lvl9pPr marL="3833896" indent="0">
              <a:buNone/>
              <a:defRPr sz="1677" b="1"/>
            </a:lvl9pPr>
          </a:lstStyle>
          <a:p>
            <a:pPr lvl="0"/>
            <a:r>
              <a:rPr lang="en-GB"/>
              <a:t>Click to edit Master text styles</a:t>
            </a:r>
          </a:p>
        </p:txBody>
      </p:sp>
      <p:sp>
        <p:nvSpPr>
          <p:cNvPr id="7" name="Date Placeholder 6"/>
          <p:cNvSpPr>
            <a:spLocks noGrp="1"/>
          </p:cNvSpPr>
          <p:nvPr>
            <p:ph type="dt" sz="half" idx="10"/>
          </p:nvPr>
        </p:nvSpPr>
        <p:spPr/>
        <p:txBody>
          <a:bodyPr/>
          <a:lstStyle/>
          <a:p>
            <a:fld id="{61AC9757-AF86-4F25-A2E0-C28273F824F2}" type="datetimeFigureOut">
              <a:rPr lang="en-GB" smtClean="0"/>
              <a:t>23/10/2025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C24CC5-B6B2-4399-9D08-785C2ED2402E}"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868387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1AC9757-AF86-4F25-A2E0-C28273F824F2}" type="datetimeFigureOut">
              <a:rPr lang="en-GB" smtClean="0"/>
              <a:t>23/10/2025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1926095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AC9757-AF86-4F25-A2E0-C28273F824F2}" type="datetimeFigureOut">
              <a:rPr lang="en-GB" smtClean="0"/>
              <a:t>23/10/2025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2608133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389688" cy="719931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43439" y="2355501"/>
            <a:ext cx="4702810" cy="1198308"/>
          </a:xfrm>
          <a:solidFill>
            <a:srgbClr val="FFFFFF"/>
          </a:solidFill>
          <a:ln>
            <a:solidFill>
              <a:srgbClr val="404040"/>
            </a:solidFill>
          </a:ln>
        </p:spPr>
        <p:txBody>
          <a:bodyPr anchor="ctr" anchorCtr="1">
            <a:normAutofit/>
          </a:bodyPr>
          <a:lstStyle>
            <a:lvl1pPr>
              <a:defRPr sz="2306">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7060605" y="844720"/>
            <a:ext cx="5047853" cy="5509874"/>
          </a:xfrm>
        </p:spPr>
        <p:txBody>
          <a:bodyPr>
            <a:normAutofit/>
          </a:bodyPr>
          <a:lstStyle>
            <a:lvl1pPr>
              <a:defRPr sz="1992">
                <a:solidFill>
                  <a:schemeClr val="tx1"/>
                </a:solidFill>
              </a:defRPr>
            </a:lvl1pPr>
            <a:lvl2pPr>
              <a:defRPr sz="1677">
                <a:solidFill>
                  <a:schemeClr val="tx1"/>
                </a:solidFill>
              </a:defRPr>
            </a:lvl2pPr>
            <a:lvl3pPr>
              <a:defRPr sz="1677">
                <a:solidFill>
                  <a:schemeClr val="tx1"/>
                </a:solidFill>
              </a:defRPr>
            </a:lvl3pPr>
            <a:lvl4pPr>
              <a:defRPr sz="1677">
                <a:solidFill>
                  <a:schemeClr val="tx1"/>
                </a:solidFill>
              </a:defRPr>
            </a:lvl4pPr>
            <a:lvl5pPr>
              <a:defRPr sz="1677">
                <a:solidFill>
                  <a:schemeClr val="tx1"/>
                </a:solidFill>
              </a:defRPr>
            </a:lvl5pPr>
            <a:lvl6pPr>
              <a:defRPr sz="1677"/>
            </a:lvl6pPr>
            <a:lvl7pPr>
              <a:defRPr sz="1677"/>
            </a:lvl7pPr>
            <a:lvl8pPr>
              <a:defRPr sz="1677"/>
            </a:lvl8pPr>
            <a:lvl9pPr>
              <a:defRPr sz="1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9313" y="3726592"/>
            <a:ext cx="3977580" cy="2303230"/>
          </a:xfrm>
        </p:spPr>
        <p:txBody>
          <a:bodyPr anchor="t" anchorCtr="1">
            <a:normAutofit/>
          </a:bodyPr>
          <a:lstStyle>
            <a:lvl1pPr marL="0" indent="0" algn="ctr">
              <a:buNone/>
              <a:defRPr sz="1572">
                <a:solidFill>
                  <a:srgbClr val="FFFFFF"/>
                </a:solidFill>
              </a:defRPr>
            </a:lvl1pPr>
            <a:lvl2pPr marL="479237" indent="0">
              <a:buNone/>
              <a:defRPr sz="1467"/>
            </a:lvl2pPr>
            <a:lvl3pPr marL="958474" indent="0">
              <a:buNone/>
              <a:defRPr sz="1258"/>
            </a:lvl3pPr>
            <a:lvl4pPr marL="1437711" indent="0">
              <a:buNone/>
              <a:defRPr sz="1048"/>
            </a:lvl4pPr>
            <a:lvl5pPr marL="1916948" indent="0">
              <a:buNone/>
              <a:defRPr sz="1048"/>
            </a:lvl5pPr>
            <a:lvl6pPr marL="2396185" indent="0">
              <a:buNone/>
              <a:defRPr sz="1048"/>
            </a:lvl6pPr>
            <a:lvl7pPr marL="2875422" indent="0">
              <a:buNone/>
              <a:defRPr sz="1048"/>
            </a:lvl7pPr>
            <a:lvl8pPr marL="3354659" indent="0">
              <a:buNone/>
              <a:defRPr sz="1048"/>
            </a:lvl8pPr>
            <a:lvl9pPr marL="3833896" indent="0">
              <a:buNone/>
              <a:defRPr sz="1048"/>
            </a:lvl9pPr>
          </a:lstStyle>
          <a:p>
            <a:pPr lvl="0"/>
            <a:r>
              <a:rPr lang="en-GB"/>
              <a:t>Click to edit Master text styles</a:t>
            </a:r>
          </a:p>
        </p:txBody>
      </p:sp>
      <p:sp>
        <p:nvSpPr>
          <p:cNvPr id="9" name="Date Placeholder 8"/>
          <p:cNvSpPr>
            <a:spLocks noGrp="1"/>
          </p:cNvSpPr>
          <p:nvPr>
            <p:ph type="dt" sz="half" idx="10"/>
          </p:nvPr>
        </p:nvSpPr>
        <p:spPr/>
        <p:txBody>
          <a:bodyPr/>
          <a:lstStyle/>
          <a:p>
            <a:fld id="{61AC9757-AF86-4F25-A2E0-C28273F824F2}" type="datetimeFigureOut">
              <a:rPr lang="en-GB" smtClean="0"/>
              <a:t>23/10/2025</a:t>
            </a:fld>
            <a:endParaRPr lang="en-GB"/>
          </a:p>
        </p:txBody>
      </p:sp>
      <p:sp>
        <p:nvSpPr>
          <p:cNvPr id="10" name="Footer Placeholder 9"/>
          <p:cNvSpPr>
            <a:spLocks noGrp="1"/>
          </p:cNvSpPr>
          <p:nvPr>
            <p:ph type="ftr" sz="quarter" idx="11"/>
          </p:nvPr>
        </p:nvSpPr>
        <p:spPr>
          <a:xfrm>
            <a:off x="843439" y="6546575"/>
            <a:ext cx="5371695" cy="335968"/>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107386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6389686" cy="719931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47475" y="2355500"/>
            <a:ext cx="4711554" cy="1191109"/>
          </a:xfrm>
          <a:solidFill>
            <a:srgbClr val="FFFFFF"/>
          </a:solidFill>
          <a:ln>
            <a:solidFill>
              <a:srgbClr val="404040"/>
            </a:solidFill>
          </a:ln>
        </p:spPr>
        <p:txBody>
          <a:bodyPr anchor="ctr" anchorCtr="1">
            <a:noAutofit/>
          </a:bodyPr>
          <a:lstStyle>
            <a:lvl1pPr>
              <a:defRPr sz="2306">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389687" y="0"/>
            <a:ext cx="6396078" cy="7199313"/>
          </a:xfrm>
          <a:solidFill>
            <a:schemeClr val="bg1">
              <a:lumMod val="75000"/>
            </a:schemeClr>
          </a:solidFill>
        </p:spPr>
        <p:txBody>
          <a:bodyPr anchor="t"/>
          <a:lstStyle>
            <a:lvl1pPr marL="0" indent="0">
              <a:buNone/>
              <a:defRPr sz="3354">
                <a:solidFill>
                  <a:schemeClr val="bg1">
                    <a:lumMod val="85000"/>
                    <a:lumOff val="15000"/>
                  </a:schemeClr>
                </a:solidFill>
              </a:defRPr>
            </a:lvl1pPr>
            <a:lvl2pPr marL="479237" indent="0">
              <a:buNone/>
              <a:defRPr sz="2935"/>
            </a:lvl2pPr>
            <a:lvl3pPr marL="958474" indent="0">
              <a:buNone/>
              <a:defRPr sz="2516"/>
            </a:lvl3pPr>
            <a:lvl4pPr marL="1437711" indent="0">
              <a:buNone/>
              <a:defRPr sz="2096"/>
            </a:lvl4pPr>
            <a:lvl5pPr marL="1916948" indent="0">
              <a:buNone/>
              <a:defRPr sz="2096"/>
            </a:lvl5pPr>
            <a:lvl6pPr marL="2396185" indent="0">
              <a:buNone/>
              <a:defRPr sz="2096"/>
            </a:lvl6pPr>
            <a:lvl7pPr marL="2875422" indent="0">
              <a:buNone/>
              <a:defRPr sz="2096"/>
            </a:lvl7pPr>
            <a:lvl8pPr marL="3354659" indent="0">
              <a:buNone/>
              <a:defRPr sz="2096"/>
            </a:lvl8pPr>
            <a:lvl9pPr marL="3833896" indent="0">
              <a:buNone/>
              <a:defRPr sz="2096"/>
            </a:lvl9pPr>
          </a:lstStyle>
          <a:p>
            <a:r>
              <a:rPr lang="en-GB"/>
              <a:t>Click icon to add picture</a:t>
            </a:r>
            <a:endParaRPr lang="en-US" dirty="0"/>
          </a:p>
        </p:txBody>
      </p:sp>
      <p:sp>
        <p:nvSpPr>
          <p:cNvPr id="4" name="Text Placeholder 3"/>
          <p:cNvSpPr>
            <a:spLocks noGrp="1"/>
          </p:cNvSpPr>
          <p:nvPr>
            <p:ph type="body" sz="half" idx="2"/>
          </p:nvPr>
        </p:nvSpPr>
        <p:spPr>
          <a:xfrm>
            <a:off x="1169313" y="3726593"/>
            <a:ext cx="3977580" cy="2303231"/>
          </a:xfrm>
        </p:spPr>
        <p:txBody>
          <a:bodyPr anchor="t" anchorCtr="1">
            <a:normAutofit/>
          </a:bodyPr>
          <a:lstStyle>
            <a:lvl1pPr marL="0" indent="0" algn="ctr">
              <a:buNone/>
              <a:defRPr sz="1572">
                <a:solidFill>
                  <a:srgbClr val="FFFFFF"/>
                </a:solidFill>
              </a:defRPr>
            </a:lvl1pPr>
            <a:lvl2pPr marL="479237" indent="0">
              <a:buNone/>
              <a:defRPr sz="1467"/>
            </a:lvl2pPr>
            <a:lvl3pPr marL="958474" indent="0">
              <a:buNone/>
              <a:defRPr sz="1258"/>
            </a:lvl3pPr>
            <a:lvl4pPr marL="1437711" indent="0">
              <a:buNone/>
              <a:defRPr sz="1048"/>
            </a:lvl4pPr>
            <a:lvl5pPr marL="1916948" indent="0">
              <a:buNone/>
              <a:defRPr sz="1048"/>
            </a:lvl5pPr>
            <a:lvl6pPr marL="2396185" indent="0">
              <a:buNone/>
              <a:defRPr sz="1048"/>
            </a:lvl6pPr>
            <a:lvl7pPr marL="2875422" indent="0">
              <a:buNone/>
              <a:defRPr sz="1048"/>
            </a:lvl7pPr>
            <a:lvl8pPr marL="3354659" indent="0">
              <a:buNone/>
              <a:defRPr sz="1048"/>
            </a:lvl8pPr>
            <a:lvl9pPr marL="3833896" indent="0">
              <a:buNone/>
              <a:defRPr sz="1048"/>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1AC9757-AF86-4F25-A2E0-C28273F824F2}" type="datetimeFigureOut">
              <a:rPr lang="en-GB" smtClean="0"/>
              <a:t>23/10/2025</a:t>
            </a:fld>
            <a:endParaRPr lang="en-GB"/>
          </a:p>
        </p:txBody>
      </p:sp>
      <p:sp>
        <p:nvSpPr>
          <p:cNvPr id="9" name="Footer Placeholder 8"/>
          <p:cNvSpPr>
            <a:spLocks noGrp="1"/>
          </p:cNvSpPr>
          <p:nvPr>
            <p:ph type="ftr" sz="quarter" idx="11"/>
          </p:nvPr>
        </p:nvSpPr>
        <p:spPr>
          <a:xfrm>
            <a:off x="843439" y="6546575"/>
            <a:ext cx="5371695" cy="335968"/>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1048016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1AC9757-AF86-4F25-A2E0-C28273F824F2}"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2420990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69994" y="983906"/>
            <a:ext cx="1361171" cy="52315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338626" y="983906"/>
            <a:ext cx="6497114" cy="52315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1AC9757-AF86-4F25-A2E0-C28273F824F2}"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C24CC5-B6B2-4399-9D08-785C2ED2402E}" type="slidenum">
              <a:rPr lang="en-GB" smtClean="0"/>
              <a:t>‹#›</a:t>
            </a:fld>
            <a:endParaRPr lang="en-GB"/>
          </a:p>
        </p:txBody>
      </p:sp>
    </p:spTree>
    <p:extLst>
      <p:ext uri="{BB962C8B-B14F-4D97-AF65-F5344CB8AC3E}">
        <p14:creationId xmlns:p14="http://schemas.microsoft.com/office/powerpoint/2010/main" val="258192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338626" y="1012703"/>
            <a:ext cx="8102124" cy="1247881"/>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338626" y="2769336"/>
            <a:ext cx="8102124" cy="325636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198243" y="6549313"/>
            <a:ext cx="2886413" cy="340091"/>
          </a:xfrm>
          <a:prstGeom prst="rect">
            <a:avLst/>
          </a:prstGeom>
        </p:spPr>
        <p:txBody>
          <a:bodyPr vert="horz" lIns="91440" tIns="45720" rIns="91440" bIns="45720" rtlCol="0" anchor="ctr"/>
          <a:lstStyle>
            <a:lvl1pPr algn="r">
              <a:defRPr sz="1101">
                <a:solidFill>
                  <a:schemeClr val="tx1">
                    <a:alpha val="70000"/>
                  </a:schemeClr>
                </a:solidFill>
              </a:defRPr>
            </a:lvl1pPr>
          </a:lstStyle>
          <a:p>
            <a:fld id="{61AC9757-AF86-4F25-A2E0-C28273F824F2}" type="datetimeFigureOut">
              <a:rPr lang="en-GB" smtClean="0"/>
              <a:t>23/10/2025</a:t>
            </a:fld>
            <a:endParaRPr lang="en-GB"/>
          </a:p>
        </p:txBody>
      </p:sp>
      <p:sp>
        <p:nvSpPr>
          <p:cNvPr id="5" name="Footer Placeholder 4"/>
          <p:cNvSpPr>
            <a:spLocks noGrp="1"/>
          </p:cNvSpPr>
          <p:nvPr>
            <p:ph type="ftr" sz="quarter" idx="3"/>
          </p:nvPr>
        </p:nvSpPr>
        <p:spPr>
          <a:xfrm>
            <a:off x="1677294" y="6546575"/>
            <a:ext cx="6185491" cy="335968"/>
          </a:xfrm>
          <a:prstGeom prst="rect">
            <a:avLst/>
          </a:prstGeom>
        </p:spPr>
        <p:txBody>
          <a:bodyPr vert="horz" lIns="91440" tIns="45720" rIns="91440" bIns="45720" rtlCol="0" anchor="ctr"/>
          <a:lstStyle>
            <a:lvl1pPr algn="l">
              <a:defRPr sz="1101">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1277256" y="6527377"/>
            <a:ext cx="383381" cy="383963"/>
          </a:xfrm>
          <a:prstGeom prst="ellipse">
            <a:avLst/>
          </a:prstGeom>
          <a:solidFill>
            <a:srgbClr val="1D1D1D">
              <a:alpha val="70000"/>
            </a:srgbClr>
          </a:solidFill>
        </p:spPr>
        <p:txBody>
          <a:bodyPr vert="horz" lIns="18288" tIns="45720" rIns="18288" bIns="45720" rtlCol="0" anchor="ctr">
            <a:noAutofit/>
          </a:bodyPr>
          <a:lstStyle>
            <a:lvl1pPr algn="ctr">
              <a:defRPr sz="1153" spc="0" baseline="0">
                <a:solidFill>
                  <a:srgbClr val="FFFFFF"/>
                </a:solidFill>
              </a:defRPr>
            </a:lvl1pPr>
          </a:lstStyle>
          <a:p>
            <a:fld id="{79C24CC5-B6B2-4399-9D08-785C2ED2402E}" type="slidenum">
              <a:rPr lang="en-GB" smtClean="0"/>
              <a:t>‹#›</a:t>
            </a:fld>
            <a:endParaRPr lang="en-GB"/>
          </a:p>
        </p:txBody>
      </p:sp>
    </p:spTree>
    <p:extLst>
      <p:ext uri="{BB962C8B-B14F-4D97-AF65-F5344CB8AC3E}">
        <p14:creationId xmlns:p14="http://schemas.microsoft.com/office/powerpoint/2010/main" val="2870750369"/>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defTabSz="958474" rtl="0" eaLnBrk="1" latinLnBrk="0" hangingPunct="1">
        <a:lnSpc>
          <a:spcPct val="90000"/>
        </a:lnSpc>
        <a:spcBef>
          <a:spcPct val="0"/>
        </a:spcBef>
        <a:buNone/>
        <a:defRPr sz="2935" kern="1200" cap="all" spc="210" baseline="0">
          <a:solidFill>
            <a:srgbClr val="262626"/>
          </a:solidFill>
          <a:latin typeface="+mj-lt"/>
          <a:ea typeface="+mj-ea"/>
          <a:cs typeface="+mj-cs"/>
        </a:defRPr>
      </a:lvl1pPr>
    </p:titleStyle>
    <p:bodyStyle>
      <a:lvl1pPr marL="239619" indent="-239619" algn="l" defTabSz="958474" rtl="0" eaLnBrk="1" latinLnBrk="0" hangingPunct="1">
        <a:lnSpc>
          <a:spcPct val="100000"/>
        </a:lnSpc>
        <a:spcBef>
          <a:spcPts val="1048"/>
        </a:spcBef>
        <a:buClr>
          <a:schemeClr val="accent2"/>
        </a:buClr>
        <a:buFont typeface="Arial" panose="020B0604020202020204" pitchFamily="34" charset="0"/>
        <a:buChar char="•"/>
        <a:defRPr sz="1887" kern="1200">
          <a:solidFill>
            <a:schemeClr val="tx1">
              <a:lumMod val="85000"/>
              <a:lumOff val="15000"/>
            </a:schemeClr>
          </a:solidFill>
          <a:latin typeface="+mn-lt"/>
          <a:ea typeface="+mn-ea"/>
          <a:cs typeface="+mn-cs"/>
        </a:defRPr>
      </a:lvl1pPr>
      <a:lvl2pPr marL="479237" indent="-239619" algn="l" defTabSz="958474" rtl="0" eaLnBrk="1" latinLnBrk="0" hangingPunct="1">
        <a:lnSpc>
          <a:spcPct val="100000"/>
        </a:lnSpc>
        <a:spcBef>
          <a:spcPts val="1048"/>
        </a:spcBef>
        <a:buClr>
          <a:schemeClr val="accent2"/>
        </a:buClr>
        <a:buFont typeface="Arial" panose="020B0604020202020204" pitchFamily="34" charset="0"/>
        <a:buChar char="•"/>
        <a:defRPr sz="1677" kern="1200">
          <a:solidFill>
            <a:schemeClr val="tx1">
              <a:lumMod val="85000"/>
              <a:lumOff val="15000"/>
            </a:schemeClr>
          </a:solidFill>
          <a:latin typeface="+mn-lt"/>
          <a:ea typeface="+mn-ea"/>
          <a:cs typeface="+mn-cs"/>
        </a:defRPr>
      </a:lvl2pPr>
      <a:lvl3pPr marL="718856" indent="-239619" algn="l" defTabSz="958474" rtl="0" eaLnBrk="1" latinLnBrk="0" hangingPunct="1">
        <a:lnSpc>
          <a:spcPct val="100000"/>
        </a:lnSpc>
        <a:spcBef>
          <a:spcPts val="1048"/>
        </a:spcBef>
        <a:buClr>
          <a:schemeClr val="accent2"/>
        </a:buClr>
        <a:buFont typeface="Arial" panose="020B0604020202020204" pitchFamily="34" charset="0"/>
        <a:buChar char="•"/>
        <a:defRPr sz="1677" kern="1200">
          <a:solidFill>
            <a:schemeClr val="tx1">
              <a:lumMod val="85000"/>
              <a:lumOff val="15000"/>
            </a:schemeClr>
          </a:solidFill>
          <a:latin typeface="+mn-lt"/>
          <a:ea typeface="+mn-ea"/>
          <a:cs typeface="+mn-cs"/>
        </a:defRPr>
      </a:lvl3pPr>
      <a:lvl4pPr marL="958474" indent="-239619" algn="l" defTabSz="958474" rtl="0" eaLnBrk="1" latinLnBrk="0" hangingPunct="1">
        <a:lnSpc>
          <a:spcPct val="100000"/>
        </a:lnSpc>
        <a:spcBef>
          <a:spcPts val="1048"/>
        </a:spcBef>
        <a:buClr>
          <a:schemeClr val="accent2"/>
        </a:buClr>
        <a:buFont typeface="Arial" panose="020B0604020202020204" pitchFamily="34" charset="0"/>
        <a:buChar char="•"/>
        <a:defRPr sz="1677" kern="1200">
          <a:solidFill>
            <a:schemeClr val="tx1">
              <a:lumMod val="85000"/>
              <a:lumOff val="15000"/>
            </a:schemeClr>
          </a:solidFill>
          <a:latin typeface="+mn-lt"/>
          <a:ea typeface="+mn-ea"/>
          <a:cs typeface="+mn-cs"/>
        </a:defRPr>
      </a:lvl4pPr>
      <a:lvl5pPr marL="1198093" indent="-239619" algn="l" defTabSz="958474" rtl="0" eaLnBrk="1" latinLnBrk="0" hangingPunct="1">
        <a:lnSpc>
          <a:spcPct val="100000"/>
        </a:lnSpc>
        <a:spcBef>
          <a:spcPts val="1048"/>
        </a:spcBef>
        <a:buClr>
          <a:schemeClr val="accent2"/>
        </a:buClr>
        <a:buFont typeface="Arial" panose="020B0604020202020204" pitchFamily="34" charset="0"/>
        <a:buChar char="•"/>
        <a:defRPr sz="1677" kern="1200">
          <a:solidFill>
            <a:schemeClr val="tx1">
              <a:lumMod val="85000"/>
              <a:lumOff val="15000"/>
            </a:schemeClr>
          </a:solidFill>
          <a:latin typeface="+mn-lt"/>
          <a:ea typeface="+mn-ea"/>
          <a:cs typeface="+mn-cs"/>
        </a:defRPr>
      </a:lvl5pPr>
      <a:lvl6pPr marL="1376143" indent="-239619" algn="l" defTabSz="958474" rtl="0" eaLnBrk="1" latinLnBrk="0" hangingPunct="1">
        <a:lnSpc>
          <a:spcPct val="100000"/>
        </a:lnSpc>
        <a:spcBef>
          <a:spcPts val="1048"/>
        </a:spcBef>
        <a:buClr>
          <a:schemeClr val="accent2"/>
        </a:buClr>
        <a:buFont typeface="Arial" panose="020B0604020202020204" pitchFamily="34" charset="0"/>
        <a:buChar char="•"/>
        <a:defRPr sz="1677" kern="1200">
          <a:solidFill>
            <a:schemeClr val="tx1"/>
          </a:solidFill>
          <a:latin typeface="+mn-lt"/>
          <a:ea typeface="+mn-ea"/>
          <a:cs typeface="+mn-cs"/>
        </a:defRPr>
      </a:lvl6pPr>
      <a:lvl7pPr marL="1555857" indent="-239619" algn="l" defTabSz="958474" rtl="0" eaLnBrk="1" latinLnBrk="0" hangingPunct="1">
        <a:lnSpc>
          <a:spcPct val="100000"/>
        </a:lnSpc>
        <a:spcBef>
          <a:spcPts val="1048"/>
        </a:spcBef>
        <a:buClr>
          <a:schemeClr val="accent2"/>
        </a:buClr>
        <a:buFont typeface="Arial" panose="020B0604020202020204" pitchFamily="34" charset="0"/>
        <a:buChar char="•"/>
        <a:defRPr sz="1677" kern="1200">
          <a:solidFill>
            <a:schemeClr val="tx1"/>
          </a:solidFill>
          <a:latin typeface="+mn-lt"/>
          <a:ea typeface="+mn-ea"/>
          <a:cs typeface="+mn-cs"/>
        </a:defRPr>
      </a:lvl7pPr>
      <a:lvl8pPr marL="1737234" indent="-239619" algn="l" defTabSz="958474" rtl="0" eaLnBrk="1" latinLnBrk="0" hangingPunct="1">
        <a:lnSpc>
          <a:spcPct val="100000"/>
        </a:lnSpc>
        <a:spcBef>
          <a:spcPts val="1048"/>
        </a:spcBef>
        <a:buClr>
          <a:schemeClr val="accent2"/>
        </a:buClr>
        <a:buFont typeface="Arial" panose="020B0604020202020204" pitchFamily="34" charset="0"/>
        <a:buChar char="•"/>
        <a:defRPr sz="1677" kern="1200" baseline="0">
          <a:solidFill>
            <a:schemeClr val="tx1"/>
          </a:solidFill>
          <a:latin typeface="+mn-lt"/>
          <a:ea typeface="+mn-ea"/>
          <a:cs typeface="+mn-cs"/>
        </a:defRPr>
      </a:lvl8pPr>
      <a:lvl9pPr marL="1973525" indent="-239619" algn="l" defTabSz="958474" rtl="0" eaLnBrk="1" latinLnBrk="0" hangingPunct="1">
        <a:lnSpc>
          <a:spcPct val="100000"/>
        </a:lnSpc>
        <a:spcBef>
          <a:spcPts val="1048"/>
        </a:spcBef>
        <a:buClr>
          <a:schemeClr val="accent2"/>
        </a:buClr>
        <a:buFont typeface="Arial" panose="020B0604020202020204" pitchFamily="34" charset="0"/>
        <a:buChar char="•"/>
        <a:defRPr sz="1677" kern="1200" baseline="0">
          <a:solidFill>
            <a:schemeClr val="tx1"/>
          </a:solidFill>
          <a:latin typeface="+mn-lt"/>
          <a:ea typeface="+mn-ea"/>
          <a:cs typeface="+mn-cs"/>
        </a:defRPr>
      </a:lvl9pPr>
    </p:bodyStyle>
    <p:otherStyle>
      <a:defPPr>
        <a:defRPr lang="en-US"/>
      </a:defPPr>
      <a:lvl1pPr marL="0" algn="l" defTabSz="958474" rtl="0" eaLnBrk="1" latinLnBrk="0" hangingPunct="1">
        <a:defRPr sz="1887" kern="1200">
          <a:solidFill>
            <a:schemeClr val="tx1"/>
          </a:solidFill>
          <a:latin typeface="+mn-lt"/>
          <a:ea typeface="+mn-ea"/>
          <a:cs typeface="+mn-cs"/>
        </a:defRPr>
      </a:lvl1pPr>
      <a:lvl2pPr marL="479237" algn="l" defTabSz="958474" rtl="0" eaLnBrk="1" latinLnBrk="0" hangingPunct="1">
        <a:defRPr sz="1887" kern="1200">
          <a:solidFill>
            <a:schemeClr val="tx1"/>
          </a:solidFill>
          <a:latin typeface="+mn-lt"/>
          <a:ea typeface="+mn-ea"/>
          <a:cs typeface="+mn-cs"/>
        </a:defRPr>
      </a:lvl2pPr>
      <a:lvl3pPr marL="958474" algn="l" defTabSz="958474" rtl="0" eaLnBrk="1" latinLnBrk="0" hangingPunct="1">
        <a:defRPr sz="1887" kern="1200">
          <a:solidFill>
            <a:schemeClr val="tx1"/>
          </a:solidFill>
          <a:latin typeface="+mn-lt"/>
          <a:ea typeface="+mn-ea"/>
          <a:cs typeface="+mn-cs"/>
        </a:defRPr>
      </a:lvl3pPr>
      <a:lvl4pPr marL="1437711" algn="l" defTabSz="958474" rtl="0" eaLnBrk="1" latinLnBrk="0" hangingPunct="1">
        <a:defRPr sz="1887" kern="1200">
          <a:solidFill>
            <a:schemeClr val="tx1"/>
          </a:solidFill>
          <a:latin typeface="+mn-lt"/>
          <a:ea typeface="+mn-ea"/>
          <a:cs typeface="+mn-cs"/>
        </a:defRPr>
      </a:lvl4pPr>
      <a:lvl5pPr marL="1916948" algn="l" defTabSz="958474" rtl="0" eaLnBrk="1" latinLnBrk="0" hangingPunct="1">
        <a:defRPr sz="1887" kern="1200">
          <a:solidFill>
            <a:schemeClr val="tx1"/>
          </a:solidFill>
          <a:latin typeface="+mn-lt"/>
          <a:ea typeface="+mn-ea"/>
          <a:cs typeface="+mn-cs"/>
        </a:defRPr>
      </a:lvl5pPr>
      <a:lvl6pPr marL="2396185" algn="l" defTabSz="958474" rtl="0" eaLnBrk="1" latinLnBrk="0" hangingPunct="1">
        <a:defRPr sz="1887" kern="1200">
          <a:solidFill>
            <a:schemeClr val="tx1"/>
          </a:solidFill>
          <a:latin typeface="+mn-lt"/>
          <a:ea typeface="+mn-ea"/>
          <a:cs typeface="+mn-cs"/>
        </a:defRPr>
      </a:lvl6pPr>
      <a:lvl7pPr marL="2875422" algn="l" defTabSz="958474" rtl="0" eaLnBrk="1" latinLnBrk="0" hangingPunct="1">
        <a:defRPr sz="1887" kern="1200">
          <a:solidFill>
            <a:schemeClr val="tx1"/>
          </a:solidFill>
          <a:latin typeface="+mn-lt"/>
          <a:ea typeface="+mn-ea"/>
          <a:cs typeface="+mn-cs"/>
        </a:defRPr>
      </a:lvl7pPr>
      <a:lvl8pPr marL="3354659" algn="l" defTabSz="958474" rtl="0" eaLnBrk="1" latinLnBrk="0" hangingPunct="1">
        <a:defRPr sz="1887" kern="1200">
          <a:solidFill>
            <a:schemeClr val="tx1"/>
          </a:solidFill>
          <a:latin typeface="+mn-lt"/>
          <a:ea typeface="+mn-ea"/>
          <a:cs typeface="+mn-cs"/>
        </a:defRPr>
      </a:lvl8pPr>
      <a:lvl9pPr marL="3833896" algn="l" defTabSz="958474" rtl="0" eaLnBrk="1" latinLnBrk="0" hangingPunct="1">
        <a:defRPr sz="188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l"/>
            <a:r>
              <a:rPr lang="en-GB" b="1" spc="524" dirty="0"/>
              <a:t>Topic:</a:t>
            </a:r>
            <a:br>
              <a:rPr lang="en-GB" b="1" spc="524" dirty="0"/>
            </a:br>
            <a:r>
              <a:rPr lang="en-GB" sz="3774" b="1" spc="524" dirty="0"/>
              <a:t>Attention deficit hyperactivity disorder</a:t>
            </a:r>
            <a:br>
              <a:rPr lang="en-GB" b="1" spc="524" dirty="0"/>
            </a:br>
            <a:endParaRPr lang="en-GB" dirty="0"/>
          </a:p>
        </p:txBody>
      </p:sp>
      <p:sp>
        <p:nvSpPr>
          <p:cNvPr id="3" name="Subtitle 2"/>
          <p:cNvSpPr>
            <a:spLocks noGrp="1"/>
          </p:cNvSpPr>
          <p:nvPr>
            <p:ph type="subTitle" idx="1"/>
          </p:nvPr>
        </p:nvSpPr>
        <p:spPr/>
        <p:txBody>
          <a:bodyPr/>
          <a:lstStyle/>
          <a:p>
            <a:r>
              <a:rPr lang="en-GB" spc="314" dirty="0"/>
              <a:t>ICD - 11 -&gt; Chapter 6 -&gt; 6A05</a:t>
            </a:r>
          </a:p>
          <a:p>
            <a:endParaRPr lang="en-GB" dirty="0"/>
          </a:p>
        </p:txBody>
      </p:sp>
      <p:sp>
        <p:nvSpPr>
          <p:cNvPr id="4" name="TextBox 3"/>
          <p:cNvSpPr txBox="1"/>
          <p:nvPr/>
        </p:nvSpPr>
        <p:spPr>
          <a:xfrm>
            <a:off x="3159598" y="5177827"/>
            <a:ext cx="6159443" cy="1615186"/>
          </a:xfrm>
          <a:prstGeom prst="rect">
            <a:avLst/>
          </a:prstGeom>
          <a:noFill/>
        </p:spPr>
        <p:txBody>
          <a:bodyPr wrap="none" rtlCol="0">
            <a:spAutoFit/>
          </a:bodyPr>
          <a:lstStyle/>
          <a:p>
            <a:pPr algn="ctr"/>
            <a:r>
              <a:rPr lang="en-GB" sz="1979" u="sng" dirty="0"/>
              <a:t>BMHP6029 - Psychological Classifications and Provisions</a:t>
            </a:r>
          </a:p>
          <a:p>
            <a:pPr algn="ctr"/>
            <a:r>
              <a:rPr lang="en-GB" sz="1979" b="1" u="sng" dirty="0"/>
              <a:t>Student Name: </a:t>
            </a:r>
            <a:r>
              <a:rPr lang="en-GB" sz="1979" u="sng" dirty="0" err="1"/>
              <a:t>Shaira</a:t>
            </a:r>
            <a:r>
              <a:rPr lang="en-GB" sz="1979" u="sng" dirty="0"/>
              <a:t> Hussain</a:t>
            </a:r>
            <a:endParaRPr lang="en-US" sz="1979" u="sng" dirty="0"/>
          </a:p>
          <a:p>
            <a:pPr algn="ctr"/>
            <a:r>
              <a:rPr lang="en-GB" sz="1979" b="1" u="sng" dirty="0"/>
              <a:t>Student Number: </a:t>
            </a:r>
            <a:r>
              <a:rPr lang="en-GB" sz="1979" u="sng" dirty="0"/>
              <a:t>2314799</a:t>
            </a:r>
            <a:endParaRPr lang="en-US" sz="1979" u="sng" dirty="0"/>
          </a:p>
          <a:p>
            <a:endParaRPr lang="en-GB" sz="1979" u="sng" dirty="0"/>
          </a:p>
          <a:p>
            <a:pPr algn="ctr"/>
            <a:endParaRPr lang="en-GB" sz="1979" dirty="0"/>
          </a:p>
        </p:txBody>
      </p:sp>
    </p:spTree>
    <p:extLst>
      <p:ext uri="{BB962C8B-B14F-4D97-AF65-F5344CB8AC3E}">
        <p14:creationId xmlns:p14="http://schemas.microsoft.com/office/powerpoint/2010/main" val="307593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5429" y="172266"/>
            <a:ext cx="5421086" cy="4012958"/>
          </a:xfrm>
          <a:prstGeom prst="rect">
            <a:avLst/>
          </a:prstGeom>
          <a:noFill/>
        </p:spPr>
        <p:txBody>
          <a:bodyPr wrap="square" rtlCol="0">
            <a:spAutoFit/>
          </a:bodyPr>
          <a:lstStyle/>
          <a:p>
            <a:pPr algn="just"/>
            <a:r>
              <a:rPr lang="en-US" sz="1677" b="1" dirty="0"/>
              <a:t>Attention Deficit Hyperactivity Disorder (6A05) </a:t>
            </a:r>
            <a:r>
              <a:rPr lang="en-US" sz="1467" dirty="0"/>
              <a:t>is </a:t>
            </a:r>
            <a:r>
              <a:rPr lang="en-US" sz="1400" dirty="0"/>
              <a:t>classified under Neurodevelopmental Disorders in ICD-11 (ICD - 11, no date). ADHD means a person show certain </a:t>
            </a:r>
            <a:r>
              <a:rPr lang="en-US" sz="1400" dirty="0" err="1"/>
              <a:t>behaviours</a:t>
            </a:r>
            <a:r>
              <a:rPr lang="en-US" sz="1400" dirty="0"/>
              <a:t> such as difficulty paying attention, or being very active, or acting without thinking (Magnus, </a:t>
            </a:r>
            <a:r>
              <a:rPr lang="en-US" sz="1400" dirty="0" err="1"/>
              <a:t>Anilkumar</a:t>
            </a:r>
            <a:r>
              <a:rPr lang="en-US" sz="1400" dirty="0"/>
              <a:t> and </a:t>
            </a:r>
            <a:r>
              <a:rPr lang="en-US" sz="1400" dirty="0" err="1"/>
              <a:t>Shaban</a:t>
            </a:r>
            <a:r>
              <a:rPr lang="en-US" sz="1400" dirty="0"/>
              <a:t>, 2025) - for six months or more. These </a:t>
            </a:r>
            <a:r>
              <a:rPr lang="en-US" sz="1400" dirty="0" err="1"/>
              <a:t>behaviours</a:t>
            </a:r>
            <a:r>
              <a:rPr lang="en-US" sz="1400" dirty="0"/>
              <a:t> cause real problems in their daily life - for example, in school, work, or relationships. The symptoms begin before age 12 but sometimes diagnosis might happen later. According to NIMH (no date), symptoms include inattention, hyperactivity, and impulsivity.</a:t>
            </a:r>
          </a:p>
          <a:p>
            <a:pPr algn="just"/>
            <a:r>
              <a:rPr lang="en-US" sz="1400" b="1" dirty="0"/>
              <a:t>Subtypes: </a:t>
            </a:r>
            <a:r>
              <a:rPr lang="en-US" sz="1400" dirty="0"/>
              <a:t>ICD-11 includes subtypes such as predominantly inattentive (6A05.0), predominantly hyperactive-impulsive (6A05.1), combined (6A05.2), plus other specified (6A05.Y) and unspecified (6A05.Z).</a:t>
            </a:r>
          </a:p>
          <a:p>
            <a:pPr algn="just"/>
            <a:r>
              <a:rPr lang="en-US" sz="1400" b="1" dirty="0"/>
              <a:t>Impact: </a:t>
            </a:r>
            <a:r>
              <a:rPr lang="en-US" sz="1400" dirty="0"/>
              <a:t>ADHD is one of the most common neurodevelopmental disorders. It affects children and often persists into adolescence and adulthood. It has substantial impact on educational achievement, social relationships, occupational functioning, and can co-occur with other disorders. Overall, it affects up to 5% of the population (French et al., 2024)</a:t>
            </a:r>
          </a:p>
        </p:txBody>
      </p:sp>
      <p:sp>
        <p:nvSpPr>
          <p:cNvPr id="5" name="Rectangle 4"/>
          <p:cNvSpPr/>
          <p:nvPr/>
        </p:nvSpPr>
        <p:spPr>
          <a:xfrm>
            <a:off x="8074485" y="-58381"/>
            <a:ext cx="3986604" cy="396904"/>
          </a:xfrm>
          <a:prstGeom prst="rect">
            <a:avLst/>
          </a:prstGeom>
        </p:spPr>
        <p:txBody>
          <a:bodyPr wrap="none">
            <a:spAutoFit/>
          </a:bodyPr>
          <a:lstStyle/>
          <a:p>
            <a:r>
              <a:rPr lang="en-US" sz="1979" b="1" dirty="0"/>
              <a:t>Historical Context of Treatment</a:t>
            </a:r>
            <a:endParaRPr lang="en-GB" sz="1979" b="1" dirty="0"/>
          </a:p>
        </p:txBody>
      </p:sp>
      <p:graphicFrame>
        <p:nvGraphicFramePr>
          <p:cNvPr id="6" name="Table 5"/>
          <p:cNvGraphicFramePr>
            <a:graphicFrameLocks noGrp="1"/>
          </p:cNvGraphicFramePr>
          <p:nvPr>
            <p:extLst>
              <p:ext uri="{D42A27DB-BD31-4B8C-83A1-F6EECF244321}">
                <p14:modId xmlns:p14="http://schemas.microsoft.com/office/powerpoint/2010/main" val="2607742070"/>
              </p:ext>
            </p:extLst>
          </p:nvPr>
        </p:nvGraphicFramePr>
        <p:xfrm>
          <a:off x="6266806" y="288721"/>
          <a:ext cx="6730283" cy="6904082"/>
        </p:xfrm>
        <a:graphic>
          <a:graphicData uri="http://schemas.openxmlformats.org/drawingml/2006/table">
            <a:tbl>
              <a:tblPr firstRow="1" bandRow="1">
                <a:tableStyleId>{5C22544A-7EE6-4342-B048-85BDC9FD1C3A}</a:tableStyleId>
              </a:tblPr>
              <a:tblGrid>
                <a:gridCol w="992403">
                  <a:extLst>
                    <a:ext uri="{9D8B030D-6E8A-4147-A177-3AD203B41FA5}">
                      <a16:colId xmlns:a16="http://schemas.microsoft.com/office/drawing/2014/main" val="514238471"/>
                    </a:ext>
                  </a:extLst>
                </a:gridCol>
                <a:gridCol w="3586132">
                  <a:extLst>
                    <a:ext uri="{9D8B030D-6E8A-4147-A177-3AD203B41FA5}">
                      <a16:colId xmlns:a16="http://schemas.microsoft.com/office/drawing/2014/main" val="3848062695"/>
                    </a:ext>
                  </a:extLst>
                </a:gridCol>
                <a:gridCol w="2151748">
                  <a:extLst>
                    <a:ext uri="{9D8B030D-6E8A-4147-A177-3AD203B41FA5}">
                      <a16:colId xmlns:a16="http://schemas.microsoft.com/office/drawing/2014/main" val="594840663"/>
                    </a:ext>
                  </a:extLst>
                </a:gridCol>
              </a:tblGrid>
              <a:tr h="369267">
                <a:tc>
                  <a:txBody>
                    <a:bodyPr/>
                    <a:lstStyle/>
                    <a:p>
                      <a:r>
                        <a:rPr lang="en-US" sz="1900" dirty="0"/>
                        <a:t>Era</a:t>
                      </a:r>
                    </a:p>
                  </a:txBody>
                  <a:tcPr marL="95845" marR="95845" marT="47923" marB="47923" anchor="ctr"/>
                </a:tc>
                <a:tc>
                  <a:txBody>
                    <a:bodyPr/>
                    <a:lstStyle/>
                    <a:p>
                      <a:r>
                        <a:rPr lang="en-US" sz="1900" dirty="0"/>
                        <a:t>Understanding &amp; Treatment</a:t>
                      </a:r>
                      <a:endParaRPr lang="en-GB" sz="1900" dirty="0"/>
                    </a:p>
                  </a:txBody>
                  <a:tcPr marL="95845" marR="95845" marT="47923" marB="47923"/>
                </a:tc>
                <a:tc>
                  <a:txBody>
                    <a:bodyPr/>
                    <a:lstStyle/>
                    <a:p>
                      <a:r>
                        <a:rPr lang="en-US" sz="1900" dirty="0"/>
                        <a:t>Key Changes</a:t>
                      </a:r>
                      <a:endParaRPr lang="en-GB" sz="1900" dirty="0"/>
                    </a:p>
                  </a:txBody>
                  <a:tcPr marL="95845" marR="95845" marT="47923" marB="47923"/>
                </a:tc>
                <a:extLst>
                  <a:ext uri="{0D108BD9-81ED-4DB2-BD59-A6C34878D82A}">
                    <a16:rowId xmlns:a16="http://schemas.microsoft.com/office/drawing/2014/main" val="1982079832"/>
                  </a:ext>
                </a:extLst>
              </a:tr>
              <a:tr h="829708">
                <a:tc>
                  <a:txBody>
                    <a:bodyPr/>
                    <a:lstStyle/>
                    <a:p>
                      <a:r>
                        <a:rPr lang="en-US" sz="1500" dirty="0"/>
                        <a:t>Before 1900s</a:t>
                      </a:r>
                    </a:p>
                  </a:txBody>
                  <a:tcPr marL="95845" marR="95845" marT="47923" marB="47923" anchor="ctr"/>
                </a:tc>
                <a:tc>
                  <a:txBody>
                    <a:bodyPr/>
                    <a:lstStyle/>
                    <a:p>
                      <a:pPr marL="285750" indent="-285750" algn="just">
                        <a:buFont typeface="Arial" panose="020B0604020202020204" pitchFamily="34" charset="0"/>
                        <a:buChar char="•"/>
                      </a:pPr>
                      <a:r>
                        <a:rPr lang="en-US" sz="1300" dirty="0"/>
                        <a:t>No formal name for ADHD. </a:t>
                      </a:r>
                    </a:p>
                    <a:p>
                      <a:pPr marL="285750" indent="-285750" algn="just">
                        <a:buFont typeface="Arial" panose="020B0604020202020204" pitchFamily="34" charset="0"/>
                        <a:buChar char="•"/>
                      </a:pPr>
                      <a:r>
                        <a:rPr lang="en-US" sz="1300" dirty="0"/>
                        <a:t>Children who couldn’t sit still or focus were often seen as “naughty” or “lazy.” (Carla, 2025).</a:t>
                      </a:r>
                      <a:endParaRPr lang="en-GB" sz="1300" dirty="0"/>
                    </a:p>
                  </a:txBody>
                  <a:tcPr marL="95845" marR="95845" marT="47923" marB="47923"/>
                </a:tc>
                <a:tc>
                  <a:txBody>
                    <a:bodyPr/>
                    <a:lstStyle/>
                    <a:p>
                      <a:pPr marL="0" marR="0" indent="0" algn="just" defTabSz="121917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300" kern="1200" dirty="0" err="1">
                          <a:solidFill>
                            <a:schemeClr val="dk1"/>
                          </a:solidFill>
                          <a:latin typeface="+mn-lt"/>
                          <a:ea typeface="+mn-ea"/>
                          <a:cs typeface="+mn-cs"/>
                        </a:rPr>
                        <a:t>Behavioural</a:t>
                      </a:r>
                      <a:r>
                        <a:rPr lang="en-US" sz="1300" kern="1200" dirty="0">
                          <a:solidFill>
                            <a:schemeClr val="dk1"/>
                          </a:solidFill>
                          <a:latin typeface="+mn-lt"/>
                          <a:ea typeface="+mn-ea"/>
                          <a:cs typeface="+mn-cs"/>
                        </a:rPr>
                        <a:t> issues misunderstood as moral or parenting problems.</a:t>
                      </a:r>
                      <a:endParaRPr lang="en-GB" sz="1300" kern="1200" dirty="0">
                        <a:solidFill>
                          <a:schemeClr val="dk1"/>
                        </a:solidFill>
                        <a:latin typeface="+mn-lt"/>
                        <a:ea typeface="+mn-ea"/>
                        <a:cs typeface="+mn-cs"/>
                      </a:endParaRPr>
                    </a:p>
                  </a:txBody>
                  <a:tcPr marL="95845" marR="95845" marT="47923" marB="47923"/>
                </a:tc>
                <a:extLst>
                  <a:ext uri="{0D108BD9-81ED-4DB2-BD59-A6C34878D82A}">
                    <a16:rowId xmlns:a16="http://schemas.microsoft.com/office/drawing/2014/main" val="3851637391"/>
                  </a:ext>
                </a:extLst>
              </a:tr>
              <a:tr h="829708">
                <a:tc>
                  <a:txBody>
                    <a:bodyPr/>
                    <a:lstStyle/>
                    <a:p>
                      <a:r>
                        <a:rPr lang="en-US" sz="1500" dirty="0"/>
                        <a:t>Early 1900s</a:t>
                      </a:r>
                    </a:p>
                  </a:txBody>
                  <a:tcPr marL="95845" marR="95845" marT="47923" marB="47923" anchor="ctr"/>
                </a:tc>
                <a:tc>
                  <a:txBody>
                    <a:bodyPr/>
                    <a:lstStyle/>
                    <a:p>
                      <a:pPr marL="285750" indent="-285750" algn="just">
                        <a:buFont typeface="Arial" panose="020B0604020202020204" pitchFamily="34" charset="0"/>
                        <a:buChar char="•"/>
                      </a:pPr>
                      <a:r>
                        <a:rPr lang="en-US" sz="1300" dirty="0"/>
                        <a:t>In 1902, British doctor George Still described children with “defects in moral control”,</a:t>
                      </a:r>
                      <a:r>
                        <a:rPr lang="en-US" sz="1300" baseline="0" dirty="0"/>
                        <a:t> which is</a:t>
                      </a:r>
                      <a:r>
                        <a:rPr lang="en-US" sz="1300" dirty="0"/>
                        <a:t> similar to ADHD symptoms today</a:t>
                      </a:r>
                      <a:r>
                        <a:rPr lang="en-US" sz="1300" baseline="0" dirty="0"/>
                        <a:t> (SCHUBERT et al., 2009).</a:t>
                      </a:r>
                      <a:endParaRPr lang="en-GB" sz="1300" dirty="0"/>
                    </a:p>
                  </a:txBody>
                  <a:tcPr marL="95845" marR="95845" marT="47923" marB="47923"/>
                </a:tc>
                <a:tc>
                  <a:txBody>
                    <a:bodyPr/>
                    <a:lstStyle/>
                    <a:p>
                      <a:pPr marL="0" indent="0" algn="just" defTabSz="1219170" rtl="0" eaLnBrk="1" latinLnBrk="0" hangingPunct="1">
                        <a:buFont typeface="Arial" panose="020B0604020202020204" pitchFamily="34" charset="0"/>
                        <a:buNone/>
                      </a:pPr>
                      <a:r>
                        <a:rPr lang="en-US" sz="1300" kern="1200" dirty="0">
                          <a:solidFill>
                            <a:schemeClr val="dk1"/>
                          </a:solidFill>
                          <a:latin typeface="+mn-lt"/>
                          <a:ea typeface="+mn-ea"/>
                          <a:cs typeface="+mn-cs"/>
                        </a:rPr>
                        <a:t>First medical recognition of attention and impulse control problems.</a:t>
                      </a:r>
                      <a:endParaRPr lang="en-GB" sz="1300" kern="1200" dirty="0">
                        <a:solidFill>
                          <a:schemeClr val="dk1"/>
                        </a:solidFill>
                        <a:latin typeface="+mn-lt"/>
                        <a:ea typeface="+mn-ea"/>
                        <a:cs typeface="+mn-cs"/>
                      </a:endParaRPr>
                    </a:p>
                  </a:txBody>
                  <a:tcPr marL="95845" marR="95845" marT="47923" marB="47923"/>
                </a:tc>
                <a:extLst>
                  <a:ext uri="{0D108BD9-81ED-4DB2-BD59-A6C34878D82A}">
                    <a16:rowId xmlns:a16="http://schemas.microsoft.com/office/drawing/2014/main" val="3368756766"/>
                  </a:ext>
                </a:extLst>
              </a:tr>
              <a:tr h="1199802">
                <a:tc>
                  <a:txBody>
                    <a:bodyPr/>
                    <a:lstStyle/>
                    <a:p>
                      <a:r>
                        <a:rPr lang="en-US" sz="1500" dirty="0"/>
                        <a:t>1940s – 1950s</a:t>
                      </a:r>
                    </a:p>
                  </a:txBody>
                  <a:tcPr marL="95845" marR="95845" marT="47923" marB="47923" anchor="ctr"/>
                </a:tc>
                <a:tc>
                  <a:txBody>
                    <a:bodyPr/>
                    <a:lstStyle/>
                    <a:p>
                      <a:pPr marL="285750" indent="-285750" algn="just">
                        <a:buFont typeface="Arial" panose="020B0604020202020204" pitchFamily="34" charset="0"/>
                        <a:buChar char="•"/>
                      </a:pPr>
                      <a:r>
                        <a:rPr lang="en-US" sz="1300" dirty="0"/>
                        <a:t>The term “hyperkinetic impulse disorder” used (Smith, 2008). </a:t>
                      </a:r>
                    </a:p>
                    <a:p>
                      <a:pPr marL="285750" indent="-285750" algn="just">
                        <a:buFont typeface="Arial" panose="020B0604020202020204" pitchFamily="34" charset="0"/>
                        <a:buChar char="•"/>
                      </a:pPr>
                      <a:r>
                        <a:rPr lang="en-US" sz="1300" dirty="0"/>
                        <a:t>Stimulant drugs such</a:t>
                      </a:r>
                      <a:r>
                        <a:rPr lang="en-US" sz="1300" baseline="0" dirty="0"/>
                        <a:t> as </a:t>
                      </a:r>
                      <a:r>
                        <a:rPr lang="en-US" sz="1300" dirty="0"/>
                        <a:t>Benzedrine and Ritalin (methylphenidate) started being used to calm hyperactive children (Stevens, </a:t>
                      </a:r>
                      <a:r>
                        <a:rPr lang="en-US" sz="1300" dirty="0" err="1"/>
                        <a:t>Wilens</a:t>
                      </a:r>
                      <a:r>
                        <a:rPr lang="en-US" sz="1300" dirty="0"/>
                        <a:t> and Stern, 2013).</a:t>
                      </a:r>
                      <a:endParaRPr lang="en-GB" sz="1300" dirty="0"/>
                    </a:p>
                  </a:txBody>
                  <a:tcPr marL="95845" marR="95845" marT="47923" marB="47923"/>
                </a:tc>
                <a:tc>
                  <a:txBody>
                    <a:bodyPr/>
                    <a:lstStyle/>
                    <a:p>
                      <a:pPr marL="0" indent="0" algn="just" defTabSz="1219170" rtl="0" eaLnBrk="1" latinLnBrk="0" hangingPunct="1">
                        <a:buFont typeface="Arial" panose="020B0604020202020204" pitchFamily="34" charset="0"/>
                        <a:buNone/>
                      </a:pPr>
                      <a:r>
                        <a:rPr lang="en-US" sz="1300" dirty="0"/>
                        <a:t>Start of medical treatment for hyperactivity</a:t>
                      </a:r>
                      <a:r>
                        <a:rPr lang="en-US" sz="1300" baseline="0" dirty="0"/>
                        <a:t> with</a:t>
                      </a:r>
                      <a:r>
                        <a:rPr lang="en-US" sz="1300" dirty="0"/>
                        <a:t> focus on biological causes.</a:t>
                      </a:r>
                      <a:endParaRPr lang="en-GB" sz="1300" kern="1200" dirty="0">
                        <a:solidFill>
                          <a:schemeClr val="dk1"/>
                        </a:solidFill>
                        <a:latin typeface="+mn-lt"/>
                        <a:ea typeface="+mn-ea"/>
                        <a:cs typeface="+mn-cs"/>
                      </a:endParaRPr>
                    </a:p>
                  </a:txBody>
                  <a:tcPr marL="95845" marR="95845" marT="47923" marB="47923"/>
                </a:tc>
                <a:extLst>
                  <a:ext uri="{0D108BD9-81ED-4DB2-BD59-A6C34878D82A}">
                    <a16:rowId xmlns:a16="http://schemas.microsoft.com/office/drawing/2014/main" val="3546278209"/>
                  </a:ext>
                </a:extLst>
              </a:tr>
              <a:tr h="1199802">
                <a:tc>
                  <a:txBody>
                    <a:bodyPr/>
                    <a:lstStyle/>
                    <a:p>
                      <a:pPr marL="0" algn="l" defTabSz="1219170" rtl="0" eaLnBrk="1" latinLnBrk="0" hangingPunct="1"/>
                      <a:r>
                        <a:rPr lang="en-US" sz="1500" kern="1200" dirty="0">
                          <a:solidFill>
                            <a:schemeClr val="dk1"/>
                          </a:solidFill>
                          <a:latin typeface="+mn-lt"/>
                          <a:ea typeface="+mn-ea"/>
                          <a:cs typeface="+mn-cs"/>
                        </a:rPr>
                        <a:t>1960s – 1970s</a:t>
                      </a:r>
                    </a:p>
                  </a:txBody>
                  <a:tcPr marL="95845" marR="95845" marT="47923" marB="47923" anchor="ctr"/>
                </a:tc>
                <a:tc>
                  <a:txBody>
                    <a:bodyPr/>
                    <a:lstStyle/>
                    <a:p>
                      <a:pPr marL="285750" indent="-285750" algn="just">
                        <a:buFont typeface="Arial" panose="020B0604020202020204" pitchFamily="34" charset="0"/>
                        <a:buChar char="•"/>
                      </a:pPr>
                      <a:r>
                        <a:rPr lang="en-US" sz="1300" dirty="0"/>
                        <a:t>Condition renamed “Attention Deficit Disorder (ADD)” (Lange et al., 2010)</a:t>
                      </a:r>
                    </a:p>
                    <a:p>
                      <a:pPr marL="285750" indent="-285750" algn="just">
                        <a:buFont typeface="Arial" panose="020B0604020202020204" pitchFamily="34" charset="0"/>
                        <a:buChar char="•"/>
                      </a:pPr>
                      <a:r>
                        <a:rPr lang="en-US" sz="1300" dirty="0"/>
                        <a:t>Attention problems, with hyperactivity, were </a:t>
                      </a:r>
                      <a:r>
                        <a:rPr lang="en-US" sz="1300" dirty="0" err="1"/>
                        <a:t>recognised</a:t>
                      </a:r>
                      <a:r>
                        <a:rPr lang="en-US" sz="1300" dirty="0"/>
                        <a:t>. </a:t>
                      </a:r>
                    </a:p>
                    <a:p>
                      <a:pPr marL="285750" indent="-285750" algn="just">
                        <a:buFont typeface="Arial" panose="020B0604020202020204" pitchFamily="34" charset="0"/>
                        <a:buChar char="•"/>
                      </a:pPr>
                      <a:r>
                        <a:rPr lang="en-US" sz="1300" dirty="0" err="1"/>
                        <a:t>Behaviour</a:t>
                      </a:r>
                      <a:r>
                        <a:rPr lang="en-US" sz="1300" dirty="0"/>
                        <a:t> therapy and parent training began (</a:t>
                      </a:r>
                      <a:r>
                        <a:rPr lang="en-US" sz="1300" dirty="0" err="1"/>
                        <a:t>Hornstra</a:t>
                      </a:r>
                      <a:r>
                        <a:rPr lang="en-US" sz="1300" dirty="0"/>
                        <a:t> et al., 2023).</a:t>
                      </a:r>
                      <a:endParaRPr lang="en-GB" sz="1300" dirty="0"/>
                    </a:p>
                  </a:txBody>
                  <a:tcPr marL="95845" marR="95845" marT="47923" marB="47923"/>
                </a:tc>
                <a:tc>
                  <a:txBody>
                    <a:bodyPr/>
                    <a:lstStyle/>
                    <a:p>
                      <a:pPr marL="0" indent="0" algn="just" defTabSz="1219170" rtl="0" eaLnBrk="1" latinLnBrk="0" hangingPunct="1">
                        <a:buFont typeface="Arial" panose="020B0604020202020204" pitchFamily="34" charset="0"/>
                        <a:buNone/>
                      </a:pPr>
                      <a:r>
                        <a:rPr lang="en-US" sz="1300" kern="1200" dirty="0">
                          <a:solidFill>
                            <a:schemeClr val="dk1"/>
                          </a:solidFill>
                          <a:latin typeface="+mn-lt"/>
                          <a:ea typeface="+mn-ea"/>
                          <a:cs typeface="+mn-cs"/>
                        </a:rPr>
                        <a:t>Recognition of different types of ADHD (inattentive, hyperactive).</a:t>
                      </a:r>
                      <a:endParaRPr lang="en-GB" sz="1300" kern="1200" dirty="0">
                        <a:solidFill>
                          <a:schemeClr val="dk1"/>
                        </a:solidFill>
                        <a:latin typeface="+mn-lt"/>
                        <a:ea typeface="+mn-ea"/>
                        <a:cs typeface="+mn-cs"/>
                      </a:endParaRPr>
                    </a:p>
                  </a:txBody>
                  <a:tcPr marL="95845" marR="95845" marT="47923" marB="47923"/>
                </a:tc>
                <a:extLst>
                  <a:ext uri="{0D108BD9-81ED-4DB2-BD59-A6C34878D82A}">
                    <a16:rowId xmlns:a16="http://schemas.microsoft.com/office/drawing/2014/main" val="3503388900"/>
                  </a:ext>
                </a:extLst>
              </a:tr>
              <a:tr h="1014755">
                <a:tc>
                  <a:txBody>
                    <a:bodyPr/>
                    <a:lstStyle/>
                    <a:p>
                      <a:r>
                        <a:rPr lang="en-US" sz="1500" dirty="0"/>
                        <a:t>1980s – 1990s</a:t>
                      </a:r>
                      <a:endParaRPr lang="en-US" sz="400" dirty="0"/>
                    </a:p>
                  </a:txBody>
                  <a:tcPr marL="95845" marR="95845" marT="47923" marB="47923" anchor="ctr"/>
                </a:tc>
                <a:tc>
                  <a:txBody>
                    <a:bodyPr/>
                    <a:lstStyle/>
                    <a:p>
                      <a:pPr marL="285750" indent="-285750" algn="just">
                        <a:buFont typeface="Arial" panose="020B0604020202020204" pitchFamily="34" charset="0"/>
                        <a:buChar char="•"/>
                      </a:pPr>
                      <a:r>
                        <a:rPr lang="en-US" sz="1300" dirty="0"/>
                        <a:t>Modern term “ADHD” introduced in DSM-III (</a:t>
                      </a:r>
                      <a:r>
                        <a:rPr lang="en-US" sz="1300" dirty="0" err="1"/>
                        <a:t>Pichot</a:t>
                      </a:r>
                      <a:r>
                        <a:rPr lang="en-US" sz="1300" dirty="0"/>
                        <a:t>, 1986). </a:t>
                      </a:r>
                    </a:p>
                    <a:p>
                      <a:pPr marL="285750" indent="-285750" algn="just">
                        <a:buFont typeface="Arial" panose="020B0604020202020204" pitchFamily="34" charset="0"/>
                        <a:buChar char="•"/>
                      </a:pPr>
                      <a:r>
                        <a:rPr lang="en-US" sz="1300" dirty="0"/>
                        <a:t>Wider use of medication and combined treatments (therapy + medicine)</a:t>
                      </a:r>
                      <a:r>
                        <a:rPr lang="en-US" sz="1300" baseline="0" dirty="0"/>
                        <a:t> (National Guideline Centre (UK), 2018).</a:t>
                      </a:r>
                      <a:endParaRPr lang="en-GB" sz="1300" dirty="0"/>
                    </a:p>
                  </a:txBody>
                  <a:tcPr marL="95845" marR="95845" marT="47923" marB="47923"/>
                </a:tc>
                <a:tc>
                  <a:txBody>
                    <a:bodyPr/>
                    <a:lstStyle/>
                    <a:p>
                      <a:pPr marL="0" indent="0" algn="just" defTabSz="1219170" rtl="0" eaLnBrk="1" latinLnBrk="0" hangingPunct="1">
                        <a:buFont typeface="Arial" panose="020B0604020202020204" pitchFamily="34" charset="0"/>
                        <a:buNone/>
                      </a:pPr>
                      <a:r>
                        <a:rPr lang="en-US" sz="1300" dirty="0"/>
                        <a:t>Broader acceptance in medical and school systems</a:t>
                      </a:r>
                    </a:p>
                    <a:p>
                      <a:pPr marL="0" indent="0" algn="just" defTabSz="1219170" rtl="0" eaLnBrk="1" latinLnBrk="0" hangingPunct="1">
                        <a:buFont typeface="Arial" panose="020B0604020202020204" pitchFamily="34" charset="0"/>
                        <a:buNone/>
                      </a:pPr>
                      <a:r>
                        <a:rPr lang="en-US" sz="1300" dirty="0"/>
                        <a:t>More research interest.</a:t>
                      </a:r>
                      <a:endParaRPr lang="en-GB" sz="1300" kern="1200" dirty="0">
                        <a:solidFill>
                          <a:schemeClr val="dk1"/>
                        </a:solidFill>
                        <a:latin typeface="+mn-lt"/>
                        <a:ea typeface="+mn-ea"/>
                        <a:cs typeface="+mn-cs"/>
                      </a:endParaRPr>
                    </a:p>
                  </a:txBody>
                  <a:tcPr marL="95845" marR="95845" marT="47923" marB="47923"/>
                </a:tc>
                <a:extLst>
                  <a:ext uri="{0D108BD9-81ED-4DB2-BD59-A6C34878D82A}">
                    <a16:rowId xmlns:a16="http://schemas.microsoft.com/office/drawing/2014/main" val="2872673505"/>
                  </a:ext>
                </a:extLst>
              </a:tr>
              <a:tr h="1076434">
                <a:tc>
                  <a:txBody>
                    <a:bodyPr/>
                    <a:lstStyle/>
                    <a:p>
                      <a:r>
                        <a:rPr lang="en-US" sz="1500" dirty="0"/>
                        <a:t>2000s – present</a:t>
                      </a:r>
                      <a:endParaRPr lang="en-US" sz="1000" dirty="0"/>
                    </a:p>
                  </a:txBody>
                  <a:tcPr marL="95845" marR="95845" marT="47923" marB="47923" anchor="ctr"/>
                </a:tc>
                <a:tc>
                  <a:txBody>
                    <a:bodyPr/>
                    <a:lstStyle/>
                    <a:p>
                      <a:pPr marL="285750" indent="-285750" algn="just" defTabSz="1219170" rtl="0" eaLnBrk="1" latinLnBrk="0" hangingPunct="1">
                        <a:buFont typeface="Arial" panose="020B0604020202020204" pitchFamily="34" charset="0"/>
                        <a:buChar char="•"/>
                      </a:pPr>
                      <a:r>
                        <a:rPr lang="en-US" sz="1300" kern="1200" dirty="0">
                          <a:solidFill>
                            <a:schemeClr val="dk1"/>
                          </a:solidFill>
                          <a:latin typeface="+mn-lt"/>
                          <a:ea typeface="+mn-ea"/>
                          <a:cs typeface="+mn-cs"/>
                        </a:rPr>
                        <a:t>ADHD is seen as a lifelong neurodevelopmental condition that affect both children and adults (CDC, 2024). </a:t>
                      </a:r>
                    </a:p>
                    <a:p>
                      <a:pPr marL="285750" indent="-285750" algn="just" defTabSz="1219170" rtl="0" eaLnBrk="1" latinLnBrk="0" hangingPunct="1">
                        <a:buFont typeface="Arial" panose="020B0604020202020204" pitchFamily="34" charset="0"/>
                        <a:buChar char="•"/>
                      </a:pPr>
                      <a:r>
                        <a:rPr lang="en-US" sz="1300" kern="1200" dirty="0">
                          <a:solidFill>
                            <a:schemeClr val="dk1"/>
                          </a:solidFill>
                          <a:latin typeface="+mn-lt"/>
                          <a:ea typeface="+mn-ea"/>
                          <a:cs typeface="+mn-cs"/>
                        </a:rPr>
                        <a:t>Treatments include stimulants, non-stimulants, CBT, coaching, and educational support.</a:t>
                      </a:r>
                    </a:p>
                  </a:txBody>
                  <a:tcPr marL="95845" marR="95845" marT="47923" marB="47923" anchor="ctr"/>
                </a:tc>
                <a:tc>
                  <a:txBody>
                    <a:bodyPr/>
                    <a:lstStyle/>
                    <a:p>
                      <a:pPr marL="0" indent="0" algn="just" defTabSz="1219170" rtl="0" eaLnBrk="1" latinLnBrk="0" hangingPunct="1">
                        <a:buFont typeface="Arial" panose="020B0604020202020204" pitchFamily="34" charset="0"/>
                        <a:buNone/>
                      </a:pPr>
                      <a:r>
                        <a:rPr lang="en-US" sz="1300" dirty="0"/>
                        <a:t>Focus on </a:t>
                      </a:r>
                      <a:r>
                        <a:rPr lang="en-US" sz="1300" dirty="0" err="1"/>
                        <a:t>personalised</a:t>
                      </a:r>
                      <a:r>
                        <a:rPr lang="en-US" sz="1300" dirty="0"/>
                        <a:t>, evidence-based, community and school support instead of punishment or blame.</a:t>
                      </a:r>
                      <a:endParaRPr lang="en-GB" sz="1300" kern="1200" dirty="0">
                        <a:solidFill>
                          <a:schemeClr val="dk1"/>
                        </a:solidFill>
                        <a:latin typeface="+mn-lt"/>
                        <a:ea typeface="+mn-ea"/>
                        <a:cs typeface="+mn-cs"/>
                      </a:endParaRPr>
                    </a:p>
                  </a:txBody>
                  <a:tcPr marL="95845" marR="95845" marT="47923" marB="47923"/>
                </a:tc>
                <a:extLst>
                  <a:ext uri="{0D108BD9-81ED-4DB2-BD59-A6C34878D82A}">
                    <a16:rowId xmlns:a16="http://schemas.microsoft.com/office/drawing/2014/main" val="437197448"/>
                  </a:ext>
                </a:extLst>
              </a:tr>
            </a:tbl>
          </a:graphicData>
        </a:graphic>
      </p:graphicFrame>
      <p:sp>
        <p:nvSpPr>
          <p:cNvPr id="7" name="TextBox 6"/>
          <p:cNvSpPr txBox="1"/>
          <p:nvPr/>
        </p:nvSpPr>
        <p:spPr>
          <a:xfrm>
            <a:off x="768922" y="4185224"/>
            <a:ext cx="4619507" cy="1006045"/>
          </a:xfrm>
          <a:prstGeom prst="rect">
            <a:avLst/>
          </a:prstGeom>
          <a:noFill/>
        </p:spPr>
        <p:txBody>
          <a:bodyPr wrap="square" rtlCol="0">
            <a:spAutoFit/>
          </a:bodyPr>
          <a:lstStyle/>
          <a:p>
            <a:pPr algn="ctr"/>
            <a:r>
              <a:rPr lang="en-US" sz="1979" b="1" dirty="0"/>
              <a:t>Contemporary Treatment Approaches</a:t>
            </a:r>
          </a:p>
          <a:p>
            <a:pPr algn="ctr"/>
            <a:r>
              <a:rPr lang="en-US" sz="1979" dirty="0"/>
              <a:t> </a:t>
            </a:r>
            <a:endParaRPr lang="en-GB" sz="1979" dirty="0"/>
          </a:p>
        </p:txBody>
      </p:sp>
      <p:sp>
        <p:nvSpPr>
          <p:cNvPr id="8" name="TextBox 7"/>
          <p:cNvSpPr txBox="1"/>
          <p:nvPr/>
        </p:nvSpPr>
        <p:spPr>
          <a:xfrm>
            <a:off x="14516" y="4590457"/>
            <a:ext cx="5841999" cy="2608856"/>
          </a:xfrm>
          <a:prstGeom prst="rect">
            <a:avLst/>
          </a:prstGeom>
          <a:noFill/>
        </p:spPr>
        <p:txBody>
          <a:bodyPr wrap="square" rtlCol="0">
            <a:spAutoFit/>
          </a:bodyPr>
          <a:lstStyle/>
          <a:p>
            <a:pPr algn="just"/>
            <a:r>
              <a:rPr lang="en-GB" sz="1258" dirty="0"/>
              <a:t>Pharmacological treatments</a:t>
            </a:r>
          </a:p>
          <a:p>
            <a:pPr marL="299523" indent="-299523" algn="just">
              <a:buFont typeface="Arial" panose="020B0604020202020204" pitchFamily="34" charset="0"/>
              <a:buChar char="•"/>
            </a:pPr>
            <a:r>
              <a:rPr lang="en-GB" sz="1258" dirty="0"/>
              <a:t>Stimulants medications (</a:t>
            </a:r>
            <a:r>
              <a:rPr lang="en-GB" sz="1258" dirty="0" err="1"/>
              <a:t>Mechler</a:t>
            </a:r>
            <a:r>
              <a:rPr lang="en-GB" sz="1258" dirty="0"/>
              <a:t> et al., 2022); (</a:t>
            </a:r>
            <a:r>
              <a:rPr lang="en-GB" sz="1258" dirty="0" err="1"/>
              <a:t>Drechsler</a:t>
            </a:r>
            <a:r>
              <a:rPr lang="en-GB" sz="1258" dirty="0"/>
              <a:t> et al., 2020); (NIMH, no date).</a:t>
            </a:r>
          </a:p>
          <a:p>
            <a:pPr marL="299523" indent="-299523" algn="just">
              <a:buFont typeface="Arial" panose="020B0604020202020204" pitchFamily="34" charset="0"/>
              <a:buChar char="•"/>
            </a:pPr>
            <a:r>
              <a:rPr lang="en-GB" sz="1258" dirty="0"/>
              <a:t>Non-stimulant medications (</a:t>
            </a:r>
            <a:r>
              <a:rPr lang="en-GB" sz="1258" dirty="0" err="1"/>
              <a:t>Vilus</a:t>
            </a:r>
            <a:r>
              <a:rPr lang="en-GB" sz="1258" dirty="0"/>
              <a:t> and Engelhard, 2025).</a:t>
            </a:r>
          </a:p>
          <a:p>
            <a:pPr algn="just"/>
            <a:r>
              <a:rPr lang="en-GB" sz="1258" dirty="0"/>
              <a:t>Psychosocial / behavioural interventions</a:t>
            </a:r>
          </a:p>
          <a:p>
            <a:pPr marL="299523" indent="-299523" algn="just">
              <a:buFont typeface="Arial" panose="020B0604020202020204" pitchFamily="34" charset="0"/>
              <a:buChar char="•"/>
            </a:pPr>
            <a:r>
              <a:rPr lang="en-GB" sz="1258" dirty="0"/>
              <a:t>Behaviour therapy (particularly in children) - parent training, classroom management (</a:t>
            </a:r>
            <a:r>
              <a:rPr lang="en-GB" sz="1258" dirty="0" err="1"/>
              <a:t>Zwi</a:t>
            </a:r>
            <a:r>
              <a:rPr lang="en-GB" sz="1258" dirty="0"/>
              <a:t> et al., 2011).</a:t>
            </a:r>
          </a:p>
          <a:p>
            <a:pPr algn="just"/>
            <a:r>
              <a:rPr lang="en-GB" sz="1258" dirty="0"/>
              <a:t>Combined treatments</a:t>
            </a:r>
          </a:p>
          <a:p>
            <a:pPr marL="299523" indent="-299523" algn="just">
              <a:buFont typeface="Arial" panose="020B0604020202020204" pitchFamily="34" charset="0"/>
              <a:buChar char="•"/>
            </a:pPr>
            <a:r>
              <a:rPr lang="en-GB" sz="1258" dirty="0"/>
              <a:t>Often medication + psychosocial interventions are more effective than either alone for many patients (</a:t>
            </a:r>
            <a:r>
              <a:rPr lang="en-GB" sz="1258" dirty="0" err="1"/>
              <a:t>Tourjman</a:t>
            </a:r>
            <a:r>
              <a:rPr lang="en-GB" sz="1258" dirty="0"/>
              <a:t> et al., 2022).</a:t>
            </a:r>
          </a:p>
          <a:p>
            <a:pPr algn="just"/>
            <a:r>
              <a:rPr lang="en-GB" sz="1258" dirty="0"/>
              <a:t>Modern diagnostic and support practices</a:t>
            </a:r>
          </a:p>
          <a:p>
            <a:pPr marL="299523" indent="-299523" algn="just">
              <a:buFont typeface="Arial" panose="020B0604020202020204" pitchFamily="34" charset="0"/>
              <a:buChar char="•"/>
            </a:pPr>
            <a:r>
              <a:rPr lang="en-GB" sz="1258" dirty="0"/>
              <a:t>Earlier diagnosis; adult ADHD recognition (</a:t>
            </a:r>
            <a:r>
              <a:rPr lang="en-GB" sz="1258" dirty="0" err="1"/>
              <a:t>Abdelnour</a:t>
            </a:r>
            <a:r>
              <a:rPr lang="en-GB" sz="1258" dirty="0"/>
              <a:t>, Jansen and Gold, 2022) Use of digital tools, telemedicine in some environment (</a:t>
            </a:r>
            <a:r>
              <a:rPr lang="en-GB" sz="1258" dirty="0" err="1"/>
              <a:t>Patrickson</a:t>
            </a:r>
            <a:r>
              <a:rPr lang="en-GB" sz="1258" dirty="0"/>
              <a:t> et al., 2024).</a:t>
            </a:r>
          </a:p>
        </p:txBody>
      </p:sp>
    </p:spTree>
    <p:extLst>
      <p:ext uri="{BB962C8B-B14F-4D97-AF65-F5344CB8AC3E}">
        <p14:creationId xmlns:p14="http://schemas.microsoft.com/office/powerpoint/2010/main" val="269041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9395" y="322687"/>
            <a:ext cx="5966938" cy="995401"/>
          </a:xfrm>
          <a:prstGeom prst="rect">
            <a:avLst/>
          </a:prstGeom>
          <a:noFill/>
        </p:spPr>
        <p:txBody>
          <a:bodyPr wrap="square" rtlCol="0">
            <a:spAutoFit/>
          </a:bodyPr>
          <a:lstStyle/>
          <a:p>
            <a:pPr algn="just"/>
            <a:r>
              <a:rPr lang="en-GB" sz="1467" dirty="0"/>
              <a:t>Policy &amp; classification changes</a:t>
            </a:r>
          </a:p>
          <a:p>
            <a:pPr marL="299523" indent="-299523" algn="just">
              <a:buFont typeface="Arial" panose="020B0604020202020204" pitchFamily="34" charset="0"/>
              <a:buChar char="•"/>
            </a:pPr>
            <a:r>
              <a:rPr lang="en-GB" sz="1467" dirty="0"/>
              <a:t>ICD-11 changes: age criterion (symptoms before age 12) (Epstein and Loren, 2013), broadened recognition of subtypes. </a:t>
            </a:r>
          </a:p>
          <a:p>
            <a:endParaRPr lang="en-GB" sz="1467" dirty="0"/>
          </a:p>
        </p:txBody>
      </p:sp>
      <p:sp>
        <p:nvSpPr>
          <p:cNvPr id="9" name="TextBox 8"/>
          <p:cNvSpPr txBox="1"/>
          <p:nvPr/>
        </p:nvSpPr>
        <p:spPr>
          <a:xfrm>
            <a:off x="1281389" y="5457"/>
            <a:ext cx="3963073" cy="396904"/>
          </a:xfrm>
          <a:prstGeom prst="rect">
            <a:avLst/>
          </a:prstGeom>
          <a:noFill/>
        </p:spPr>
        <p:txBody>
          <a:bodyPr wrap="none" rtlCol="0">
            <a:spAutoFit/>
          </a:bodyPr>
          <a:lstStyle/>
          <a:p>
            <a:r>
              <a:rPr lang="en-US" sz="1979" b="1" dirty="0"/>
              <a:t>Social, Cultural &amp; Policy Factors</a:t>
            </a:r>
            <a:endParaRPr lang="en-GB" sz="1979" b="1" dirty="0"/>
          </a:p>
        </p:txBody>
      </p:sp>
      <p:sp>
        <p:nvSpPr>
          <p:cNvPr id="10" name="TextBox 9"/>
          <p:cNvSpPr txBox="1"/>
          <p:nvPr/>
        </p:nvSpPr>
        <p:spPr>
          <a:xfrm>
            <a:off x="199395" y="1007144"/>
            <a:ext cx="5841999" cy="3027304"/>
          </a:xfrm>
          <a:prstGeom prst="rect">
            <a:avLst/>
          </a:prstGeom>
          <a:noFill/>
        </p:spPr>
        <p:txBody>
          <a:bodyPr wrap="square" rtlCol="0">
            <a:spAutoFit/>
          </a:bodyPr>
          <a:lstStyle/>
          <a:p>
            <a:pPr algn="just"/>
            <a:r>
              <a:rPr lang="en-GB" sz="1467" dirty="0"/>
              <a:t>Stigma &amp; societal attitudes</a:t>
            </a:r>
          </a:p>
          <a:p>
            <a:pPr marL="299523" indent="-299523" algn="just">
              <a:buFont typeface="Arial" panose="020B0604020202020204" pitchFamily="34" charset="0"/>
              <a:buChar char="•"/>
            </a:pPr>
            <a:r>
              <a:rPr lang="en-GB" sz="1467" dirty="0"/>
              <a:t>ADHD sometimes misunderstood; hyperactivity behaviours judged in harsh way(Smith and McVeigh, 2025);(Mueller et al., 2012).</a:t>
            </a:r>
          </a:p>
          <a:p>
            <a:pPr marL="299523" indent="-299523" algn="just">
              <a:buFont typeface="Arial" panose="020B0604020202020204" pitchFamily="34" charset="0"/>
              <a:buChar char="•"/>
            </a:pPr>
            <a:r>
              <a:rPr lang="en-GB" sz="1467" dirty="0"/>
              <a:t>Cultural norms including through social media </a:t>
            </a:r>
            <a:r>
              <a:rPr lang="en-US" sz="1467" dirty="0"/>
              <a:t>(</a:t>
            </a:r>
            <a:r>
              <a:rPr lang="en-US" sz="1467" dirty="0" err="1"/>
              <a:t>Vries</a:t>
            </a:r>
            <a:r>
              <a:rPr lang="en-US" sz="1467" dirty="0"/>
              <a:t>, </a:t>
            </a:r>
            <a:r>
              <a:rPr lang="en-US" sz="1467" dirty="0" err="1"/>
              <a:t>Batstra</a:t>
            </a:r>
            <a:r>
              <a:rPr lang="en-US" sz="1467" dirty="0"/>
              <a:t> and </a:t>
            </a:r>
            <a:r>
              <a:rPr lang="en-US" sz="1467" dirty="0" err="1"/>
              <a:t>Assen</a:t>
            </a:r>
            <a:r>
              <a:rPr lang="en-US" sz="1467" dirty="0"/>
              <a:t>, 2025)</a:t>
            </a:r>
            <a:r>
              <a:rPr lang="en-GB" sz="1467" dirty="0"/>
              <a:t>.</a:t>
            </a:r>
          </a:p>
          <a:p>
            <a:pPr algn="just"/>
            <a:r>
              <a:rPr lang="en-GB" sz="1467" dirty="0"/>
              <a:t>Access / inequality issues</a:t>
            </a:r>
          </a:p>
          <a:p>
            <a:pPr marL="299523" indent="-299523" algn="just">
              <a:buFont typeface="Arial" panose="020B0604020202020204" pitchFamily="34" charset="0"/>
              <a:buChar char="•"/>
            </a:pPr>
            <a:r>
              <a:rPr lang="en-GB" sz="1467" dirty="0"/>
              <a:t>Variations in diagnosis and treatment availability by geography, socioeconomic status (Morgan and Hu, 2023).</a:t>
            </a:r>
          </a:p>
          <a:p>
            <a:pPr marL="299523" indent="-299523" algn="just">
              <a:buFont typeface="Arial" panose="020B0604020202020204" pitchFamily="34" charset="0"/>
              <a:buChar char="•"/>
            </a:pPr>
            <a:r>
              <a:rPr lang="en-GB" sz="1467" dirty="0" err="1"/>
              <a:t>Underdiagnosis</a:t>
            </a:r>
            <a:r>
              <a:rPr lang="en-GB" sz="1467" dirty="0"/>
              <a:t> in girls/women (inattentive subtype less obvious).</a:t>
            </a:r>
          </a:p>
          <a:p>
            <a:pPr algn="just"/>
            <a:r>
              <a:rPr lang="en-GB" sz="1467" dirty="0"/>
              <a:t>Comorbidities</a:t>
            </a:r>
          </a:p>
          <a:p>
            <a:pPr marL="299523" indent="-299523" algn="just">
              <a:buFont typeface="Arial" panose="020B0604020202020204" pitchFamily="34" charset="0"/>
              <a:buChar char="•"/>
            </a:pPr>
            <a:r>
              <a:rPr lang="en-GB" sz="1467" dirty="0"/>
              <a:t>ADHD frequently co-occurs with other neurodevelopmental disorders, psychiatric disorders (anxiety, depression) (</a:t>
            </a:r>
            <a:r>
              <a:rPr lang="en-GB" sz="1467" dirty="0" err="1"/>
              <a:t>Gnanavel</a:t>
            </a:r>
            <a:r>
              <a:rPr lang="en-GB" sz="1467" dirty="0"/>
              <a:t> et al., 2019). </a:t>
            </a:r>
          </a:p>
        </p:txBody>
      </p:sp>
      <p:sp>
        <p:nvSpPr>
          <p:cNvPr id="11" name="TextBox 10"/>
          <p:cNvSpPr txBox="1"/>
          <p:nvPr/>
        </p:nvSpPr>
        <p:spPr>
          <a:xfrm>
            <a:off x="1924263" y="3769016"/>
            <a:ext cx="2073966" cy="396904"/>
          </a:xfrm>
          <a:prstGeom prst="rect">
            <a:avLst/>
          </a:prstGeom>
          <a:noFill/>
        </p:spPr>
        <p:txBody>
          <a:bodyPr wrap="none" rtlCol="0">
            <a:spAutoFit/>
          </a:bodyPr>
          <a:lstStyle/>
          <a:p>
            <a:r>
              <a:rPr lang="en-GB" sz="1979" b="1" dirty="0"/>
              <a:t>Critical Analysis</a:t>
            </a:r>
          </a:p>
        </p:txBody>
      </p:sp>
      <p:graphicFrame>
        <p:nvGraphicFramePr>
          <p:cNvPr id="12" name="Table 11"/>
          <p:cNvGraphicFramePr>
            <a:graphicFrameLocks noGrp="1"/>
          </p:cNvGraphicFramePr>
          <p:nvPr>
            <p:extLst>
              <p:ext uri="{D42A27DB-BD31-4B8C-83A1-F6EECF244321}">
                <p14:modId xmlns:p14="http://schemas.microsoft.com/office/powerpoint/2010/main" val="374466311"/>
              </p:ext>
            </p:extLst>
          </p:nvPr>
        </p:nvGraphicFramePr>
        <p:xfrm>
          <a:off x="199395" y="4156141"/>
          <a:ext cx="5693400" cy="3050384"/>
        </p:xfrm>
        <a:graphic>
          <a:graphicData uri="http://schemas.openxmlformats.org/drawingml/2006/table">
            <a:tbl>
              <a:tblPr firstRow="1" bandRow="1">
                <a:tableStyleId>{5C22544A-7EE6-4342-B048-85BDC9FD1C3A}</a:tableStyleId>
              </a:tblPr>
              <a:tblGrid>
                <a:gridCol w="1955010">
                  <a:extLst>
                    <a:ext uri="{9D8B030D-6E8A-4147-A177-3AD203B41FA5}">
                      <a16:colId xmlns:a16="http://schemas.microsoft.com/office/drawing/2014/main" val="1689858816"/>
                    </a:ext>
                  </a:extLst>
                </a:gridCol>
                <a:gridCol w="3738390">
                  <a:extLst>
                    <a:ext uri="{9D8B030D-6E8A-4147-A177-3AD203B41FA5}">
                      <a16:colId xmlns:a16="http://schemas.microsoft.com/office/drawing/2014/main" val="3148227494"/>
                    </a:ext>
                  </a:extLst>
                </a:gridCol>
              </a:tblGrid>
              <a:tr h="383381">
                <a:tc>
                  <a:txBody>
                    <a:bodyPr/>
                    <a:lstStyle/>
                    <a:p>
                      <a:r>
                        <a:rPr lang="en-US" sz="1900" dirty="0"/>
                        <a:t>Aspect</a:t>
                      </a:r>
                    </a:p>
                  </a:txBody>
                  <a:tcPr marL="95845" marR="95845" marT="47923" marB="47923" anchor="ctr"/>
                </a:tc>
                <a:tc>
                  <a:txBody>
                    <a:bodyPr/>
                    <a:lstStyle/>
                    <a:p>
                      <a:r>
                        <a:rPr lang="en-US" sz="1900" dirty="0"/>
                        <a:t>Evaluation</a:t>
                      </a:r>
                      <a:endParaRPr lang="en-GB" sz="1900" dirty="0"/>
                    </a:p>
                  </a:txBody>
                  <a:tcPr marL="95845" marR="95845" marT="47923" marB="47923"/>
                </a:tc>
                <a:extLst>
                  <a:ext uri="{0D108BD9-81ED-4DB2-BD59-A6C34878D82A}">
                    <a16:rowId xmlns:a16="http://schemas.microsoft.com/office/drawing/2014/main" val="3074408593"/>
                  </a:ext>
                </a:extLst>
              </a:tr>
              <a:tr h="1245989">
                <a:tc>
                  <a:txBody>
                    <a:bodyPr/>
                    <a:lstStyle/>
                    <a:p>
                      <a:r>
                        <a:rPr lang="en-US" sz="1500" dirty="0"/>
                        <a:t>Why changes happened</a:t>
                      </a:r>
                    </a:p>
                  </a:txBody>
                  <a:tcPr marL="95845" marR="95845" marT="47923" marB="47923" anchor="ctr"/>
                </a:tc>
                <a:tc>
                  <a:txBody>
                    <a:bodyPr/>
                    <a:lstStyle/>
                    <a:p>
                      <a:r>
                        <a:rPr lang="en-GB" sz="1300" dirty="0"/>
                        <a:t>Advances in neuroscience, Persistence of ADHD into adulthood due to longitudinal research.</a:t>
                      </a:r>
                    </a:p>
                    <a:p>
                      <a:r>
                        <a:rPr lang="en-GB" sz="1300" dirty="0"/>
                        <a:t>Pressure for more inclusive diagnostic criteria to capture subtypes</a:t>
                      </a:r>
                      <a:r>
                        <a:rPr lang="en-GB" sz="1300" baseline="0" dirty="0"/>
                        <a:t> that</a:t>
                      </a:r>
                      <a:r>
                        <a:rPr lang="en-GB" sz="1300" dirty="0"/>
                        <a:t> previously missed such</a:t>
                      </a:r>
                      <a:r>
                        <a:rPr lang="en-GB" sz="1300" baseline="0" dirty="0"/>
                        <a:t> as</a:t>
                      </a:r>
                      <a:r>
                        <a:rPr lang="en-GB" sz="1300" dirty="0"/>
                        <a:t> inattentive, adult ADHD.</a:t>
                      </a:r>
                    </a:p>
                    <a:p>
                      <a:r>
                        <a:rPr lang="en-GB" sz="1300" dirty="0"/>
                        <a:t>Demand from advocacy, patient groups.</a:t>
                      </a:r>
                    </a:p>
                  </a:txBody>
                  <a:tcPr marL="95845" marR="95845" marT="47923" marB="47923"/>
                </a:tc>
                <a:extLst>
                  <a:ext uri="{0D108BD9-81ED-4DB2-BD59-A6C34878D82A}">
                    <a16:rowId xmlns:a16="http://schemas.microsoft.com/office/drawing/2014/main" val="3491355805"/>
                  </a:ext>
                </a:extLst>
              </a:tr>
              <a:tr h="862608">
                <a:tc>
                  <a:txBody>
                    <a:bodyPr/>
                    <a:lstStyle/>
                    <a:p>
                      <a:r>
                        <a:rPr lang="en-US" sz="1500" dirty="0"/>
                        <a:t>Potential negatives / controversies</a:t>
                      </a:r>
                    </a:p>
                  </a:txBody>
                  <a:tcPr marL="95845" marR="95845" marT="47923" marB="47923" anchor="ctr"/>
                </a:tc>
                <a:tc>
                  <a:txBody>
                    <a:bodyPr/>
                    <a:lstStyle/>
                    <a:p>
                      <a:r>
                        <a:rPr lang="en-US" sz="1300" dirty="0"/>
                        <a:t>Risk of </a:t>
                      </a:r>
                      <a:r>
                        <a:rPr lang="en-US" sz="1300" dirty="0" err="1"/>
                        <a:t>overdiagnosis</a:t>
                      </a:r>
                      <a:r>
                        <a:rPr lang="en-US" sz="1300" dirty="0"/>
                        <a:t> / misdiagnosis.</a:t>
                      </a:r>
                    </a:p>
                    <a:p>
                      <a:r>
                        <a:rPr lang="en-US" sz="1300" dirty="0"/>
                        <a:t>Side effects of medications; long-term outcomes.</a:t>
                      </a:r>
                    </a:p>
                    <a:p>
                      <a:r>
                        <a:rPr lang="en-US" sz="1300" dirty="0"/>
                        <a:t>Societal pressure / </a:t>
                      </a:r>
                      <a:r>
                        <a:rPr lang="en-US" sz="1300" dirty="0" err="1"/>
                        <a:t>medicalisation</a:t>
                      </a:r>
                      <a:r>
                        <a:rPr lang="en-US" sz="1300" dirty="0"/>
                        <a:t> vs </a:t>
                      </a:r>
                      <a:r>
                        <a:rPr lang="en-US" sz="1300" dirty="0" err="1"/>
                        <a:t>recognising</a:t>
                      </a:r>
                      <a:r>
                        <a:rPr lang="en-US" sz="1300" dirty="0"/>
                        <a:t> diversity of attentional styles.</a:t>
                      </a:r>
                      <a:endParaRPr lang="en-GB" sz="1300" dirty="0"/>
                    </a:p>
                  </a:txBody>
                  <a:tcPr marL="95845" marR="95845" marT="47923" marB="47923"/>
                </a:tc>
                <a:extLst>
                  <a:ext uri="{0D108BD9-81ED-4DB2-BD59-A6C34878D82A}">
                    <a16:rowId xmlns:a16="http://schemas.microsoft.com/office/drawing/2014/main" val="2740194836"/>
                  </a:ext>
                </a:extLst>
              </a:tr>
              <a:tr h="479227">
                <a:tc>
                  <a:txBody>
                    <a:bodyPr/>
                    <a:lstStyle/>
                    <a:p>
                      <a:r>
                        <a:rPr lang="en-US" sz="1500" dirty="0"/>
                        <a:t>Balance required</a:t>
                      </a:r>
                    </a:p>
                  </a:txBody>
                  <a:tcPr marL="95845" marR="95845" marT="47923" marB="47923" anchor="ctr"/>
                </a:tc>
                <a:tc>
                  <a:txBody>
                    <a:bodyPr/>
                    <a:lstStyle/>
                    <a:p>
                      <a:r>
                        <a:rPr lang="en-US" sz="1300" dirty="0"/>
                        <a:t>Need for evidence-based treatment balanced with ethical use.</a:t>
                      </a:r>
                    </a:p>
                  </a:txBody>
                  <a:tcPr marL="95845" marR="95845" marT="47923" marB="47923"/>
                </a:tc>
                <a:extLst>
                  <a:ext uri="{0D108BD9-81ED-4DB2-BD59-A6C34878D82A}">
                    <a16:rowId xmlns:a16="http://schemas.microsoft.com/office/drawing/2014/main" val="2184947045"/>
                  </a:ext>
                </a:extLst>
              </a:tr>
            </a:tbl>
          </a:graphicData>
        </a:graphic>
      </p:graphicFrame>
      <p:sp>
        <p:nvSpPr>
          <p:cNvPr id="13" name="TextBox 12"/>
          <p:cNvSpPr txBox="1"/>
          <p:nvPr/>
        </p:nvSpPr>
        <p:spPr>
          <a:xfrm>
            <a:off x="7433395" y="437469"/>
            <a:ext cx="5074915" cy="396904"/>
          </a:xfrm>
          <a:prstGeom prst="rect">
            <a:avLst/>
          </a:prstGeom>
          <a:noFill/>
        </p:spPr>
        <p:txBody>
          <a:bodyPr wrap="none" rtlCol="0">
            <a:spAutoFit/>
          </a:bodyPr>
          <a:lstStyle/>
          <a:p>
            <a:r>
              <a:rPr lang="en-GB" sz="1979" b="1" dirty="0"/>
              <a:t>Recommendations and Future Directions</a:t>
            </a:r>
          </a:p>
        </p:txBody>
      </p:sp>
      <p:sp>
        <p:nvSpPr>
          <p:cNvPr id="15" name="TextBox 14"/>
          <p:cNvSpPr txBox="1"/>
          <p:nvPr/>
        </p:nvSpPr>
        <p:spPr>
          <a:xfrm>
            <a:off x="6591225" y="971684"/>
            <a:ext cx="6023293" cy="2189061"/>
          </a:xfrm>
          <a:prstGeom prst="rect">
            <a:avLst/>
          </a:prstGeom>
          <a:noFill/>
        </p:spPr>
        <p:txBody>
          <a:bodyPr wrap="square" rtlCol="0">
            <a:spAutoFit/>
          </a:bodyPr>
          <a:lstStyle/>
          <a:p>
            <a:pPr marL="299523" indent="-299523" algn="just">
              <a:buFont typeface="Arial" panose="020B0604020202020204" pitchFamily="34" charset="0"/>
              <a:buChar char="•"/>
            </a:pPr>
            <a:r>
              <a:rPr lang="en-US" sz="1467" b="1" dirty="0"/>
              <a:t>Improve screening and awareness at early stage</a:t>
            </a:r>
            <a:r>
              <a:rPr lang="en-US" sz="1467" dirty="0"/>
              <a:t>, </a:t>
            </a:r>
            <a:r>
              <a:rPr lang="en-US" sz="1258" dirty="0"/>
              <a:t>especially for less obvious inattentive types and in girls.</a:t>
            </a:r>
          </a:p>
          <a:p>
            <a:pPr marL="299523" indent="-299523" algn="just">
              <a:buFont typeface="Arial" panose="020B0604020202020204" pitchFamily="34" charset="0"/>
              <a:buChar char="•"/>
            </a:pPr>
            <a:r>
              <a:rPr lang="en-US" sz="1467" b="1" dirty="0"/>
              <a:t>Increase access to psychosocial interventions </a:t>
            </a:r>
            <a:r>
              <a:rPr lang="en-US" sz="1258" dirty="0"/>
              <a:t>and support for parents/teachers.</a:t>
            </a:r>
            <a:endParaRPr lang="en-US" sz="1467" dirty="0"/>
          </a:p>
          <a:p>
            <a:pPr marL="299523" indent="-299523" algn="just">
              <a:buFont typeface="Arial" panose="020B0604020202020204" pitchFamily="34" charset="0"/>
              <a:buChar char="•"/>
            </a:pPr>
            <a:r>
              <a:rPr lang="en-US" sz="1467" b="1" dirty="0"/>
              <a:t>Ensure treatment guidelines are applied to adults </a:t>
            </a:r>
            <a:r>
              <a:rPr lang="en-US" sz="1258" dirty="0"/>
              <a:t>as well as children with appropriate adaptations.</a:t>
            </a:r>
            <a:endParaRPr lang="en-US" sz="1467" dirty="0"/>
          </a:p>
          <a:p>
            <a:pPr marL="299523" indent="-299523" algn="just">
              <a:buFont typeface="Arial" panose="020B0604020202020204" pitchFamily="34" charset="0"/>
              <a:buChar char="•"/>
            </a:pPr>
            <a:r>
              <a:rPr lang="en-US" sz="1467" b="1" dirty="0"/>
              <a:t>Support research into non-medication and adjunctive therapies </a:t>
            </a:r>
            <a:r>
              <a:rPr lang="en-US" sz="1258" dirty="0"/>
              <a:t>such as digital tools, and lifestyle interventions.</a:t>
            </a:r>
          </a:p>
          <a:p>
            <a:pPr marL="299523" indent="-299523" algn="just">
              <a:buFont typeface="Arial" panose="020B0604020202020204" pitchFamily="34" charset="0"/>
              <a:buChar char="•"/>
            </a:pPr>
            <a:r>
              <a:rPr lang="en-US" sz="1467" b="1" dirty="0"/>
              <a:t>Address stigma and promote public education</a:t>
            </a:r>
            <a:r>
              <a:rPr lang="en-US" sz="1467" dirty="0"/>
              <a:t>, </a:t>
            </a:r>
            <a:r>
              <a:rPr lang="en-US" sz="1258" dirty="0"/>
              <a:t>to improve help and acceptance.</a:t>
            </a:r>
            <a:endParaRPr lang="en-GB" sz="1258" dirty="0"/>
          </a:p>
        </p:txBody>
      </p:sp>
      <p:sp>
        <p:nvSpPr>
          <p:cNvPr id="16" name="TextBox 15"/>
          <p:cNvSpPr txBox="1"/>
          <p:nvPr/>
        </p:nvSpPr>
        <p:spPr>
          <a:xfrm>
            <a:off x="8827253" y="3381891"/>
            <a:ext cx="1497526" cy="396904"/>
          </a:xfrm>
          <a:prstGeom prst="rect">
            <a:avLst/>
          </a:prstGeom>
          <a:noFill/>
        </p:spPr>
        <p:txBody>
          <a:bodyPr wrap="none" rtlCol="0">
            <a:spAutoFit/>
          </a:bodyPr>
          <a:lstStyle/>
          <a:p>
            <a:r>
              <a:rPr lang="en-GB" sz="1979" b="1" dirty="0"/>
              <a:t>Conclusion</a:t>
            </a:r>
          </a:p>
        </p:txBody>
      </p:sp>
      <p:sp>
        <p:nvSpPr>
          <p:cNvPr id="17" name="TextBox 16"/>
          <p:cNvSpPr txBox="1"/>
          <p:nvPr/>
        </p:nvSpPr>
        <p:spPr>
          <a:xfrm>
            <a:off x="6591226" y="3971378"/>
            <a:ext cx="5963619" cy="1221168"/>
          </a:xfrm>
          <a:prstGeom prst="rect">
            <a:avLst/>
          </a:prstGeom>
          <a:noFill/>
        </p:spPr>
        <p:txBody>
          <a:bodyPr wrap="square" rtlCol="0">
            <a:spAutoFit/>
          </a:bodyPr>
          <a:lstStyle/>
          <a:p>
            <a:pPr algn="just"/>
            <a:r>
              <a:rPr lang="en-US" sz="1467" dirty="0"/>
              <a:t>ADHD under ICD-11 (6A05) reflects an evolved understanding of a neurodevelopmental condition with variable subtypes. Treatment has moved from just address hyperactivity in children to more nuanced interventions across age, presentation, and comorbidities. The challenge now is to ensure equitable access, reduce stigma, tailor care, and ensure long-term outcomes.</a:t>
            </a:r>
            <a:endParaRPr lang="en-GB" sz="1467" dirty="0"/>
          </a:p>
        </p:txBody>
      </p:sp>
    </p:spTree>
    <p:extLst>
      <p:ext uri="{BB962C8B-B14F-4D97-AF65-F5344CB8AC3E}">
        <p14:creationId xmlns:p14="http://schemas.microsoft.com/office/powerpoint/2010/main" val="4150819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73963" y="183455"/>
            <a:ext cx="1480342" cy="396904"/>
          </a:xfrm>
          <a:prstGeom prst="rect">
            <a:avLst/>
          </a:prstGeom>
          <a:noFill/>
        </p:spPr>
        <p:txBody>
          <a:bodyPr wrap="none" rtlCol="0">
            <a:spAutoFit/>
          </a:bodyPr>
          <a:lstStyle/>
          <a:p>
            <a:r>
              <a:rPr lang="en-GB" sz="1979" b="1" dirty="0"/>
              <a:t>References</a:t>
            </a:r>
          </a:p>
        </p:txBody>
      </p:sp>
      <p:sp>
        <p:nvSpPr>
          <p:cNvPr id="5" name="TextBox 4"/>
          <p:cNvSpPr txBox="1"/>
          <p:nvPr/>
        </p:nvSpPr>
        <p:spPr>
          <a:xfrm>
            <a:off x="173693" y="644987"/>
            <a:ext cx="12176660" cy="6124625"/>
          </a:xfrm>
          <a:prstGeom prst="rect">
            <a:avLst/>
          </a:prstGeom>
          <a:noFill/>
        </p:spPr>
        <p:txBody>
          <a:bodyPr wrap="square" rtlCol="0">
            <a:spAutoFit/>
          </a:bodyPr>
          <a:lstStyle/>
          <a:p>
            <a:pPr marL="179714" indent="-179714" algn="just">
              <a:buFont typeface="Arial" panose="020B0604020202020204" pitchFamily="34" charset="0"/>
              <a:buChar char="•"/>
            </a:pPr>
            <a:r>
              <a:rPr lang="en-GB" sz="1153" dirty="0" err="1"/>
              <a:t>Abdelnour</a:t>
            </a:r>
            <a:r>
              <a:rPr lang="en-GB" sz="1153" dirty="0"/>
              <a:t>, E., Jansen, M.O. and Gold, J.A. (2022) “ADHD Diagnostic Trends: Increased Recognition or </a:t>
            </a:r>
            <a:r>
              <a:rPr lang="en-GB" sz="1153" dirty="0" err="1"/>
              <a:t>Overdiagnosis</a:t>
            </a:r>
            <a:r>
              <a:rPr lang="en-GB" sz="1153" dirty="0"/>
              <a:t>?,” Missouri medicine, 119(5), pp. 467–473.</a:t>
            </a:r>
          </a:p>
          <a:p>
            <a:pPr marL="179714" indent="-179714" algn="just">
              <a:buFont typeface="Arial" panose="020B0604020202020204" pitchFamily="34" charset="0"/>
              <a:buChar char="•"/>
            </a:pPr>
            <a:r>
              <a:rPr lang="en-GB" sz="1153" dirty="0"/>
              <a:t>Carla (2025) Understanding Adult ADHD: Beyond the Myths, Dr Carla Rainbow. </a:t>
            </a:r>
          </a:p>
          <a:p>
            <a:pPr marL="179714" indent="-179714" algn="just">
              <a:buFont typeface="Arial" panose="020B0604020202020204" pitchFamily="34" charset="0"/>
              <a:buChar char="•"/>
            </a:pPr>
            <a:r>
              <a:rPr lang="en-GB" sz="1153" dirty="0"/>
              <a:t>CDC (2024) Treatment of ADHD, Attention-Deficit / Hyperactivity Disorder (ADHD). </a:t>
            </a:r>
          </a:p>
          <a:p>
            <a:pPr marL="179714" indent="-179714" algn="just">
              <a:buFont typeface="Arial" panose="020B0604020202020204" pitchFamily="34" charset="0"/>
              <a:buChar char="•"/>
            </a:pPr>
            <a:r>
              <a:rPr lang="en-GB" sz="1153" dirty="0" err="1"/>
              <a:t>Drechsler</a:t>
            </a:r>
            <a:r>
              <a:rPr lang="en-GB" sz="1153" dirty="0"/>
              <a:t>, R. et al. (2020) “ADHD: Current Concepts and Treatments in Children and Adolescents.,” </a:t>
            </a:r>
            <a:r>
              <a:rPr lang="en-GB" sz="1153" dirty="0" err="1"/>
              <a:t>Neuropediatrics</a:t>
            </a:r>
            <a:r>
              <a:rPr lang="en-GB" sz="1153" dirty="0"/>
              <a:t>, 51(5), pp. 315–335. </a:t>
            </a:r>
          </a:p>
          <a:p>
            <a:pPr marL="179714" indent="-179714" algn="just">
              <a:buFont typeface="Arial" panose="020B0604020202020204" pitchFamily="34" charset="0"/>
              <a:buChar char="•"/>
            </a:pPr>
            <a:r>
              <a:rPr lang="en-GB" sz="1153" dirty="0"/>
              <a:t>Epstein, J.N. and Loren, R.E.A. (2013) “Changes in the Definition of ADHD in DSM-5: Subtle but Important.,” Neuropsychiatry, 3(5), pp. 455–458. </a:t>
            </a:r>
          </a:p>
          <a:p>
            <a:pPr marL="179714" indent="-179714" algn="just">
              <a:buFont typeface="Arial" panose="020B0604020202020204" pitchFamily="34" charset="0"/>
              <a:buChar char="•"/>
            </a:pPr>
            <a:r>
              <a:rPr lang="en-GB" sz="1153" dirty="0"/>
              <a:t>French, B. et al. (2024) “The impacts associated with having ADHD: an umbrella review.,” Frontiers in psychiatry, 15, p. 1343314. </a:t>
            </a:r>
          </a:p>
          <a:p>
            <a:pPr marL="179714" indent="-179714" algn="just">
              <a:buFont typeface="Arial" panose="020B0604020202020204" pitchFamily="34" charset="0"/>
              <a:buChar char="•"/>
            </a:pPr>
            <a:r>
              <a:rPr lang="en-GB" sz="1153" dirty="0" err="1"/>
              <a:t>Gnanavel</a:t>
            </a:r>
            <a:r>
              <a:rPr lang="en-GB" sz="1153" dirty="0"/>
              <a:t>, S. et al. (2019) “Attention deficit hyperactivity disorder and comorbidity: A review of literature.,” World journal of clinical cases, 7(17), pp. 2420–2426. </a:t>
            </a:r>
          </a:p>
          <a:p>
            <a:pPr marL="179714" indent="-179714" algn="just">
              <a:buFont typeface="Arial" panose="020B0604020202020204" pitchFamily="34" charset="0"/>
              <a:buChar char="•"/>
            </a:pPr>
            <a:r>
              <a:rPr lang="en-GB" sz="1153" dirty="0" err="1"/>
              <a:t>Hornstra</a:t>
            </a:r>
            <a:r>
              <a:rPr lang="en-GB" sz="1153" dirty="0"/>
              <a:t>, R. et al. (2023) “Components of </a:t>
            </a:r>
            <a:r>
              <a:rPr lang="en-GB" sz="1153" dirty="0" err="1"/>
              <a:t>Behavioral</a:t>
            </a:r>
            <a:r>
              <a:rPr lang="en-GB" sz="1153" dirty="0"/>
              <a:t> Parent Training for Children With Attention-Deficit/Hyperactivity Disorder: A Series of Replicated Single-Case  Experiments.,” </a:t>
            </a:r>
            <a:r>
              <a:rPr lang="en-GB" sz="1153" dirty="0" err="1"/>
              <a:t>Behavior</a:t>
            </a:r>
            <a:r>
              <a:rPr lang="en-GB" sz="1153" dirty="0"/>
              <a:t> modification, 47(5), pp. 1042–1070. </a:t>
            </a:r>
          </a:p>
          <a:p>
            <a:pPr marL="179714" indent="-179714" algn="just">
              <a:buFont typeface="Arial" panose="020B0604020202020204" pitchFamily="34" charset="0"/>
              <a:buChar char="•"/>
            </a:pPr>
            <a:r>
              <a:rPr lang="en-GB" sz="1153" dirty="0"/>
              <a:t>ICD - 11 (no date) ICD-11 for Mortality and Morbidity Statistics. </a:t>
            </a:r>
          </a:p>
          <a:p>
            <a:pPr marL="179714" indent="-179714" algn="just">
              <a:buFont typeface="Arial" panose="020B0604020202020204" pitchFamily="34" charset="0"/>
              <a:buChar char="•"/>
            </a:pPr>
            <a:r>
              <a:rPr lang="en-GB" sz="1153" dirty="0"/>
              <a:t>Lange, K.W. et al. (2010) “The history of attention deficit hyperactivity disorder.,” Attention deficit and hyperactivity disorders, 2(4), pp. 241–255. </a:t>
            </a:r>
          </a:p>
          <a:p>
            <a:pPr marL="179714" indent="-179714" algn="just">
              <a:buFont typeface="Arial" panose="020B0604020202020204" pitchFamily="34" charset="0"/>
              <a:buChar char="•"/>
            </a:pPr>
            <a:r>
              <a:rPr lang="en-GB" sz="1153" dirty="0"/>
              <a:t>Magnus, W., </a:t>
            </a:r>
            <a:r>
              <a:rPr lang="en-GB" sz="1153" dirty="0" err="1"/>
              <a:t>Anilkumar</a:t>
            </a:r>
            <a:r>
              <a:rPr lang="en-GB" sz="1153" dirty="0"/>
              <a:t>, A.C. and </a:t>
            </a:r>
            <a:r>
              <a:rPr lang="en-GB" sz="1153" dirty="0" err="1"/>
              <a:t>Shaban</a:t>
            </a:r>
            <a:r>
              <a:rPr lang="en-GB" sz="1153" dirty="0"/>
              <a:t>, K. (2025) Attention Deficit Hyperactivity Disorder. Treasure Island (FL): </a:t>
            </a:r>
            <a:r>
              <a:rPr lang="en-GB" sz="1153" dirty="0" err="1"/>
              <a:t>StatPearls</a:t>
            </a:r>
            <a:r>
              <a:rPr lang="en-GB" sz="1153" dirty="0"/>
              <a:t> Publishing. </a:t>
            </a:r>
          </a:p>
          <a:p>
            <a:pPr marL="179714" indent="-179714" algn="just">
              <a:buFont typeface="Arial" panose="020B0604020202020204" pitchFamily="34" charset="0"/>
              <a:buChar char="•"/>
            </a:pPr>
            <a:r>
              <a:rPr lang="en-GB" sz="1153" dirty="0" err="1"/>
              <a:t>Mechler</a:t>
            </a:r>
            <a:r>
              <a:rPr lang="en-GB" sz="1153" dirty="0"/>
              <a:t>, K. et al. (2022) “Evidence-based pharmacological treatment options for ADHD in children and adolescents,” Pharmacology &amp; Therapeutics, 230, p. 107940. </a:t>
            </a:r>
          </a:p>
          <a:p>
            <a:pPr marL="179714" indent="-179714" algn="just">
              <a:buFont typeface="Arial" panose="020B0604020202020204" pitchFamily="34" charset="0"/>
              <a:buChar char="•"/>
            </a:pPr>
            <a:r>
              <a:rPr lang="en-GB" sz="1153" dirty="0"/>
              <a:t>Morgan, P.L. and Hu, E.H. (2023) “Sociodemographic disparities in ADHD diagnosis and treatment among U.S. elementary schoolchildren.,” Psychiatry research, 327, p. 115393. </a:t>
            </a:r>
          </a:p>
          <a:p>
            <a:pPr marL="179714" indent="-179714" algn="just">
              <a:buFont typeface="Arial" panose="020B0604020202020204" pitchFamily="34" charset="0"/>
              <a:buChar char="•"/>
            </a:pPr>
            <a:r>
              <a:rPr lang="en-GB" sz="1153" dirty="0"/>
              <a:t>Mueller, A.K. et al. (2012) “Stigma in attention deficit hyperactivity disorder.,” Attention deficit and hyperactivity disorders, 4(3), pp. 101–114. </a:t>
            </a:r>
          </a:p>
          <a:p>
            <a:pPr marL="179714" indent="-179714" algn="just">
              <a:buFont typeface="Arial" panose="020B0604020202020204" pitchFamily="34" charset="0"/>
              <a:buChar char="•"/>
            </a:pPr>
            <a:r>
              <a:rPr lang="en-GB" sz="1153" dirty="0"/>
              <a:t>National Guideline Centre (UK) (2018) Evidence Review for Combined Pharmacological and Non-Pharmacological Treatments: Attention Deficit Hyperactivity Disorder: Diagnosis and Management: Evidence Review F. London: National Institute for Health and Care Excellence (NICE). </a:t>
            </a:r>
          </a:p>
          <a:p>
            <a:pPr marL="179714" indent="-179714" algn="just">
              <a:buFont typeface="Arial" panose="020B0604020202020204" pitchFamily="34" charset="0"/>
              <a:buChar char="•"/>
            </a:pPr>
            <a:r>
              <a:rPr lang="en-GB" sz="1153" dirty="0"/>
              <a:t>NIMH (no date) Attention-Deficit/Hyperactivity Disorder (ADHD) - National Institute of Mental Health (NIMH). Available at: https://www.nimh.nih.gov/health/topics/attention-deficit-hyperactivity-disorder-adhd (Accessed: October 15, 2025).</a:t>
            </a:r>
          </a:p>
          <a:p>
            <a:pPr marL="179714" indent="-179714" algn="just">
              <a:buFont typeface="Arial" panose="020B0604020202020204" pitchFamily="34" charset="0"/>
              <a:buChar char="•"/>
            </a:pPr>
            <a:r>
              <a:rPr lang="en-GB" sz="1153" dirty="0" err="1"/>
              <a:t>Patrickson</a:t>
            </a:r>
            <a:r>
              <a:rPr lang="en-GB" sz="1153" dirty="0"/>
              <a:t>, B. et al. (2024) “Evolving Adult ADHD Care: Preparatory Evaluation of a Prototype Digital Service Model Innovation for ADHD Care,” International Journal of Environmental Research and Public Health, 21(5). </a:t>
            </a:r>
          </a:p>
          <a:p>
            <a:pPr marL="179714" indent="-179714" algn="just">
              <a:buFont typeface="Arial" panose="020B0604020202020204" pitchFamily="34" charset="0"/>
              <a:buChar char="•"/>
            </a:pPr>
            <a:r>
              <a:rPr lang="en-GB" sz="1153" dirty="0" err="1"/>
              <a:t>Pichot</a:t>
            </a:r>
            <a:r>
              <a:rPr lang="en-GB" sz="1153" dirty="0"/>
              <a:t>, P. (1986) “[DSM-III: the 3d edition of the Diagnostic and Statistical Manual of Mental Disorders from the American Psychiatric Association].,” Revue </a:t>
            </a:r>
            <a:r>
              <a:rPr lang="en-GB" sz="1153" dirty="0" err="1"/>
              <a:t>neurologique</a:t>
            </a:r>
            <a:r>
              <a:rPr lang="en-GB" sz="1153" dirty="0"/>
              <a:t>, 142(5), pp. 489–499.</a:t>
            </a:r>
          </a:p>
          <a:p>
            <a:pPr marL="179714" indent="-179714" algn="just">
              <a:buFont typeface="Arial" panose="020B0604020202020204" pitchFamily="34" charset="0"/>
              <a:buChar char="•"/>
            </a:pPr>
            <a:r>
              <a:rPr lang="en-GB" sz="1153" dirty="0"/>
              <a:t>SCHUBERT, S.J. et al. (2009) “‘ADHD patient’ or ‘illicit drug user’? Managing medico-moral membership categories in drug dependence services,” Discourse &amp; Society, 20(4), pp. 499–516.</a:t>
            </a:r>
          </a:p>
          <a:p>
            <a:pPr marL="179714" indent="-179714" algn="just">
              <a:buFont typeface="Arial" panose="020B0604020202020204" pitchFamily="34" charset="0"/>
              <a:buChar char="•"/>
            </a:pPr>
            <a:r>
              <a:rPr lang="en-GB" sz="1153" dirty="0"/>
              <a:t>Smith, M. (2008) “Roy Porter Student Essay Prize Winner: Psychiatry Limited: Hyperactivity and the Evolution of American Psychiatry, 1957–1980,” Social History of Medicine, 21(3), pp. 541–559. </a:t>
            </a:r>
          </a:p>
          <a:p>
            <a:pPr marL="179714" indent="-179714" algn="just">
              <a:buFont typeface="Arial" panose="020B0604020202020204" pitchFamily="34" charset="0"/>
              <a:buChar char="•"/>
            </a:pPr>
            <a:r>
              <a:rPr lang="en-GB" sz="1153" dirty="0"/>
              <a:t>Smith, S. and McVeigh, J. (2025) “Perceptions of Stigma and Social Inclusion Amongst a Sample of University Students with ADHD in Ireland,” Disabilities, 5(1). </a:t>
            </a:r>
          </a:p>
          <a:p>
            <a:pPr marL="179714" indent="-179714" algn="just">
              <a:buFont typeface="Arial" panose="020B0604020202020204" pitchFamily="34" charset="0"/>
              <a:buChar char="•"/>
            </a:pPr>
            <a:r>
              <a:rPr lang="en-GB" sz="1153" dirty="0"/>
              <a:t>Stevens, J.R., </a:t>
            </a:r>
            <a:r>
              <a:rPr lang="en-GB" sz="1153" dirty="0" err="1"/>
              <a:t>Wilens</a:t>
            </a:r>
            <a:r>
              <a:rPr lang="en-GB" sz="1153" dirty="0"/>
              <a:t>, T.E. and Stern, T.A. (2013) “Using stimulants for attention-deficit/hyperactivity disorder: clinical approaches and challenges.,” The primary care companion for CNS disorders, 15(2). </a:t>
            </a:r>
          </a:p>
          <a:p>
            <a:pPr marL="179714" indent="-179714" algn="just">
              <a:buFont typeface="Arial" panose="020B0604020202020204" pitchFamily="34" charset="0"/>
              <a:buChar char="•"/>
            </a:pPr>
            <a:r>
              <a:rPr lang="en-GB" sz="1153" dirty="0" err="1"/>
              <a:t>Tourjman</a:t>
            </a:r>
            <a:r>
              <a:rPr lang="en-GB" sz="1153" dirty="0"/>
              <a:t>, V. et al. (2022) “Psychosocial Interventions for Attention Deficit/Hyperactivity Disorder: A Systematic Review and Meta-Analysis by the CADDRA Guidelines Work GROUP.,” Brain sciences, 12(8). </a:t>
            </a:r>
          </a:p>
          <a:p>
            <a:pPr marL="179714" indent="-179714" algn="just">
              <a:buFont typeface="Arial" panose="020B0604020202020204" pitchFamily="34" charset="0"/>
              <a:buChar char="•"/>
            </a:pPr>
            <a:r>
              <a:rPr lang="en-GB" sz="1153" dirty="0" err="1"/>
              <a:t>Vilus</a:t>
            </a:r>
            <a:r>
              <a:rPr lang="en-GB" sz="1153" dirty="0"/>
              <a:t>, J.T. and Engelhard, C. (2025) “</a:t>
            </a:r>
            <a:r>
              <a:rPr lang="en-GB" sz="1153" dirty="0" err="1"/>
              <a:t>Nonstimulant</a:t>
            </a:r>
            <a:r>
              <a:rPr lang="en-GB" sz="1153" dirty="0"/>
              <a:t> Medications for Treatment of Attention-Deficit/Hyperactivity Disorder in Children and Adolescents,” </a:t>
            </a:r>
            <a:r>
              <a:rPr lang="en-GB" sz="1153" dirty="0" err="1"/>
              <a:t>Pediatric</a:t>
            </a:r>
            <a:r>
              <a:rPr lang="en-GB" sz="1153" dirty="0"/>
              <a:t> Annals, 54(1), pp. e27–e33. </a:t>
            </a:r>
          </a:p>
          <a:p>
            <a:pPr marL="179714" indent="-179714" algn="just">
              <a:buFont typeface="Arial" panose="020B0604020202020204" pitchFamily="34" charset="0"/>
              <a:buChar char="•"/>
            </a:pPr>
            <a:r>
              <a:rPr lang="en-GB" sz="1153" dirty="0" err="1"/>
              <a:t>Vries</a:t>
            </a:r>
            <a:r>
              <a:rPr lang="en-GB" sz="1153" dirty="0"/>
              <a:t>, W. de, </a:t>
            </a:r>
            <a:r>
              <a:rPr lang="en-GB" sz="1153" dirty="0" err="1"/>
              <a:t>Batstra</a:t>
            </a:r>
            <a:r>
              <a:rPr lang="en-GB" sz="1153" dirty="0"/>
              <a:t>, L. and </a:t>
            </a:r>
            <a:r>
              <a:rPr lang="en-GB" sz="1153" dirty="0" err="1"/>
              <a:t>Assen</a:t>
            </a:r>
            <a:r>
              <a:rPr lang="en-GB" sz="1153" dirty="0"/>
              <a:t>, A. van (2025) “Exploring concept creep: Youth’s portrayal of ADHD on </a:t>
            </a:r>
            <a:r>
              <a:rPr lang="en-GB" sz="1153" dirty="0" err="1"/>
              <a:t>TikTok</a:t>
            </a:r>
            <a:r>
              <a:rPr lang="en-GB" sz="1153" dirty="0"/>
              <a:t>,” SSM - Mental Health, 8, p. 100489. </a:t>
            </a:r>
          </a:p>
          <a:p>
            <a:pPr marL="179714" indent="-179714" algn="just">
              <a:buFont typeface="Arial" panose="020B0604020202020204" pitchFamily="34" charset="0"/>
              <a:buChar char="•"/>
            </a:pPr>
            <a:r>
              <a:rPr lang="en-GB" sz="1153" dirty="0" err="1"/>
              <a:t>Zwi</a:t>
            </a:r>
            <a:r>
              <a:rPr lang="en-GB" sz="1153" dirty="0"/>
              <a:t>, M. et al. (2011) “Parent training interventions for Attention Deficit Hyperactivity Disorder (ADHD) in children aged 5 to 18 years.,” The Cochrane database of systematic reviews, 2011(12), p. CD003018. </a:t>
            </a:r>
          </a:p>
          <a:p>
            <a:pPr marL="179714" indent="-179714" algn="just">
              <a:buFont typeface="Arial" panose="020B0604020202020204" pitchFamily="34" charset="0"/>
              <a:buChar char="•"/>
            </a:pPr>
            <a:endParaRPr lang="en-GB" sz="1153" dirty="0" err="1"/>
          </a:p>
        </p:txBody>
      </p:sp>
    </p:spTree>
    <p:extLst>
      <p:ext uri="{BB962C8B-B14F-4D97-AF65-F5344CB8AC3E}">
        <p14:creationId xmlns:p14="http://schemas.microsoft.com/office/powerpoint/2010/main" val="192598106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33</TotalTime>
  <Words>1934</Words>
  <Application>Microsoft Office PowerPoint</Application>
  <PresentationFormat>Custom</PresentationFormat>
  <Paragraphs>107</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Parcel</vt:lpstr>
      <vt:lpstr>Topic: Attention deficit hyperactivity disorder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Shaira Hussain (2314799)</cp:lastModifiedBy>
  <cp:revision>5</cp:revision>
  <dcterms:created xsi:type="dcterms:W3CDTF">2025-10-20T10:42:28Z</dcterms:created>
  <dcterms:modified xsi:type="dcterms:W3CDTF">2025-10-23T22:40:26Z</dcterms:modified>
</cp:coreProperties>
</file>