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10/20/2021</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dirty="0"/>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10/20/2021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10/20/2021</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bps.org.uk/" TargetMode="External"/><Relationship Id="rId2" Type="http://schemas.openxmlformats.org/officeDocument/2006/relationships/hyperlink" Target="https://www.verywellmind.com/" TargetMode="External"/><Relationship Id="rId1" Type="http://schemas.openxmlformats.org/officeDocument/2006/relationships/slideLayout" Target="../slideLayouts/slideLayout2.xml"/><Relationship Id="rId6" Type="http://schemas.openxmlformats.org/officeDocument/2006/relationships/hyperlink" Target="https://raisingchildren.net.au/babies/play-learning/learning-ideas/learning-baby-to-preschool" TargetMode="External"/><Relationship Id="rId5" Type="http://schemas.openxmlformats.org/officeDocument/2006/relationships/hyperlink" Target="http://www.google.co.uk/" TargetMode="External"/><Relationship Id="rId4" Type="http://schemas.openxmlformats.org/officeDocument/2006/relationships/hyperlink" Target="https://www.sitters.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818880"/>
            <a:ext cx="6815669" cy="375680"/>
          </a:xfrm>
        </p:spPr>
        <p:txBody>
          <a:bodyPr/>
          <a:lstStyle/>
          <a:p>
            <a:r>
              <a:rPr lang="en-US" sz="2000" b="1" dirty="0" smtClean="0">
                <a:latin typeface="Arial" panose="020B0604020202020204" pitchFamily="34" charset="0"/>
                <a:cs typeface="Arial" panose="020B0604020202020204" pitchFamily="34" charset="0"/>
              </a:rPr>
              <a:t>Title Page</a:t>
            </a:r>
            <a:endParaRPr lang="en-GB" sz="20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692398" y="2286000"/>
            <a:ext cx="6815669" cy="2692399"/>
          </a:xfrm>
        </p:spPr>
        <p:txBody>
          <a:bodyPr>
            <a:normAutofit/>
          </a:bodyPr>
          <a:lstStyle/>
          <a:p>
            <a:pPr algn="l"/>
            <a:r>
              <a:rPr lang="en-US" sz="2000" b="1" dirty="0" smtClean="0">
                <a:latin typeface="Arial" panose="020B0604020202020204" pitchFamily="34" charset="0"/>
                <a:cs typeface="Arial" panose="020B0604020202020204" pitchFamily="34" charset="0"/>
              </a:rPr>
              <a:t>Name: </a:t>
            </a:r>
            <a:r>
              <a:rPr lang="en-US" sz="2000" dirty="0" smtClean="0">
                <a:latin typeface="Arial" panose="020B0604020202020204" pitchFamily="34" charset="0"/>
                <a:cs typeface="Arial" panose="020B0604020202020204" pitchFamily="34" charset="0"/>
              </a:rPr>
              <a:t>Yasmin Azam </a:t>
            </a:r>
          </a:p>
          <a:p>
            <a:pPr algn="l"/>
            <a:r>
              <a:rPr lang="en-US" sz="2000" b="1" dirty="0" smtClean="0">
                <a:latin typeface="Arial" panose="020B0604020202020204" pitchFamily="34" charset="0"/>
                <a:cs typeface="Arial" panose="020B0604020202020204" pitchFamily="34" charset="0"/>
              </a:rPr>
              <a:t>Student Number: </a:t>
            </a:r>
            <a:r>
              <a:rPr lang="en-US" sz="2000" dirty="0" smtClean="0">
                <a:latin typeface="Arial" panose="020B0604020202020204" pitchFamily="34" charset="0"/>
                <a:cs typeface="Arial" panose="020B0604020202020204" pitchFamily="34" charset="0"/>
              </a:rPr>
              <a:t>2013925</a:t>
            </a:r>
          </a:p>
          <a:p>
            <a:pPr algn="l"/>
            <a:r>
              <a:rPr lang="en-US" sz="2000" b="1" dirty="0" smtClean="0">
                <a:latin typeface="Arial" panose="020B0604020202020204" pitchFamily="34" charset="0"/>
                <a:cs typeface="Arial" panose="020B0604020202020204" pitchFamily="34" charset="0"/>
              </a:rPr>
              <a:t>Module Number: </a:t>
            </a:r>
            <a:r>
              <a:rPr lang="en-US" sz="2000" dirty="0" smtClean="0">
                <a:latin typeface="Arial" panose="020B0604020202020204" pitchFamily="34" charset="0"/>
                <a:cs typeface="Arial" panose="020B0604020202020204" pitchFamily="34" charset="0"/>
              </a:rPr>
              <a:t>BMHP4019</a:t>
            </a:r>
          </a:p>
          <a:p>
            <a:pPr algn="l"/>
            <a:r>
              <a:rPr lang="en-US" sz="2000" b="1" dirty="0" smtClean="0">
                <a:latin typeface="Arial" panose="020B0604020202020204" pitchFamily="34" charset="0"/>
                <a:cs typeface="Arial" panose="020B0604020202020204" pitchFamily="34" charset="0"/>
              </a:rPr>
              <a:t>Title: </a:t>
            </a:r>
            <a:r>
              <a:rPr lang="en-US" sz="2000" dirty="0" smtClean="0">
                <a:latin typeface="Arial" panose="020B0604020202020204" pitchFamily="34" charset="0"/>
                <a:cs typeface="Arial" panose="020B0604020202020204" pitchFamily="34" charset="0"/>
              </a:rPr>
              <a:t>A child's experience between the age 0-5 can effect the rest of their lives</a:t>
            </a:r>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54938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605368"/>
          </a:xfrm>
        </p:spPr>
        <p:txBody>
          <a:bodyPr>
            <a:normAutofit/>
          </a:bodyPr>
          <a:lstStyle/>
          <a:p>
            <a:r>
              <a:rPr lang="en-US" sz="2000" b="1" dirty="0" smtClean="0">
                <a:latin typeface="Arial" panose="020B0604020202020204" pitchFamily="34" charset="0"/>
                <a:cs typeface="Arial" panose="020B0604020202020204" pitchFamily="34" charset="0"/>
              </a:rPr>
              <a:t>Table of content</a:t>
            </a:r>
            <a:r>
              <a:rPr lang="en-US" sz="2000" b="1" dirty="0" smtClean="0">
                <a:latin typeface="Arial" panose="020B0604020202020204" pitchFamily="34" charset="0"/>
                <a:cs typeface="Arial" panose="020B0604020202020204" pitchFamily="34" charset="0"/>
              </a:rPr>
              <a:t> </a:t>
            </a:r>
            <a:endParaRPr lang="en-GB"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1587501"/>
            <a:ext cx="9601196" cy="4288367"/>
          </a:xfrm>
        </p:spPr>
        <p:txBody>
          <a:bodyPr>
            <a:normAutofit/>
          </a:bodyPr>
          <a:lstStyle/>
          <a:p>
            <a:r>
              <a:rPr lang="en-US" sz="1400" b="1" dirty="0" smtClean="0">
                <a:latin typeface="Arial" panose="020B0604020202020204" pitchFamily="34" charset="0"/>
                <a:cs typeface="Arial" panose="020B0604020202020204" pitchFamily="34" charset="0"/>
              </a:rPr>
              <a:t>Page 1 - </a:t>
            </a:r>
            <a:r>
              <a:rPr lang="en-US" sz="1400" dirty="0" smtClean="0">
                <a:latin typeface="Arial" panose="020B0604020202020204" pitchFamily="34" charset="0"/>
                <a:cs typeface="Arial" panose="020B0604020202020204" pitchFamily="34" charset="0"/>
              </a:rPr>
              <a:t>Title page </a:t>
            </a:r>
          </a:p>
          <a:p>
            <a:r>
              <a:rPr lang="en-US" sz="1400" b="1" dirty="0" smtClean="0">
                <a:latin typeface="Arial" panose="020B0604020202020204" pitchFamily="34" charset="0"/>
                <a:cs typeface="Arial" panose="020B0604020202020204" pitchFamily="34" charset="0"/>
              </a:rPr>
              <a:t>Page 2 -  </a:t>
            </a:r>
            <a:r>
              <a:rPr lang="en-US" sz="1400" dirty="0" smtClean="0">
                <a:latin typeface="Arial" panose="020B0604020202020204" pitchFamily="34" charset="0"/>
                <a:cs typeface="Arial" panose="020B0604020202020204" pitchFamily="34" charset="0"/>
              </a:rPr>
              <a:t>Table of content</a:t>
            </a:r>
          </a:p>
          <a:p>
            <a:r>
              <a:rPr lang="en-US" sz="1400" b="1" dirty="0" smtClean="0">
                <a:latin typeface="Arial" panose="020B0604020202020204" pitchFamily="34" charset="0"/>
                <a:cs typeface="Arial" panose="020B0604020202020204" pitchFamily="34" charset="0"/>
              </a:rPr>
              <a:t>Page 3 - </a:t>
            </a:r>
            <a:r>
              <a:rPr lang="en-US" sz="1400" dirty="0" smtClean="0">
                <a:latin typeface="Arial" panose="020B0604020202020204" pitchFamily="34" charset="0"/>
                <a:cs typeface="Arial" panose="020B0604020202020204" pitchFamily="34" charset="0"/>
              </a:rPr>
              <a:t>Introduction </a:t>
            </a:r>
          </a:p>
          <a:p>
            <a:r>
              <a:rPr lang="en-US" sz="1400" b="1" dirty="0" smtClean="0">
                <a:latin typeface="Arial" panose="020B0604020202020204" pitchFamily="34" charset="0"/>
                <a:cs typeface="Arial" panose="020B0604020202020204" pitchFamily="34" charset="0"/>
              </a:rPr>
              <a:t>Page 4 – </a:t>
            </a:r>
            <a:r>
              <a:rPr lang="en-US" sz="1400" dirty="0" smtClean="0">
                <a:latin typeface="Arial" panose="020B0604020202020204" pitchFamily="34" charset="0"/>
                <a:cs typeface="Arial" panose="020B0604020202020204" pitchFamily="34" charset="0"/>
              </a:rPr>
              <a:t>Psychology</a:t>
            </a:r>
          </a:p>
          <a:p>
            <a:r>
              <a:rPr lang="en-US" sz="1400" b="1" dirty="0" smtClean="0">
                <a:latin typeface="Arial" panose="020B0604020202020204" pitchFamily="34" charset="0"/>
                <a:cs typeface="Arial" panose="020B0604020202020204" pitchFamily="34" charset="0"/>
              </a:rPr>
              <a:t>Page 5 – </a:t>
            </a:r>
            <a:r>
              <a:rPr lang="en-US" sz="1400" dirty="0" smtClean="0">
                <a:latin typeface="Arial" panose="020B0604020202020204" pitchFamily="34" charset="0"/>
                <a:cs typeface="Arial" panose="020B0604020202020204" pitchFamily="34" charset="0"/>
              </a:rPr>
              <a:t>Piaget’s theory</a:t>
            </a:r>
          </a:p>
          <a:p>
            <a:r>
              <a:rPr lang="en-US" sz="1400" b="1" dirty="0" smtClean="0">
                <a:latin typeface="Arial" panose="020B0604020202020204" pitchFamily="34" charset="0"/>
                <a:cs typeface="Arial" panose="020B0604020202020204" pitchFamily="34" charset="0"/>
              </a:rPr>
              <a:t>Page 6 and 7 – </a:t>
            </a:r>
            <a:r>
              <a:rPr lang="en-US" sz="1400" dirty="0" smtClean="0">
                <a:latin typeface="Arial" panose="020B0604020202020204" pitchFamily="34" charset="0"/>
                <a:cs typeface="Arial" panose="020B0604020202020204" pitchFamily="34" charset="0"/>
              </a:rPr>
              <a:t>Piaget’s four stages</a:t>
            </a:r>
          </a:p>
          <a:p>
            <a:r>
              <a:rPr lang="en-US" sz="1400" b="1" dirty="0" smtClean="0">
                <a:latin typeface="Arial" panose="020B0604020202020204" pitchFamily="34" charset="0"/>
                <a:cs typeface="Arial" panose="020B0604020202020204" pitchFamily="34" charset="0"/>
              </a:rPr>
              <a:t>Page 8 – </a:t>
            </a:r>
            <a:r>
              <a:rPr lang="en-US" sz="1400" dirty="0" smtClean="0">
                <a:latin typeface="Arial" panose="020B0604020202020204" pitchFamily="34" charset="0"/>
                <a:cs typeface="Arial" panose="020B0604020202020204" pitchFamily="34" charset="0"/>
              </a:rPr>
              <a:t>Vygotsky</a:t>
            </a:r>
          </a:p>
          <a:p>
            <a:r>
              <a:rPr lang="en-US" sz="1400" b="1" dirty="0" smtClean="0">
                <a:latin typeface="Arial" panose="020B0604020202020204" pitchFamily="34" charset="0"/>
                <a:cs typeface="Arial" panose="020B0604020202020204" pitchFamily="34" charset="0"/>
              </a:rPr>
              <a:t>Page 9 – </a:t>
            </a:r>
            <a:r>
              <a:rPr lang="en-US" sz="1400" dirty="0" smtClean="0">
                <a:latin typeface="Arial" panose="020B0604020202020204" pitchFamily="34" charset="0"/>
                <a:cs typeface="Arial" panose="020B0604020202020204" pitchFamily="34" charset="0"/>
              </a:rPr>
              <a:t>Themes of Vygotsky’s theories</a:t>
            </a:r>
          </a:p>
          <a:p>
            <a:r>
              <a:rPr lang="en-US" sz="1400" b="1" dirty="0" smtClean="0">
                <a:latin typeface="Arial" panose="020B0604020202020204" pitchFamily="34" charset="0"/>
                <a:cs typeface="Arial" panose="020B0604020202020204" pitchFamily="34" charset="0"/>
              </a:rPr>
              <a:t>Page 10 – </a:t>
            </a:r>
            <a:r>
              <a:rPr lang="en-US" sz="1400" dirty="0" smtClean="0">
                <a:latin typeface="Arial" panose="020B0604020202020204" pitchFamily="34" charset="0"/>
                <a:cs typeface="Arial" panose="020B0604020202020204" pitchFamily="34" charset="0"/>
              </a:rPr>
              <a:t>Three themes of Vygotsky</a:t>
            </a:r>
          </a:p>
          <a:p>
            <a:r>
              <a:rPr lang="en-US" sz="1400" b="1" dirty="0" smtClean="0">
                <a:latin typeface="Arial" panose="020B0604020202020204" pitchFamily="34" charset="0"/>
                <a:cs typeface="Arial" panose="020B0604020202020204" pitchFamily="34" charset="0"/>
              </a:rPr>
              <a:t>Page 11 – </a:t>
            </a:r>
            <a:r>
              <a:rPr lang="en-US" sz="1400" dirty="0" smtClean="0">
                <a:latin typeface="Arial" panose="020B0604020202020204" pitchFamily="34" charset="0"/>
                <a:cs typeface="Arial" panose="020B0604020202020204" pitchFamily="34" charset="0"/>
              </a:rPr>
              <a:t>Child development </a:t>
            </a:r>
          </a:p>
          <a:p>
            <a:r>
              <a:rPr lang="en-US" sz="1400" b="1" dirty="0" smtClean="0">
                <a:latin typeface="Arial" panose="020B0604020202020204" pitchFamily="34" charset="0"/>
                <a:cs typeface="Arial" panose="020B0604020202020204" pitchFamily="34" charset="0"/>
              </a:rPr>
              <a:t>Page 12 – </a:t>
            </a:r>
            <a:r>
              <a:rPr lang="en-US" sz="1400" dirty="0" smtClean="0">
                <a:latin typeface="Arial" panose="020B0604020202020204" pitchFamily="34" charset="0"/>
                <a:cs typeface="Arial" panose="020B0604020202020204" pitchFamily="34" charset="0"/>
              </a:rPr>
              <a:t>Two practical examples </a:t>
            </a:r>
          </a:p>
          <a:p>
            <a:r>
              <a:rPr lang="en-US" sz="1400" b="1" dirty="0" smtClean="0">
                <a:latin typeface="Arial" panose="020B0604020202020204" pitchFamily="34" charset="0"/>
                <a:cs typeface="Arial" panose="020B0604020202020204" pitchFamily="34" charset="0"/>
              </a:rPr>
              <a:t>Page 13 – </a:t>
            </a:r>
            <a:r>
              <a:rPr lang="en-US" sz="1400" dirty="0" smtClean="0">
                <a:latin typeface="Arial" panose="020B0604020202020204" pitchFamily="34" charset="0"/>
                <a:cs typeface="Arial" panose="020B0604020202020204" pitchFamily="34" charset="0"/>
              </a:rPr>
              <a:t>References </a:t>
            </a:r>
            <a:endParaRPr lang="en-GB" sz="1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5203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2702" y="1032932"/>
            <a:ext cx="9601196" cy="1024467"/>
          </a:xfrm>
        </p:spPr>
        <p:txBody>
          <a:bodyPr>
            <a:normAutofit/>
          </a:bodyPr>
          <a:lstStyle/>
          <a:p>
            <a:r>
              <a:rPr lang="en-US" sz="2000" b="1" dirty="0" smtClean="0">
                <a:latin typeface="Arial" panose="020B0604020202020204" pitchFamily="34" charset="0"/>
                <a:cs typeface="Arial" panose="020B0604020202020204" pitchFamily="34" charset="0"/>
              </a:rPr>
              <a:t>Introduction </a:t>
            </a:r>
            <a:endParaRPr lang="en-GB" sz="20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1485902" y="2641600"/>
            <a:ext cx="4721350" cy="3022600"/>
          </a:xfrm>
        </p:spPr>
        <p:txBody>
          <a:bodyPr>
            <a:normAutofit fontScale="92500" lnSpcReduction="20000"/>
          </a:bodyPr>
          <a:lstStyle/>
          <a:p>
            <a:pPr marL="0" indent="0">
              <a:buNone/>
            </a:pPr>
            <a:r>
              <a:rPr lang="en-US" sz="2000" dirty="0" smtClean="0">
                <a:latin typeface="Arial" panose="020B0604020202020204" pitchFamily="34" charset="0"/>
                <a:cs typeface="Arial" panose="020B0604020202020204" pitchFamily="34" charset="0"/>
              </a:rPr>
              <a:t>This is my presentation on “a child's experience between the ages of 0-5 can effect the rest of their lives”. In this presentation I am going to be talking about two psychological theories relating to this age group. The theories I have chose to talk about are the theories of Piaget and Vygotsky. </a:t>
            </a:r>
          </a:p>
          <a:p>
            <a:pPr marL="0" indent="0">
              <a:buNone/>
            </a:pPr>
            <a:r>
              <a:rPr lang="en-US" sz="2000" dirty="0" smtClean="0">
                <a:latin typeface="Arial" panose="020B0604020202020204" pitchFamily="34" charset="0"/>
                <a:cs typeface="Arial" panose="020B0604020202020204" pitchFamily="34" charset="0"/>
              </a:rPr>
              <a:t>I am also going to give two practical examples of how a parent can support their child's development.  </a:t>
            </a:r>
            <a:endParaRPr lang="en-GB" sz="2000" dirty="0">
              <a:latin typeface="Arial" panose="020B0604020202020204" pitchFamily="34" charset="0"/>
              <a:cs typeface="Arial" panose="020B0604020202020204" pitchFamily="34" charset="0"/>
            </a:endParaRPr>
          </a:p>
        </p:txBody>
      </p:sp>
      <p:pic>
        <p:nvPicPr>
          <p:cNvPr id="7" name="Content Placeholder 6"/>
          <p:cNvPicPr>
            <a:picLocks noGrp="1" noChangeAspect="1"/>
          </p:cNvPicPr>
          <p:nvPr>
            <p:ph sz="half" idx="2"/>
          </p:nvPr>
        </p:nvPicPr>
        <p:blipFill>
          <a:blip r:embed="rId2"/>
          <a:stretch>
            <a:fillRect/>
          </a:stretch>
        </p:blipFill>
        <p:spPr>
          <a:xfrm>
            <a:off x="6769100" y="2641600"/>
            <a:ext cx="4013200" cy="3022600"/>
          </a:xfrm>
          <a:prstGeom prst="rect">
            <a:avLst/>
          </a:prstGeom>
        </p:spPr>
      </p:pic>
    </p:spTree>
    <p:extLst>
      <p:ext uri="{BB962C8B-B14F-4D97-AF65-F5344CB8AC3E}">
        <p14:creationId xmlns:p14="http://schemas.microsoft.com/office/powerpoint/2010/main" val="2981884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3"/>
            <a:ext cx="9601196" cy="745068"/>
          </a:xfrm>
        </p:spPr>
        <p:txBody>
          <a:bodyPr>
            <a:normAutofit/>
          </a:bodyPr>
          <a:lstStyle/>
          <a:p>
            <a:r>
              <a:rPr lang="en-US" sz="2000" b="1" dirty="0" smtClean="0">
                <a:latin typeface="Arial" panose="020B0604020202020204" pitchFamily="34" charset="0"/>
                <a:cs typeface="Arial" panose="020B0604020202020204" pitchFamily="34" charset="0"/>
              </a:rPr>
              <a:t>Psychology</a:t>
            </a:r>
            <a:endParaRPr lang="en-GB"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1727201"/>
            <a:ext cx="9601196" cy="4148667"/>
          </a:xfrm>
        </p:spPr>
        <p:txBody>
          <a:bodyPr>
            <a:normAutofit/>
          </a:bodyPr>
          <a:lstStyle/>
          <a:p>
            <a:pPr marL="0" indent="0">
              <a:buNone/>
            </a:pPr>
            <a:endParaRPr lang="en-US" sz="1600" dirty="0" smtClean="0">
              <a:latin typeface="Arial" panose="020B0604020202020204" pitchFamily="34" charset="0"/>
              <a:cs typeface="Arial" panose="020B0604020202020204" pitchFamily="34" charset="0"/>
            </a:endParaRPr>
          </a:p>
          <a:p>
            <a:pPr marL="0" indent="0">
              <a:buNone/>
            </a:pPr>
            <a:r>
              <a:rPr lang="en-US" sz="1600" dirty="0" smtClean="0">
                <a:latin typeface="Arial" panose="020B0604020202020204" pitchFamily="34" charset="0"/>
                <a:cs typeface="Arial" panose="020B0604020202020204" pitchFamily="34" charset="0"/>
              </a:rPr>
              <a:t>The term psychology originates from two Greek words Gross (2015) describes that psych means mind soul or spirit and logos meaning knowledge, discourse or study. Modern discipline of psychology is considered around 140 years ago, but earlier views and beliefs of human behavior are linked to psychology today. </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smtClean="0">
                <a:latin typeface="Arial" panose="020B0604020202020204" pitchFamily="34" charset="0"/>
                <a:cs typeface="Arial" panose="020B0604020202020204" pitchFamily="34" charset="0"/>
              </a:rPr>
              <a:t>A man called Francis Galton (1822-1911) was the first to identify nature and nurture as two separate influences on personality. To research this he used his own family tree. John Locke in 1690 said that the mind of every child is a blank slate whereas Darwin said in 1859 that human development is a result of adaptation to the environment.   </a:t>
            </a:r>
            <a:endParaRPr lang="en-GB"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4513263" y="4432300"/>
            <a:ext cx="1735138" cy="1794934"/>
          </a:xfrm>
          <a:prstGeom prst="rect">
            <a:avLst/>
          </a:prstGeom>
        </p:spPr>
      </p:pic>
      <p:pic>
        <p:nvPicPr>
          <p:cNvPr id="5" name="Picture 4"/>
          <p:cNvPicPr>
            <a:picLocks noChangeAspect="1"/>
          </p:cNvPicPr>
          <p:nvPr/>
        </p:nvPicPr>
        <p:blipFill>
          <a:blip r:embed="rId3"/>
          <a:stretch>
            <a:fillRect/>
          </a:stretch>
        </p:blipFill>
        <p:spPr>
          <a:xfrm>
            <a:off x="6738937" y="4432300"/>
            <a:ext cx="1655763" cy="1806765"/>
          </a:xfrm>
          <a:prstGeom prst="rect">
            <a:avLst/>
          </a:prstGeom>
        </p:spPr>
      </p:pic>
      <p:pic>
        <p:nvPicPr>
          <p:cNvPr id="7" name="Picture 6"/>
          <p:cNvPicPr>
            <a:picLocks noChangeAspect="1"/>
          </p:cNvPicPr>
          <p:nvPr/>
        </p:nvPicPr>
        <p:blipFill>
          <a:blip r:embed="rId4"/>
          <a:stretch>
            <a:fillRect/>
          </a:stretch>
        </p:blipFill>
        <p:spPr>
          <a:xfrm>
            <a:off x="8885236" y="4432299"/>
            <a:ext cx="1719263" cy="1794935"/>
          </a:xfrm>
          <a:prstGeom prst="rect">
            <a:avLst/>
          </a:prstGeom>
        </p:spPr>
      </p:pic>
    </p:spTree>
    <p:extLst>
      <p:ext uri="{BB962C8B-B14F-4D97-AF65-F5344CB8AC3E}">
        <p14:creationId xmlns:p14="http://schemas.microsoft.com/office/powerpoint/2010/main" val="2190998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8"/>
          </a:xfrm>
        </p:spPr>
        <p:txBody>
          <a:bodyPr>
            <a:normAutofit/>
          </a:bodyPr>
          <a:lstStyle/>
          <a:p>
            <a:r>
              <a:rPr lang="en-US" sz="2000" b="1" dirty="0" smtClean="0">
                <a:latin typeface="Arial" panose="020B0604020202020204" pitchFamily="34" charset="0"/>
                <a:cs typeface="Arial" panose="020B0604020202020204" pitchFamily="34" charset="0"/>
              </a:rPr>
              <a:t>Piaget’s Theory</a:t>
            </a:r>
            <a:endParaRPr lang="en-GB"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lnSpcReduction="10000"/>
          </a:bodyPr>
          <a:lstStyle/>
          <a:p>
            <a:pPr marL="0" indent="0">
              <a:buNone/>
            </a:pPr>
            <a:r>
              <a:rPr lang="en-US" sz="1600" dirty="0" smtClean="0">
                <a:latin typeface="Arial" panose="020B0604020202020204" pitchFamily="34" charset="0"/>
                <a:cs typeface="Arial" panose="020B0604020202020204" pitchFamily="34" charset="0"/>
              </a:rPr>
              <a:t>There are 3 components of Piaget’s theory, which are:</a:t>
            </a:r>
          </a:p>
          <a:p>
            <a:r>
              <a:rPr lang="en-US" sz="1600" b="1" dirty="0" smtClean="0">
                <a:latin typeface="Arial" panose="020B0604020202020204" pitchFamily="34" charset="0"/>
                <a:cs typeface="Arial" panose="020B0604020202020204" pitchFamily="34" charset="0"/>
              </a:rPr>
              <a:t>Schemas </a:t>
            </a:r>
            <a:r>
              <a:rPr lang="en-US" sz="1600" dirty="0" smtClean="0">
                <a:latin typeface="Arial" panose="020B0604020202020204" pitchFamily="34" charset="0"/>
                <a:cs typeface="Arial" panose="020B0604020202020204" pitchFamily="34" charset="0"/>
              </a:rPr>
              <a:t>(building blocks of knowledge)</a:t>
            </a:r>
          </a:p>
          <a:p>
            <a:r>
              <a:rPr lang="en-US" sz="1600" b="1" dirty="0" smtClean="0">
                <a:latin typeface="Arial" panose="020B0604020202020204" pitchFamily="34" charset="0"/>
                <a:cs typeface="Arial" panose="020B0604020202020204" pitchFamily="34" charset="0"/>
              </a:rPr>
              <a:t>Process </a:t>
            </a:r>
            <a:r>
              <a:rPr lang="en-US" sz="1600" dirty="0" smtClean="0">
                <a:latin typeface="Arial" panose="020B0604020202020204" pitchFamily="34" charset="0"/>
                <a:cs typeface="Arial" panose="020B0604020202020204" pitchFamily="34" charset="0"/>
              </a:rPr>
              <a:t>that enables the transition from one stage to another (assimilation and accommodation, equilibrium)</a:t>
            </a:r>
          </a:p>
          <a:p>
            <a:r>
              <a:rPr lang="en-US" sz="1600" b="1" dirty="0" smtClean="0">
                <a:latin typeface="Arial" panose="020B0604020202020204" pitchFamily="34" charset="0"/>
                <a:cs typeface="Arial" panose="020B0604020202020204" pitchFamily="34" charset="0"/>
              </a:rPr>
              <a:t>Stages of development these are: </a:t>
            </a:r>
          </a:p>
          <a:p>
            <a:r>
              <a:rPr lang="en-US" sz="1600" b="1" dirty="0" smtClean="0">
                <a:latin typeface="Arial" panose="020B0604020202020204" pitchFamily="34" charset="0"/>
                <a:cs typeface="Arial" panose="020B0604020202020204" pitchFamily="34" charset="0"/>
              </a:rPr>
              <a:t>Sensorimotor- </a:t>
            </a:r>
            <a:r>
              <a:rPr lang="en-US" sz="1600" dirty="0" smtClean="0">
                <a:latin typeface="Arial" panose="020B0604020202020204" pitchFamily="34" charset="0"/>
                <a:cs typeface="Arial" panose="020B0604020202020204" pitchFamily="34" charset="0"/>
              </a:rPr>
              <a:t>this is where children do things but don’t think </a:t>
            </a:r>
          </a:p>
          <a:p>
            <a:r>
              <a:rPr lang="en-US" sz="1600" b="1" dirty="0" smtClean="0">
                <a:latin typeface="Arial" panose="020B0604020202020204" pitchFamily="34" charset="0"/>
                <a:cs typeface="Arial" panose="020B0604020202020204" pitchFamily="34" charset="0"/>
              </a:rPr>
              <a:t>Preoperational-</a:t>
            </a:r>
            <a:r>
              <a:rPr lang="en-US" sz="1600" dirty="0">
                <a:latin typeface="Arial" panose="020B0604020202020204" pitchFamily="34" charset="0"/>
                <a:cs typeface="Arial" panose="020B0604020202020204" pitchFamily="34" charset="0"/>
              </a:rPr>
              <a:t> </a:t>
            </a:r>
            <a:r>
              <a:rPr lang="en-US" sz="1600" dirty="0" smtClean="0">
                <a:latin typeface="Arial" panose="020B0604020202020204" pitchFamily="34" charset="0"/>
                <a:cs typeface="Arial" panose="020B0604020202020204" pitchFamily="34" charset="0"/>
              </a:rPr>
              <a:t>this is when children start to think but are constrained by their views of the world </a:t>
            </a:r>
          </a:p>
          <a:p>
            <a:r>
              <a:rPr lang="en-US" sz="1600" b="1" dirty="0" smtClean="0">
                <a:latin typeface="Arial" panose="020B0604020202020204" pitchFamily="34" charset="0"/>
                <a:cs typeface="Arial" panose="020B0604020202020204" pitchFamily="34" charset="0"/>
              </a:rPr>
              <a:t>Concrete operational- </a:t>
            </a:r>
            <a:r>
              <a:rPr lang="en-US" sz="1600" dirty="0" smtClean="0">
                <a:latin typeface="Arial" panose="020B0604020202020204" pitchFamily="34" charset="0"/>
                <a:cs typeface="Arial" panose="020B0604020202020204" pitchFamily="34" charset="0"/>
              </a:rPr>
              <a:t>children start to use logical rules to come to conclusions but are restricted to here and know </a:t>
            </a:r>
          </a:p>
          <a:p>
            <a:r>
              <a:rPr lang="en-US" sz="1600" b="1" dirty="0" smtClean="0">
                <a:latin typeface="Arial" panose="020B0604020202020204" pitchFamily="34" charset="0"/>
                <a:cs typeface="Arial" panose="020B0604020202020204" pitchFamily="34" charset="0"/>
              </a:rPr>
              <a:t>Formal operational- </a:t>
            </a:r>
            <a:r>
              <a:rPr lang="en-US" sz="1600" dirty="0" smtClean="0">
                <a:latin typeface="Arial" panose="020B0604020202020204" pitchFamily="34" charset="0"/>
                <a:cs typeface="Arial" panose="020B0604020202020204" pitchFamily="34" charset="0"/>
              </a:rPr>
              <a:t>transition to a full and abstract adult like way of thinking  </a:t>
            </a: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59278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smtClean="0">
                <a:latin typeface="Arial" panose="020B0604020202020204" pitchFamily="34" charset="0"/>
                <a:cs typeface="Arial" panose="020B0604020202020204" pitchFamily="34" charset="0"/>
              </a:rPr>
              <a:t>Piaget’s four stages (cognitive constructionism)</a:t>
            </a:r>
            <a:endParaRPr lang="en-GB"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5401" y="2427112"/>
            <a:ext cx="9601196" cy="3714044"/>
          </a:xfrm>
        </p:spPr>
        <p:txBody>
          <a:bodyPr>
            <a:normAutofit/>
          </a:bodyPr>
          <a:lstStyle/>
          <a:p>
            <a:r>
              <a:rPr lang="en-US" sz="1600" dirty="0" smtClean="0">
                <a:latin typeface="Arial" panose="020B0604020202020204" pitchFamily="34" charset="0"/>
                <a:cs typeface="Arial" panose="020B0604020202020204" pitchFamily="34" charset="0"/>
              </a:rPr>
              <a:t>There are four stages of development each is related to the certain age group and each stage is different from one another and more in depth and advanced.</a:t>
            </a:r>
          </a:p>
          <a:p>
            <a:r>
              <a:rPr lang="en-US" sz="1600" dirty="0" smtClean="0">
                <a:latin typeface="Arial" panose="020B0604020202020204" pitchFamily="34" charset="0"/>
                <a:cs typeface="Arial" panose="020B0604020202020204" pitchFamily="34" charset="0"/>
              </a:rPr>
              <a:t>Stages of development happen at different ages as Piaget has mentioned in his theory. </a:t>
            </a:r>
            <a:endParaRPr lang="en-GB" sz="16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4601983" y="3551411"/>
            <a:ext cx="2524125" cy="2589745"/>
          </a:xfrm>
          <a:prstGeom prst="rect">
            <a:avLst/>
          </a:prstGeom>
        </p:spPr>
      </p:pic>
    </p:spTree>
    <p:extLst>
      <p:ext uri="{BB962C8B-B14F-4D97-AF65-F5344CB8AC3E}">
        <p14:creationId xmlns:p14="http://schemas.microsoft.com/office/powerpoint/2010/main" val="3754663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22400" y="1253067"/>
            <a:ext cx="9392356" cy="1015663"/>
          </a:xfrm>
          <a:prstGeom prst="rect">
            <a:avLst/>
          </a:prstGeom>
          <a:noFill/>
        </p:spPr>
        <p:txBody>
          <a:bodyPr wrap="square" rtlCol="0">
            <a:spAutoFit/>
          </a:bodyPr>
          <a:lstStyle/>
          <a:p>
            <a:r>
              <a:rPr lang="en-US" sz="2000" dirty="0" smtClean="0">
                <a:latin typeface="Arial" panose="020B0604020202020204" pitchFamily="34" charset="0"/>
                <a:cs typeface="Arial" panose="020B0604020202020204" pitchFamily="34" charset="0"/>
              </a:rPr>
              <a:t>Piaget suggested that children learned through play leaving them to explore and find things out for themselves. This involves no adult help or interference. This is called learning through discovery. </a:t>
            </a:r>
            <a:endParaRPr lang="en-GB" sz="20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3297007" y="2547407"/>
            <a:ext cx="5354692" cy="3367969"/>
          </a:xfrm>
          <a:prstGeom prst="rect">
            <a:avLst/>
          </a:prstGeom>
        </p:spPr>
      </p:pic>
    </p:spTree>
    <p:extLst>
      <p:ext uri="{BB962C8B-B14F-4D97-AF65-F5344CB8AC3E}">
        <p14:creationId xmlns:p14="http://schemas.microsoft.com/office/powerpoint/2010/main" val="710127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smtClean="0">
                <a:latin typeface="Arial" panose="020B0604020202020204" pitchFamily="34" charset="0"/>
                <a:cs typeface="Arial" panose="020B0604020202020204" pitchFamily="34" charset="0"/>
              </a:rPr>
              <a:t>Vygotsky</a:t>
            </a:r>
            <a:endParaRPr lang="en-GB"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pPr marL="0" indent="0">
              <a:buNone/>
            </a:pPr>
            <a:r>
              <a:rPr lang="en-US" sz="2000" dirty="0" smtClean="0">
                <a:latin typeface="Arial" panose="020B0604020202020204" pitchFamily="34" charset="0"/>
                <a:cs typeface="Arial" panose="020B0604020202020204" pitchFamily="34" charset="0"/>
              </a:rPr>
              <a:t>Vygotsky was born in (1896-1934) he </a:t>
            </a:r>
            <a:r>
              <a:rPr lang="en-US" sz="2000" dirty="0">
                <a:latin typeface="Arial" panose="020B0604020202020204" pitchFamily="34" charset="0"/>
                <a:cs typeface="Arial" panose="020B0604020202020204" pitchFamily="34" charset="0"/>
              </a:rPr>
              <a:t>d</a:t>
            </a:r>
            <a:r>
              <a:rPr lang="en-US" sz="2000" dirty="0" smtClean="0">
                <a:latin typeface="Arial" panose="020B0604020202020204" pitchFamily="34" charset="0"/>
                <a:cs typeface="Arial" panose="020B0604020202020204" pitchFamily="34" charset="0"/>
              </a:rPr>
              <a:t>ied in the early age of 37 from TB. Vygotsky agreed with only some parts of Piaget’s theory. Vygotsky had some theories of his own. Piaget believed that children should be left to learn and discover with no interference as he said it prevents them from discovering. Vygotsky said that they should do this but they should also have adult contribution and social interaction as this will help with </a:t>
            </a:r>
          </a:p>
          <a:p>
            <a:r>
              <a:rPr lang="en-US" sz="2000" dirty="0" smtClean="0">
                <a:latin typeface="Arial" panose="020B0604020202020204" pitchFamily="34" charset="0"/>
                <a:cs typeface="Arial" panose="020B0604020202020204" pitchFamily="34" charset="0"/>
              </a:rPr>
              <a:t>Develop language </a:t>
            </a:r>
          </a:p>
          <a:p>
            <a:r>
              <a:rPr lang="en-US" sz="2000" dirty="0" smtClean="0">
                <a:latin typeface="Arial" panose="020B0604020202020204" pitchFamily="34" charset="0"/>
                <a:cs typeface="Arial" panose="020B0604020202020204" pitchFamily="34" charset="0"/>
              </a:rPr>
              <a:t>Encourage to talk about their experiences </a:t>
            </a:r>
          </a:p>
          <a:p>
            <a:r>
              <a:rPr lang="en-US" sz="2000" dirty="0" smtClean="0">
                <a:latin typeface="Arial" panose="020B0604020202020204" pitchFamily="34" charset="0"/>
                <a:cs typeface="Arial" panose="020B0604020202020204" pitchFamily="34" charset="0"/>
              </a:rPr>
              <a:t>Vygotsky believed we need language to develop thoughts </a:t>
            </a:r>
          </a:p>
          <a:p>
            <a:pPr marL="0" indent="0">
              <a:buNone/>
            </a:pPr>
            <a:r>
              <a:rPr lang="en-US" sz="2000" dirty="0" smtClean="0">
                <a:latin typeface="Arial" panose="020B0604020202020204" pitchFamily="34" charset="0"/>
                <a:cs typeface="Arial" panose="020B0604020202020204" pitchFamily="34" charset="0"/>
              </a:rPr>
              <a:t>After Vygotsky passed his ideas were kept alive by colleagues and students. His work had a big influence on Russian education and was a wide interest.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56018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smtClean="0">
                <a:latin typeface="Arial" panose="020B0604020202020204" pitchFamily="34" charset="0"/>
                <a:cs typeface="Arial" panose="020B0604020202020204" pitchFamily="34" charset="0"/>
              </a:rPr>
              <a:t>Themes of Vygotsky's theories</a:t>
            </a:r>
            <a:endParaRPr lang="en-GB"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r>
              <a:rPr lang="en-US" sz="2000" dirty="0" smtClean="0">
                <a:latin typeface="Arial" panose="020B0604020202020204" pitchFamily="34" charset="0"/>
                <a:cs typeface="Arial" panose="020B0604020202020204" pitchFamily="34" charset="0"/>
              </a:rPr>
              <a:t>Vygotsky's theories inform on how we train and support individuals all over the world. </a:t>
            </a:r>
          </a:p>
          <a:p>
            <a:r>
              <a:rPr lang="en-US" sz="2000" dirty="0" smtClean="0">
                <a:latin typeface="Arial" panose="020B0604020202020204" pitchFamily="34" charset="0"/>
                <a:cs typeface="Arial" panose="020B0604020202020204" pitchFamily="34" charset="0"/>
              </a:rPr>
              <a:t>The use of genetic or development methods</a:t>
            </a:r>
          </a:p>
          <a:p>
            <a:r>
              <a:rPr lang="en-US" sz="2000" dirty="0" smtClean="0">
                <a:latin typeface="Arial" panose="020B0604020202020204" pitchFamily="34" charset="0"/>
                <a:cs typeface="Arial" panose="020B0604020202020204" pitchFamily="34" charset="0"/>
              </a:rPr>
              <a:t>Higher versus elementary physiological functions</a:t>
            </a:r>
          </a:p>
          <a:p>
            <a:r>
              <a:rPr lang="en-US" sz="2000" dirty="0" smtClean="0">
                <a:latin typeface="Arial" panose="020B0604020202020204" pitchFamily="34" charset="0"/>
                <a:cs typeface="Arial" panose="020B0604020202020204" pitchFamily="34" charset="0"/>
              </a:rPr>
              <a:t>Cultural and physical tools </a:t>
            </a:r>
          </a:p>
          <a:p>
            <a:pPr marL="0" indent="0">
              <a:buNone/>
            </a:pPr>
            <a:r>
              <a:rPr lang="en-US"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6028266" y="4064001"/>
            <a:ext cx="5328355" cy="2178756"/>
          </a:xfrm>
          <a:prstGeom prst="rect">
            <a:avLst/>
          </a:prstGeom>
        </p:spPr>
      </p:pic>
    </p:spTree>
    <p:extLst>
      <p:ext uri="{BB962C8B-B14F-4D97-AF65-F5344CB8AC3E}">
        <p14:creationId xmlns:p14="http://schemas.microsoft.com/office/powerpoint/2010/main" val="4104367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smtClean="0">
                <a:latin typeface="Arial" panose="020B0604020202020204" pitchFamily="34" charset="0"/>
                <a:cs typeface="Arial" panose="020B0604020202020204" pitchFamily="34" charset="0"/>
              </a:rPr>
              <a:t>Three themes of Vygotsky</a:t>
            </a:r>
            <a:endParaRPr lang="en-GB"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r>
              <a:rPr lang="en-US" sz="2000" dirty="0" smtClean="0">
                <a:latin typeface="Arial" panose="020B0604020202020204" pitchFamily="34" charset="0"/>
                <a:cs typeface="Arial" panose="020B0604020202020204" pitchFamily="34" charset="0"/>
              </a:rPr>
              <a:t>Three themes of Vygotsky to consider are</a:t>
            </a:r>
          </a:p>
          <a:p>
            <a:r>
              <a:rPr lang="en-US" sz="2000" dirty="0" smtClean="0">
                <a:latin typeface="Arial" panose="020B0604020202020204" pitchFamily="34" charset="0"/>
                <a:cs typeface="Arial" panose="020B0604020202020204" pitchFamily="34" charset="0"/>
              </a:rPr>
              <a:t>Culture</a:t>
            </a:r>
          </a:p>
          <a:p>
            <a:r>
              <a:rPr lang="en-US" sz="2000" dirty="0" smtClean="0">
                <a:latin typeface="Arial" panose="020B0604020202020204" pitchFamily="34" charset="0"/>
                <a:cs typeface="Arial" panose="020B0604020202020204" pitchFamily="34" charset="0"/>
              </a:rPr>
              <a:t>Language </a:t>
            </a:r>
          </a:p>
          <a:p>
            <a:r>
              <a:rPr lang="en-US" sz="2000" dirty="0" smtClean="0">
                <a:latin typeface="Arial" panose="020B0604020202020204" pitchFamily="34" charset="0"/>
                <a:cs typeface="Arial" panose="020B0604020202020204" pitchFamily="34" charset="0"/>
              </a:rPr>
              <a:t>Thought </a:t>
            </a:r>
          </a:p>
          <a:p>
            <a:pPr marL="0" indent="0">
              <a:buNone/>
            </a:pPr>
            <a:r>
              <a:rPr lang="en-US" sz="2000" dirty="0" smtClean="0">
                <a:latin typeface="Arial" panose="020B0604020202020204" pitchFamily="34" charset="0"/>
                <a:cs typeface="Arial" panose="020B0604020202020204" pitchFamily="34" charset="0"/>
              </a:rPr>
              <a:t>Vygotsky say’s these three themes work together</a:t>
            </a:r>
          </a:p>
          <a:p>
            <a:pPr marL="0" indent="0">
              <a:buNone/>
            </a:pPr>
            <a:r>
              <a:rPr lang="en-US" sz="2000" b="1" dirty="0" smtClean="0">
                <a:latin typeface="Arial" panose="020B0604020202020204" pitchFamily="34" charset="0"/>
                <a:cs typeface="Arial" panose="020B0604020202020204" pitchFamily="34" charset="0"/>
              </a:rPr>
              <a:t>ZPD- </a:t>
            </a:r>
            <a:r>
              <a:rPr lang="en-US" sz="2000" dirty="0" smtClean="0">
                <a:latin typeface="Arial" panose="020B0604020202020204" pitchFamily="34" charset="0"/>
                <a:cs typeface="Arial" panose="020B0604020202020204" pitchFamily="34" charset="0"/>
              </a:rPr>
              <a:t>Zone of proximal development. ZPD is the difference between the child’s ability to solve things alone and solve them with other help. ZPS is the distance between the child’s actual development and the child’s potential development level. </a:t>
            </a:r>
            <a:endParaRPr lang="en-GB" sz="2000" b="1"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7586134" y="2556932"/>
            <a:ext cx="2901244" cy="2206978"/>
          </a:xfrm>
          <a:prstGeom prst="rect">
            <a:avLst/>
          </a:prstGeom>
        </p:spPr>
      </p:pic>
    </p:spTree>
    <p:extLst>
      <p:ext uri="{BB962C8B-B14F-4D97-AF65-F5344CB8AC3E}">
        <p14:creationId xmlns:p14="http://schemas.microsoft.com/office/powerpoint/2010/main" val="5969339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smtClean="0">
                <a:latin typeface="Arial" panose="020B0604020202020204" pitchFamily="34" charset="0"/>
                <a:cs typeface="Arial" panose="020B0604020202020204" pitchFamily="34" charset="0"/>
              </a:rPr>
              <a:t>Child development </a:t>
            </a:r>
            <a:endParaRPr lang="en-GB"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a:bodyPr>
          <a:lstStyle/>
          <a:p>
            <a:pPr marL="0" indent="0">
              <a:buNone/>
            </a:pPr>
            <a:r>
              <a:rPr lang="en-US" sz="2000" dirty="0" smtClean="0">
                <a:latin typeface="Arial" panose="020B0604020202020204" pitchFamily="34" charset="0"/>
                <a:cs typeface="Arial" panose="020B0604020202020204" pitchFamily="34" charset="0"/>
              </a:rPr>
              <a:t>Babies are born ready to learn. A child needs a stimulating environment and plenty of chances to practice what they are learning. Children learn best when they have a good relationship with their parents. We are our children's first teachers. Your child learns through everyday play and exploring in live environment. Lots of time spent with your child and for them to also spend lot of time with others helps your child to learn skills they need for life e.g. communicating, thinking and problem solving. </a:t>
            </a:r>
          </a:p>
          <a:p>
            <a:pPr marL="0" indent="0">
              <a:buNone/>
            </a:pPr>
            <a:r>
              <a:rPr lang="en-US" sz="2000" dirty="0" smtClean="0">
                <a:latin typeface="Arial" panose="020B0604020202020204" pitchFamily="34" charset="0"/>
                <a:cs typeface="Arial" panose="020B0604020202020204" pitchFamily="34" charset="0"/>
              </a:rPr>
              <a:t>Lots of praise and encouragement makes children feel good and keeps them interested. So if mistakes are made don’t tell them the answer show them what to do it maybe what they need. Be a role model yourself for your child.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231062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smtClean="0">
                <a:latin typeface="Arial" panose="020B0604020202020204" pitchFamily="34" charset="0"/>
                <a:cs typeface="Arial" panose="020B0604020202020204" pitchFamily="34" charset="0"/>
              </a:rPr>
              <a:t>Two examples of how a parent can support their child’s development </a:t>
            </a:r>
            <a:endParaRPr lang="en-GB"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lstStyle/>
          <a:p>
            <a:r>
              <a:rPr lang="en-US" sz="2000" dirty="0" smtClean="0">
                <a:latin typeface="Arial" panose="020B0604020202020204" pitchFamily="34" charset="0"/>
                <a:cs typeface="Arial" panose="020B0604020202020204" pitchFamily="34" charset="0"/>
              </a:rPr>
              <a:t>Activities – encouraging and taking part in physical activities with your child throughout the day e.g. cooking and tidy up time </a:t>
            </a:r>
          </a:p>
          <a:p>
            <a:r>
              <a:rPr lang="en-US" sz="2000" dirty="0" smtClean="0">
                <a:latin typeface="Arial" panose="020B0604020202020204" pitchFamily="34" charset="0"/>
                <a:cs typeface="Arial" panose="020B0604020202020204" pitchFamily="34" charset="0"/>
              </a:rPr>
              <a:t>Motor skills – coloring and painting, reading and educational work </a:t>
            </a:r>
            <a:r>
              <a:rPr lang="en-US" dirty="0" smtClean="0"/>
              <a:t> </a:t>
            </a:r>
            <a:endParaRPr lang="en-GB" dirty="0"/>
          </a:p>
        </p:txBody>
      </p:sp>
    </p:spTree>
    <p:extLst>
      <p:ext uri="{BB962C8B-B14F-4D97-AF65-F5344CB8AC3E}">
        <p14:creationId xmlns:p14="http://schemas.microsoft.com/office/powerpoint/2010/main" val="3437960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000" b="1" dirty="0" smtClean="0">
                <a:latin typeface="Arial" panose="020B0604020202020204" pitchFamily="34" charset="0"/>
                <a:cs typeface="Arial" panose="020B0604020202020204" pitchFamily="34" charset="0"/>
              </a:rPr>
              <a:t>References</a:t>
            </a:r>
            <a:endParaRPr lang="en-GB" sz="2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70000" lnSpcReduction="20000"/>
          </a:bodyPr>
          <a:lstStyle/>
          <a:p>
            <a:r>
              <a:rPr lang="en-US" sz="2000" dirty="0" smtClean="0">
                <a:latin typeface="Arial" panose="020B0604020202020204" pitchFamily="34" charset="0"/>
                <a:cs typeface="Arial" panose="020B0604020202020204" pitchFamily="34" charset="0"/>
              </a:rPr>
              <a:t>Anitacleare.co.uk/positive parenting project supporting your child's development</a:t>
            </a:r>
          </a:p>
          <a:p>
            <a:r>
              <a:rPr lang="en-US" sz="2000" dirty="0" smtClean="0">
                <a:latin typeface="Arial" panose="020B0604020202020204" pitchFamily="34" charset="0"/>
                <a:cs typeface="Arial" panose="020B0604020202020204" pitchFamily="34" charset="0"/>
              </a:rPr>
              <a:t>Raisingchidren.net.au Australian parenting website</a:t>
            </a:r>
          </a:p>
          <a:p>
            <a:r>
              <a:rPr lang="en-US" sz="2000" dirty="0" smtClean="0">
                <a:latin typeface="Arial" panose="020B0604020202020204" pitchFamily="34" charset="0"/>
                <a:cs typeface="Arial" panose="020B0604020202020204" pitchFamily="34" charset="0"/>
              </a:rPr>
              <a:t>Piaget and Vygotsky: theory and practice in early education.(2008).in 21</a:t>
            </a:r>
            <a:r>
              <a:rPr lang="en-US" sz="2000" baseline="30000" dirty="0" smtClean="0">
                <a:latin typeface="Arial" panose="020B0604020202020204" pitchFamily="34" charset="0"/>
                <a:cs typeface="Arial" panose="020B0604020202020204" pitchFamily="34" charset="0"/>
              </a:rPr>
              <a:t>st</a:t>
            </a:r>
            <a:r>
              <a:rPr lang="en-US" sz="2000" dirty="0" smtClean="0">
                <a:latin typeface="Arial" panose="020B0604020202020204" pitchFamily="34" charset="0"/>
                <a:cs typeface="Arial" panose="020B0604020202020204" pitchFamily="34" charset="0"/>
              </a:rPr>
              <a:t> century: a reference handbook(vol.2 pp.1-184).sage publications</a:t>
            </a:r>
          </a:p>
          <a:p>
            <a:r>
              <a:rPr lang="en-US" sz="2000" dirty="0">
                <a:latin typeface="Arial" panose="020B0604020202020204" pitchFamily="34" charset="0"/>
                <a:cs typeface="Arial" panose="020B0604020202020204" pitchFamily="34" charset="0"/>
                <a:hlinkClick r:id="rId2"/>
              </a:rPr>
              <a:t>h</a:t>
            </a:r>
            <a:r>
              <a:rPr lang="en-US" sz="2000" dirty="0" smtClean="0">
                <a:latin typeface="Arial" panose="020B0604020202020204" pitchFamily="34" charset="0"/>
                <a:cs typeface="Arial" panose="020B0604020202020204" pitchFamily="34" charset="0"/>
                <a:hlinkClick r:id="rId2"/>
              </a:rPr>
              <a:t>ttps://www.verywellmind.com</a:t>
            </a:r>
            <a:r>
              <a:rPr lang="en-US" sz="2000" dirty="0" smtClean="0">
                <a:latin typeface="Arial" panose="020B0604020202020204" pitchFamily="34" charset="0"/>
                <a:cs typeface="Arial" panose="020B0604020202020204" pitchFamily="34" charset="0"/>
              </a:rPr>
              <a:t> the role of a schema in </a:t>
            </a:r>
            <a:r>
              <a:rPr lang="en-US" sz="2000" smtClean="0">
                <a:latin typeface="Arial" panose="020B0604020202020204" pitchFamily="34" charset="0"/>
                <a:cs typeface="Arial" panose="020B0604020202020204" pitchFamily="34" charset="0"/>
              </a:rPr>
              <a:t>psychology.14</a:t>
            </a:r>
            <a:r>
              <a:rPr lang="en-US" sz="2000" baseline="30000" smtClean="0">
                <a:latin typeface="Arial" panose="020B0604020202020204" pitchFamily="34" charset="0"/>
                <a:cs typeface="Arial" panose="020B0604020202020204" pitchFamily="34" charset="0"/>
              </a:rPr>
              <a:t>th</a:t>
            </a:r>
            <a:r>
              <a:rPr lang="en-US" sz="2000" smtClean="0">
                <a:latin typeface="Arial" panose="020B0604020202020204" pitchFamily="34" charset="0"/>
                <a:cs typeface="Arial" panose="020B0604020202020204" pitchFamily="34" charset="0"/>
              </a:rPr>
              <a:t> July </a:t>
            </a:r>
            <a:r>
              <a:rPr lang="en-US" sz="2000" dirty="0" smtClean="0">
                <a:latin typeface="Arial" panose="020B0604020202020204" pitchFamily="34" charset="0"/>
                <a:cs typeface="Arial" panose="020B0604020202020204" pitchFamily="34" charset="0"/>
              </a:rPr>
              <a:t>2019</a:t>
            </a:r>
          </a:p>
          <a:p>
            <a:r>
              <a:rPr lang="en-US" sz="2000" dirty="0" smtClean="0">
                <a:latin typeface="Arial" panose="020B0604020202020204" pitchFamily="34" charset="0"/>
                <a:cs typeface="Arial" panose="020B0604020202020204" pitchFamily="34" charset="0"/>
                <a:hlinkClick r:id="rId3"/>
              </a:rPr>
              <a:t>www.bps.org.uk</a:t>
            </a:r>
            <a:endParaRPr lang="en-US" sz="2000" dirty="0" smtClean="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hlinkClick r:id="rId4"/>
              </a:rPr>
              <a:t>https://www.sitters.co.uk</a:t>
            </a:r>
            <a:endParaRPr lang="en-US" sz="2000" dirty="0" smtClean="0">
              <a:latin typeface="Arial" panose="020B0604020202020204" pitchFamily="34" charset="0"/>
              <a:cs typeface="Arial" panose="020B0604020202020204" pitchFamily="34" charset="0"/>
            </a:endParaRPr>
          </a:p>
          <a:p>
            <a:r>
              <a:rPr lang="en-US" sz="2000" dirty="0" smtClean="0">
                <a:latin typeface="Arial" panose="020B0604020202020204" pitchFamily="34" charset="0"/>
                <a:cs typeface="Arial" panose="020B0604020202020204" pitchFamily="34" charset="0"/>
                <a:hlinkClick r:id="rId5"/>
              </a:rPr>
              <a:t>www.google.co.uk</a:t>
            </a:r>
            <a:endParaRPr lang="en-US" sz="2000" dirty="0" smtClean="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hlinkClick r:id="rId6"/>
              </a:rPr>
              <a:t>https://</a:t>
            </a:r>
            <a:r>
              <a:rPr lang="en-US" sz="2000" dirty="0" smtClean="0">
                <a:latin typeface="Arial" panose="020B0604020202020204" pitchFamily="34" charset="0"/>
                <a:cs typeface="Arial" panose="020B0604020202020204" pitchFamily="34" charset="0"/>
                <a:hlinkClick r:id="rId6"/>
              </a:rPr>
              <a:t>raisingchildren.net.au/babies/play-learning/learning-ideas/learning-baby-to-preschool</a:t>
            </a:r>
            <a:endParaRPr lang="en-US" sz="2000" dirty="0" smtClean="0">
              <a:latin typeface="Arial" panose="020B0604020202020204" pitchFamily="34" charset="0"/>
              <a:cs typeface="Arial" panose="020B0604020202020204" pitchFamily="34" charset="0"/>
            </a:endParaRPr>
          </a:p>
          <a:p>
            <a:endParaRPr lang="en-US" sz="2000" dirty="0" smtClean="0">
              <a:latin typeface="Arial" panose="020B0604020202020204" pitchFamily="34" charset="0"/>
              <a:cs typeface="Arial" panose="020B0604020202020204" pitchFamily="34" charset="0"/>
            </a:endParaRPr>
          </a:p>
          <a:p>
            <a:pPr marL="0" indent="0">
              <a:buNone/>
            </a:pPr>
            <a:r>
              <a:rPr lang="en-US" sz="2000" dirty="0" smtClean="0">
                <a:latin typeface="Arial" panose="020B060402020202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344850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176</TotalTime>
  <Words>945</Words>
  <Application>Microsoft Office PowerPoint</Application>
  <PresentationFormat>Widescreen</PresentationFormat>
  <Paragraphs>75</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Garamond</vt:lpstr>
      <vt:lpstr>Organic</vt:lpstr>
      <vt:lpstr>Title Page</vt:lpstr>
      <vt:lpstr>Table of content </vt:lpstr>
      <vt:lpstr>Introduction </vt:lpstr>
      <vt:lpstr>Psychology</vt:lpstr>
      <vt:lpstr>Piaget’s Theory</vt:lpstr>
      <vt:lpstr>Piaget’s four stages (cognitive constructionism)</vt:lpstr>
      <vt:lpstr>PowerPoint Presentation</vt:lpstr>
      <vt:lpstr>Vygotsky</vt:lpstr>
      <vt:lpstr>Themes of Vygotsky's theories</vt:lpstr>
      <vt:lpstr>Three themes of Vygotsky</vt:lpstr>
      <vt:lpstr>Child development </vt:lpstr>
      <vt:lpstr>Two examples of how a parent can support their child’s development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Page</dc:title>
  <dc:creator>Yasmin Azam (2013925)</dc:creator>
  <cp:lastModifiedBy>Yasmin Azam (2013925)</cp:lastModifiedBy>
  <cp:revision>19</cp:revision>
  <dcterms:created xsi:type="dcterms:W3CDTF">2021-10-19T12:25:40Z</dcterms:created>
  <dcterms:modified xsi:type="dcterms:W3CDTF">2021-10-20T14:02:47Z</dcterms:modified>
</cp:coreProperties>
</file>