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56" r:id="rId2"/>
    <p:sldId id="257" r:id="rId3"/>
    <p:sldId id="299" r:id="rId4"/>
    <p:sldId id="312" r:id="rId5"/>
    <p:sldId id="314" r:id="rId6"/>
    <p:sldId id="315" r:id="rId7"/>
    <p:sldId id="317" r:id="rId8"/>
    <p:sldId id="318" r:id="rId9"/>
    <p:sldId id="302" r:id="rId10"/>
    <p:sldId id="334" r:id="rId11"/>
    <p:sldId id="335" r:id="rId12"/>
    <p:sldId id="319" r:id="rId13"/>
    <p:sldId id="331" r:id="rId14"/>
    <p:sldId id="333" r:id="rId15"/>
    <p:sldId id="270" r:id="rId16"/>
    <p:sldId id="332" r:id="rId17"/>
    <p:sldId id="264" r:id="rId18"/>
    <p:sldId id="275" r:id="rId19"/>
    <p:sldId id="336" r:id="rId20"/>
    <p:sldId id="337" r:id="rId21"/>
    <p:sldId id="338" r:id="rId22"/>
    <p:sldId id="339" r:id="rId23"/>
    <p:sldId id="277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E91516-1FCE-44D6-A209-F5CFD3C24389}" v="19" dt="2024-11-11T10:24:13.0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373" autoAdjust="0"/>
    <p:restoredTop sz="93372" autoAdjust="0"/>
  </p:normalViewPr>
  <p:slideViewPr>
    <p:cSldViewPr>
      <p:cViewPr varScale="1">
        <p:scale>
          <a:sx n="104" d="100"/>
          <a:sy n="104" d="100"/>
        </p:scale>
        <p:origin x="207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d Usman" userId="2be69f11-f7c0-4ef2-b3f5-4496cccf096e" providerId="ADAL" clId="{37E91516-1FCE-44D6-A209-F5CFD3C24389}"/>
    <pc:docChg chg="modSld">
      <pc:chgData name="Said Usman" userId="2be69f11-f7c0-4ef2-b3f5-4496cccf096e" providerId="ADAL" clId="{37E91516-1FCE-44D6-A209-F5CFD3C24389}" dt="2024-11-11T10:24:13.044" v="18"/>
      <pc:docMkLst>
        <pc:docMk/>
      </pc:docMkLst>
      <pc:sldChg chg="modAnim">
        <pc:chgData name="Said Usman" userId="2be69f11-f7c0-4ef2-b3f5-4496cccf096e" providerId="ADAL" clId="{37E91516-1FCE-44D6-A209-F5CFD3C24389}" dt="2024-11-11T10:21:55.757" v="2"/>
        <pc:sldMkLst>
          <pc:docMk/>
          <pc:sldMk cId="3873197782" sldId="257"/>
        </pc:sldMkLst>
      </pc:sldChg>
      <pc:sldChg chg="modAnim">
        <pc:chgData name="Said Usman" userId="2be69f11-f7c0-4ef2-b3f5-4496cccf096e" providerId="ADAL" clId="{37E91516-1FCE-44D6-A209-F5CFD3C24389}" dt="2024-11-11T10:24:02.790" v="17"/>
        <pc:sldMkLst>
          <pc:docMk/>
          <pc:sldMk cId="0" sldId="264"/>
        </pc:sldMkLst>
      </pc:sldChg>
      <pc:sldChg chg="modAnim">
        <pc:chgData name="Said Usman" userId="2be69f11-f7c0-4ef2-b3f5-4496cccf096e" providerId="ADAL" clId="{37E91516-1FCE-44D6-A209-F5CFD3C24389}" dt="2024-11-11T10:23:42.815" v="15"/>
        <pc:sldMkLst>
          <pc:docMk/>
          <pc:sldMk cId="0" sldId="270"/>
        </pc:sldMkLst>
      </pc:sldChg>
      <pc:sldChg chg="modAnim">
        <pc:chgData name="Said Usman" userId="2be69f11-f7c0-4ef2-b3f5-4496cccf096e" providerId="ADAL" clId="{37E91516-1FCE-44D6-A209-F5CFD3C24389}" dt="2024-11-11T10:24:13.044" v="18"/>
        <pc:sldMkLst>
          <pc:docMk/>
          <pc:sldMk cId="4041932432" sldId="275"/>
        </pc:sldMkLst>
      </pc:sldChg>
      <pc:sldChg chg="modAnim">
        <pc:chgData name="Said Usman" userId="2be69f11-f7c0-4ef2-b3f5-4496cccf096e" providerId="ADAL" clId="{37E91516-1FCE-44D6-A209-F5CFD3C24389}" dt="2024-11-11T10:21:59.092" v="3"/>
        <pc:sldMkLst>
          <pc:docMk/>
          <pc:sldMk cId="1826809117" sldId="299"/>
        </pc:sldMkLst>
      </pc:sldChg>
      <pc:sldChg chg="modAnim">
        <pc:chgData name="Said Usman" userId="2be69f11-f7c0-4ef2-b3f5-4496cccf096e" providerId="ADAL" clId="{37E91516-1FCE-44D6-A209-F5CFD3C24389}" dt="2024-11-11T10:22:42.752" v="9"/>
        <pc:sldMkLst>
          <pc:docMk/>
          <pc:sldMk cId="4184476569" sldId="302"/>
        </pc:sldMkLst>
      </pc:sldChg>
      <pc:sldChg chg="modAnim">
        <pc:chgData name="Said Usman" userId="2be69f11-f7c0-4ef2-b3f5-4496cccf096e" providerId="ADAL" clId="{37E91516-1FCE-44D6-A209-F5CFD3C24389}" dt="2024-11-11T10:22:04.241" v="4"/>
        <pc:sldMkLst>
          <pc:docMk/>
          <pc:sldMk cId="17221056" sldId="312"/>
        </pc:sldMkLst>
      </pc:sldChg>
      <pc:sldChg chg="modAnim">
        <pc:chgData name="Said Usman" userId="2be69f11-f7c0-4ef2-b3f5-4496cccf096e" providerId="ADAL" clId="{37E91516-1FCE-44D6-A209-F5CFD3C24389}" dt="2024-11-11T10:22:09.957" v="5"/>
        <pc:sldMkLst>
          <pc:docMk/>
          <pc:sldMk cId="3523598531" sldId="314"/>
        </pc:sldMkLst>
      </pc:sldChg>
      <pc:sldChg chg="modAnim">
        <pc:chgData name="Said Usman" userId="2be69f11-f7c0-4ef2-b3f5-4496cccf096e" providerId="ADAL" clId="{37E91516-1FCE-44D6-A209-F5CFD3C24389}" dt="2024-11-11T10:22:16.592" v="6"/>
        <pc:sldMkLst>
          <pc:docMk/>
          <pc:sldMk cId="1212560782" sldId="315"/>
        </pc:sldMkLst>
      </pc:sldChg>
      <pc:sldChg chg="modSp modAnim">
        <pc:chgData name="Said Usman" userId="2be69f11-f7c0-4ef2-b3f5-4496cccf096e" providerId="ADAL" clId="{37E91516-1FCE-44D6-A209-F5CFD3C24389}" dt="2024-11-11T10:22:30.165" v="7"/>
        <pc:sldMkLst>
          <pc:docMk/>
          <pc:sldMk cId="2188374317" sldId="317"/>
        </pc:sldMkLst>
        <pc:spChg chg="mod">
          <ac:chgData name="Said Usman" userId="2be69f11-f7c0-4ef2-b3f5-4496cccf096e" providerId="ADAL" clId="{37E91516-1FCE-44D6-A209-F5CFD3C24389}" dt="2024-11-08T10:25:15.537" v="0" actId="20577"/>
          <ac:spMkLst>
            <pc:docMk/>
            <pc:sldMk cId="2188374317" sldId="317"/>
            <ac:spMk id="3" creationId="{1FFD29D9-A181-4393-9819-3664981080B3}"/>
          </ac:spMkLst>
        </pc:spChg>
      </pc:sldChg>
      <pc:sldChg chg="modAnim">
        <pc:chgData name="Said Usman" userId="2be69f11-f7c0-4ef2-b3f5-4496cccf096e" providerId="ADAL" clId="{37E91516-1FCE-44D6-A209-F5CFD3C24389}" dt="2024-11-11T10:22:36.447" v="8"/>
        <pc:sldMkLst>
          <pc:docMk/>
          <pc:sldMk cId="454738589" sldId="318"/>
        </pc:sldMkLst>
      </pc:sldChg>
      <pc:sldChg chg="modAnim">
        <pc:chgData name="Said Usman" userId="2be69f11-f7c0-4ef2-b3f5-4496cccf096e" providerId="ADAL" clId="{37E91516-1FCE-44D6-A209-F5CFD3C24389}" dt="2024-11-11T10:23:14.104" v="12"/>
        <pc:sldMkLst>
          <pc:docMk/>
          <pc:sldMk cId="715192140" sldId="319"/>
        </pc:sldMkLst>
      </pc:sldChg>
      <pc:sldChg chg="modAnim">
        <pc:chgData name="Said Usman" userId="2be69f11-f7c0-4ef2-b3f5-4496cccf096e" providerId="ADAL" clId="{37E91516-1FCE-44D6-A209-F5CFD3C24389}" dt="2024-11-11T10:23:23.545" v="13"/>
        <pc:sldMkLst>
          <pc:docMk/>
          <pc:sldMk cId="3520463692" sldId="331"/>
        </pc:sldMkLst>
      </pc:sldChg>
      <pc:sldChg chg="modAnim">
        <pc:chgData name="Said Usman" userId="2be69f11-f7c0-4ef2-b3f5-4496cccf096e" providerId="ADAL" clId="{37E91516-1FCE-44D6-A209-F5CFD3C24389}" dt="2024-11-11T10:23:52.495" v="16"/>
        <pc:sldMkLst>
          <pc:docMk/>
          <pc:sldMk cId="2641315499" sldId="332"/>
        </pc:sldMkLst>
      </pc:sldChg>
      <pc:sldChg chg="modAnim">
        <pc:chgData name="Said Usman" userId="2be69f11-f7c0-4ef2-b3f5-4496cccf096e" providerId="ADAL" clId="{37E91516-1FCE-44D6-A209-F5CFD3C24389}" dt="2024-11-11T10:23:32.557" v="14"/>
        <pc:sldMkLst>
          <pc:docMk/>
          <pc:sldMk cId="1716747556" sldId="333"/>
        </pc:sldMkLst>
      </pc:sldChg>
      <pc:sldChg chg="modSp modAnim">
        <pc:chgData name="Said Usman" userId="2be69f11-f7c0-4ef2-b3f5-4496cccf096e" providerId="ADAL" clId="{37E91516-1FCE-44D6-A209-F5CFD3C24389}" dt="2024-11-11T10:22:48.063" v="10"/>
        <pc:sldMkLst>
          <pc:docMk/>
          <pc:sldMk cId="357576260" sldId="334"/>
        </pc:sldMkLst>
        <pc:spChg chg="mod">
          <ac:chgData name="Said Usman" userId="2be69f11-f7c0-4ef2-b3f5-4496cccf096e" providerId="ADAL" clId="{37E91516-1FCE-44D6-A209-F5CFD3C24389}" dt="2024-11-08T10:27:10.541" v="1" actId="14100"/>
          <ac:spMkLst>
            <pc:docMk/>
            <pc:sldMk cId="357576260" sldId="334"/>
            <ac:spMk id="3" creationId="{4782BF02-FAAC-4579-ADA4-22ABA462EAB8}"/>
          </ac:spMkLst>
        </pc:spChg>
      </pc:sldChg>
      <pc:sldChg chg="modAnim">
        <pc:chgData name="Said Usman" userId="2be69f11-f7c0-4ef2-b3f5-4496cccf096e" providerId="ADAL" clId="{37E91516-1FCE-44D6-A209-F5CFD3C24389}" dt="2024-11-11T10:23:01.457" v="11"/>
        <pc:sldMkLst>
          <pc:docMk/>
          <pc:sldMk cId="0" sldId="33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73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/>
              <a:t>Meridith and Mantel have changed the terminology used.  What used to be referred to as ‘indirect costs’ are now referred to as ‘overheads’</a:t>
            </a:r>
          </a:p>
        </p:txBody>
      </p:sp>
      <p:sp>
        <p:nvSpPr>
          <p:cNvPr id="397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8DF23B7-AAB6-4CDA-ADE1-82B4C3485756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412776"/>
            <a:ext cx="8252023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/>
              <a:t>Project Management LCBB5005</a:t>
            </a:r>
            <a:br>
              <a:rPr lang="en-US" sz="3200" dirty="0"/>
            </a:br>
            <a:r>
              <a:rPr lang="en-GB" sz="3200" dirty="0"/>
              <a:t>project management</a:t>
            </a:r>
            <a:r>
              <a:rPr lang="en-GB" sz="3200"/>
              <a:t>, contract methods and types</a:t>
            </a:r>
            <a:br>
              <a:rPr lang="en-US" sz="3200" dirty="0"/>
            </a:br>
            <a:r>
              <a:rPr lang="en-US" sz="3200" dirty="0"/>
              <a:t>Week 6</a:t>
            </a:r>
            <a:br>
              <a:rPr lang="en-US" sz="3200" dirty="0"/>
            </a:br>
            <a:r>
              <a:rPr lang="en-US" sz="3200" dirty="0"/>
              <a:t>Session 1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14375" y="5214938"/>
            <a:ext cx="8077200" cy="500062"/>
          </a:xfrm>
          <a:prstGeom prst="rect">
            <a:avLst/>
          </a:prstGeom>
        </p:spPr>
        <p:txBody>
          <a:bodyPr lIns="118872" tIns="0" rIns="45720" bIns="0" anchor="b"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defRPr/>
            </a:pPr>
            <a:r>
              <a:rPr lang="en-US" sz="1600" b="1" dirty="0"/>
              <a:t>"Everything should be made as simple as possible, but not simpler."</a:t>
            </a:r>
            <a:endParaRPr lang="en-US" sz="1600" b="1" dirty="0">
              <a:solidFill>
                <a:srgbClr val="FFFFFF"/>
              </a:solidFill>
              <a:latin typeface="+mn-lt"/>
              <a:cs typeface="+mn-cs"/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835122"/>
            <a:ext cx="8435280" cy="3610102"/>
          </a:xfrm>
        </p:spPr>
        <p:txBody>
          <a:bodyPr/>
          <a:lstStyle/>
          <a:p>
            <a:r>
              <a:rPr lang="en-GB" sz="2400" b="1" dirty="0"/>
              <a:t>Methods of contracting in project management</a:t>
            </a:r>
          </a:p>
          <a:p>
            <a:r>
              <a:rPr lang="en-GB" sz="2400" b="1" dirty="0"/>
              <a:t>Turnkey</a:t>
            </a:r>
          </a:p>
          <a:p>
            <a:r>
              <a:rPr lang="en-GB" sz="2400" b="1" dirty="0" err="1"/>
              <a:t>Multicontract</a:t>
            </a:r>
            <a:endParaRPr lang="en-GB" sz="2400" b="1" dirty="0"/>
          </a:p>
          <a:p>
            <a:r>
              <a:rPr lang="en-GB" sz="2400" b="1" dirty="0"/>
              <a:t>Do-it-yourself (DIY)</a:t>
            </a:r>
          </a:p>
          <a:p>
            <a:r>
              <a:rPr lang="en-GB" sz="2400" b="1" dirty="0" err="1"/>
              <a:t>Multicontract</a:t>
            </a:r>
            <a:r>
              <a:rPr lang="en-GB" sz="2400" b="1" dirty="0"/>
              <a:t> + DIY</a:t>
            </a:r>
          </a:p>
          <a:p>
            <a:r>
              <a:rPr lang="en-GB" sz="2400" b="1" dirty="0"/>
              <a:t>Project Management contract</a:t>
            </a:r>
          </a:p>
          <a:p>
            <a:r>
              <a:rPr lang="en-GB" sz="2400" b="1" dirty="0"/>
              <a:t>Project management contract types/strategies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8C9A0-8FA8-4B42-96EF-B6E6ECB3C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82452"/>
          </a:xfrm>
        </p:spPr>
        <p:txBody>
          <a:bodyPr/>
          <a:lstStyle/>
          <a:p>
            <a:r>
              <a:rPr lang="en-GB" sz="3200" b="1" dirty="0"/>
              <a:t>Project management, contracting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D08F8-13E6-4BEA-B37A-B0AF3137A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60441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/>
              <a:t>In project management, contracting methods vary depending on the project's complexity, risk, resources, and timeline. Here’s an overview of four contracting methods, including Turnkey, Mult contract, Do-it-yourself (DIY), and a combination of Mult contract + DIY.</a:t>
            </a: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A0A29E-E9B0-4053-A344-26C868AF2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9599EC-847E-4576-9F1D-3561868DB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809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9805D-1CBB-477E-9D64-3D4D677E2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/>
              <a:t>Turnkey Contracting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520FA-E946-41C4-B9C8-DC732AE65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5" y="1260476"/>
            <a:ext cx="8496945" cy="4328764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/>
              <a:t>Overview: </a:t>
            </a:r>
          </a:p>
          <a:p>
            <a:pPr marL="0" indent="0" algn="just">
              <a:buNone/>
            </a:pPr>
            <a:r>
              <a:rPr lang="en-GB" sz="3600" dirty="0"/>
              <a:t>In a turnkey contract, a single contractor is responsible for managing the entire project from start to finish. The contractor delivers a fully operational project that is ready for use.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91F5F-0AC1-4557-8B1D-8CF01737C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817552-D2D6-4FC0-9995-065101236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210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38613-80FE-4E91-93EB-524DAD8C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148"/>
            <a:ext cx="8229600" cy="1181039"/>
          </a:xfrm>
        </p:spPr>
        <p:txBody>
          <a:bodyPr/>
          <a:lstStyle/>
          <a:p>
            <a:r>
              <a:rPr lang="en-GB" sz="3600" b="1" dirty="0"/>
              <a:t>Turnkey Contracting</a:t>
            </a:r>
            <a:br>
              <a:rPr lang="en-GB" sz="3600" b="1" dirty="0"/>
            </a:br>
            <a:r>
              <a:rPr lang="en-GB" sz="3600" b="1" dirty="0"/>
              <a:t>Advantage &amp;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E4B8A-7796-43EA-B188-4F892B9B6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88" y="1235187"/>
            <a:ext cx="8229600" cy="4426060"/>
          </a:xfrm>
        </p:spPr>
        <p:txBody>
          <a:bodyPr/>
          <a:lstStyle/>
          <a:p>
            <a:r>
              <a:rPr lang="en-GB" dirty="0"/>
              <a:t>Advantages: Minimizes client involvement in day-to-day management, transfers significant project risk to the contractor, and often ensures faster delivery.</a:t>
            </a:r>
          </a:p>
          <a:p>
            <a:r>
              <a:rPr lang="en-GB" dirty="0"/>
              <a:t>Disadvantages: Typically higher cost due to the transfer of risk, less client control, and dependency on the contractor’s expertise and reliability.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FB42EA-CB48-4044-8DE7-2AFE01B3C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C55009-AA7B-4F38-B6F1-B7E7C8C5B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3598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2A66B-C415-42C6-A5E5-BAA221867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085" y="17505"/>
            <a:ext cx="8229600" cy="922114"/>
          </a:xfrm>
        </p:spPr>
        <p:txBody>
          <a:bodyPr/>
          <a:lstStyle/>
          <a:p>
            <a:r>
              <a:rPr lang="en-GB" sz="3200" b="1" dirty="0"/>
              <a:t>Multi contact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240D2-7E65-450A-AF45-E098AC74E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836712"/>
            <a:ext cx="8641655" cy="4032448"/>
          </a:xfrm>
        </p:spPr>
        <p:txBody>
          <a:bodyPr/>
          <a:lstStyle/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800" b="1" dirty="0"/>
              <a:t>Overview</a:t>
            </a:r>
            <a:r>
              <a:rPr lang="en-GB" sz="2800" dirty="0"/>
              <a:t>: </a:t>
            </a:r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GB" sz="2800" dirty="0"/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GB" sz="2800" dirty="0"/>
              <a:t>This approach divides the project into multiple contracts, with separate contractors handling specific phases or components. For example, design, construction, and installation might each have individual contracts.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272CE1-F39F-4668-A640-B98E14CEF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FA40B0-7995-4C8D-AB82-C703477DD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560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E3D26-07FE-41FF-A8DC-F69FDB3C5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09"/>
            <a:ext cx="8229600" cy="1143000"/>
          </a:xfrm>
        </p:spPr>
        <p:txBody>
          <a:bodyPr/>
          <a:lstStyle/>
          <a:p>
            <a:r>
              <a:rPr lang="en-GB" sz="3200" b="1" dirty="0"/>
              <a:t>Multi-contact </a:t>
            </a:r>
            <a:br>
              <a:rPr lang="en-GB" sz="3200" b="1" dirty="0"/>
            </a:br>
            <a:r>
              <a:rPr lang="en-GB" sz="3200" b="1" dirty="0"/>
              <a:t>Advantage &amp; Disadvantage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D29D9-A181-4393-9819-366498108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2460"/>
            <a:ext cx="8229600" cy="4124771"/>
          </a:xfrm>
        </p:spPr>
        <p:txBody>
          <a:bodyPr/>
          <a:lstStyle/>
          <a:p>
            <a:pPr marL="0" indent="0" algn="just" eaLnBrk="1" hangingPunct="1">
              <a:buNone/>
            </a:pPr>
            <a:r>
              <a:rPr lang="en-GB" sz="2400" dirty="0"/>
              <a:t>Advantages: Greater flexibility and control over different phases of the project, potential for cost savings by choosing specialized contractors for each task.</a:t>
            </a:r>
          </a:p>
          <a:p>
            <a:pPr marL="0" indent="0" algn="just" eaLnBrk="1" hangingPunct="1">
              <a:buNone/>
            </a:pPr>
            <a:endParaRPr lang="en-GB" sz="2400" dirty="0"/>
          </a:p>
          <a:p>
            <a:pPr marL="0" indent="0" algn="just" eaLnBrk="1" hangingPunct="1">
              <a:buNone/>
            </a:pPr>
            <a:r>
              <a:rPr lang="en-GB" sz="2400" dirty="0"/>
              <a:t>Disadvantages: Requires more management coordination and oversight, increases complexity and potential for communication issues, and places more risk on the client to integrate tasks effectively.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AF6B2-D354-41D0-8934-8417F7755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E98C34-BF1A-4FBF-B74E-CB3A06B73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83743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BC8C3-D2B2-431A-98E7-F0C203A74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434" y="21990"/>
            <a:ext cx="8229600" cy="1678817"/>
          </a:xfrm>
        </p:spPr>
        <p:txBody>
          <a:bodyPr/>
          <a:lstStyle/>
          <a:p>
            <a:r>
              <a:rPr lang="en-GB" sz="3600" b="1" dirty="0"/>
              <a:t>Do-it-Yourself (DIY) Contracting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8FA64-341D-4DF2-9BB8-10552640F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700807"/>
            <a:ext cx="8574819" cy="3960441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/>
              <a:t>Overview</a:t>
            </a:r>
            <a:r>
              <a:rPr lang="en-GB" sz="3600" dirty="0"/>
              <a:t>: </a:t>
            </a:r>
          </a:p>
          <a:p>
            <a:pPr marL="0" indent="0">
              <a:buNone/>
            </a:pPr>
            <a:r>
              <a:rPr lang="en-GB" sz="3600" dirty="0"/>
              <a:t>In this approach, the client or project owner takes on most or all aspects of project management, relying on in-house teams and resources to complete the 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83F72-8510-4356-A55C-BF647B93F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F188F5-B198-420B-B244-538836921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4738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F7CC9-DE66-4803-85BF-93C225420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Do-it-Yourself (DIY) Contracting</a:t>
            </a:r>
            <a:br>
              <a:rPr lang="en-GB" sz="3200" b="1" dirty="0"/>
            </a:br>
            <a:r>
              <a:rPr lang="en-GB" sz="3200" b="1" dirty="0"/>
              <a:t>Advantage &amp;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E98A2-08E6-44FE-8288-69BFB5018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315618"/>
          </a:xfrm>
        </p:spPr>
        <p:txBody>
          <a:bodyPr/>
          <a:lstStyle/>
          <a:p>
            <a:pPr marL="0" indent="0" algn="just">
              <a:buNone/>
            </a:pPr>
            <a:r>
              <a:rPr lang="en-GB" sz="2800" dirty="0"/>
              <a:t>Advantages: </a:t>
            </a:r>
          </a:p>
          <a:p>
            <a:pPr marL="0" indent="0" algn="just">
              <a:buNone/>
            </a:pPr>
            <a:r>
              <a:rPr lang="en-GB" sz="2800" dirty="0"/>
              <a:t>Full control over the project, potentially lower costs by utilizing internal resources, and enhanced flexibility to adjust to project changes.</a:t>
            </a:r>
          </a:p>
          <a:p>
            <a:pPr marL="0" indent="0" algn="just">
              <a:buNone/>
            </a:pPr>
            <a:r>
              <a:rPr lang="en-GB" sz="2800" dirty="0"/>
              <a:t>Disadvantages: </a:t>
            </a:r>
          </a:p>
          <a:p>
            <a:pPr marL="0" indent="0" algn="just">
              <a:buNone/>
            </a:pPr>
            <a:r>
              <a:rPr lang="en-GB" sz="2800" dirty="0"/>
              <a:t>It requires significant internal expertise, time, and resources; risk and responsibility remains with the client; and potential delays due to competing internal priorities.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7C5996-B433-4D00-A33B-F171B85E0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0FE48E-D8BE-4281-AFB4-781E26A38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44765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647C0-3BF8-43AD-AF56-C20DE4BBB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3127"/>
            <a:ext cx="8229600" cy="706090"/>
          </a:xfrm>
        </p:spPr>
        <p:txBody>
          <a:bodyPr/>
          <a:lstStyle/>
          <a:p>
            <a:r>
              <a:rPr lang="en-GB" sz="3600" b="1" dirty="0"/>
              <a:t>Multi-contact + DIY Combination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2BF02-FAAC-4579-ADA4-22ABA462E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435279" cy="4176464"/>
          </a:xfrm>
        </p:spPr>
        <p:txBody>
          <a:bodyPr/>
          <a:lstStyle/>
          <a:p>
            <a:r>
              <a:rPr lang="en-GB" b="1" dirty="0"/>
              <a:t>Overview</a:t>
            </a:r>
            <a:r>
              <a:rPr lang="en-GB" dirty="0"/>
              <a:t>: </a:t>
            </a:r>
          </a:p>
          <a:p>
            <a:pPr marL="0" indent="0" algn="just">
              <a:buNone/>
            </a:pPr>
            <a:r>
              <a:rPr lang="en-GB" sz="3600" dirty="0"/>
              <a:t>This hybrid approach combines multiple contracts for specific components or phases of the project while the client manages certain aspects themselves (often project oversight or non-specialized tasks).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DE2097-664F-4486-9ABB-CA785D83C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77D924-A7E7-4834-8357-5EE2F7CC7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576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b="1" dirty="0"/>
              <a:t>Multi-contact + DIY Combination</a:t>
            </a:r>
            <a:br>
              <a:rPr lang="en-GB" sz="3200" b="1" dirty="0"/>
            </a:br>
            <a:r>
              <a:rPr lang="en-GB" sz="3200" b="1" dirty="0"/>
              <a:t>Advantage &amp; Disadvantages</a:t>
            </a:r>
          </a:p>
        </p:txBody>
      </p:sp>
      <p:sp>
        <p:nvSpPr>
          <p:cNvPr id="183299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4176464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400" dirty="0"/>
              <a:t>Advantages: </a:t>
            </a:r>
          </a:p>
          <a:p>
            <a:pPr marL="0" indent="0" eaLnBrk="1" hangingPunct="1">
              <a:buNone/>
            </a:pPr>
            <a:r>
              <a:rPr lang="en-GB" sz="2400" dirty="0"/>
              <a:t>It balances control with outsourcing, leveraging specialized contractors for critical components while using internal resources for manageable tasks, potentially reducing costs.</a:t>
            </a:r>
          </a:p>
          <a:p>
            <a:pPr marL="0" indent="0" eaLnBrk="1" hangingPunct="1">
              <a:buNone/>
            </a:pPr>
            <a:endParaRPr lang="en-GB" sz="2400" dirty="0"/>
          </a:p>
          <a:p>
            <a:pPr marL="0" indent="0" eaLnBrk="1" hangingPunct="1">
              <a:buNone/>
            </a:pPr>
            <a:r>
              <a:rPr lang="en-GB" sz="2400" dirty="0"/>
              <a:t>Disadvantages:</a:t>
            </a:r>
          </a:p>
          <a:p>
            <a:pPr marL="0" indent="0" eaLnBrk="1" hangingPunct="1">
              <a:buNone/>
            </a:pPr>
            <a:r>
              <a:rPr lang="en-GB" sz="2400" dirty="0"/>
              <a:t>It requires strong project management to integrate internal and external work, complex coordination efforts, and a higher likelihood of communication issues.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19386-93B1-4447-9C1E-1685682F5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14300"/>
            <a:ext cx="8363272" cy="864096"/>
          </a:xfrm>
        </p:spPr>
        <p:txBody>
          <a:bodyPr/>
          <a:lstStyle/>
          <a:p>
            <a:r>
              <a:rPr lang="en-GB" sz="3200" b="1" dirty="0"/>
              <a:t>Project Management Contract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C947B-12D6-4938-A764-96CA2FB0C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78396"/>
            <a:ext cx="8363272" cy="4682852"/>
          </a:xfrm>
        </p:spPr>
        <p:txBody>
          <a:bodyPr/>
          <a:lstStyle/>
          <a:p>
            <a:r>
              <a:rPr lang="en-GB" sz="1800" b="1" dirty="0"/>
              <a:t>1. Parties Involved</a:t>
            </a:r>
          </a:p>
          <a:p>
            <a:r>
              <a:rPr lang="en-GB" sz="1800" b="1" dirty="0"/>
              <a:t>Project Manager/Consultant:</a:t>
            </a:r>
            <a:r>
              <a:rPr lang="en-GB" sz="1800" dirty="0"/>
              <a:t> [Your Name/Company Name]</a:t>
            </a:r>
          </a:p>
          <a:p>
            <a:r>
              <a:rPr lang="en-GB" sz="1800" b="1" dirty="0"/>
              <a:t>Client:</a:t>
            </a:r>
            <a:r>
              <a:rPr lang="en-GB" sz="1800" dirty="0"/>
              <a:t> [Client’s Name/Company Name]</a:t>
            </a:r>
          </a:p>
          <a:p>
            <a:r>
              <a:rPr lang="en-GB" sz="1800" b="1" dirty="0"/>
              <a:t>2. Project Overview</a:t>
            </a:r>
          </a:p>
          <a:p>
            <a:r>
              <a:rPr lang="en-GB" sz="1800" dirty="0"/>
              <a:t>Description of the project, its objectives, and the expected outcomes.</a:t>
            </a:r>
          </a:p>
          <a:p>
            <a:r>
              <a:rPr lang="en-GB" sz="1800" b="1" dirty="0"/>
              <a:t>3. Scope of Work</a:t>
            </a:r>
          </a:p>
          <a:p>
            <a:r>
              <a:rPr lang="en-GB" sz="1800" dirty="0"/>
              <a:t>Outline specific tasks the Project Manager will handle, such as: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Planning: Developing project timelines, defining milestones, and creating a budget.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Execution: Managing resources, coordinating tasks, and ensuring timely delivery.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Monitoring: Tracking project progress, reporting, and ensuring alignment with goals.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Closing: Reviewing deliverables, ensuring project completion, and finalizing documentation.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F950A-7E04-4C28-BC83-4A3BB9632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3E053C-7148-4698-B173-AAB39D175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5192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1F532-04F5-47EC-923F-0B8DAFAA4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258"/>
            <a:ext cx="8229600" cy="883462"/>
          </a:xfrm>
        </p:spPr>
        <p:txBody>
          <a:bodyPr/>
          <a:lstStyle/>
          <a:p>
            <a:r>
              <a:rPr lang="en-GB" sz="3200" b="1" dirty="0"/>
              <a:t> Project Management Contract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5B9B7-5210-437B-A6B4-B9B1156FF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692696"/>
            <a:ext cx="8291264" cy="5112568"/>
          </a:xfrm>
        </p:spPr>
        <p:txBody>
          <a:bodyPr/>
          <a:lstStyle/>
          <a:p>
            <a:r>
              <a:rPr lang="en-GB" sz="2000" b="1" dirty="0"/>
              <a:t>4. Responsibilities</a:t>
            </a:r>
          </a:p>
          <a:p>
            <a:r>
              <a:rPr lang="en-GB" sz="2000" b="1" dirty="0"/>
              <a:t>Project Manager Responsibilities:</a:t>
            </a:r>
            <a:r>
              <a:rPr lang="en-GB" sz="2000" dirty="0"/>
              <a:t> Define all responsibilities, including scheduling, communication, task allocation, risk management, and reporting.</a:t>
            </a:r>
          </a:p>
          <a:p>
            <a:r>
              <a:rPr lang="en-GB" sz="2000" b="1" dirty="0"/>
              <a:t>Client Responsibilities:</a:t>
            </a:r>
            <a:r>
              <a:rPr lang="en-GB" sz="2000" dirty="0"/>
              <a:t> Specify client obligations such as providing timely information, approving deliverables, and making necessary resources available.</a:t>
            </a:r>
          </a:p>
          <a:p>
            <a:r>
              <a:rPr lang="en-GB" sz="2000" b="1" dirty="0"/>
              <a:t>5. Timeline</a:t>
            </a:r>
          </a:p>
          <a:p>
            <a:r>
              <a:rPr lang="en-GB" sz="2000" dirty="0"/>
              <a:t>Provide a project timeline, listing major milestones and deadlines.</a:t>
            </a:r>
          </a:p>
          <a:p>
            <a:r>
              <a:rPr lang="en-GB" sz="2000" b="1" dirty="0"/>
              <a:t>6. Fees and Payment Terms</a:t>
            </a:r>
          </a:p>
          <a:p>
            <a:r>
              <a:rPr lang="en-GB" sz="2000" dirty="0"/>
              <a:t>State the project management fees, billing schedule, and accepted payment methods. Specify if it’s a fixed fee or based on hourly/daily rates.</a:t>
            </a:r>
          </a:p>
          <a:p>
            <a:r>
              <a:rPr lang="en-GB" sz="2000" dirty="0"/>
              <a:t>Outline additional costs or reimbursement policies for project expenses.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582C2-2600-47C1-9B4D-F03995C9F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D2F0CA-E708-472E-83C4-ABE78B39C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04636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E0D99-92B4-4864-B5C0-9DDAF6C0E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605059"/>
          </a:xfrm>
        </p:spPr>
        <p:txBody>
          <a:bodyPr/>
          <a:lstStyle/>
          <a:p>
            <a:r>
              <a:rPr lang="en-GB" sz="3200" b="1" dirty="0"/>
              <a:t>Project Management Contract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D10C7-1BEF-49E1-B34E-620EBC3E2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6" y="908720"/>
            <a:ext cx="8569646" cy="4752528"/>
          </a:xfrm>
        </p:spPr>
        <p:txBody>
          <a:bodyPr/>
          <a:lstStyle/>
          <a:p>
            <a:r>
              <a:rPr lang="en-GB" sz="2000" b="1" dirty="0"/>
              <a:t>7. Confidentiality and Intellectual Property</a:t>
            </a:r>
          </a:p>
          <a:p>
            <a:r>
              <a:rPr lang="en-GB" sz="2000" dirty="0"/>
              <a:t>Include clauses regarding the protection of confidential information and ownership of any intellectual property produced during the project.</a:t>
            </a:r>
          </a:p>
          <a:p>
            <a:r>
              <a:rPr lang="en-GB" sz="2000" b="1" dirty="0"/>
              <a:t>8. Amendments and Change Requests</a:t>
            </a:r>
          </a:p>
          <a:p>
            <a:r>
              <a:rPr lang="en-GB" sz="2000" dirty="0"/>
              <a:t>Define the process for making changes to the project scope, timeline, or budget, including any fees associated with change requests.</a:t>
            </a:r>
          </a:p>
          <a:p>
            <a:r>
              <a:rPr lang="en-GB" sz="2000" b="1" dirty="0"/>
              <a:t>9. Termination Clause</a:t>
            </a:r>
          </a:p>
          <a:p>
            <a:r>
              <a:rPr lang="en-GB" sz="2000" dirty="0"/>
              <a:t>Outline conditions under which either party may terminate the contract, such as project delays, breaches of agreement, or other unforeseen circumstances.</a:t>
            </a:r>
          </a:p>
          <a:p>
            <a:r>
              <a:rPr lang="en-GB" sz="2000" b="1" dirty="0"/>
              <a:t>10. Liability and Indemnity</a:t>
            </a:r>
          </a:p>
          <a:p>
            <a:r>
              <a:rPr lang="en-GB" sz="2000" dirty="0"/>
              <a:t>Detail any liability limitations and indemnity clauses, stating the extent of the Project Manager’s responsibility for project delays, cost overruns, or other risks.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0D298D-423C-4FC2-B37E-A9C3FA15C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286CA2-2F93-463C-8CAB-28C820465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67475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1"/>
          <p:cNvSpPr>
            <a:spLocks noGrp="1"/>
          </p:cNvSpPr>
          <p:nvPr>
            <p:ph type="title"/>
          </p:nvPr>
        </p:nvSpPr>
        <p:spPr>
          <a:xfrm>
            <a:off x="285750" y="0"/>
            <a:ext cx="8401050" cy="90872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/>
              <a:t>Project management contract strategies </a:t>
            </a:r>
          </a:p>
        </p:txBody>
      </p:sp>
      <p:sp>
        <p:nvSpPr>
          <p:cNvPr id="126979" name="Content Placeholder 2"/>
          <p:cNvSpPr>
            <a:spLocks noGrp="1"/>
          </p:cNvSpPr>
          <p:nvPr>
            <p:ph idx="1"/>
          </p:nvPr>
        </p:nvSpPr>
        <p:spPr>
          <a:xfrm>
            <a:off x="266984" y="908720"/>
            <a:ext cx="8229600" cy="4680520"/>
          </a:xfrm>
        </p:spPr>
        <p:txBody>
          <a:bodyPr/>
          <a:lstStyle/>
          <a:p>
            <a:r>
              <a:rPr lang="en-GB" sz="1800" b="1" dirty="0"/>
              <a:t>1. Fixed-Price Contracts (Lump-Sum)</a:t>
            </a:r>
          </a:p>
          <a:p>
            <a:r>
              <a:rPr lang="en-GB" sz="1800" b="1" dirty="0"/>
              <a:t>Description</a:t>
            </a:r>
            <a:r>
              <a:rPr lang="en-GB" sz="1800" dirty="0"/>
              <a:t>: The contractor agrees to complete the project for a set price.</a:t>
            </a:r>
          </a:p>
          <a:p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lvl="1"/>
            <a:r>
              <a:rPr lang="en-GB" sz="1800" dirty="0"/>
              <a:t>Cost certainty for the client since the price is agreed upon upfront.</a:t>
            </a:r>
          </a:p>
          <a:p>
            <a:pPr lvl="1"/>
            <a:r>
              <a:rPr lang="en-GB" sz="1800" dirty="0"/>
              <a:t>Encourages efficiency as the contractor aims to maximize profit by controlling costs.</a:t>
            </a:r>
          </a:p>
          <a:p>
            <a:pPr lvl="1"/>
            <a:r>
              <a:rPr lang="en-GB" sz="1800" dirty="0"/>
              <a:t>Simple management due to the straightforward pricing structure.</a:t>
            </a:r>
          </a:p>
          <a:p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lvl="1"/>
            <a:r>
              <a:rPr lang="en-GB" sz="1800" dirty="0"/>
              <a:t>High risk for the contractor, especially if project costs increase or scope changes.</a:t>
            </a:r>
          </a:p>
          <a:p>
            <a:pPr lvl="1"/>
            <a:r>
              <a:rPr lang="en-GB" sz="1800" dirty="0"/>
              <a:t>Limited flexibility makes accommodating changes challenging without renegotiating the contract.</a:t>
            </a:r>
          </a:p>
          <a:p>
            <a:pPr lvl="1"/>
            <a:r>
              <a:rPr lang="en-GB" sz="1800" dirty="0"/>
              <a:t>Can lead to lower quality if the contractor cuts corners to reduce costs.</a:t>
            </a:r>
          </a:p>
          <a:p>
            <a:pPr marL="0" indent="0" eaLnBrk="1" hangingPunct="1">
              <a:buNone/>
            </a:pPr>
            <a:endParaRPr lang="en-GB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28339-E19A-4B2F-B5D7-F238C4238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-26666"/>
            <a:ext cx="8435975" cy="935386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DFE65-2666-4762-BA81-EF9498101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836712"/>
            <a:ext cx="8435975" cy="4824535"/>
          </a:xfrm>
        </p:spPr>
        <p:txBody>
          <a:bodyPr/>
          <a:lstStyle/>
          <a:p>
            <a:r>
              <a:rPr lang="en-GB" sz="1800" b="1" dirty="0"/>
              <a:t>2. Cost-Plus Contracts</a:t>
            </a:r>
          </a:p>
          <a:p>
            <a:r>
              <a:rPr lang="en-GB" sz="1800" b="1" dirty="0"/>
              <a:t>Description</a:t>
            </a:r>
            <a:r>
              <a:rPr lang="en-GB" sz="1800" dirty="0"/>
              <a:t>: The client reimburses the contractor for all project costs plus a fixed fee or a percentage for profit.</a:t>
            </a:r>
          </a:p>
          <a:p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Flexibility to accommodate changes and adjust project scope.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Lower risk for contractors, encouraging open collaboration and transparency.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Useful for complex projects where scope is not well-defined at the start.</a:t>
            </a:r>
          </a:p>
          <a:p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Potential for cost overruns as the contractor may have less incentive to control costs.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Requires close monitoring and documentation of all expenses, leading to higher administrative costs.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Uncertain final cost for the client, which may impact budgeting.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9B24C4-1FC6-41A8-8031-294179B2F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6B1FAB-C726-4C5F-A253-90A6C4D98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1315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630" y="0"/>
            <a:ext cx="8229600" cy="778098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b="1" dirty="0"/>
              <a:t>Project management contract strategies </a:t>
            </a:r>
          </a:p>
        </p:txBody>
      </p:sp>
      <p:sp>
        <p:nvSpPr>
          <p:cNvPr id="218115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3. Time and Materials (T&amp;M) Contracts</a:t>
            </a:r>
          </a:p>
          <a:p>
            <a:r>
              <a:rPr lang="en-GB" b="1" dirty="0"/>
              <a:t>Description</a:t>
            </a:r>
            <a:r>
              <a:rPr lang="en-GB" dirty="0"/>
              <a:t>: The client pays for the time spent by the contractor’s staff and the materials used on the project.</a:t>
            </a:r>
          </a:p>
          <a:p>
            <a:r>
              <a:rPr lang="en-GB" b="1" dirty="0"/>
              <a:t>Advantages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High flexibility to adjust the scope, making it ideal for projects with uncertain requirements.</a:t>
            </a:r>
          </a:p>
          <a:p>
            <a:pPr lvl="1"/>
            <a:r>
              <a:rPr lang="en-GB" dirty="0"/>
              <a:t>Enables fast project initiation without a fully detailed project plan.</a:t>
            </a:r>
          </a:p>
          <a:p>
            <a:pPr lvl="1"/>
            <a:r>
              <a:rPr lang="en-GB" dirty="0"/>
              <a:t>Cost transparency, as the client can see exactly where resources are being allocated.</a:t>
            </a:r>
          </a:p>
          <a:p>
            <a:r>
              <a:rPr lang="en-GB" b="1" dirty="0"/>
              <a:t>Disadvantages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Cost uncertainty, as the total cost can increase if the project duration or resources exceed expectations.</a:t>
            </a:r>
          </a:p>
          <a:p>
            <a:pPr lvl="1"/>
            <a:r>
              <a:rPr lang="en-GB" dirty="0"/>
              <a:t>Limited incentive for contractors to be efficient, potentially leading to longer project times.</a:t>
            </a:r>
          </a:p>
          <a:p>
            <a:pPr lvl="1"/>
            <a:r>
              <a:rPr lang="en-GB" dirty="0"/>
              <a:t>High administrative burden, as tracking hours and materials requires regular oversight.</a:t>
            </a:r>
          </a:p>
          <a:p>
            <a:pPr marL="0" indent="0" eaLnBrk="1" hangingPunct="1">
              <a:buNone/>
            </a:pPr>
            <a:endParaRPr lang="en-GB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4680519"/>
          </a:xfrm>
        </p:spPr>
        <p:txBody>
          <a:bodyPr/>
          <a:lstStyle/>
          <a:p>
            <a:r>
              <a:rPr lang="en-GB" sz="1800" b="1" dirty="0"/>
              <a:t>4. Unit-Price Contracts</a:t>
            </a:r>
          </a:p>
          <a:p>
            <a:r>
              <a:rPr lang="en-GB" sz="1800" b="1" dirty="0"/>
              <a:t>Description</a:t>
            </a:r>
            <a:r>
              <a:rPr lang="en-GB" sz="1800" dirty="0"/>
              <a:t>: The client and contractor agree on a price for each unit of work, with payment based on the actual number of units completed.</a:t>
            </a:r>
          </a:p>
          <a:p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lvl="1"/>
            <a:r>
              <a:rPr lang="en-GB" sz="1800" dirty="0"/>
              <a:t>Allows flexibility in adjusting quantities based on project needs.</a:t>
            </a:r>
          </a:p>
          <a:p>
            <a:pPr lvl="1"/>
            <a:r>
              <a:rPr lang="en-GB" sz="1800" dirty="0"/>
              <a:t>Useful for projects with repetitive tasks, such as construction, where unit work can be easily measured.</a:t>
            </a:r>
          </a:p>
          <a:p>
            <a:pPr lvl="1"/>
            <a:r>
              <a:rPr lang="en-GB" sz="1800" dirty="0"/>
              <a:t>Both client and contractor share responsibility for quantity accuracy.</a:t>
            </a:r>
          </a:p>
          <a:p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lvl="1"/>
            <a:r>
              <a:rPr lang="en-GB" sz="1800" dirty="0"/>
              <a:t>Difficult to estimate total project cost, as actual quantities may vary.</a:t>
            </a:r>
          </a:p>
          <a:p>
            <a:pPr lvl="1"/>
            <a:r>
              <a:rPr lang="en-GB" sz="1800" dirty="0"/>
              <a:t>Requires clear definition and measurement of units, which can be complex for some types of work.</a:t>
            </a:r>
          </a:p>
          <a:p>
            <a:pPr lvl="1"/>
            <a:r>
              <a:rPr lang="en-GB" sz="1800" dirty="0"/>
              <a:t>Cost overruns can occur if units exceed initial estimates.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3B41F-8FC4-E3B7-068B-FE01A5075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0"/>
            <a:ext cx="8435975" cy="404242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1834-21AC-9847-16CB-ED8323A52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5" y="404242"/>
            <a:ext cx="8928992" cy="5689054"/>
          </a:xfrm>
        </p:spPr>
        <p:txBody>
          <a:bodyPr/>
          <a:lstStyle/>
          <a:p>
            <a:r>
              <a:rPr lang="en-GB" sz="1800" b="1" dirty="0"/>
              <a:t>5. Incentive-Based Contracts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Description</a:t>
            </a:r>
            <a:r>
              <a:rPr lang="en-GB" sz="1800" dirty="0"/>
              <a:t>: A hybrid contract where contractors are incentivized through bonuses for meeting or exceeding project goals, like staying under budget or completing early.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Motivates contractors to perform better, as they can earn more by meeting or exceeding targets.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Can align contractor goals with client objectives, leading to a collaborative approach.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Useful for large projects where performance improvements lead to significant client benefits.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Increased complexity in contract terms, as incentives and performance metrics must be clearly defined.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Risk of disputes over whether incentives have been met, requiring detailed tracking and reporting.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Contractors may prioritize incentivized areas, potentially neglecting other aspects.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B8987-2B4A-6EAB-CED5-8C9DAD14C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83F798-4C24-6CF4-1B18-3D2437D7B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13213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42811-8B33-7C2E-BC85-366DBBB52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036496" cy="592809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CA635-B0EC-4AC4-7BA3-265880FA3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92696"/>
            <a:ext cx="8928992" cy="5040559"/>
          </a:xfrm>
        </p:spPr>
        <p:txBody>
          <a:bodyPr/>
          <a:lstStyle/>
          <a:p>
            <a:r>
              <a:rPr lang="en-GB" sz="1800" b="1" dirty="0"/>
              <a:t>6. Guaranteed Maximum Price (GMP) Contracts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Description</a:t>
            </a:r>
            <a:r>
              <a:rPr lang="en-GB" sz="1800" dirty="0"/>
              <a:t>: A variation of a cost-plus contract where the contractor is reimbursed for actual costs up to a maximum price. Costs beyond the GMP are covered by the contractor.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Provides cost control for the client, as there is a cap on the total price.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Allows flexibility for changes, similar to cost-plus contracts, but with greater cost certainty.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Incentivizes contractors to manage costs effectively, as they bear the risk beyond the GMP.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Contractors may increase their bids to cover potential risks, which could make the project more expensive initially.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Complex to administer, requiring close tracking of costs and possible renegotiations if scope changes.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If not well-structured, disputes can arise over what constitutes "actual costs."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40C38-B179-98EF-85DC-0ABF2080D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799C8D-9FAF-E066-8F86-6768EFEDB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09277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3D11D-507F-3B0B-A5DA-F42F2C566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92809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8CDB3-52F1-F81F-E657-7DC5FD487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92809"/>
            <a:ext cx="8229600" cy="4924424"/>
          </a:xfrm>
        </p:spPr>
        <p:txBody>
          <a:bodyPr/>
          <a:lstStyle/>
          <a:p>
            <a:r>
              <a:rPr lang="en-GB" sz="1800" b="1" dirty="0"/>
              <a:t>7. Design-Build Contracts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Description</a:t>
            </a:r>
            <a:r>
              <a:rPr lang="en-GB" sz="1800" dirty="0"/>
              <a:t>: A single contractor is responsible for both the design and construction of the project.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Streamlined communication, as design and construction teams are integrated.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Faster project completion, as design and construction can overlap.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Greater accountability, as a single contractor is responsible for both design and construction quality.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Less control over design details for the client, as they rely heavily on the contractor’s decisions.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Higher risk of conflict if the client desires significant design changes after construction begins.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May be less competitive, as the client typically works with only one contractor for both stages.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ADD699-DB91-4A52-58B0-906BBC076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1FFC6D-B14A-8B98-0337-45F76350D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1020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BC6F7-C367-93AB-5CE3-1CBAA64E1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036496" cy="592809"/>
          </a:xfrm>
        </p:spPr>
        <p:txBody>
          <a:bodyPr/>
          <a:lstStyle/>
          <a:p>
            <a:r>
              <a:rPr lang="en-GB" sz="3200" b="1" dirty="0"/>
              <a:t>Project management contract strategies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7EA73-60C8-7378-2CED-C158522A9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92809"/>
            <a:ext cx="8229600" cy="4924424"/>
          </a:xfrm>
        </p:spPr>
        <p:txBody>
          <a:bodyPr/>
          <a:lstStyle/>
          <a:p>
            <a:r>
              <a:rPr lang="en-GB" sz="1800" b="1" dirty="0"/>
              <a:t>8. Public-Private Partnership (PPP) Contracts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Description</a:t>
            </a:r>
            <a:r>
              <a:rPr lang="en-GB" sz="1800" dirty="0"/>
              <a:t>: A contract between a public sector authority and a private party where the private entity takes on some of the project risk, typically in large-scale infrastructure projects.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Allows for large projects to proceed with shared investment and risk.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Encourages innovation from the private sector, as they have a vested interest in efficiency.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Enables long-term cost savings for public entities through private sector expertise.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Disadvantages</a:t>
            </a:r>
            <a:r>
              <a:rPr lang="en-GB" sz="18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High complexity, requiring strong governance and clear contract terms.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Potential for conflict over profit-sharing, accountability, and public interests.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Long negotiation process, as PPPs involve multiple stakeholders with differing objectives.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D1812-5822-A0DC-7074-82B3ED42F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1BF6B4-6A3D-3354-6AC3-49A4070E9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39834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Meredith, J. and Mantel, S. (2009) </a:t>
            </a:r>
            <a:r>
              <a:rPr lang="en-GB" sz="2400" i="1" dirty="0"/>
              <a:t>Project Management: A Managerial Approach</a:t>
            </a:r>
            <a:r>
              <a:rPr lang="en-GB" sz="2400" dirty="0"/>
              <a:t>, Asia: John Wiley and Sons.</a:t>
            </a:r>
          </a:p>
          <a:p>
            <a:pPr marL="0" indent="0">
              <a:buNone/>
            </a:pPr>
            <a:r>
              <a:rPr lang="en-GB" altLang="en-US" sz="2400" dirty="0"/>
              <a:t>Wysocki, R.K (2003) </a:t>
            </a:r>
            <a:r>
              <a:rPr lang="en-GB" altLang="en-US" sz="2400" i="1" dirty="0"/>
              <a:t>Effective Project Management, Traditional, Extreme, Indianapolis</a:t>
            </a:r>
            <a:r>
              <a:rPr lang="en-GB" altLang="en-US" sz="2400" dirty="0"/>
              <a:t>: Wiley Publishing Inc.</a:t>
            </a:r>
            <a:endParaRPr lang="en-US" altLang="en-US" sz="24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1933</Words>
  <Application>Microsoft Office PowerPoint</Application>
  <PresentationFormat>On-screen Show (4:3)</PresentationFormat>
  <Paragraphs>206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Myriad Pro</vt:lpstr>
      <vt:lpstr>Arial</vt:lpstr>
      <vt:lpstr>Verdana</vt:lpstr>
      <vt:lpstr>20140311PresentationUWTSDTemplate</vt:lpstr>
      <vt:lpstr>Project Management LCBB5005 project management, contract methods and types Week 6 Session 1 </vt:lpstr>
      <vt:lpstr>Learning Outcomes </vt:lpstr>
      <vt:lpstr>Project management, contracting methods</vt:lpstr>
      <vt:lpstr>Turnkey Contracting</vt:lpstr>
      <vt:lpstr>Turnkey Contracting Advantage &amp; Disadvantages</vt:lpstr>
      <vt:lpstr>Multi contact</vt:lpstr>
      <vt:lpstr>Multi-contact  Advantage &amp; Disadvantage</vt:lpstr>
      <vt:lpstr>Do-it-Yourself (DIY) Contracting</vt:lpstr>
      <vt:lpstr>Do-it-Yourself (DIY) Contracting Advantage &amp; Disadvantages</vt:lpstr>
      <vt:lpstr>Multi-contact + DIY Combination</vt:lpstr>
      <vt:lpstr>Multi-contact + DIY Combination Advantage &amp; Disadvantages</vt:lpstr>
      <vt:lpstr>Project Management Contract </vt:lpstr>
      <vt:lpstr> Project Management Contract </vt:lpstr>
      <vt:lpstr>Project Management Contract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Project management contract strategies 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Said Usman</cp:lastModifiedBy>
  <cp:revision>327</cp:revision>
  <cp:lastPrinted>2018-07-09T15:27:01Z</cp:lastPrinted>
  <dcterms:created xsi:type="dcterms:W3CDTF">2002-10-07T19:43:58Z</dcterms:created>
  <dcterms:modified xsi:type="dcterms:W3CDTF">2025-10-01T10:17:41Z</dcterms:modified>
</cp:coreProperties>
</file>