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0" r:id="rId3"/>
    <p:sldId id="262" r:id="rId4"/>
    <p:sldId id="263" r:id="rId5"/>
    <p:sldId id="264" r:id="rId6"/>
    <p:sldId id="265"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5D9"/>
    <a:srgbClr val="FFFCF3"/>
    <a:srgbClr val="FFEDB9"/>
    <a:srgbClr val="FAEABE"/>
    <a:srgbClr val="F0F2A8"/>
    <a:srgbClr val="FBF6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EBF3F-2FA6-4921-A914-EFC08FECE817}" v="1" dt="2026-02-12T19:59:12.890"/>
    <p1510:client id="{942D590A-C570-ADE8-FF4D-DFF14DD470D4}" v="4" dt="2026-02-12T19:57:41.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628" autoAdjust="0"/>
  </p:normalViewPr>
  <p:slideViewPr>
    <p:cSldViewPr snapToGrid="0">
      <p:cViewPr varScale="1">
        <p:scale>
          <a:sx n="91" d="100"/>
          <a:sy n="91" d="100"/>
        </p:scale>
        <p:origin x="7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ng Chen (2305261)" userId="eb84e338-ac2c-49c8-a83e-8a0c76a48772" providerId="ADAL" clId="{DD20ADB5-109E-48A8-B0E7-527563051E99}"/>
    <pc:docChg chg="modSld">
      <pc:chgData name="Cheng Chen (2305261)" userId="eb84e338-ac2c-49c8-a83e-8a0c76a48772" providerId="ADAL" clId="{DD20ADB5-109E-48A8-B0E7-527563051E99}" dt="2026-02-12T20:05:01.582" v="0" actId="20577"/>
      <pc:docMkLst>
        <pc:docMk/>
      </pc:docMkLst>
      <pc:sldChg chg="modNotesTx">
        <pc:chgData name="Cheng Chen (2305261)" userId="eb84e338-ac2c-49c8-a83e-8a0c76a48772" providerId="ADAL" clId="{DD20ADB5-109E-48A8-B0E7-527563051E99}" dt="2026-02-12T20:05:01.582" v="0" actId="20577"/>
        <pc:sldMkLst>
          <pc:docMk/>
          <pc:sldMk cId="2835882947"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788F3-438E-456C-B524-E7225F913958}"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2A565-4EB7-4D83-8EFF-0D00CF7F9803}" type="slidenum">
              <a:rPr lang="en-GB" smtClean="0"/>
              <a:t>‹#›</a:t>
            </a:fld>
            <a:endParaRPr lang="en-GB"/>
          </a:p>
        </p:txBody>
      </p:sp>
    </p:spTree>
    <p:extLst>
      <p:ext uri="{BB962C8B-B14F-4D97-AF65-F5344CB8AC3E}">
        <p14:creationId xmlns:p14="http://schemas.microsoft.com/office/powerpoint/2010/main" val="3345678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dirty="0"/>
          </a:p>
        </p:txBody>
      </p:sp>
      <p:sp>
        <p:nvSpPr>
          <p:cNvPr id="4" name="Slide Number Placeholder 3"/>
          <p:cNvSpPr>
            <a:spLocks noGrp="1"/>
          </p:cNvSpPr>
          <p:nvPr>
            <p:ph type="sldNum" sz="quarter" idx="5"/>
          </p:nvPr>
        </p:nvSpPr>
        <p:spPr/>
        <p:txBody>
          <a:bodyPr/>
          <a:lstStyle/>
          <a:p>
            <a:fld id="{2A32A565-4EB7-4D83-8EFF-0D00CF7F9803}" type="slidenum">
              <a:rPr lang="en-GB" smtClean="0"/>
              <a:t>4</a:t>
            </a:fld>
            <a:endParaRPr lang="en-GB"/>
          </a:p>
        </p:txBody>
      </p:sp>
    </p:spTree>
    <p:extLst>
      <p:ext uri="{BB962C8B-B14F-4D97-AF65-F5344CB8AC3E}">
        <p14:creationId xmlns:p14="http://schemas.microsoft.com/office/powerpoint/2010/main" val="2360974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6F43-05D0-02FD-67D2-F432B89CF7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7D0892-DD75-CFEB-4C31-E8CAABA0B4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3625E5-DCB2-51BA-727B-8964298F9636}"/>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5AB3FB1D-AD28-9F23-2D45-AC8910AAB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DC153-131D-2213-8529-F7788D6CABB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0455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70E5D-2D62-C32C-A1AC-E614577AD5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1F677C-933D-2DBB-F6ED-68567B0A5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91C8E-AC36-E1C3-1A6C-E06106206068}"/>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7E0C9241-3E69-0165-2043-C1850A3B6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B1C18-6613-3CEA-F1F6-CF9280E29032}"/>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8169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053A-03CA-4EFD-C47D-ED4099743A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3560BB-F19E-FF23-2F49-F6205018CA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8667B6-F9A1-BAA0-3004-1F756D0E632B}"/>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7DA7C98E-F226-C431-9208-ADF14138C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7574C-0D9E-5696-F465-057A1BC90F8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08799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40D6-E8F7-FD1D-00E7-0A380B097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CBB42F-6C7D-DB43-D391-CFD33EF8D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88232A-69D7-A6E1-3ABB-77E9FCE2A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335D6F-7533-6103-6930-9DA0B9415AE2}"/>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6" name="Footer Placeholder 5">
            <a:extLst>
              <a:ext uri="{FF2B5EF4-FFF2-40B4-BE49-F238E27FC236}">
                <a16:creationId xmlns:a16="http://schemas.microsoft.com/office/drawing/2014/main" id="{06D6F1D7-C47F-523D-904E-8E68782DB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0B3F0-B55A-44CC-645B-AA4AAF488E0A}"/>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9614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BE5C-1BFD-D006-C7D6-531F671D42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49328C-6F42-6FC3-A5EE-CFBC78029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53B9F0-00D0-E4FC-CCEC-E812628CB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FD451C-A56B-37A4-38DC-B34478328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CE7B9-91E1-D3E1-2F27-D14E45A05D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2C9A90-CD05-EB89-C81E-E515CDC55C23}"/>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8" name="Footer Placeholder 7">
            <a:extLst>
              <a:ext uri="{FF2B5EF4-FFF2-40B4-BE49-F238E27FC236}">
                <a16:creationId xmlns:a16="http://schemas.microsoft.com/office/drawing/2014/main" id="{C5551A37-1278-AC2B-01F7-649CC4445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386465-E9E0-CB0D-9ED8-6A54FBB87744}"/>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546907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83BB-76AA-3037-52EA-84EFFADBD7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FAE389-980C-8B0F-752C-8712569FFCE1}"/>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4" name="Footer Placeholder 3">
            <a:extLst>
              <a:ext uri="{FF2B5EF4-FFF2-40B4-BE49-F238E27FC236}">
                <a16:creationId xmlns:a16="http://schemas.microsoft.com/office/drawing/2014/main" id="{D47C64E1-580B-9196-E965-0B8D95268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5C0AD-11FC-B0B5-CE5A-4D02F75BDF3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103015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55F2D-CF7D-F76A-15A4-B272EAD039CF}"/>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3" name="Footer Placeholder 2">
            <a:extLst>
              <a:ext uri="{FF2B5EF4-FFF2-40B4-BE49-F238E27FC236}">
                <a16:creationId xmlns:a16="http://schemas.microsoft.com/office/drawing/2014/main" id="{98D63F7B-C6DE-6F98-DD4F-326D0BE10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282673-4C56-0427-CFF9-18157BB9A5ED}"/>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03381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4FB9-A289-73AD-B097-95F86E58AD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3DFCB-A198-8F80-05C5-08DB39345F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F9956C-DC22-368B-34B2-7B34244E1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9767D8-0DF2-69B5-F3BF-ECC1827C49B2}"/>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6" name="Footer Placeholder 5">
            <a:extLst>
              <a:ext uri="{FF2B5EF4-FFF2-40B4-BE49-F238E27FC236}">
                <a16:creationId xmlns:a16="http://schemas.microsoft.com/office/drawing/2014/main" id="{E2AEEDA2-D753-D071-4B11-2FB195C2F0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C3899-BAEC-FB38-FF9A-BEB6F7574E9C}"/>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5904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B2CE-5D28-F743-8AA4-2C3886C11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34F3E0-BA78-3788-30F9-8576703DC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44A7B4-98A6-0D68-8DBA-870C772066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952CF3-5FA9-11BC-ACA1-49D6CDC26342}"/>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6" name="Footer Placeholder 5">
            <a:extLst>
              <a:ext uri="{FF2B5EF4-FFF2-40B4-BE49-F238E27FC236}">
                <a16:creationId xmlns:a16="http://schemas.microsoft.com/office/drawing/2014/main" id="{515E2C1B-320F-9A97-5673-1C03FAEDA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A153F-FFD2-1EEF-4772-35D6D11C82A3}"/>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944373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0659-9646-3F09-EE09-627BA26DFD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7A31BE-818B-5B8B-9421-6EB24F47D3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ED739-7F0B-6B66-F6C0-6E71B053CA85}"/>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F2C58985-0FBA-DDBD-EB3A-DDB57C1CD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87C6B-822F-1A1D-5891-C34AD0B5EE1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3529626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BEE74E-47FA-394F-A703-120672820D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447FD-B156-85EC-3C1F-B31EFF4F4E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4EE24-A086-9A5D-0255-CF4EA64CBBFA}"/>
              </a:ext>
            </a:extLst>
          </p:cNvPr>
          <p:cNvSpPr>
            <a:spLocks noGrp="1"/>
          </p:cNvSpPr>
          <p:nvPr>
            <p:ph type="dt" sz="half" idx="10"/>
          </p:nvPr>
        </p:nvSpPr>
        <p:spPr/>
        <p:txBody>
          <a:body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92D2AD70-E63A-C0A5-4FBA-52F37883B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F5090-61CC-147E-60E5-5B2CE18E19FB}"/>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44120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0EE27-6887-4CAD-194F-0701499EA9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FCDB1-1910-A8BE-2481-B9DEC1083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59DF7-9452-9DEF-A216-F22539218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00012A-7277-4B13-9E86-38AE52A5A36B}" type="datetimeFigureOut">
              <a:rPr lang="en-GB" smtClean="0"/>
              <a:t>12/02/2026</a:t>
            </a:fld>
            <a:endParaRPr lang="en-GB"/>
          </a:p>
        </p:txBody>
      </p:sp>
      <p:sp>
        <p:nvSpPr>
          <p:cNvPr id="5" name="Footer Placeholder 4">
            <a:extLst>
              <a:ext uri="{FF2B5EF4-FFF2-40B4-BE49-F238E27FC236}">
                <a16:creationId xmlns:a16="http://schemas.microsoft.com/office/drawing/2014/main" id="{6EB264BE-FE22-3D84-DBBA-A514423D70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8062D5-F532-86BA-B515-1AFA5B21B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0ADCE6-F6C3-494F-B4A3-D4E8C36E35FD}" type="slidenum">
              <a:rPr lang="en-GB" smtClean="0"/>
              <a:t>‹#›</a:t>
            </a:fld>
            <a:endParaRPr lang="en-GB"/>
          </a:p>
        </p:txBody>
      </p:sp>
    </p:spTree>
    <p:extLst>
      <p:ext uri="{BB962C8B-B14F-4D97-AF65-F5344CB8AC3E}">
        <p14:creationId xmlns:p14="http://schemas.microsoft.com/office/powerpoint/2010/main" val="9948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93436-E29B-D50B-993A-DA275D62DFF4}"/>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3528882D-8856-12C3-33F8-F164D29F4B4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3E63611D-4DFE-FFDE-F89E-6BAE7DF6B2D3}"/>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72BA134C-7936-AFD9-8C26-317EB8A664D6}"/>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FF9C01D0-24B2-9F72-C526-AF266680778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135831E-4C21-65EC-899E-092DCF3CF2D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F66E06C-C4B8-7C6C-BE3A-8FCCB681D1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EB85C6B2-A4EC-B13C-B428-766D5560288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F43D07AE-93C0-399F-6A3B-3418E05E663A}"/>
              </a:ext>
            </a:extLst>
          </p:cNvPr>
          <p:cNvSpPr txBox="1"/>
          <p:nvPr/>
        </p:nvSpPr>
        <p:spPr>
          <a:xfrm>
            <a:off x="2484720" y="1873619"/>
            <a:ext cx="7471614" cy="2308324"/>
          </a:xfrm>
          <a:prstGeom prst="rect">
            <a:avLst/>
          </a:prstGeom>
          <a:noFill/>
        </p:spPr>
        <p:txBody>
          <a:bodyPr wrap="square" rtlCol="0">
            <a:spAutoFit/>
          </a:bodyPr>
          <a:lstStyle/>
          <a:p>
            <a:pPr algn="ctr"/>
            <a:r>
              <a:rPr lang="en-GB" sz="4800" b="1" dirty="0">
                <a:latin typeface="Arial Rounded MT Bold" panose="020F0704030504030204" pitchFamily="34" charset="0"/>
              </a:rPr>
              <a:t>Accessibility map and navigation tool to aid with disabled travel</a:t>
            </a:r>
          </a:p>
        </p:txBody>
      </p:sp>
      <p:sp>
        <p:nvSpPr>
          <p:cNvPr id="22" name="TextBox 21">
            <a:extLst>
              <a:ext uri="{FF2B5EF4-FFF2-40B4-BE49-F238E27FC236}">
                <a16:creationId xmlns:a16="http://schemas.microsoft.com/office/drawing/2014/main" id="{385087F7-0FB5-4BDF-303C-500D504D5892}"/>
              </a:ext>
            </a:extLst>
          </p:cNvPr>
          <p:cNvSpPr txBox="1"/>
          <p:nvPr/>
        </p:nvSpPr>
        <p:spPr>
          <a:xfrm>
            <a:off x="10204726" y="2531759"/>
            <a:ext cx="1946910" cy="523220"/>
          </a:xfrm>
          <a:prstGeom prst="rect">
            <a:avLst/>
          </a:prstGeom>
          <a:noFill/>
        </p:spPr>
        <p:txBody>
          <a:bodyPr wrap="square">
            <a:spAutoFit/>
          </a:bodyPr>
          <a:lstStyle/>
          <a:p>
            <a:pPr algn="ctr"/>
            <a:r>
              <a:rPr lang="en-GB" sz="2800" dirty="0">
                <a:latin typeface="Arial Narrow" panose="020B0606020202030204" pitchFamily="34" charset="0"/>
              </a:rPr>
              <a:t>Team NULL</a:t>
            </a:r>
            <a:endParaRPr lang="en-GB" sz="2800" dirty="0"/>
          </a:p>
        </p:txBody>
      </p:sp>
      <p:sp>
        <p:nvSpPr>
          <p:cNvPr id="23" name="TextBox 22">
            <a:extLst>
              <a:ext uri="{FF2B5EF4-FFF2-40B4-BE49-F238E27FC236}">
                <a16:creationId xmlns:a16="http://schemas.microsoft.com/office/drawing/2014/main" id="{AAF44E2D-514B-DF93-E629-ACE87701F1A4}"/>
              </a:ext>
            </a:extLst>
          </p:cNvPr>
          <p:cNvSpPr txBox="1"/>
          <p:nvPr/>
        </p:nvSpPr>
        <p:spPr>
          <a:xfrm>
            <a:off x="4302211" y="4384284"/>
            <a:ext cx="3836631"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Emerging Trends</a:t>
            </a:r>
          </a:p>
        </p:txBody>
      </p:sp>
      <p:cxnSp>
        <p:nvCxnSpPr>
          <p:cNvPr id="33" name="Connector: Elbow 32">
            <a:extLst>
              <a:ext uri="{FF2B5EF4-FFF2-40B4-BE49-F238E27FC236}">
                <a16:creationId xmlns:a16="http://schemas.microsoft.com/office/drawing/2014/main" id="{5F72B91D-C875-BCF5-EDFC-73C74A9909C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425C38D4-C32D-D209-CAFE-524C609F393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E6B9C66-20A1-7C39-5378-A551E57ED68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6F416FAB-5C48-844C-1865-B9825663D0C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CA58D6C-E963-E761-D799-37655D8C94C6}"/>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828756D4-D63E-E455-01BB-CD12B5D2ED4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6B97A169-47D0-5058-FA12-13199EC27178}"/>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1E2A0B3A-799A-CF52-C0CC-AC345D32709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FA24189-A23C-4AAA-C2A1-698B7951C5E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03DEE93-4D9D-AE74-D8D0-B97B4532DD9F}"/>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F714BA9-60D0-E652-476E-200102A9A328}"/>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32CD193-50AF-A934-0386-F654DA8EEB7F}"/>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0169B03-1B2B-032F-9811-84F65A4CD43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5D72CDB-11AC-1D74-720C-4F832BA58BEC}"/>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1" name="TextBox 20">
            <a:extLst>
              <a:ext uri="{FF2B5EF4-FFF2-40B4-BE49-F238E27FC236}">
                <a16:creationId xmlns:a16="http://schemas.microsoft.com/office/drawing/2014/main" id="{17A8F999-1296-C132-7AFE-BE571B66508B}"/>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dirty="0">
                <a:solidFill>
                  <a:schemeClr val="accent2"/>
                </a:solidFill>
                <a:effectLst/>
                <a:latin typeface="Arial" panose="020B0604020202020204" pitchFamily="34" charset="0"/>
                <a:cs typeface="Arial" panose="020B0604020202020204" pitchFamily="34" charset="0"/>
              </a:rPr>
              <a:t>Aliu </a:t>
            </a:r>
            <a:r>
              <a:rPr lang="en-US" sz="1400" i="0" u="none" strike="noStrike" dirty="0" err="1">
                <a:solidFill>
                  <a:schemeClr val="accent2"/>
                </a:solidFill>
                <a:effectLst/>
                <a:latin typeface="Arial" panose="020B0604020202020204" pitchFamily="34" charset="0"/>
                <a:cs typeface="Arial" panose="020B0604020202020204" pitchFamily="34" charset="0"/>
              </a:rPr>
              <a:t>Djalo</a:t>
            </a:r>
            <a:r>
              <a:rPr lang="en-US" sz="1400" i="0" u="none" strike="noStrike" dirty="0">
                <a:solidFill>
                  <a:schemeClr val="accent2"/>
                </a:solidFill>
                <a:effectLst/>
                <a:latin typeface="Arial" panose="020B0604020202020204" pitchFamily="34" charset="0"/>
                <a:cs typeface="Arial" panose="020B0604020202020204" pitchFamily="34" charset="0"/>
              </a:rPr>
              <a:t>, Matthew Hatherly, </a:t>
            </a:r>
            <a:r>
              <a:rPr lang="en-US" sz="1400" i="0" dirty="0">
                <a:solidFill>
                  <a:schemeClr val="accent2"/>
                </a:solidFill>
                <a:effectLst/>
                <a:latin typeface="Arial" panose="020B0604020202020204" pitchFamily="34" charset="0"/>
                <a:cs typeface="Arial" panose="020B0604020202020204" pitchFamily="34" charset="0"/>
              </a:rPr>
              <a:t>​</a:t>
            </a:r>
            <a:r>
              <a:rPr lang="en-US" sz="1400" i="0" u="none" strike="noStrike" dirty="0">
                <a:solidFill>
                  <a:schemeClr val="accent2"/>
                </a:solidFill>
                <a:effectLst/>
                <a:latin typeface="Arial" panose="020B0604020202020204" pitchFamily="34" charset="0"/>
                <a:cs typeface="Arial" panose="020B0604020202020204" pitchFamily="34" charset="0"/>
              </a:rPr>
              <a:t>Cheng CHEN, </a:t>
            </a:r>
            <a:r>
              <a:rPr lang="en-US" sz="1400" i="0" u="none" strike="noStrike" dirty="0" err="1">
                <a:solidFill>
                  <a:schemeClr val="accent2"/>
                </a:solidFill>
                <a:effectLst/>
                <a:latin typeface="Arial" panose="020B0604020202020204" pitchFamily="34" charset="0"/>
                <a:cs typeface="Arial" panose="020B0604020202020204" pitchFamily="34" charset="0"/>
              </a:rPr>
              <a:t>Zeyu</a:t>
            </a:r>
            <a:r>
              <a:rPr lang="en-US" sz="1400" i="0" u="none" strike="noStrike" dirty="0">
                <a:solidFill>
                  <a:schemeClr val="accent2"/>
                </a:solidFill>
                <a:effectLst/>
                <a:latin typeface="Arial" panose="020B0604020202020204" pitchFamily="34" charset="0"/>
                <a:cs typeface="Arial" panose="020B0604020202020204" pitchFamily="34" charset="0"/>
              </a:rPr>
              <a:t> Xie, Cai Perry, Joshua Platt</a:t>
            </a:r>
            <a:r>
              <a:rPr lang="en-US" sz="1400" i="0" dirty="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5E04C45B-A139-D116-A2AC-7DB808FB483C}"/>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dirty="0">
                <a:solidFill>
                  <a:schemeClr val="accent2"/>
                </a:solidFill>
                <a:effectLst/>
                <a:latin typeface="Arial Rounded MT Bold" panose="020F0704030504030204" pitchFamily="34" charset="0"/>
                <a:cs typeface="Arial" panose="020B0604020202020204" pitchFamily="34" charset="0"/>
              </a:rPr>
              <a:t>Team NULL</a:t>
            </a:r>
            <a:endParaRPr lang="en-US" sz="2400" b="1" i="0" dirty="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F1F7F7F2-B033-1F3A-9F2C-C8B8F9E04427}"/>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50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D312366-0F74-ADCA-DA99-06ADA038897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CAE5E87-682F-484D-7936-11C70C354526}"/>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90C37BB2-2360-C797-93B3-CFADF099426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CD7473D-B98B-8331-1941-381195E4B22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3196AFF-9C96-B6E1-7FC3-485E26E6614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CC843D99-0E58-C260-EEE6-DA5D7BB5BA2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4D5E1714-A84D-2FF2-A1E7-EF2B140FE121}"/>
              </a:ext>
            </a:extLst>
          </p:cNvPr>
          <p:cNvSpPr txBox="1"/>
          <p:nvPr/>
        </p:nvSpPr>
        <p:spPr>
          <a:xfrm>
            <a:off x="1225588" y="243065"/>
            <a:ext cx="3801041"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Introduction</a:t>
            </a:r>
          </a:p>
        </p:txBody>
      </p:sp>
      <p:sp>
        <p:nvSpPr>
          <p:cNvPr id="17" name="TextBox 16">
            <a:extLst>
              <a:ext uri="{FF2B5EF4-FFF2-40B4-BE49-F238E27FC236}">
                <a16:creationId xmlns:a16="http://schemas.microsoft.com/office/drawing/2014/main" id="{0F154A54-5656-1BE9-8306-22F4C582FFA7}"/>
              </a:ext>
            </a:extLst>
          </p:cNvPr>
          <p:cNvSpPr txBox="1"/>
          <p:nvPr/>
        </p:nvSpPr>
        <p:spPr>
          <a:xfrm>
            <a:off x="669944" y="2136338"/>
            <a:ext cx="10975956" cy="3785652"/>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project focuses on an accessibility map highlighting routes suitable for travel for those with accessibility issues.</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Creating and maintaining an accessible public realm is crucial for ensuring that disabled people are not excluded from playing a full role in society. [1]</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map focuses on factors such as surface quality, gradients, crossings, and obstacles.</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Our goal is to help identify accessible routes for users and highlight areas needing improvement.</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tool can support better planning, navigation, and inclusive urban design.</a:t>
            </a:r>
            <a:endParaRPr lang="en-US" sz="2000" b="0" i="0" dirty="0">
              <a:effectLst/>
              <a:latin typeface="Arial" panose="020B0604020202020204" pitchFamily="34" charset="0"/>
            </a:endParaRPr>
          </a:p>
        </p:txBody>
      </p:sp>
      <p:sp>
        <p:nvSpPr>
          <p:cNvPr id="18" name="Oval 17">
            <a:extLst>
              <a:ext uri="{FF2B5EF4-FFF2-40B4-BE49-F238E27FC236}">
                <a16:creationId xmlns:a16="http://schemas.microsoft.com/office/drawing/2014/main" id="{DD809C1D-3108-80B6-C446-B27BA6CB02A8}"/>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A0DBD075-A849-FED0-3BDD-B5FE4BB681F9}"/>
              </a:ext>
            </a:extLst>
          </p:cNvPr>
          <p:cNvCxnSpPr>
            <a:cxnSpLocks/>
          </p:cNvCxnSpPr>
          <p:nvPr/>
        </p:nvCxnSpPr>
        <p:spPr>
          <a:xfrm>
            <a:off x="1050925" y="29337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235B1E16-CADE-D8C8-1D3C-DBF5FF5688D9}"/>
              </a:ext>
            </a:extLst>
          </p:cNvPr>
          <p:cNvSpPr/>
          <p:nvPr/>
        </p:nvSpPr>
        <p:spPr>
          <a:xfrm>
            <a:off x="651405" y="31898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4A0160C-994A-810D-A793-99219C2EDEB6}"/>
              </a:ext>
            </a:extLst>
          </p:cNvPr>
          <p:cNvSpPr/>
          <p:nvPr/>
        </p:nvSpPr>
        <p:spPr>
          <a:xfrm>
            <a:off x="651405" y="407220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146408D-DE91-BE78-2DF3-8CA0F05363DC}"/>
              </a:ext>
            </a:extLst>
          </p:cNvPr>
          <p:cNvSpPr/>
          <p:nvPr/>
        </p:nvSpPr>
        <p:spPr>
          <a:xfrm>
            <a:off x="657679" y="468015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2F6374D5-3553-2379-558E-0B246BEC8308}"/>
              </a:ext>
            </a:extLst>
          </p:cNvPr>
          <p:cNvSpPr/>
          <p:nvPr/>
        </p:nvSpPr>
        <p:spPr>
          <a:xfrm>
            <a:off x="651405" y="555751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580C34FA-7330-1976-A352-83F4DF0FC521}"/>
              </a:ext>
            </a:extLst>
          </p:cNvPr>
          <p:cNvCxnSpPr>
            <a:cxnSpLocks/>
          </p:cNvCxnSpPr>
          <p:nvPr/>
        </p:nvCxnSpPr>
        <p:spPr>
          <a:xfrm>
            <a:off x="1050924" y="387350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8168BA6-B790-F6AA-1EA4-12D2BF87C00A}"/>
              </a:ext>
            </a:extLst>
          </p:cNvPr>
          <p:cNvCxnSpPr>
            <a:cxnSpLocks/>
          </p:cNvCxnSpPr>
          <p:nvPr/>
        </p:nvCxnSpPr>
        <p:spPr>
          <a:xfrm>
            <a:off x="1050924" y="4483100"/>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7A4E7529-D6F8-1470-A067-CB0C4BAB7839}"/>
              </a:ext>
            </a:extLst>
          </p:cNvPr>
          <p:cNvCxnSpPr>
            <a:cxnSpLocks/>
          </p:cNvCxnSpPr>
          <p:nvPr/>
        </p:nvCxnSpPr>
        <p:spPr>
          <a:xfrm>
            <a:off x="1050924" y="5384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3A3FBA03-A44D-617B-6659-18C18ED2E03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1F215F4-A490-77C7-A999-E8CEEA2F61D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C8A756F-A7FA-58FC-3227-464D63C22FB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7C23895-13A2-6986-197D-8BD029AA2DA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F704045-513F-6E9E-1697-728B0CFF0B0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86E32E1-736F-6023-03F6-D00EA1588E0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74F01823-F640-9C3C-0CBC-66585968AD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1341E7A4-F5AD-3016-F177-B2CCBC5C1BB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C103660-5FDF-F887-6BE6-1B6F6F19740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15148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FAFA2-0351-AD09-E14F-E75CE8044BB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9646326-BC9E-C667-66D8-9ED7FCB5AC3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95A4F9E-59AA-97E3-BDDA-441B6C4B231C}"/>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EC60F48E-AEAD-1802-8B84-9D91EC3165E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16505392-EE05-A101-62A7-B577CE874B2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6589DB5-A3C1-A6AF-8D33-97BF37C0541F}"/>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20EE05E7-3285-73DC-4E81-7F6F7207F6ED}"/>
              </a:ext>
            </a:extLst>
          </p:cNvPr>
          <p:cNvSpPr/>
          <p:nvPr/>
        </p:nvSpPr>
        <p:spPr>
          <a:xfrm rot="10800000">
            <a:off x="-1257300" y="1619008"/>
            <a:ext cx="14871700" cy="686458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64BB32F1-DD26-F5B3-A990-4860CCA3B73A}"/>
              </a:ext>
            </a:extLst>
          </p:cNvPr>
          <p:cNvSpPr txBox="1"/>
          <p:nvPr/>
        </p:nvSpPr>
        <p:spPr>
          <a:xfrm>
            <a:off x="1225588" y="243065"/>
            <a:ext cx="6224781"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Project Background</a:t>
            </a:r>
          </a:p>
        </p:txBody>
      </p:sp>
      <p:sp>
        <p:nvSpPr>
          <p:cNvPr id="17" name="TextBox 16">
            <a:extLst>
              <a:ext uri="{FF2B5EF4-FFF2-40B4-BE49-F238E27FC236}">
                <a16:creationId xmlns:a16="http://schemas.microsoft.com/office/drawing/2014/main" id="{3F9C6CC6-71B8-FFC0-5CDF-FE4058AD2B54}"/>
              </a:ext>
            </a:extLst>
          </p:cNvPr>
          <p:cNvSpPr txBox="1"/>
          <p:nvPr/>
        </p:nvSpPr>
        <p:spPr>
          <a:xfrm>
            <a:off x="669944" y="2136338"/>
            <a:ext cx="10975956" cy="4401205"/>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During initial research and discussions, we found Wheelmap.org [2]. It is a website which classifies locations based on how accessible users deem them to be. Highlighting areas such as steps to a location or if a location has an accessible toilet. </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in itself is a good idea, but we identified a gaps which could improve on its base intentions:​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No route planning between locations​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No information on pavement accessibility, </a:t>
            </a:r>
            <a:r>
              <a:rPr lang="en-US" sz="2000" b="0" i="0" dirty="0" err="1">
                <a:effectLst/>
                <a:latin typeface="Arial" panose="020B0604020202020204" pitchFamily="34" charset="0"/>
              </a:rPr>
              <a:t>kerb</a:t>
            </a:r>
            <a:r>
              <a:rPr lang="en-US" sz="2000" b="0" i="0" dirty="0">
                <a:effectLst/>
                <a:latin typeface="Arial" panose="020B0604020202020204" pitchFamily="34" charset="0"/>
              </a:rPr>
              <a:t> drops or crossings or steep slopes​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Step-free routes</a:t>
            </a:r>
          </a:p>
          <a:p>
            <a:pPr marL="285750" indent="-285750" fontAlgn="base">
              <a:buFont typeface="Courier New" panose="02070309020205020404" pitchFamily="49" charset="0"/>
              <a:buChar char="o"/>
            </a:pPr>
            <a:endParaRPr lang="en-US" sz="2000" dirty="0">
              <a:latin typeface="Arial" panose="020B0604020202020204" pitchFamily="34" charset="0"/>
            </a:endParaRPr>
          </a:p>
          <a:p>
            <a:pPr marL="285750" indent="-285750" fontAlgn="base">
              <a:buFont typeface="Courier New" panose="02070309020205020404" pitchFamily="49" charset="0"/>
              <a:buChar char="o"/>
            </a:pPr>
            <a:r>
              <a:rPr lang="en-US" sz="2000" b="0" i="0" dirty="0">
                <a:effectLst/>
                <a:latin typeface="Arial" panose="020B0604020202020204" pitchFamily="34" charset="0"/>
              </a:rPr>
              <a:t>Having a lack of accessible route planning on the site will force users to look for routes themselves, or to use a map which doesn’t have accessibility integrated into its core functions, which may lead to users following an inaccessible route. This may lead to some undermining their trust in accessibility platforms, if they cannot adhere to their needs.</a:t>
            </a:r>
          </a:p>
        </p:txBody>
      </p:sp>
      <p:sp>
        <p:nvSpPr>
          <p:cNvPr id="18" name="Oval 17">
            <a:extLst>
              <a:ext uri="{FF2B5EF4-FFF2-40B4-BE49-F238E27FC236}">
                <a16:creationId xmlns:a16="http://schemas.microsoft.com/office/drawing/2014/main" id="{2EB6201F-3D91-5AC5-30B3-7D4D18E4C84C}"/>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79E52410-04A2-D5D5-E633-2E3AFB6D4320}"/>
              </a:ext>
            </a:extLst>
          </p:cNvPr>
          <p:cNvCxnSpPr>
            <a:cxnSpLocks/>
          </p:cNvCxnSpPr>
          <p:nvPr/>
        </p:nvCxnSpPr>
        <p:spPr>
          <a:xfrm>
            <a:off x="1050924" y="3240672"/>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07BAEA16-05F9-AEF4-9E66-AFCA4EF657DF}"/>
              </a:ext>
            </a:extLst>
          </p:cNvPr>
          <p:cNvSpPr/>
          <p:nvPr/>
        </p:nvSpPr>
        <p:spPr>
          <a:xfrm>
            <a:off x="651405" y="344179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05DF6F75-87E7-D5B6-C48E-C610BDFE0C47}"/>
              </a:ext>
            </a:extLst>
          </p:cNvPr>
          <p:cNvSpPr/>
          <p:nvPr/>
        </p:nvSpPr>
        <p:spPr>
          <a:xfrm>
            <a:off x="669944" y="53048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6AEB02B3-7846-321E-F02B-E9B2D50F2462}"/>
              </a:ext>
            </a:extLst>
          </p:cNvPr>
          <p:cNvCxnSpPr>
            <a:cxnSpLocks/>
          </p:cNvCxnSpPr>
          <p:nvPr/>
        </p:nvCxnSpPr>
        <p:spPr>
          <a:xfrm>
            <a:off x="975131" y="5064003"/>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27AD034C-A6EC-DB19-2C79-18046E4B0909}"/>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883A1F3-F497-24E1-3ABF-D7AEBBBBEE7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80FAC75-A5C2-FADF-65CE-F8E6D75C46C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66DE1984-AED7-6E64-1610-67A4B323E07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FB911F-827D-5174-D829-6AA6145A35A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3B43692E-939D-421C-C113-7723FB37B0B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69A1C257-2A8F-4F89-2758-47021200E9B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00E47787-04A8-026E-C245-3577D0E42CE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952CCE3-E7FE-6E8A-12DD-B2031BF7D7E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182217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10DFB-7D7F-4445-DC43-C8DFAF4F72E2}"/>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68F8664-F64A-638B-11D4-219939C4AE3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06B9DD9-5968-9F48-210F-0D908904D13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2CC12E81-9099-76D9-024B-816DF9E4136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14A3708-6BDC-4712-17D6-932A6C3FEE2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6112F6D-7BED-E42D-2069-1F181F4CF3D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AD30E28E-4C68-396B-ABFD-37F950521DE5}"/>
              </a:ext>
            </a:extLst>
          </p:cNvPr>
          <p:cNvSpPr/>
          <p:nvPr/>
        </p:nvSpPr>
        <p:spPr>
          <a:xfrm rot="10800000">
            <a:off x="-1257300" y="1619006"/>
            <a:ext cx="14871700" cy="536599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D2220380-A723-9876-5DA7-A04FACFFA2E8}"/>
              </a:ext>
            </a:extLst>
          </p:cNvPr>
          <p:cNvSpPr txBox="1"/>
          <p:nvPr/>
        </p:nvSpPr>
        <p:spPr>
          <a:xfrm>
            <a:off x="1225588" y="243065"/>
            <a:ext cx="5763116"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Project Objectives</a:t>
            </a:r>
          </a:p>
        </p:txBody>
      </p:sp>
      <p:sp>
        <p:nvSpPr>
          <p:cNvPr id="17" name="TextBox 16">
            <a:extLst>
              <a:ext uri="{FF2B5EF4-FFF2-40B4-BE49-F238E27FC236}">
                <a16:creationId xmlns:a16="http://schemas.microsoft.com/office/drawing/2014/main" id="{CC32A0F2-E922-6C4A-B025-8B08E7C97FED}"/>
              </a:ext>
            </a:extLst>
          </p:cNvPr>
          <p:cNvSpPr txBox="1"/>
          <p:nvPr/>
        </p:nvSpPr>
        <p:spPr>
          <a:xfrm>
            <a:off x="669944" y="2136338"/>
            <a:ext cx="11522056" cy="2677656"/>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Develop an accessibility map to support disabled users' mobility in the city​</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Identify and </a:t>
            </a:r>
            <a:r>
              <a:rPr lang="en-US" sz="2400" b="0" i="0" u="none" strike="noStrike" dirty="0" err="1">
                <a:solidFill>
                  <a:srgbClr val="000000"/>
                </a:solidFill>
                <a:effectLst/>
                <a:latin typeface="Arial" panose="020B0604020202020204" pitchFamily="34" charset="0"/>
              </a:rPr>
              <a:t>visualise</a:t>
            </a:r>
            <a:r>
              <a:rPr lang="en-US" sz="2400" b="0" i="0" u="none" strike="noStrike" dirty="0">
                <a:solidFill>
                  <a:srgbClr val="000000"/>
                </a:solidFill>
                <a:effectLst/>
                <a:latin typeface="Arial" panose="020B0604020202020204" pitchFamily="34" charset="0"/>
              </a:rPr>
              <a:t> roads that are suitable or unsuitable for disabled travel​</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Support different types of disabilities (not only wheelchair users)​</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Improve route planning and independence for disabled people</a:t>
            </a:r>
            <a:endParaRPr lang="en-US" sz="24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6D465E0-96D9-EF8D-49D9-EAABAC0B4776}"/>
              </a:ext>
            </a:extLst>
          </p:cNvPr>
          <p:cNvSpPr/>
          <p:nvPr/>
        </p:nvSpPr>
        <p:spPr>
          <a:xfrm>
            <a:off x="676748" y="225027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62F7A673-7BFA-A784-9553-480AABDF371B}"/>
              </a:ext>
            </a:extLst>
          </p:cNvPr>
          <p:cNvCxnSpPr>
            <a:cxnSpLocks/>
          </p:cNvCxnSpPr>
          <p:nvPr/>
        </p:nvCxnSpPr>
        <p:spPr>
          <a:xfrm>
            <a:off x="1038225" y="27178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26FF3745-CC33-10EE-1A85-1F4C720BCA91}"/>
              </a:ext>
            </a:extLst>
          </p:cNvPr>
          <p:cNvSpPr/>
          <p:nvPr/>
        </p:nvSpPr>
        <p:spPr>
          <a:xfrm>
            <a:off x="677221" y="297620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01428AB5-FBB1-CCE6-B871-1F2778C4C366}"/>
              </a:ext>
            </a:extLst>
          </p:cNvPr>
          <p:cNvSpPr/>
          <p:nvPr/>
        </p:nvSpPr>
        <p:spPr>
          <a:xfrm>
            <a:off x="674141" y="372965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EBED6D4-CE7F-975E-9ED0-0C1F5018126C}"/>
              </a:ext>
            </a:extLst>
          </p:cNvPr>
          <p:cNvSpPr/>
          <p:nvPr/>
        </p:nvSpPr>
        <p:spPr>
          <a:xfrm>
            <a:off x="674141" y="44465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C75C61B7-8666-86A4-A774-E3C8C34058F5}"/>
              </a:ext>
            </a:extLst>
          </p:cNvPr>
          <p:cNvCxnSpPr>
            <a:cxnSpLocks/>
          </p:cNvCxnSpPr>
          <p:nvPr/>
        </p:nvCxnSpPr>
        <p:spPr>
          <a:xfrm>
            <a:off x="1050924" y="3487866"/>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F324803F-9054-DB54-1AE7-9AAAB70827C2}"/>
              </a:ext>
            </a:extLst>
          </p:cNvPr>
          <p:cNvCxnSpPr>
            <a:cxnSpLocks/>
          </p:cNvCxnSpPr>
          <p:nvPr/>
        </p:nvCxnSpPr>
        <p:spPr>
          <a:xfrm>
            <a:off x="1050924" y="4241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E8B2FE5B-37D3-8919-E9BB-0D8ECAEA7A3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B88FC00-670E-40C0-72FE-E5D85C1C880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F31259E-BBDD-D5E2-C089-1B704EB06D1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C6DA7BC-DB20-40F9-1A97-D8C794021ED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73F5510-8A0C-4904-6EEC-966AF1B46A4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A69385E-9DC1-3A32-8DC0-9374ABBD092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0A53CAA9-E502-F2D6-1E9E-9962FD7206B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E6AA2B2F-3A9E-EEA3-5CC0-8719AC09DFAA}"/>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2ED74CF-7836-B8AF-B161-E61468F17EF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83588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B3927-BCC4-5E87-7C5B-AB0B8C77375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5C66D21-685E-51FD-9346-D4EE462A39CC}"/>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32BBC90-C59B-3F89-655C-18442D12582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68A59522-B1CA-6B7E-ABEF-A426B871DC7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222B872B-FBC6-0363-93CD-327068367A0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B4D0BA0-D117-1326-6E6D-BA9D597BAE74}"/>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FD008D13-B324-61A0-AF85-E485287467E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C1E2FF6E-7B90-71ED-94C9-39A454A6E797}"/>
              </a:ext>
            </a:extLst>
          </p:cNvPr>
          <p:cNvSpPr txBox="1"/>
          <p:nvPr/>
        </p:nvSpPr>
        <p:spPr>
          <a:xfrm>
            <a:off x="1225588" y="243065"/>
            <a:ext cx="5801588"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Potential Features</a:t>
            </a:r>
          </a:p>
        </p:txBody>
      </p:sp>
      <p:sp>
        <p:nvSpPr>
          <p:cNvPr id="17" name="TextBox 16">
            <a:extLst>
              <a:ext uri="{FF2B5EF4-FFF2-40B4-BE49-F238E27FC236}">
                <a16:creationId xmlns:a16="http://schemas.microsoft.com/office/drawing/2014/main" id="{5477E1EA-08FE-668B-66CD-424B6D57DA1F}"/>
              </a:ext>
            </a:extLst>
          </p:cNvPr>
          <p:cNvSpPr txBox="1"/>
          <p:nvPr/>
        </p:nvSpPr>
        <p:spPr>
          <a:xfrm>
            <a:off x="558365" y="1579764"/>
            <a:ext cx="10975956" cy="4708981"/>
          </a:xfrm>
          <a:prstGeom prst="rect">
            <a:avLst/>
          </a:prstGeom>
          <a:noFill/>
        </p:spPr>
        <p:txBody>
          <a:bodyPr wrap="square">
            <a:spAutoFit/>
          </a:bodyPr>
          <a:lstStyle/>
          <a:p>
            <a:pPr algn="l" rtl="0" fontAlgn="base"/>
            <a:endParaRPr lang="en-US" sz="20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Accessibility features for non-wheelchair disabilities[4]​</a:t>
            </a: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Blind/visually impaired​</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Optional Text-to-Speech directions​</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Adjustable UI scale/font​</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Deaf/Hard of hearing​</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Vibration alerts?​</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Joint weakness (EDS, arthritis etc.)​</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Be able to filter by number of stairs, or road steepness​</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Learning/reading disorders​</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The interface and directions will be supplemented with icons and symbols to help with visual clarity and understandability</a:t>
            </a:r>
            <a:endParaRPr lang="en-US" sz="20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349D848-D202-EAB4-06E6-F46750028BDD}"/>
              </a:ext>
            </a:extLst>
          </p:cNvPr>
          <p:cNvSpPr/>
          <p:nvPr/>
        </p:nvSpPr>
        <p:spPr>
          <a:xfrm>
            <a:off x="566210" y="195886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76389CC-0A5D-C378-18EE-ECD642263CB0}"/>
              </a:ext>
            </a:extLst>
          </p:cNvPr>
          <p:cNvCxnSpPr>
            <a:cxnSpLocks/>
          </p:cNvCxnSpPr>
          <p:nvPr/>
        </p:nvCxnSpPr>
        <p:spPr>
          <a:xfrm>
            <a:off x="1050924" y="32385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6E8D0497-60E5-A630-155C-0EAF8A402B3C}"/>
              </a:ext>
            </a:extLst>
          </p:cNvPr>
          <p:cNvSpPr/>
          <p:nvPr/>
        </p:nvSpPr>
        <p:spPr>
          <a:xfrm>
            <a:off x="1050924" y="225421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F2A63894-4C33-5413-85B7-25743FEFB86A}"/>
              </a:ext>
            </a:extLst>
          </p:cNvPr>
          <p:cNvSpPr/>
          <p:nvPr/>
        </p:nvSpPr>
        <p:spPr>
          <a:xfrm>
            <a:off x="1042459" y="347976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86F8616C-9E3D-3809-21C2-88B69EC81030}"/>
              </a:ext>
            </a:extLst>
          </p:cNvPr>
          <p:cNvSpPr/>
          <p:nvPr/>
        </p:nvSpPr>
        <p:spPr>
          <a:xfrm>
            <a:off x="1050924" y="439066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96D1E0F-5250-E7E8-C660-B03B922B6B0A}"/>
              </a:ext>
            </a:extLst>
          </p:cNvPr>
          <p:cNvSpPr/>
          <p:nvPr/>
        </p:nvSpPr>
        <p:spPr>
          <a:xfrm>
            <a:off x="1050924" y="535636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4DCCEE47-6778-74B0-1C47-16EB96C18579}"/>
              </a:ext>
            </a:extLst>
          </p:cNvPr>
          <p:cNvCxnSpPr>
            <a:cxnSpLocks/>
          </p:cNvCxnSpPr>
          <p:nvPr/>
        </p:nvCxnSpPr>
        <p:spPr>
          <a:xfrm>
            <a:off x="1042459" y="4238504"/>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A51A4A55-2721-914D-D430-31E417705ACE}"/>
              </a:ext>
            </a:extLst>
          </p:cNvPr>
          <p:cNvCxnSpPr>
            <a:cxnSpLocks/>
          </p:cNvCxnSpPr>
          <p:nvPr/>
        </p:nvCxnSpPr>
        <p:spPr>
          <a:xfrm>
            <a:off x="993774" y="5080000"/>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7C5E272-F360-A9DD-ADBA-097898CDEE7A}"/>
              </a:ext>
            </a:extLst>
          </p:cNvPr>
          <p:cNvCxnSpPr>
            <a:cxnSpLocks/>
          </p:cNvCxnSpPr>
          <p:nvPr/>
        </p:nvCxnSpPr>
        <p:spPr>
          <a:xfrm>
            <a:off x="993774" y="6288745"/>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29E0989D-C4B5-BCB5-3816-B288FFA4B5C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628858F-9DCC-8762-7469-DE6B3F97697B}"/>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A4EB7F95-F8E4-EAD8-4505-9D114CD6388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4B22BC4-D9EB-3F60-3899-441D26951C1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3C33419-1F0C-7AE3-1A95-730902ED3F2D}"/>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3C1BDC92-4A46-C29F-AB6B-A6A34CB0182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1E08E15D-7E46-40EC-50BD-C807A18F826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31BE31A0-5093-9810-CF53-F8D28DD1854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5D03040-8E8D-F931-10E6-275E3D610A2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75282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13615-F42A-D5CC-8B08-5C72FD9CC4F8}"/>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C83D1CA-3AFE-0B82-50D7-59C01BA2FE5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00843BC-2E7D-470F-2266-ABA22FB1AF72}"/>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0532E138-81AC-E546-CD1D-758B1EFB015D}"/>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228E9CCD-C944-0B8A-02C7-55CF5E6C17F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2DEA772-F71E-5AF1-D828-5186C31602E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495575D8-9498-A1EF-CB31-805B706C459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DE210E10-BDC0-60A2-AD1B-690D19409F14}"/>
              </a:ext>
            </a:extLst>
          </p:cNvPr>
          <p:cNvSpPr txBox="1"/>
          <p:nvPr/>
        </p:nvSpPr>
        <p:spPr>
          <a:xfrm>
            <a:off x="1225588" y="243065"/>
            <a:ext cx="3839705"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Team Roles</a:t>
            </a:r>
          </a:p>
        </p:txBody>
      </p:sp>
      <p:sp>
        <p:nvSpPr>
          <p:cNvPr id="17" name="TextBox 16">
            <a:extLst>
              <a:ext uri="{FF2B5EF4-FFF2-40B4-BE49-F238E27FC236}">
                <a16:creationId xmlns:a16="http://schemas.microsoft.com/office/drawing/2014/main" id="{DFEA8850-136F-4419-C8FE-A85AF8D54E5C}"/>
              </a:ext>
            </a:extLst>
          </p:cNvPr>
          <p:cNvSpPr txBox="1"/>
          <p:nvPr/>
        </p:nvSpPr>
        <p:spPr>
          <a:xfrm>
            <a:off x="690571" y="1988132"/>
            <a:ext cx="10975956" cy="4524315"/>
          </a:xfrm>
          <a:prstGeom prst="rect">
            <a:avLst/>
          </a:prstGeom>
          <a:noFill/>
        </p:spPr>
        <p:txBody>
          <a:bodyPr wrap="square">
            <a:spAutoFit/>
          </a:bodyPr>
          <a:lstStyle/>
          <a:p>
            <a:pPr marL="285750" indent="-285750" fontAlgn="base">
              <a:buFont typeface="Courier New" panose="02070309020205020404" pitchFamily="49" charset="0"/>
              <a:buChar char="o"/>
            </a:pPr>
            <a:r>
              <a:rPr lang="en-US" sz="2400" b="0" i="0" u="none" strike="noStrike" dirty="0" err="1">
                <a:solidFill>
                  <a:srgbClr val="000000"/>
                </a:solidFill>
                <a:effectLst/>
                <a:latin typeface="Arial" panose="020B0604020202020204" pitchFamily="34" charset="0"/>
              </a:rPr>
              <a:t>Zeyu</a:t>
            </a:r>
            <a:r>
              <a:rPr lang="en-US" sz="2400" b="0" i="0" u="none" strike="noStrike" dirty="0">
                <a:solidFill>
                  <a:srgbClr val="000000"/>
                </a:solidFill>
                <a:effectLst/>
                <a:latin typeface="Arial" panose="020B0604020202020204" pitchFamily="34" charset="0"/>
              </a:rPr>
              <a:t> Xie – Digital data security member</a:t>
            </a:r>
            <a:endParaRPr lang="en-US" sz="2400" b="0" i="0" dirty="0">
              <a:effectLst/>
              <a:latin typeface="Arial" panose="020B0604020202020204" pitchFamily="34" charset="0"/>
            </a:endParaRP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Joshua Platt – Art (App visual design &amp; UI), Research</a:t>
            </a: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Aliu </a:t>
            </a:r>
            <a:r>
              <a:rPr lang="en-US" sz="2400" b="0" i="0" u="none" strike="noStrike" dirty="0" err="1">
                <a:solidFill>
                  <a:srgbClr val="000000"/>
                </a:solidFill>
                <a:effectLst/>
                <a:latin typeface="Arial" panose="020B0604020202020204" pitchFamily="34" charset="0"/>
              </a:rPr>
              <a:t>Djalo</a:t>
            </a: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Cheng CHEN</a:t>
            </a: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Cai Perry</a:t>
            </a: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Matthew Hatherly</a:t>
            </a:r>
          </a:p>
          <a:p>
            <a:pPr algn="l" rtl="0" fontAlgn="base"/>
            <a:r>
              <a:rPr lang="en-US" sz="2400" b="0" i="0" u="none" strike="noStrike" dirty="0">
                <a:solidFill>
                  <a:srgbClr val="000000"/>
                </a:solidFill>
                <a:effectLst/>
                <a:latin typeface="Arial" panose="020B0604020202020204" pitchFamily="34" charset="0"/>
              </a:rPr>
              <a:t>​</a:t>
            </a:r>
          </a:p>
        </p:txBody>
      </p:sp>
      <p:sp>
        <p:nvSpPr>
          <p:cNvPr id="18" name="Oval 17">
            <a:extLst>
              <a:ext uri="{FF2B5EF4-FFF2-40B4-BE49-F238E27FC236}">
                <a16:creationId xmlns:a16="http://schemas.microsoft.com/office/drawing/2014/main" id="{D28DF293-B077-D62E-1B8A-6856D4F1AFBA}"/>
              </a:ext>
            </a:extLst>
          </p:cNvPr>
          <p:cNvSpPr/>
          <p:nvPr/>
        </p:nvSpPr>
        <p:spPr>
          <a:xfrm>
            <a:off x="722340" y="210614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9DE2B5A-1ECB-982E-FCE6-F094D143AE9D}"/>
              </a:ext>
            </a:extLst>
          </p:cNvPr>
          <p:cNvSpPr/>
          <p:nvPr/>
        </p:nvSpPr>
        <p:spPr>
          <a:xfrm>
            <a:off x="722340" y="283710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E8EEEA1A-BF2D-1F65-1406-68D1D0618DE4}"/>
              </a:ext>
            </a:extLst>
          </p:cNvPr>
          <p:cNvSpPr/>
          <p:nvPr/>
        </p:nvSpPr>
        <p:spPr>
          <a:xfrm>
            <a:off x="716009" y="35464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36E59DC1-D503-95D1-C852-CE07FC71BDA0}"/>
              </a:ext>
            </a:extLst>
          </p:cNvPr>
          <p:cNvCxnSpPr>
            <a:cxnSpLocks/>
          </p:cNvCxnSpPr>
          <p:nvPr/>
        </p:nvCxnSpPr>
        <p:spPr>
          <a:xfrm>
            <a:off x="989059" y="55372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D59B1359-24F7-8799-14CF-258776835B1D}"/>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37BD114-1571-A12D-7418-A668131C534B}"/>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A0A5887-254B-4F11-63A1-96F2AEA9662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1AFC96D-A5AC-F3F7-D12B-18613B9582E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8315123-723D-9E43-6680-99F87BA2707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FF8E4E0-9FA8-EAEC-D6D8-58661475FC3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58CFF5D5-B06A-810A-5E83-DDBB2ECAFBF3}"/>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D156CA2F-9139-FEE4-1B02-7AA231565537}"/>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32F2F13-57AF-DDB3-5020-54707053DBEB}"/>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Oval 1">
            <a:extLst>
              <a:ext uri="{FF2B5EF4-FFF2-40B4-BE49-F238E27FC236}">
                <a16:creationId xmlns:a16="http://schemas.microsoft.com/office/drawing/2014/main" id="{4A39ED1E-5586-5FC4-1767-7689DA9B5DE0}"/>
              </a:ext>
            </a:extLst>
          </p:cNvPr>
          <p:cNvSpPr/>
          <p:nvPr/>
        </p:nvSpPr>
        <p:spPr>
          <a:xfrm>
            <a:off x="690571" y="430895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70B6171-F854-DC9B-C70A-7069DDBD52AF}"/>
              </a:ext>
            </a:extLst>
          </p:cNvPr>
          <p:cNvSpPr/>
          <p:nvPr/>
        </p:nvSpPr>
        <p:spPr>
          <a:xfrm>
            <a:off x="690571" y="506236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E85B977-577E-6BA1-B508-7D2C34616BD3}"/>
              </a:ext>
            </a:extLst>
          </p:cNvPr>
          <p:cNvSpPr/>
          <p:nvPr/>
        </p:nvSpPr>
        <p:spPr>
          <a:xfrm>
            <a:off x="690571" y="578080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AE695D09-C69D-A268-FF4C-FA0BC22770A4}"/>
              </a:ext>
            </a:extLst>
          </p:cNvPr>
          <p:cNvCxnSpPr>
            <a:cxnSpLocks/>
          </p:cNvCxnSpPr>
          <p:nvPr/>
        </p:nvCxnSpPr>
        <p:spPr>
          <a:xfrm>
            <a:off x="989059" y="47752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CAA89571-9B37-D764-E031-E4AEF5FD65FD}"/>
              </a:ext>
            </a:extLst>
          </p:cNvPr>
          <p:cNvCxnSpPr>
            <a:cxnSpLocks/>
          </p:cNvCxnSpPr>
          <p:nvPr/>
        </p:nvCxnSpPr>
        <p:spPr>
          <a:xfrm>
            <a:off x="989059" y="40513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FC666A0C-CB6F-EEF3-B738-3F17EC9C4066}"/>
              </a:ext>
            </a:extLst>
          </p:cNvPr>
          <p:cNvCxnSpPr>
            <a:cxnSpLocks/>
          </p:cNvCxnSpPr>
          <p:nvPr/>
        </p:nvCxnSpPr>
        <p:spPr>
          <a:xfrm>
            <a:off x="989059" y="32639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F8B20DB-1FA1-7E56-67EE-639761F02EDF}"/>
              </a:ext>
            </a:extLst>
          </p:cNvPr>
          <p:cNvCxnSpPr>
            <a:cxnSpLocks/>
          </p:cNvCxnSpPr>
          <p:nvPr/>
        </p:nvCxnSpPr>
        <p:spPr>
          <a:xfrm>
            <a:off x="989059" y="2590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5133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93FA1-C630-B84D-5BDC-2314B3C4D44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2E0030B-27A2-6F0C-F7A8-A320DB5487A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6DBBDB-4E73-E2B5-8185-9506D4C0B6E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080A1522-2E24-E4EF-62F2-E253A3298CB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74B3D35-8A85-E6D1-0F32-8240A9EDBD2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C4A7147-705F-3C9B-E1A3-273B9343116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15C0968C-ED1A-1E74-C64D-E452354B86F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A395524B-2648-57DF-AF07-DDE1BBFBF433}"/>
              </a:ext>
            </a:extLst>
          </p:cNvPr>
          <p:cNvSpPr txBox="1"/>
          <p:nvPr/>
        </p:nvSpPr>
        <p:spPr>
          <a:xfrm>
            <a:off x="1225588" y="243065"/>
            <a:ext cx="7417415"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Collaboration &amp; Method</a:t>
            </a:r>
          </a:p>
        </p:txBody>
      </p:sp>
      <p:sp>
        <p:nvSpPr>
          <p:cNvPr id="17" name="TextBox 16">
            <a:extLst>
              <a:ext uri="{FF2B5EF4-FFF2-40B4-BE49-F238E27FC236}">
                <a16:creationId xmlns:a16="http://schemas.microsoft.com/office/drawing/2014/main" id="{16DEE951-C5F0-AF6C-9B5F-454AB1807A5C}"/>
              </a:ext>
            </a:extLst>
          </p:cNvPr>
          <p:cNvSpPr txBox="1"/>
          <p:nvPr/>
        </p:nvSpPr>
        <p:spPr>
          <a:xfrm>
            <a:off x="669944" y="2136338"/>
            <a:ext cx="10975956" cy="3416320"/>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Continuous online communication for quick discussion and coordination​</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Weekly milestones and deliverables​</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Regular progress reporting and review​</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Task allocation based on weekly goals​</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Shared documents for collaborative work</a:t>
            </a:r>
            <a:endParaRPr lang="en-US" sz="24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0421C9D-3B94-1F02-0980-417857CBA950}"/>
              </a:ext>
            </a:extLst>
          </p:cNvPr>
          <p:cNvSpPr/>
          <p:nvPr/>
        </p:nvSpPr>
        <p:spPr>
          <a:xfrm>
            <a:off x="692226" y="226349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CFDA16AB-ABAA-FAB9-DD9A-E7F6EF3F58C9}"/>
              </a:ext>
            </a:extLst>
          </p:cNvPr>
          <p:cNvCxnSpPr>
            <a:cxnSpLocks/>
          </p:cNvCxnSpPr>
          <p:nvPr/>
        </p:nvCxnSpPr>
        <p:spPr>
          <a:xfrm>
            <a:off x="1038225" y="26670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7F0183D-120F-83E7-CE36-AE592C815259}"/>
              </a:ext>
            </a:extLst>
          </p:cNvPr>
          <p:cNvSpPr/>
          <p:nvPr/>
        </p:nvSpPr>
        <p:spPr>
          <a:xfrm>
            <a:off x="688973" y="298528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93BB4F3-FC35-44E9-623D-131E87E49104}"/>
              </a:ext>
            </a:extLst>
          </p:cNvPr>
          <p:cNvSpPr/>
          <p:nvPr/>
        </p:nvSpPr>
        <p:spPr>
          <a:xfrm>
            <a:off x="688973" y="374312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CF6B5B32-438A-989F-177B-B0615EF7ED48}"/>
              </a:ext>
            </a:extLst>
          </p:cNvPr>
          <p:cNvSpPr/>
          <p:nvPr/>
        </p:nvSpPr>
        <p:spPr>
          <a:xfrm>
            <a:off x="688973" y="44343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B084C891-80D2-5F63-6594-951848B75DFD}"/>
              </a:ext>
            </a:extLst>
          </p:cNvPr>
          <p:cNvSpPr/>
          <p:nvPr/>
        </p:nvSpPr>
        <p:spPr>
          <a:xfrm>
            <a:off x="690033" y="518544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CB1797C1-3B9D-0EAA-BAC4-F889F4BE1C7D}"/>
              </a:ext>
            </a:extLst>
          </p:cNvPr>
          <p:cNvCxnSpPr>
            <a:cxnSpLocks/>
          </p:cNvCxnSpPr>
          <p:nvPr/>
        </p:nvCxnSpPr>
        <p:spPr>
          <a:xfrm>
            <a:off x="1038225" y="346710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BBF02E2-FE03-7711-2248-012994B258AF}"/>
              </a:ext>
            </a:extLst>
          </p:cNvPr>
          <p:cNvCxnSpPr>
            <a:cxnSpLocks/>
          </p:cNvCxnSpPr>
          <p:nvPr/>
        </p:nvCxnSpPr>
        <p:spPr>
          <a:xfrm>
            <a:off x="1019175" y="4238504"/>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93B7D16-13FC-B509-2BED-E94DBFEA6B5E}"/>
              </a:ext>
            </a:extLst>
          </p:cNvPr>
          <p:cNvCxnSpPr>
            <a:cxnSpLocks/>
          </p:cNvCxnSpPr>
          <p:nvPr/>
        </p:nvCxnSpPr>
        <p:spPr>
          <a:xfrm>
            <a:off x="1019175" y="49657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63FC9216-4429-4CC4-DC08-908756EF37F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494B5742-67DC-2D0A-C27D-31BD970C982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DA0C06A-67BF-772F-ADDE-4B3FF5EBC5B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2105EDE-E7F3-F9E1-B977-198A60B649D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87A349-30A0-0FE3-C9FF-D071CD6B6D7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1D9A1B1-885F-D9BB-05CD-9551786F6A7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EB733AF7-39EB-58B0-45A3-42666CEF8C7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BA76A366-E23B-A4A4-3587-A6A839999117}"/>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4843AA9-0C44-CFB5-853E-EEA27571ADC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327860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6A13A-776E-FB77-36D5-30246BA9EC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9599492-31D1-0AB2-99A7-79321C2DE6C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F40BE73-282E-4603-CD97-DA056F47FBA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D2921C09-5EAF-498B-D9A6-0CCD6929A54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FDF97403-675A-E5AA-D7EA-5B7565CCCC5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8C85F9F-1FA7-3C00-7412-B7E04F43F72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46BE5D14-E094-E854-326D-D91A5A27CF4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3538380C-3C05-9CD3-43B0-6F4EE5F54920}"/>
              </a:ext>
            </a:extLst>
          </p:cNvPr>
          <p:cNvSpPr txBox="1"/>
          <p:nvPr/>
        </p:nvSpPr>
        <p:spPr>
          <a:xfrm>
            <a:off x="1225588" y="243065"/>
            <a:ext cx="3724096"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References</a:t>
            </a:r>
          </a:p>
        </p:txBody>
      </p:sp>
      <p:sp>
        <p:nvSpPr>
          <p:cNvPr id="17" name="TextBox 16">
            <a:extLst>
              <a:ext uri="{FF2B5EF4-FFF2-40B4-BE49-F238E27FC236}">
                <a16:creationId xmlns:a16="http://schemas.microsoft.com/office/drawing/2014/main" id="{6AF011A6-9CF5-738F-BED9-E27E0A9FFB4C}"/>
              </a:ext>
            </a:extLst>
          </p:cNvPr>
          <p:cNvSpPr txBox="1"/>
          <p:nvPr/>
        </p:nvSpPr>
        <p:spPr>
          <a:xfrm>
            <a:off x="669944" y="2136338"/>
            <a:ext cx="10975956" cy="2862322"/>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 [1]    Inclusive Mobility – Guidance on Access to Pedestrian &amp; Transport Infrastructure. https://assets.publishing.service.gov.uk/media/68ef5ff482670806f9d5e0a6/inclusive-mobility-a-guide-to-best-practice-on-access-to-pedestrian-and-transport-infrastructure-large-print.pdf?​</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[2]   “FAQ,” Wheelmap.org. https://news.wheelmap.org/en/FAQ/ ​</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[3]   American Society of Landscape Architects – Universal Design: Neighborhoods. https://www.asla.org/focus-areas/diversity%2C-equity%2C-inclusion/universal-design-guide/universal-design-guide-neighborhoods?​</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[4]  CPD Online College – Different Types of Disabilities. https://cpdonline.co.uk/knowledge-base/care/different-types-of-disabilities/</a:t>
            </a:r>
            <a:endParaRPr lang="en-US" sz="2000" b="0" i="0" dirty="0">
              <a:effectLst/>
              <a:latin typeface="Arial" panose="020B0604020202020204" pitchFamily="34" charset="0"/>
            </a:endParaRPr>
          </a:p>
        </p:txBody>
      </p:sp>
      <p:sp>
        <p:nvSpPr>
          <p:cNvPr id="18" name="Oval 17">
            <a:extLst>
              <a:ext uri="{FF2B5EF4-FFF2-40B4-BE49-F238E27FC236}">
                <a16:creationId xmlns:a16="http://schemas.microsoft.com/office/drawing/2014/main" id="{ADADA5D2-6835-61E2-9313-BDE41FC0C4CF}"/>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C575ED76-97B2-1614-6FFE-A2D8BAA7898A}"/>
              </a:ext>
            </a:extLst>
          </p:cNvPr>
          <p:cNvSpPr/>
          <p:nvPr/>
        </p:nvSpPr>
        <p:spPr>
          <a:xfrm>
            <a:off x="651405" y="314759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F2368E30-CF90-CE41-7190-077A54FF6D7C}"/>
              </a:ext>
            </a:extLst>
          </p:cNvPr>
          <p:cNvSpPr/>
          <p:nvPr/>
        </p:nvSpPr>
        <p:spPr>
          <a:xfrm>
            <a:off x="666788" y="344899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C1F2F268-C4AF-978C-CBF1-BDB5B52B4499}"/>
              </a:ext>
            </a:extLst>
          </p:cNvPr>
          <p:cNvSpPr/>
          <p:nvPr/>
        </p:nvSpPr>
        <p:spPr>
          <a:xfrm>
            <a:off x="666788" y="440110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9" name="Group 68">
            <a:extLst>
              <a:ext uri="{FF2B5EF4-FFF2-40B4-BE49-F238E27FC236}">
                <a16:creationId xmlns:a16="http://schemas.microsoft.com/office/drawing/2014/main" id="{B2E06077-CCBF-736B-C4D7-942E918B7F7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89E02E9-3EF5-7B67-5047-810FE98A1D5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23BCD06-AD82-B233-81E9-1B07D78CBB9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3E532CA-B036-80CF-2B94-8F5C21F710C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F11F675-B6ED-6425-6300-C1C2EFDFC29B}"/>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48D2283-4B63-E8D1-57F8-95DFF7B94D3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239C2924-530D-D09B-8A5D-522954A00665}"/>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A361A648-D43F-B766-F3F9-58DAB72B6F1D}"/>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965759C-CC1E-6FD5-B9C2-3BC82EE15FE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59997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369</TotalTime>
  <Words>612</Words>
  <Application>Microsoft Office PowerPoint</Application>
  <PresentationFormat>Widescreen</PresentationFormat>
  <Paragraphs>76</Paragraphs>
  <Slides>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Aptos</vt:lpstr>
      <vt:lpstr>Aptos Display</vt:lpstr>
      <vt:lpstr>Arial</vt:lpstr>
      <vt:lpstr>Arial Narrow</vt:lpstr>
      <vt:lpstr>Arial Rounded MT Bold</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Joshua Platt</dc:creator>
  <cp:lastModifiedBy>Cheng Chen (2305261)</cp:lastModifiedBy>
  <cp:revision>10</cp:revision>
  <dcterms:created xsi:type="dcterms:W3CDTF">2026-02-12T12:36:28Z</dcterms:created>
  <dcterms:modified xsi:type="dcterms:W3CDTF">2026-02-12T20:05:01Z</dcterms:modified>
</cp:coreProperties>
</file>