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9" r:id="rId3"/>
    <p:sldId id="258" r:id="rId4"/>
    <p:sldId id="257" r:id="rId5"/>
    <p:sldId id="263" r:id="rId6"/>
    <p:sldId id="262" r:id="rId7"/>
    <p:sldId id="260" r:id="rId8"/>
    <p:sldId id="261" r:id="rId9"/>
    <p:sldId id="271" r:id="rId10"/>
    <p:sldId id="268" r:id="rId11"/>
    <p:sldId id="269" r:id="rId12"/>
    <p:sldId id="270" r:id="rId13"/>
    <p:sldId id="264" r:id="rId14"/>
    <p:sldId id="266" r:id="rId15"/>
    <p:sldId id="267" r:id="rId16"/>
    <p:sldId id="2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4"/>
    <p:restoredTop sz="89748"/>
  </p:normalViewPr>
  <p:slideViewPr>
    <p:cSldViewPr snapToGrid="0">
      <p:cViewPr varScale="1">
        <p:scale>
          <a:sx n="54" d="100"/>
          <a:sy n="54" d="100"/>
        </p:scale>
        <p:origin x="208" y="1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E9071D-35FE-C24F-AC94-49E951EB815D}" type="datetimeFigureOut">
              <a:rPr lang="en-US" smtClean="0"/>
              <a:t>12/8/23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9FC644-B173-7848-952E-F16019645E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44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Hello, and welcome to my presentation where I will be discussing the theme for my critical Literature review in Education. My name is Amber Davies and I am a second year of the </a:t>
            </a:r>
            <a:r>
              <a:rPr lang="en-US" dirty="0" err="1"/>
              <a:t>Ed’d</a:t>
            </a:r>
            <a:r>
              <a:rPr lang="en-US" dirty="0"/>
              <a:t> at The university of Wales, Trinity </a:t>
            </a:r>
            <a:r>
              <a:rPr lang="en-US" dirty="0" err="1"/>
              <a:t>St.David</a:t>
            </a:r>
            <a:r>
              <a:rPr lang="en-US" dirty="0"/>
              <a:t>. The following presentation focuses on my research area of Engaging the Disengaged, discussing how educational establishments engage, disengaged students back into learning, focused on Educational settings in Wales.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9FC644-B173-7848-952E-F16019645EE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4286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9FC644-B173-7848-952E-F16019645EE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307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9FC644-B173-7848-952E-F16019645EE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748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Description of Figure 5: A bar chart showing the reasons for exclusions as a percentage of all exclusions. The highest percentage of exclusions was for persistent disruptive behaviour (over 25%) and the lowest was for sexual misconduct (less than 1%). </a:t>
            </a:r>
          </a:p>
          <a:p>
            <a:r>
              <a:rPr lang="en-GB" dirty="0">
                <a:effectLst/>
              </a:rPr>
              <a:t>Source: Pupil Level Annual School Census (PLASC).</a:t>
            </a:r>
          </a:p>
          <a:p>
            <a:r>
              <a:rPr lang="en-GB" dirty="0">
                <a:effectLst/>
              </a:rPr>
              <a:t>[Note 1] This figure includes all exclusions, of all lengths, fixed term and permanent.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The most common reason given for all exclusions in 2021/22 was ‘persistent disruptive behaviour’ at just under a quarter of all exclusions. The second most common reason was ‘verbal abuse/threatening behaviour against an adult’ at 20% of all exclusions. These figures are very similar to those in 2018/19. </a:t>
            </a:r>
          </a:p>
          <a:p>
            <a:r>
              <a:rPr lang="en-GB" dirty="0">
                <a:effectLst/>
              </a:rPr>
              <a:t>Looking at specific lengths of exclusions: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‘Persistent disruptive behaviour’ was the most common reason given for fixed-term exclusions of 5 days or less at 25.0% of those exclusions.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‘Physical assault against a pupil’ was the most common reason for fixed term exclusions of over 5 days, at 25.4% of those exclusions.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‘Physical assault against a pupil’ was the most common reason for permanent exclusions, at 22.7% of those exclusions.</a:t>
            </a:r>
          </a:p>
          <a:p>
            <a:br>
              <a:rPr lang="en-GB" dirty="0">
                <a:effectLst/>
              </a:rPr>
            </a:br>
            <a:endParaRPr lang="en-GB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9FC644-B173-7848-952E-F16019645EE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3842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9FC644-B173-7848-952E-F16019645EE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549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9FC644-B173-7848-952E-F16019645EE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715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9FC644-B173-7848-952E-F16019645EE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1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30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38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176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391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880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752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333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78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792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68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12/8/23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42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12/8/23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980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1596306.2023.2237433" TargetMode="External"/><Relationship Id="rId2" Type="http://schemas.openxmlformats.org/officeDocument/2006/relationships/hyperlink" Target="https://doi.org/10.1002/curj.41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oi.org/10.1080/13632752.2021.1898761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ites/default/files/publications/2019-11/exclusion-from-schools-pupil-referral-units-pdf" TargetMode="External"/><Relationship Id="rId3" Type="http://schemas.openxmlformats.org/officeDocument/2006/relationships/hyperlink" Target="https://doi.org/10.1080/01596306.2023.2237433" TargetMode="External"/><Relationship Id="rId7" Type="http://schemas.openxmlformats.org/officeDocument/2006/relationships/hyperlink" Target="https://www.snapcymru.org/school-exclusions/informal-unofficial/" TargetMode="External"/><Relationship Id="rId2" Type="http://schemas.openxmlformats.org/officeDocument/2006/relationships/hyperlink" Target="https://doi.org/10.1002/curj.41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gov.wales/exclusions-maintained-schools-September-2021-august-2022-html" TargetMode="External"/><Relationship Id="rId5" Type="http://schemas.openxmlformats.org/officeDocument/2006/relationships/hyperlink" Target="http://www.gov.wales/" TargetMode="External"/><Relationship Id="rId4" Type="http://schemas.openxmlformats.org/officeDocument/2006/relationships/hyperlink" Target="https://doi.org/10.1080/13632752.2021.189876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Video 3" descr="Floating Numbers And Letters On Top Of A Book">
            <a:extLst>
              <a:ext uri="{FF2B5EF4-FFF2-40B4-BE49-F238E27FC236}">
                <a16:creationId xmlns:a16="http://schemas.microsoft.com/office/drawing/2014/main" id="{F79B95E4-FF2D-3C67-281E-08E66BAC50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>
            <a:alphaModFix/>
          </a:blip>
          <a:srcRect r="-1" b="278"/>
          <a:stretch/>
        </p:blipFill>
        <p:spPr>
          <a:xfrm>
            <a:off x="0" y="-2360"/>
            <a:ext cx="12188932" cy="685661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0E76B-90F0-B90B-C7A5-AFDD51932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8918" y="947252"/>
            <a:ext cx="5085446" cy="375514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dirty="0">
                <a:solidFill>
                  <a:srgbClr val="FFFFFF"/>
                </a:solidFill>
              </a:rPr>
              <a:t>Engaging the disengaged </a:t>
            </a:r>
            <a:br>
              <a:rPr lang="en-US" sz="3000" dirty="0">
                <a:solidFill>
                  <a:srgbClr val="FFFFFF"/>
                </a:solidFill>
              </a:rPr>
            </a:br>
            <a:br>
              <a:rPr lang="en-US" sz="3000" dirty="0">
                <a:solidFill>
                  <a:srgbClr val="FFFFFF"/>
                </a:solidFill>
              </a:rPr>
            </a:br>
            <a:r>
              <a:rPr lang="en-US" sz="3000" dirty="0">
                <a:solidFill>
                  <a:srgbClr val="FFFFFF"/>
                </a:solidFill>
              </a:rPr>
              <a:t>A critical Literature review exploring; How educational settings engage the disengaged back into learning</a:t>
            </a: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2407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13"/>
    </mc:Choice>
    <mc:Fallback xmlns="">
      <p:transition spd="slow" advTm="37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4" objId="4"/>
        <p14:playEvt time="9290" objId="4"/>
        <p14:playEvt time="18306" objId="4"/>
        <p14:playEvt time="27323" objId="4"/>
        <p14:playEvt time="36340" objId="4"/>
        <p14:pauseEvt time="37813" objId="4"/>
        <p14:stopEvt time="37813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F7C69-6078-4C20-39C9-860CF1987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 about my subject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64609-A739-745E-185C-CC72E7BA9C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2023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847EAE-123E-7A77-4766-8703D46BB0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1993</a:t>
            </a:r>
          </a:p>
        </p:txBody>
      </p:sp>
      <p:pic>
        <p:nvPicPr>
          <p:cNvPr id="1026" name="Picture 2" descr="Our Project: Southend High School for Boys, Essex - Horizon Construction  Group">
            <a:extLst>
              <a:ext uri="{FF2B5EF4-FFF2-40B4-BE49-F238E27FC236}">
                <a16:creationId xmlns:a16="http://schemas.microsoft.com/office/drawing/2014/main" id="{8F108163-9A8F-4E5B-A879-EB638C94D3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88" y="2629507"/>
            <a:ext cx="5157787" cy="343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ere did we coin the word 'classroom'? by @MarkJWarner1 - TeacherToolkit">
            <a:extLst>
              <a:ext uri="{FF2B5EF4-FFF2-40B4-BE49-F238E27FC236}">
                <a16:creationId xmlns:a16="http://schemas.microsoft.com/office/drawing/2014/main" id="{FA749796-23C5-6C9D-9B48-7F3EB749A89E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532" y="2629507"/>
            <a:ext cx="4881680" cy="343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8907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B6268-8A4C-72F9-D133-3D0AF66AB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my research aims and 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7DC80-019E-EDEF-F9A5-461EB66BE8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Research 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B85808-BF29-B580-5494-15D70DC1BE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To understand why some young people may struggle to engage in mainstream education</a:t>
            </a:r>
          </a:p>
          <a:p>
            <a:r>
              <a:rPr lang="en-US" dirty="0"/>
              <a:t>To explore how education is adapting with young people displaying challenging behavior when it comes to learning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92E6ED-2048-A73A-8A88-F53F9AB45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Research Questions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42E735-53E7-2ECD-0DD5-2E411AA4DFC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How are secondary schools evolving their practice to keep students engaged in learning?</a:t>
            </a:r>
          </a:p>
          <a:p>
            <a:r>
              <a:rPr lang="en-US" dirty="0"/>
              <a:t>How are secondary schools managing difficult behavior of  disengaged students?</a:t>
            </a:r>
          </a:p>
        </p:txBody>
      </p:sp>
    </p:spTree>
    <p:extLst>
      <p:ext uri="{BB962C8B-B14F-4D97-AF65-F5344CB8AC3E}">
        <p14:creationId xmlns:p14="http://schemas.microsoft.com/office/powerpoint/2010/main" val="1097991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F81C-14F5-B29A-B7BA-6A0828316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Positionality – Why 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B9AEF-D1B1-42A2-2A35-E5A439065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4777"/>
            <a:ext cx="10515600" cy="2408445"/>
          </a:xfrm>
        </p:spPr>
        <p:txBody>
          <a:bodyPr/>
          <a:lstStyle/>
          <a:p>
            <a:pPr algn="ctr"/>
            <a:r>
              <a:rPr lang="en-US" sz="2000" dirty="0"/>
              <a:t>School based Youth Worker</a:t>
            </a:r>
          </a:p>
          <a:p>
            <a:pPr algn="ctr"/>
            <a:r>
              <a:rPr lang="en-US" sz="2000" dirty="0"/>
              <a:t>Working with the disengaged</a:t>
            </a:r>
          </a:p>
          <a:p>
            <a:pPr algn="ctr"/>
            <a:r>
              <a:rPr lang="en-US" sz="2000" dirty="0"/>
              <a:t>Want to give all young people a chance at a fair education</a:t>
            </a:r>
          </a:p>
          <a:p>
            <a:pPr algn="ctr"/>
            <a:r>
              <a:rPr lang="en-US" sz="2000" dirty="0"/>
              <a:t>Strong believer in education needs to be engaging</a:t>
            </a:r>
          </a:p>
          <a:p>
            <a:pPr marL="0" indent="0">
              <a:buNone/>
            </a:pP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541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F8B79-5FFF-2881-B3D8-17C2C3E60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Key Definitions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104FB-4D8B-079F-A1EF-A8F2AD4D5B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481" y="2538654"/>
            <a:ext cx="5871519" cy="2925279"/>
          </a:xfrm>
        </p:spPr>
        <p:txBody>
          <a:bodyPr/>
          <a:lstStyle/>
          <a:p>
            <a:r>
              <a:rPr lang="en-US" sz="1600" dirty="0"/>
              <a:t>EHE – Electively Home Educated </a:t>
            </a:r>
          </a:p>
          <a:p>
            <a:r>
              <a:rPr lang="en-US" sz="1600" dirty="0"/>
              <a:t>NEET- Not In Employment Education or Training </a:t>
            </a:r>
          </a:p>
          <a:p>
            <a:r>
              <a:rPr lang="en-US" sz="1600" dirty="0"/>
              <a:t>YP – Young People</a:t>
            </a:r>
          </a:p>
          <a:p>
            <a:r>
              <a:rPr lang="en-US" sz="1600" dirty="0"/>
              <a:t>FTE – Full Time Education</a:t>
            </a:r>
          </a:p>
          <a:p>
            <a:r>
              <a:rPr lang="en-US" sz="1600" dirty="0"/>
              <a:t>ALN – Additional Learning Needs</a:t>
            </a:r>
          </a:p>
          <a:p>
            <a:r>
              <a:rPr lang="en-US" sz="1600" dirty="0"/>
              <a:t>SEN – Special Education Needs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91263D-E64B-BC22-7024-401BF4F238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538654"/>
            <a:ext cx="5181600" cy="1951245"/>
          </a:xfrm>
        </p:spPr>
        <p:txBody>
          <a:bodyPr>
            <a:normAutofit/>
          </a:bodyPr>
          <a:lstStyle/>
          <a:p>
            <a:r>
              <a:rPr lang="en-US" sz="1600" dirty="0"/>
              <a:t>AOLE - Areas of Learning and Experience</a:t>
            </a:r>
          </a:p>
          <a:p>
            <a:r>
              <a:rPr lang="en-US" sz="1600" dirty="0"/>
              <a:t>YC – Young </a:t>
            </a:r>
            <a:r>
              <a:rPr lang="en-US" sz="1600" dirty="0" err="1"/>
              <a:t>Carers</a:t>
            </a:r>
            <a:endParaRPr lang="en-US" sz="1600" dirty="0"/>
          </a:p>
          <a:p>
            <a:r>
              <a:rPr lang="en-US" sz="1600" dirty="0"/>
              <a:t>ADHD – Attention Deficit Hyperactivity Disorder</a:t>
            </a:r>
          </a:p>
          <a:p>
            <a:r>
              <a:rPr lang="en-US" sz="1600" dirty="0"/>
              <a:t>PSP – Pupil Support Plan</a:t>
            </a:r>
          </a:p>
        </p:txBody>
      </p:sp>
    </p:spTree>
    <p:extLst>
      <p:ext uri="{BB962C8B-B14F-4D97-AF65-F5344CB8AC3E}">
        <p14:creationId xmlns:p14="http://schemas.microsoft.com/office/powerpoint/2010/main" val="3991422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62D9F-E512-3C49-CD88-CAEEA468F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Key Readings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3367C-648E-DE30-C66D-54DBBCD61B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200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Taylor, C. and Power, S. (2020), Re-educating the nation? The development of a new curriculum for Wales. The Curriculum Journal, 31: 177-180. </a:t>
            </a:r>
            <a:r>
              <a:rPr lang="en-GB" sz="1200" b="0" i="0" u="none" strike="noStrike" dirty="0">
                <a:solidFill>
                  <a:srgbClr val="081D4D"/>
                </a:solidFill>
                <a:effectLst/>
                <a:latin typeface="Open Sans" panose="020B0606030504020204" pitchFamily="34" charset="0"/>
                <a:hlinkClick r:id="rId2"/>
              </a:rPr>
              <a:t>https://doi.org/10.1002/curj.4</a:t>
            </a:r>
          </a:p>
          <a:p>
            <a:r>
              <a:rPr lang="en-GB" sz="1200" b="0" i="0" u="none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Sally Power &amp; Chris Taylor (2023) Rights, rules and remedies: interrogating the policy discourse of school exclusion in Wales, Discourse: Studies in the Cultural Politics of Education, DOI: </a:t>
            </a:r>
            <a:r>
              <a:rPr lang="en-GB" sz="1200" b="0" i="0" u="sng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  <a:hlinkClick r:id="rId3"/>
              </a:rPr>
              <a:t>10.1080/01596306.2023.2237433</a:t>
            </a:r>
            <a:endParaRPr lang="en-GB" sz="1200" u="sng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r>
              <a:rPr lang="en-GB" sz="1200" b="0" i="0" u="none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Sally Power &amp; Chris Taylor (2021) School exclusions in Wales: policy discourse and policy enactment, Emotional and Behavioural Difficulties, 26:1, 19-30, DOI: </a:t>
            </a:r>
            <a:r>
              <a:rPr lang="en-GB" sz="1200" b="0" i="0" u="sng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  <a:hlinkClick r:id="rId4"/>
              </a:rPr>
              <a:t>10.1080/13632752.2021.1898761</a:t>
            </a:r>
            <a:endParaRPr lang="en-GB" sz="1200" b="0" i="0" u="sng" strike="noStrike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FREDRICKS, J.A., YE, F., WANG, M. and BRAUER, S., 2019. Chapter 3 - Profiles of School Disengagement: Not All Disengaged Students are Alike. In: J.A. FREDRICKS, A.L. RESCHLY and S.L. CHRISTENSON, eds,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Handbook of Student Engagement Interventions. 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Academic Press, pp. 31-43.</a:t>
            </a: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“Exclusion from School in Wales: The Hidden Cost.”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Samaritans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Samaritans,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www.samaritans.org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/about-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samaritans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/research-policy/inequality-suicide/exclusion-school-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wales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-hidden-cost/.</a:t>
            </a:r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5F2A3-C4AA-C053-269D-FBF66B7BB4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WG. (2019). Exclusion from schools and pupil referral units. </a:t>
            </a:r>
            <a:r>
              <a:rPr lang="en-US" sz="12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Cardiff:Welsh</a:t>
            </a:r>
            <a:r>
              <a: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Government.</a:t>
            </a:r>
          </a:p>
          <a:p>
            <a:r>
              <a:rPr lang="en-US" sz="1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McClusky, G,. Lloyd, G,. Riddell, S,. Weedon, E,. &amp; Fordyce, M. (2013). Evaluation of Education provision for children and young people educated outside of the school setting. Cardiff: Welsh Government.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622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5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01CF36-D787-090D-9700-C2F4A924D0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" r="1" b="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0187D-40CC-44EE-9662-2DB7DA444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565846"/>
            <a:ext cx="4958128" cy="3755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Literature Review Structure</a:t>
            </a:r>
          </a:p>
        </p:txBody>
      </p:sp>
      <p:grpSp>
        <p:nvGrpSpPr>
          <p:cNvPr id="40" name="Top Left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9" name="Bottom Right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0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5343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AB520-C89A-5972-C817-CEA8013F1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Headings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437DA-AFFA-9C3C-2F35-43E05BB2E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057400"/>
            <a:ext cx="6172200" cy="3803650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</a:pPr>
            <a:r>
              <a:rPr lang="en-GB" sz="1600" b="1" kern="10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Engagement</a:t>
            </a:r>
          </a:p>
          <a:p>
            <a:pPr marL="742950" lvl="1" indent="-285750">
              <a:spcBef>
                <a:spcPts val="200"/>
              </a:spcBef>
              <a:buFont typeface="+mj-lt"/>
              <a:buAutoNum type="arabicPeriod"/>
            </a:pPr>
            <a:r>
              <a:rPr lang="en-GB" sz="1300" b="1" kern="10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Attendance</a:t>
            </a:r>
          </a:p>
          <a:p>
            <a:pPr marL="742950" lvl="1" indent="-285750">
              <a:spcBef>
                <a:spcPts val="200"/>
              </a:spcBef>
              <a:buFont typeface="+mj-lt"/>
              <a:buAutoNum type="arabicPeriod"/>
            </a:pPr>
            <a:r>
              <a:rPr lang="en-GB" sz="1300" b="1" kern="10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Behavioural Engagement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200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Engagement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200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Cognitive Engagement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School Design / Classroom Design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School Curriculum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Behavior Management</a:t>
            </a:r>
          </a:p>
          <a:p>
            <a:pPr>
              <a:spcBef>
                <a:spcPts val="1200"/>
              </a:spcBef>
            </a:pPr>
            <a:r>
              <a:rPr lang="en-GB" sz="1600" b="1" kern="10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School Exclusions</a:t>
            </a:r>
          </a:p>
          <a:p>
            <a:pPr marL="742950" lvl="1" indent="-285750">
              <a:spcBef>
                <a:spcPts val="200"/>
              </a:spcBef>
              <a:buFont typeface="+mj-lt"/>
              <a:buAutoNum type="arabicPeriod"/>
            </a:pPr>
            <a:r>
              <a:rPr lang="en-GB" sz="1300" b="1" kern="10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PSP’s</a:t>
            </a:r>
          </a:p>
          <a:p>
            <a:pPr marL="742950" lvl="1" indent="-285750">
              <a:spcBef>
                <a:spcPts val="200"/>
              </a:spcBef>
              <a:buFont typeface="+mj-lt"/>
              <a:buAutoNum type="arabicPeriod"/>
            </a:pPr>
            <a:r>
              <a:rPr lang="en-GB" sz="1300" b="1" kern="10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Fixed Term Exclusions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200" kern="100" dirty="0" err="1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Pernament</a:t>
            </a:r>
            <a:r>
              <a:rPr lang="en-GB" sz="1200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Exclusions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200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Hidden Exclusions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894179-8DC9-EF38-FA2F-EC6F2EAC890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Introduction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Definitions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Student Engagement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School Design / Classroom Design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School Curriculum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Behavior Management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School Exclusions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Conclusion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22F5E0-AF46-4529-944A-A48F12598602}"/>
              </a:ext>
            </a:extLst>
          </p:cNvPr>
          <p:cNvSpPr txBox="1">
            <a:spLocks/>
          </p:cNvSpPr>
          <p:nvPr/>
        </p:nvSpPr>
        <p:spPr>
          <a:xfrm>
            <a:off x="6303169" y="457200"/>
            <a:ext cx="3932237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Sub-Headings</a:t>
            </a:r>
          </a:p>
        </p:txBody>
      </p:sp>
    </p:spTree>
    <p:extLst>
      <p:ext uri="{BB962C8B-B14F-4D97-AF65-F5344CB8AC3E}">
        <p14:creationId xmlns:p14="http://schemas.microsoft.com/office/powerpoint/2010/main" val="1698473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9" name="Rectangle 113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40" name="Freeform: Shape 1088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141" name="Freeform: Shape 1090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142" name="Freeform: Shape 1092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43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144" name="Freeform: Shape 1095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5" name="Freeform: Shape 1096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6" name="Freeform: Shape 1097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7" name="Freeform: Shape 1098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8" name="Freeform: Shape 1099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9" name="Freeform: Shape 1100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0" name="Freeform: Shape 1101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151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152" name="Freeform: Shape 1104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3" name="Freeform: Shape 1105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4" name="Freeform: Shape 1106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5" name="Freeform: Shape 1107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6" name="Freeform: Shape 1108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7" name="Freeform: Shape 1109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8" name="Freeform: Shape 1110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159" name="Rectangle 115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60" name="Rectangle 115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161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162" name="Freeform: Shape 1117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163" name="Freeform: Shape 1118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4" name="Freeform: Shape 1119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5" name="Freeform: Shape 1120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6" name="Freeform: Shape 1121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7" name="Freeform: Shape 1122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8" name="Freeform: Shape 1123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9" name="Freeform: Shape 1124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B25AF4-CC72-7016-0211-08A1EF252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are School Exclusions?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48A17-8226-A13C-9F34-BE4721E6B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000" b="1" i="0" u="none" strike="noStrike" dirty="0">
                <a:effectLst/>
              </a:rPr>
              <a:t>“Types of exclusion</a:t>
            </a:r>
          </a:p>
          <a:p>
            <a:pPr>
              <a:lnSpc>
                <a:spcPct val="100000"/>
              </a:lnSpc>
            </a:pPr>
            <a:r>
              <a:rPr lang="en-US" sz="1000" b="0" i="0" u="none" strike="noStrike" dirty="0">
                <a:effectLst/>
              </a:rPr>
              <a:t>suspension (sometimes referred to as fixed-term or fixed-period exclusion)</a:t>
            </a:r>
          </a:p>
          <a:p>
            <a:pPr>
              <a:lnSpc>
                <a:spcPct val="100000"/>
              </a:lnSpc>
            </a:pPr>
            <a:r>
              <a:rPr lang="en-US" sz="1000" b="0" i="0" u="none" strike="noStrike" dirty="0">
                <a:effectLst/>
              </a:rPr>
              <a:t>permanent exclusion (sometimes called expulsion)</a:t>
            </a:r>
          </a:p>
          <a:p>
            <a:pPr>
              <a:lnSpc>
                <a:spcPct val="100000"/>
              </a:lnSpc>
            </a:pPr>
            <a:r>
              <a:rPr lang="en-US" sz="1000" b="1" i="0" u="none" strike="noStrike" dirty="0">
                <a:effectLst/>
              </a:rPr>
              <a:t>Suspension</a:t>
            </a:r>
          </a:p>
          <a:p>
            <a:pPr>
              <a:lnSpc>
                <a:spcPct val="100000"/>
              </a:lnSpc>
            </a:pPr>
            <a:r>
              <a:rPr lang="en-US" sz="1000" b="0" i="0" u="none" strike="noStrike" dirty="0">
                <a:effectLst/>
              </a:rPr>
              <a:t>A suspension is when your child is removed temporarily from school. They can only be removed for up to 45 school days in one school year, even if they’ve changed schools.</a:t>
            </a:r>
          </a:p>
          <a:p>
            <a:pPr>
              <a:lnSpc>
                <a:spcPct val="100000"/>
              </a:lnSpc>
            </a:pPr>
            <a:r>
              <a:rPr lang="en-US" sz="1000" b="0" i="0" u="none" strike="noStrike" dirty="0">
                <a:effectLst/>
              </a:rPr>
              <a:t>If a child has been suspended for a fixed period, schools should set and mark work for the first 5 school days.</a:t>
            </a:r>
          </a:p>
          <a:p>
            <a:pPr>
              <a:lnSpc>
                <a:spcPct val="100000"/>
              </a:lnSpc>
            </a:pPr>
            <a:r>
              <a:rPr lang="en-US" sz="1000" b="0" i="0" u="none" strike="noStrike" dirty="0">
                <a:effectLst/>
              </a:rPr>
              <a:t>If the suspension is longer than 5 school days, the school must arrange suitable full-time education from the sixth school day, for example, at a pupil referral unit.</a:t>
            </a:r>
          </a:p>
          <a:p>
            <a:pPr>
              <a:lnSpc>
                <a:spcPct val="100000"/>
              </a:lnSpc>
            </a:pPr>
            <a:r>
              <a:rPr lang="en-US" sz="1000" b="1" i="0" u="none" strike="noStrike" dirty="0">
                <a:effectLst/>
              </a:rPr>
              <a:t>Permanent exclusion</a:t>
            </a:r>
          </a:p>
          <a:p>
            <a:pPr>
              <a:lnSpc>
                <a:spcPct val="100000"/>
              </a:lnSpc>
            </a:pPr>
            <a:r>
              <a:rPr lang="en-US" sz="1000" b="0" i="0" u="none" strike="noStrike" dirty="0">
                <a:effectLst/>
              </a:rPr>
              <a:t>Permanent exclusion means your child is no longer allowed to attend a school.  Your local council must arrange full-time education from the sixth school day.”</a:t>
            </a:r>
          </a:p>
          <a:p>
            <a:pPr>
              <a:lnSpc>
                <a:spcPct val="100000"/>
              </a:lnSpc>
            </a:pPr>
            <a:endParaRPr lang="en-US" sz="1000" dirty="0"/>
          </a:p>
        </p:txBody>
      </p:sp>
      <p:pic>
        <p:nvPicPr>
          <p:cNvPr id="1028" name="Picture 4" descr="School exclusions dropping in Weymouth - but suspensions going up">
            <a:extLst>
              <a:ext uri="{FF2B5EF4-FFF2-40B4-BE49-F238E27FC236}">
                <a16:creationId xmlns:a16="http://schemas.microsoft.com/office/drawing/2014/main" id="{D24503BF-C1DA-6124-18C0-A8298A4737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9" r="27004" b="-1"/>
          <a:stretch/>
        </p:blipFill>
        <p:spPr bwMode="auto">
          <a:xfrm>
            <a:off x="5996628" y="10"/>
            <a:ext cx="619537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70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71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172" name="Freeform: Shape 1129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3" name="Freeform: Shape 1130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4" name="Freeform: Shape 1131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5" name="Freeform: Shape 1132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6" name="Freeform: Shape 1133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7" name="Freeform: Shape 1134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8" name="Freeform: Shape 1135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D35192B-E47E-E03E-EE9A-842C23636FBA}"/>
              </a:ext>
            </a:extLst>
          </p:cNvPr>
          <p:cNvSpPr txBox="1"/>
          <p:nvPr/>
        </p:nvSpPr>
        <p:spPr>
          <a:xfrm>
            <a:off x="6186486" y="6308294"/>
            <a:ext cx="2005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(Tryhorn,2022)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D45211-E452-64B7-53DC-ABB7B63E7FFB}"/>
              </a:ext>
            </a:extLst>
          </p:cNvPr>
          <p:cNvSpPr txBox="1"/>
          <p:nvPr/>
        </p:nvSpPr>
        <p:spPr>
          <a:xfrm>
            <a:off x="3219653" y="6041395"/>
            <a:ext cx="164023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(GOV.UK, n.d.)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459174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1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4" name="Top left">
            <a:extLst>
              <a:ext uri="{FF2B5EF4-FFF2-40B4-BE49-F238E27FC236}">
                <a16:creationId xmlns:a16="http://schemas.microsoft.com/office/drawing/2014/main" id="{1ED0CD63-0CEE-4A2D-852E-9024CC0EE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DED2D10-5CAB-4561-BF51-AB4D6F686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669A316-6346-4B9B-9B0E-127C7E41D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959FE11-87F4-4168-83C0-93FC9F815C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379612C-91D9-4B79-BF0C-BF6BD6DE3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9C6800-5215-4552-8724-04005257B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E5E9BF2-3BEC-4FF2-9779-39E04AB80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15AF3EB-6F90-4344-85F6-3BF73ED49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E20EA38-C0BA-4063-890F-67C883BB7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D04013-E6C3-04A3-EC84-3D967A508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2867" y="121350"/>
            <a:ext cx="10087727" cy="12982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School Exclusions in Wales</a:t>
            </a:r>
          </a:p>
        </p:txBody>
      </p:sp>
      <p:grpSp>
        <p:nvGrpSpPr>
          <p:cNvPr id="54" name="Cross">
            <a:extLst>
              <a:ext uri="{FF2B5EF4-FFF2-40B4-BE49-F238E27FC236}">
                <a16:creationId xmlns:a16="http://schemas.microsoft.com/office/drawing/2014/main" id="{0001FA93-A08C-45AC-BBFE-6BD929C1A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547495D4-8CBF-49C0-B0AA-2B8DE4783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6D1CE716-76E5-49FA-B90B-C472810A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D849400-7ACD-8ADC-3A74-805BA1562F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0578" y="2135705"/>
            <a:ext cx="4242904" cy="277849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DD5D092A-50A9-8AB9-37CB-40AA271F6B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36596" y="2131243"/>
            <a:ext cx="4242904" cy="2778490"/>
          </a:xfrm>
          <a:prstGeom prst="rect">
            <a:avLst/>
          </a:prstGeom>
        </p:spPr>
      </p:pic>
      <p:grpSp>
        <p:nvGrpSpPr>
          <p:cNvPr id="58" name="Bottom Right">
            <a:extLst>
              <a:ext uri="{FF2B5EF4-FFF2-40B4-BE49-F238E27FC236}">
                <a16:creationId xmlns:a16="http://schemas.microsoft.com/office/drawing/2014/main" id="{ED4E4EA4-598E-40C2-A9A2-06F2A9105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9" name="Graphic 157">
              <a:extLst>
                <a:ext uri="{FF2B5EF4-FFF2-40B4-BE49-F238E27FC236}">
                  <a16:creationId xmlns:a16="http://schemas.microsoft.com/office/drawing/2014/main" id="{A959CB5C-4A9C-4594-AF47-0AB173DAC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A7916BAA-AA7D-4662-94C6-9222B33DE6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1015D52E-DE10-48B3-8FA8-55A32F973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E99246E9-7F89-4953-B188-B50D91FED7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BDC05B0D-54CD-4E82-BEDA-FF69B6EF03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127FD00E-4B00-44C4-96DC-6237A445DC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4C4A4AAD-0448-47ED-B543-EDB23F18CE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C7F3BEC5-9019-4FB7-B99E-0BA06A4AE3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4A7DE6C-E357-4E9D-B04C-B4A0FD6F8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C50EFC4-DE7A-21D4-B974-EEE3DF1C6C5E}"/>
              </a:ext>
            </a:extLst>
          </p:cNvPr>
          <p:cNvSpPr txBox="1"/>
          <p:nvPr/>
        </p:nvSpPr>
        <p:spPr>
          <a:xfrm>
            <a:off x="126122" y="5852555"/>
            <a:ext cx="45351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(Exclusions from Maintained Schools: September 2021 to August 2022, </a:t>
            </a:r>
            <a:r>
              <a:rPr lang="en-US" dirty="0" err="1"/>
              <a:t>Gov.Wales</a:t>
            </a:r>
            <a:r>
              <a:rPr lang="en-US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001831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8" name="Top left">
            <a:extLst>
              <a:ext uri="{FF2B5EF4-FFF2-40B4-BE49-F238E27FC236}">
                <a16:creationId xmlns:a16="http://schemas.microsoft.com/office/drawing/2014/main" id="{ABE95331-6295-47F4-A9B8-7927E2E44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10094CD-3877-4990-AE53-BF6636436A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63DD1E-96F3-43C0-8860-17F85DF2D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A57AF18-4A02-48B3-ABD2-FDAD9BD977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44E48C9-FC72-4396-BAE7-6ECDBB8EB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BB5F467-C64B-4AE1-8DA9-6E65DCEB3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B895879-C5E9-44C0-AE4C-E6E95CA23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DA15AF9-E4F4-4471-A3D2-4484C9807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88F5FB0-4F04-46E9-BCEC-7AB88D110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937C41-C3C5-97E2-248E-30CB31D0F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814412" cy="1664573"/>
          </a:xfrm>
        </p:spPr>
        <p:txBody>
          <a:bodyPr>
            <a:normAutofit/>
          </a:bodyPr>
          <a:lstStyle/>
          <a:p>
            <a:r>
              <a:rPr lang="en-US" dirty="0"/>
              <a:t>Poverty and Exclusion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CCBD61C-066A-C667-524E-AAB8F3994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216" y="2384474"/>
            <a:ext cx="5211642" cy="3728613"/>
          </a:xfrm>
        </p:spPr>
        <p:txBody>
          <a:bodyPr>
            <a:normAutofit/>
          </a:bodyPr>
          <a:lstStyle/>
          <a:p>
            <a:r>
              <a:rPr lang="en-US" sz="1800" dirty="0"/>
              <a:t>Irregular attendance, arriving at school hungry a lack of concentration or hostile behavior are just some of the signs that a pupil may be experiencing poverty and schools must be equipped to identify and manage this (Samaritans Cymru,2019, P.10)</a:t>
            </a:r>
          </a:p>
          <a:p>
            <a:r>
              <a:rPr lang="en-US" sz="1800" dirty="0"/>
              <a:t>Research shows that exclusion is more common among children and young people who are experiencing socioeconomic disadvantage (Samaritans Cymru,2019)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9F5F04-03DC-CAC7-068A-11629820BA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78716" y="543781"/>
            <a:ext cx="3895699" cy="2552825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5A408222-08CB-8FBC-80D0-6D36ED07A8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80311" y="3285620"/>
            <a:ext cx="3910455" cy="2552825"/>
          </a:xfrm>
          <a:prstGeom prst="rect">
            <a:avLst/>
          </a:prstGeom>
        </p:spPr>
      </p:pic>
      <p:grpSp>
        <p:nvGrpSpPr>
          <p:cNvPr id="28" name="Bottom Right">
            <a:extLst>
              <a:ext uri="{FF2B5EF4-FFF2-40B4-BE49-F238E27FC236}">
                <a16:creationId xmlns:a16="http://schemas.microsoft.com/office/drawing/2014/main" id="{BEF3CE48-6BF7-4521-BD7D-60562E90A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9" name="Graphic 157">
              <a:extLst>
                <a:ext uri="{FF2B5EF4-FFF2-40B4-BE49-F238E27FC236}">
                  <a16:creationId xmlns:a16="http://schemas.microsoft.com/office/drawing/2014/main" id="{897E5D04-394A-4B64-95F8-4D2228B98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B075390E-5B63-48D6-A952-CC864F3D05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901093BA-29DE-4F64-ADCF-CE3744FC6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E4ADC823-5240-48FA-97E3-BBDE7F41D8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BDB96D8D-B2B7-4ABC-822A-7BC35E0C07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DB4E59D8-875F-44CB-95DC-D50C32CC83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F40B801A-D39B-4AE5-9712-419A4E9F83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7D0F54C0-5979-4B22-A519-7799ED6F8A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420D834-197E-4DAF-B0FF-F62B796585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3EF6A0F-D9CB-88A4-CD23-C40D8B3E6FBF}"/>
              </a:ext>
            </a:extLst>
          </p:cNvPr>
          <p:cNvSpPr txBox="1"/>
          <p:nvPr/>
        </p:nvSpPr>
        <p:spPr>
          <a:xfrm>
            <a:off x="8153266" y="5908278"/>
            <a:ext cx="45351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(Exclusions from Maintained Schools: September 2021 to August 2022, </a:t>
            </a:r>
            <a:r>
              <a:rPr lang="en-US" dirty="0" err="1"/>
              <a:t>Gov.Wales</a:t>
            </a:r>
            <a:r>
              <a:rPr lang="en-US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4258034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44E47-E7BB-274A-B1EF-1F2A31E03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Reasons for Exclusions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4B8E1E-159F-C4DB-241C-BBD4FBBB1D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8199" y="1690688"/>
            <a:ext cx="10515599" cy="516731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66F953E-350C-D6FD-E5BF-CCA1ECA4790D}"/>
              </a:ext>
            </a:extLst>
          </p:cNvPr>
          <p:cNvSpPr txBox="1"/>
          <p:nvPr/>
        </p:nvSpPr>
        <p:spPr>
          <a:xfrm>
            <a:off x="0" y="5657671"/>
            <a:ext cx="3253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(Exclusions from Maintained Schools: September 2021 to August 2022, </a:t>
            </a:r>
            <a:r>
              <a:rPr lang="en-US" dirty="0" err="1"/>
              <a:t>Gov.Wales</a:t>
            </a:r>
            <a:r>
              <a:rPr lang="en-US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124856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980CA-217A-3A93-EE11-854221BB2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Hidden Exclusions of Disengaged students</a:t>
            </a: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C2B325EC-7A46-F9C4-1B21-A55843F2482A}"/>
              </a:ext>
            </a:extLst>
          </p:cNvPr>
          <p:cNvSpPr/>
          <p:nvPr/>
        </p:nvSpPr>
        <p:spPr>
          <a:xfrm rot="20240319">
            <a:off x="441135" y="2149427"/>
            <a:ext cx="2732903" cy="1754659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Voluntary Exclusions</a:t>
            </a: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51DF1937-53C1-8AFE-C3EF-86853F1444C5}"/>
              </a:ext>
            </a:extLst>
          </p:cNvPr>
          <p:cNvSpPr/>
          <p:nvPr/>
        </p:nvSpPr>
        <p:spPr>
          <a:xfrm rot="1985596">
            <a:off x="8464378" y="1790653"/>
            <a:ext cx="2508422" cy="1581665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Unlawful Exclusion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47ADEEDB-D96A-DF48-224C-1F8DE86730C7}"/>
              </a:ext>
            </a:extLst>
          </p:cNvPr>
          <p:cNvSpPr/>
          <p:nvPr/>
        </p:nvSpPr>
        <p:spPr>
          <a:xfrm>
            <a:off x="7957752" y="4861783"/>
            <a:ext cx="2508421" cy="1631092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Self Exclusion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46A6DB09-67D1-0A96-6152-DCE5F0795E97}"/>
              </a:ext>
            </a:extLst>
          </p:cNvPr>
          <p:cNvSpPr/>
          <p:nvPr/>
        </p:nvSpPr>
        <p:spPr>
          <a:xfrm rot="466914">
            <a:off x="926643" y="4804359"/>
            <a:ext cx="2866767" cy="1501346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Lunchtime Exclusion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Student">
                <a:extLst>
                  <a:ext uri="{FF2B5EF4-FFF2-40B4-BE49-F238E27FC236}">
                    <a16:creationId xmlns:a16="http://schemas.microsoft.com/office/drawing/2014/main" id="{16A5A232-D4A1-3CC1-B0C8-B482CDC2862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5321622"/>
                  </p:ext>
                </p:extLst>
              </p:nvPr>
            </p:nvGraphicFramePr>
            <p:xfrm>
              <a:off x="4974545" y="1793636"/>
              <a:ext cx="2242910" cy="427039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242910" cy="4270399"/>
                    </a:xfrm>
                    <a:prstGeom prst="rect">
                      <a:avLst/>
                    </a:prstGeom>
                  </am3d:spPr>
                  <am3d:camera>
                    <am3d:pos x="0" y="0" z="5678621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6579154" d="1000000"/>
                    <am3d:preTrans dx="-330" dy="-179989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1970670" ay="1991055" az="1167596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28414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Student">
                <a:extLst>
                  <a:ext uri="{FF2B5EF4-FFF2-40B4-BE49-F238E27FC236}">
                    <a16:creationId xmlns:a16="http://schemas.microsoft.com/office/drawing/2014/main" id="{16A5A232-D4A1-3CC1-B0C8-B482CDC2862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74545" y="1793636"/>
                <a:ext cx="2242910" cy="4270399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066746EE-6FF8-A85C-5D07-60B742428D80}"/>
              </a:ext>
            </a:extLst>
          </p:cNvPr>
          <p:cNvSpPr txBox="1"/>
          <p:nvPr/>
        </p:nvSpPr>
        <p:spPr>
          <a:xfrm>
            <a:off x="7957752" y="6492875"/>
            <a:ext cx="4642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(Informal or Unofficial Exclusions,2023)</a:t>
            </a:r>
          </a:p>
        </p:txBody>
      </p:sp>
    </p:spTree>
    <p:extLst>
      <p:ext uri="{BB962C8B-B14F-4D97-AF65-F5344CB8AC3E}">
        <p14:creationId xmlns:p14="http://schemas.microsoft.com/office/powerpoint/2010/main" val="2307456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6246E-BC02-8E28-0D9A-18807897D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F864E3-0B57-4B57-7071-5986638B68F1}"/>
              </a:ext>
            </a:extLst>
          </p:cNvPr>
          <p:cNvSpPr txBox="1"/>
          <p:nvPr/>
        </p:nvSpPr>
        <p:spPr>
          <a:xfrm>
            <a:off x="1510748" y="2047461"/>
            <a:ext cx="92632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is an interesting educational research subject with much literature and debate surrounding the research topic.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There are gaps in policy which can be researched and filled.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There are many debates which can be had within the research field.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There is room for improvement surrounding engaging the disengaged within secondary schools.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Schools are no longer one size fits all, and there is room for development and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899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64396-E15D-C683-D2EC-9F3058F25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Questions?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Content Placeholder 3" descr="Red Question mark">
                <a:extLst>
                  <a:ext uri="{FF2B5EF4-FFF2-40B4-BE49-F238E27FC236}">
                    <a16:creationId xmlns:a16="http://schemas.microsoft.com/office/drawing/2014/main" id="{4712C954-8E72-BB0D-CA5D-49BB172A730D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847544233"/>
                  </p:ext>
                </p:extLst>
              </p:nvPr>
            </p:nvGraphicFramePr>
            <p:xfrm>
              <a:off x="5049395" y="2170699"/>
              <a:ext cx="2093208" cy="3661188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093208" cy="3661188"/>
                    </a:xfrm>
                    <a:prstGeom prst="rect">
                      <a:avLst/>
                    </a:prstGeom>
                  </am3d:spPr>
                  <am3d:camera>
                    <am3d:pos x="0" y="0" z="5538953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517042" d="1000000"/>
                    <am3d:preTrans dx="0" dy="-18004113" dz="-4973"/>
                    <am3d:scale>
                      <am3d:sx n="1000000" d="1000000"/>
                      <am3d:sy n="1000000" d="1000000"/>
                      <am3d:sz n="1000000" d="1000000"/>
                    </am3d:scale>
                    <am3d:rot ax="1630013" ay="2335896" az="1072443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35133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Content Placeholder 3" descr="Red Question mark">
                <a:extLst>
                  <a:ext uri="{FF2B5EF4-FFF2-40B4-BE49-F238E27FC236}">
                    <a16:creationId xmlns:a16="http://schemas.microsoft.com/office/drawing/2014/main" id="{4712C954-8E72-BB0D-CA5D-49BB172A730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49395" y="2170699"/>
                <a:ext cx="2093208" cy="366118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744050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507EA-5106-F520-12F0-389E25DF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7EA62-FEE4-C1F0-AD58-9F63DEE330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667250"/>
          </a:xfrm>
        </p:spPr>
        <p:txBody>
          <a:bodyPr>
            <a:normAutofit fontScale="70000" lnSpcReduction="20000"/>
          </a:bodyPr>
          <a:lstStyle/>
          <a:p>
            <a:r>
              <a:rPr lang="en-GB" sz="1400" b="0" i="0" u="none" strike="noStrike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Taylor, C. and Power, S. (2020), Re-educating the nation? The development of a new curriculum for Wales. The Curriculum Journal, 31: 177-180. </a:t>
            </a:r>
            <a:r>
              <a:rPr lang="en-GB" sz="1400" b="0" i="0" u="none" strike="noStrike" dirty="0">
                <a:solidFill>
                  <a:srgbClr val="081D4D"/>
                </a:solidFill>
                <a:effectLst/>
                <a:latin typeface="Open Sans" panose="020B0606030504020204" pitchFamily="34" charset="0"/>
                <a:hlinkClick r:id="rId2"/>
              </a:rPr>
              <a:t>https://doi.org/10.1002/curj.4</a:t>
            </a:r>
          </a:p>
          <a:p>
            <a:r>
              <a:rPr lang="en-GB" sz="1400" b="0" i="0" u="none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Sally Power &amp; Chris Taylor (2023) Rights, rules and remedies: interrogating the policy discourse of school exclusion in Wales, Discourse: Studies in the Cultural Politics of Education, DOI: </a:t>
            </a:r>
            <a:r>
              <a:rPr lang="en-GB" sz="1400" b="0" i="0" u="sng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  <a:hlinkClick r:id="rId3"/>
              </a:rPr>
              <a:t>10.1080/01596306.2023.2237433</a:t>
            </a:r>
            <a:endParaRPr lang="en-GB" sz="1400" u="sng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r>
              <a:rPr lang="en-GB" sz="1400" b="0" i="0" u="none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Sally Power &amp; Chris Taylor (2021) School exclusions in Wales: policy discourse and policy enactment, Emotional and Behavioural Difficulties, 26:1, 19-30, DOI: </a:t>
            </a:r>
            <a:r>
              <a:rPr lang="en-GB" sz="1400" b="0" i="0" u="sng" strike="noStrike" dirty="0">
                <a:solidFill>
                  <a:srgbClr val="333333"/>
                </a:solidFill>
                <a:effectLst/>
                <a:latin typeface="Open Sans" panose="020B0606030504020204" pitchFamily="34" charset="0"/>
                <a:hlinkClick r:id="rId4"/>
              </a:rPr>
              <a:t>10.1080/13632752.2021.1898761</a:t>
            </a:r>
            <a:endParaRPr lang="en-GB" sz="1400" b="0" i="0" u="sng" strike="noStrike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FREDRICKS, J.A., YE, F., WANG, M. and BRAUER, S., 2019. Chapter 3 - Profiles of School Disengagement: Not All Disengaged Students are Alike. In: J.A. FREDRICKS, A.L. RESCHLY and S.L. CHRISTENSON, eds,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Handbook of Student Engagement Interventions. 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Academic Press, pp. 31-43.</a:t>
            </a:r>
          </a:p>
          <a:p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“Exclusion from School in Wales: The Hidden Cost.”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Samaritans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Samaritans,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www.samaritans.org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/about-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samaritans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/research-policy/inequality-suicide/exclusion-school-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wales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-hidden-cost/. Accessed 19 Nov. 2023. </a:t>
            </a:r>
          </a:p>
          <a:p>
            <a:r>
              <a:rPr lang="en-GB" sz="14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Exclusions from Maintained Schools: September 2021 to August2022, GOV.WALES (2023) </a:t>
            </a:r>
            <a:r>
              <a:rPr lang="en-GB" sz="14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5"/>
              </a:rPr>
              <a:t>www.gov.wales</a:t>
            </a:r>
            <a:r>
              <a:rPr lang="en-GB" sz="14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GB" sz="140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Availible</a:t>
            </a:r>
            <a:r>
              <a:rPr lang="en-GB" sz="14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at: </a:t>
            </a:r>
            <a:r>
              <a:rPr lang="en-GB" sz="14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https://www.gov.wales/exclusions-maintained-schools-September-2021-august-2022-html</a:t>
            </a:r>
            <a:r>
              <a:rPr lang="en-GB" sz="140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(accessed:19 Nov 2023)</a:t>
            </a:r>
          </a:p>
          <a:p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School exclusions dropping in Weymouth - but suspensions going up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(no date)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Greatest Hits Radio (Dorset)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planetradio.co.uk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/greatest-hits/west-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dorset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/news/school-exclusions-down-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weymouth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/ (Accessed: 08 December 2023). </a:t>
            </a:r>
          </a:p>
          <a:p>
            <a:endParaRPr lang="en-GB" sz="1400" b="0" i="0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1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5820C-8D35-2AED-D6C0-0D1C19B29C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0618" y="1825624"/>
            <a:ext cx="5181600" cy="4667249"/>
          </a:xfrm>
        </p:spPr>
        <p:txBody>
          <a:bodyPr>
            <a:normAutofit fontScale="70000" lnSpcReduction="20000"/>
          </a:bodyPr>
          <a:lstStyle/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Children’s commissioner. (2020b). Building blocks: Inclusion in the foundation phase. Swansea: Children’s commissioner for Wales.</a:t>
            </a:r>
          </a:p>
          <a:p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Nafw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(2018). On the money? Targeted funding to improve educational outcomes. Cardiff: National Assembly for Wales</a:t>
            </a:r>
          </a:p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SENTW. (2019). Disability Discrimination in Schools: How to make a claim. Special Educational Needs Tribunal for Wales (SENTW).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Llandrindod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Well: Education Tribunal for Wales.</a:t>
            </a:r>
          </a:p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McClusky, G,. Lloyd, G,. Riddell, S,. Weedon, E,. &amp; Fordyce, M. (2013). Evaluation of Education provision for children and young people educated outside of the school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settin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Cardiff: Welsh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Goiverment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  <a:p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Papadopoulou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M,. &amp;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Sirdorenko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E. (2022). Whose Voice is it anyway? The Paradoxes of the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Particpatory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narrative. British Educational Research Journal, 48(2), 354-370.</a:t>
            </a:r>
          </a:p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WG. (2019). Exclusion from schools and pupil referral units.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Cardiff:Welsh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Government.</a:t>
            </a:r>
          </a:p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Informal or Unofficial (2023) Snap Cymru.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Availible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at: 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/>
              </a:rPr>
              <a:t>https://www.snapcymru.org/school-exclusions/informal-unofficial/</a:t>
            </a:r>
            <a:endParaRPr lang="en-US" sz="1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Exclusion from schools and pupil referral units guidance (2019). </a:t>
            </a:r>
            <a:r>
              <a:rPr lang="en-US" sz="14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Availible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at: 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8"/>
              </a:rPr>
              <a:t>https://www.gov.wales/sites/default/files/publications/2019-11/exclusion-from-schools-pupil-referral-units-pdf</a:t>
            </a:r>
            <a:r>
              <a:rPr lang="en-US" sz="14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  <a:p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694258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LightSeedRightStep">
      <a:dk1>
        <a:srgbClr val="000000"/>
      </a:dk1>
      <a:lt1>
        <a:srgbClr val="FFFFFF"/>
      </a:lt1>
      <a:dk2>
        <a:srgbClr val="3E3423"/>
      </a:dk2>
      <a:lt2>
        <a:srgbClr val="E2E7E8"/>
      </a:lt2>
      <a:accent1>
        <a:srgbClr val="C49791"/>
      </a:accent1>
      <a:accent2>
        <a:srgbClr val="BA9E7F"/>
      </a:accent2>
      <a:accent3>
        <a:srgbClr val="A7A57F"/>
      </a:accent3>
      <a:accent4>
        <a:srgbClr val="97AB75"/>
      </a:accent4>
      <a:accent5>
        <a:srgbClr val="8CAD83"/>
      </a:accent5>
      <a:accent6>
        <a:srgbClr val="78AF82"/>
      </a:accent6>
      <a:hlink>
        <a:srgbClr val="598C92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20520</TotalTime>
  <Words>1749</Words>
  <Application>Microsoft Macintosh PowerPoint</Application>
  <PresentationFormat>Widescreen</PresentationFormat>
  <Paragraphs>134</Paragraphs>
  <Slides>16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Avenir Next LT Pro</vt:lpstr>
      <vt:lpstr>AvenirNext LT Pro Medium</vt:lpstr>
      <vt:lpstr>Calibri</vt:lpstr>
      <vt:lpstr>Calibri Light</vt:lpstr>
      <vt:lpstr>Open Sans</vt:lpstr>
      <vt:lpstr>Posterama</vt:lpstr>
      <vt:lpstr>Roboto</vt:lpstr>
      <vt:lpstr>ExploreVTI</vt:lpstr>
      <vt:lpstr>Engaging the disengaged   A critical Literature review exploring; How educational settings engage the disengaged back into learning</vt:lpstr>
      <vt:lpstr>Introduction about my subject</vt:lpstr>
      <vt:lpstr>What are my research aims and questions?</vt:lpstr>
      <vt:lpstr>Positionality – Why me?</vt:lpstr>
      <vt:lpstr>Key Definitions </vt:lpstr>
      <vt:lpstr>Key Readings</vt:lpstr>
      <vt:lpstr>Literature Review Structure</vt:lpstr>
      <vt:lpstr>Main Headings</vt:lpstr>
      <vt:lpstr>What are School Exclusions?</vt:lpstr>
      <vt:lpstr>School Exclusions in Wales</vt:lpstr>
      <vt:lpstr>Poverty and Exclusion</vt:lpstr>
      <vt:lpstr>Reasons for Exclusions</vt:lpstr>
      <vt:lpstr>Hidden Exclusions of Disengaged students</vt:lpstr>
      <vt:lpstr>Conclusion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Engaging the disengaged   A critical Literature review exploring; How educational settings get disengaged young people back into learning </dc:title>
  <dc:creator>Amber Davies (2204683)</dc:creator>
  <cp:lastModifiedBy>Amber Davies (2204683)</cp:lastModifiedBy>
  <cp:revision>17</cp:revision>
  <dcterms:created xsi:type="dcterms:W3CDTF">2023-11-18T12:44:04Z</dcterms:created>
  <dcterms:modified xsi:type="dcterms:W3CDTF">2023-12-08T17:51:36Z</dcterms:modified>
</cp:coreProperties>
</file>