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handoutMasterIdLst>
    <p:handoutMasterId r:id="rId18"/>
  </p:handoutMasterIdLst>
  <p:sldIdLst>
    <p:sldId id="260" r:id="rId5"/>
    <p:sldId id="451" r:id="rId6"/>
    <p:sldId id="460" r:id="rId7"/>
    <p:sldId id="452" r:id="rId8"/>
    <p:sldId id="450" r:id="rId9"/>
    <p:sldId id="453" r:id="rId10"/>
    <p:sldId id="454" r:id="rId11"/>
    <p:sldId id="455" r:id="rId12"/>
    <p:sldId id="456" r:id="rId13"/>
    <p:sldId id="457" r:id="rId14"/>
    <p:sldId id="458" r:id="rId15"/>
    <p:sldId id="45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12/01/2023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12/01/2023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12/01/2023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12/01/2023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12/01/2023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12/01/2023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12/01/2023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12/01/2023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12/01/2023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12/01/2023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12/01/2023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12/01/2023</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3"/>
            <a:ext cx="7992888" cy="1440160"/>
          </a:xfrm>
        </p:spPr>
        <p:txBody>
          <a:bodyPr>
            <a:noAutofit/>
          </a:bodyPr>
          <a:lstStyle/>
          <a:p>
            <a:br>
              <a:rPr lang="en-GB" sz="3600" b="1" i="1" dirty="0">
                <a:solidFill>
                  <a:schemeClr val="bg1"/>
                </a:solidFill>
              </a:rPr>
            </a:br>
            <a:br>
              <a:rPr lang="en-GB" sz="3600" b="1" i="1" dirty="0">
                <a:solidFill>
                  <a:schemeClr val="bg1"/>
                </a:solidFill>
                <a:latin typeface="Arial" panose="020B0604020202020204" pitchFamily="34" charset="0"/>
                <a:cs typeface="Arial" panose="020B0604020202020204" pitchFamily="34" charset="0"/>
              </a:rPr>
            </a:br>
            <a:r>
              <a:rPr lang="en-GB" sz="3600" b="1" dirty="0">
                <a:solidFill>
                  <a:schemeClr val="bg1"/>
                </a:solidFill>
                <a:latin typeface="Arial" panose="020B0604020202020204" pitchFamily="34" charset="0"/>
                <a:cs typeface="Arial" panose="020B0604020202020204" pitchFamily="34" charset="0"/>
              </a:rPr>
              <a:t>Population Health and Digital Health Promotion</a:t>
            </a:r>
            <a:br>
              <a:rPr lang="en-GB" sz="3600" b="1" i="1" dirty="0">
                <a:solidFill>
                  <a:schemeClr val="bg1"/>
                </a:solidFill>
              </a:rPr>
            </a:br>
            <a:br>
              <a:rPr lang="en-GB" sz="3600" b="1" i="1" dirty="0">
                <a:solidFill>
                  <a:schemeClr val="bg1"/>
                </a:solidFill>
              </a:rPr>
            </a:br>
            <a:br>
              <a:rPr lang="en-GB" sz="3600" b="1" dirty="0">
                <a:solidFill>
                  <a:schemeClr val="bg1"/>
                </a:solidFill>
              </a:rPr>
            </a:br>
            <a:br>
              <a:rPr lang="en-GB" sz="3600" b="1" dirty="0">
                <a:solidFill>
                  <a:schemeClr val="bg1"/>
                </a:solidFill>
              </a:rPr>
            </a:br>
            <a:br>
              <a:rPr lang="en-GB" sz="3600" b="1" dirty="0">
                <a:solidFill>
                  <a:schemeClr val="bg1"/>
                </a:solidFill>
              </a:rPr>
            </a:br>
            <a:r>
              <a:rPr lang="en-GB" sz="3200" b="1" dirty="0">
                <a:solidFill>
                  <a:schemeClr val="bg1"/>
                </a:solidFill>
                <a:latin typeface="Arial" panose="020B0604020202020204" pitchFamily="34" charset="0"/>
                <a:cs typeface="Arial" panose="020B0604020202020204" pitchFamily="34" charset="0"/>
              </a:rPr>
              <a:t>Semester 2       2022/23</a:t>
            </a: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1187624" y="3064605"/>
            <a:ext cx="7200800" cy="584775"/>
          </a:xfrm>
          <a:prstGeom prst="rect">
            <a:avLst/>
          </a:prstGeom>
        </p:spPr>
        <p:txBody>
          <a:bodyPr wrap="square">
            <a:spAutoFit/>
          </a:bodyPr>
          <a:lstStyle/>
          <a:p>
            <a:pPr algn="ctr"/>
            <a:r>
              <a:rPr lang="en-GB" sz="3200" b="1" i="1" dirty="0">
                <a:solidFill>
                  <a:schemeClr val="bg1"/>
                </a:solidFill>
                <a:latin typeface="Arial" panose="020B0604020202020204" pitchFamily="34" charset="0"/>
                <a:cs typeface="Arial" panose="020B0604020202020204" pitchFamily="34" charset="0"/>
              </a:rPr>
              <a:t>Introduction </a:t>
            </a:r>
          </a:p>
        </p:txBody>
      </p:sp>
      <p:sp>
        <p:nvSpPr>
          <p:cNvPr id="5" name="TextBox 4">
            <a:extLst>
              <a:ext uri="{FF2B5EF4-FFF2-40B4-BE49-F238E27FC236}">
                <a16:creationId xmlns:a16="http://schemas.microsoft.com/office/drawing/2014/main" id="{ADFE276F-6869-41C6-B887-3EC4A210430D}"/>
              </a:ext>
            </a:extLst>
          </p:cNvPr>
          <p:cNvSpPr txBox="1"/>
          <p:nvPr/>
        </p:nvSpPr>
        <p:spPr>
          <a:xfrm>
            <a:off x="107504" y="5508521"/>
            <a:ext cx="2664296" cy="400110"/>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Dr </a:t>
            </a:r>
            <a:r>
              <a:rPr kumimoji="0" lang="en-GB" sz="20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rPr>
              <a:t>Opeyemi Odejimi</a:t>
            </a:r>
            <a:endParaRPr kumimoji="0" lang="en-GB" sz="2000" b="0" i="0" u="none" strike="noStrike" kern="1200" cap="none" spc="0" normalizeH="0" baseline="0" noProof="0" dirty="0">
              <a:ln>
                <a:noFill/>
              </a:ln>
              <a:solidFill>
                <a:prstClr val="black">
                  <a:tint val="75000"/>
                </a:prstClr>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68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r>
              <a:rPr lang="en-GB" dirty="0">
                <a:latin typeface="Arial" panose="020B0604020202020204" pitchFamily="34" charset="0"/>
                <a:cs typeface="Arial" panose="020B0604020202020204" pitchFamily="34" charset="0"/>
              </a:rPr>
              <a:t>Introduction </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Introduce module aim and learning outcomes </a:t>
            </a:r>
          </a:p>
          <a:p>
            <a:pPr marL="0" indent="0">
              <a:buNone/>
            </a:pP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0264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89E28-BC23-4F61-68DE-6A53DEADA8DD}"/>
              </a:ext>
            </a:extLst>
          </p:cNvPr>
          <p:cNvSpPr>
            <a:spLocks noGrp="1"/>
          </p:cNvSpPr>
          <p:nvPr>
            <p:ph type="title"/>
          </p:nvPr>
        </p:nvSpPr>
        <p:spPr/>
        <p:txBody>
          <a:bodyPr/>
          <a:lstStyle/>
          <a:p>
            <a:r>
              <a:rPr lang="en-GB" dirty="0"/>
              <a:t>Ground Rules </a:t>
            </a:r>
          </a:p>
        </p:txBody>
      </p:sp>
      <p:sp>
        <p:nvSpPr>
          <p:cNvPr id="3" name="Content Placeholder 2">
            <a:extLst>
              <a:ext uri="{FF2B5EF4-FFF2-40B4-BE49-F238E27FC236}">
                <a16:creationId xmlns:a16="http://schemas.microsoft.com/office/drawing/2014/main" id="{DD3A881C-07D7-C689-D57D-D4216892D945}"/>
              </a:ext>
            </a:extLst>
          </p:cNvPr>
          <p:cNvSpPr>
            <a:spLocks noGrp="1"/>
          </p:cNvSpPr>
          <p:nvPr>
            <p:ph idx="1"/>
          </p:nvPr>
        </p:nvSpPr>
        <p:spPr/>
        <p:txBody>
          <a:bodyPr>
            <a:normAutofit fontScale="85000" lnSpcReduction="20000"/>
          </a:bodyPr>
          <a:lstStyle/>
          <a:p>
            <a:r>
              <a:rPr lang="en-GB" dirty="0"/>
              <a:t>Punctuality </a:t>
            </a:r>
          </a:p>
          <a:p>
            <a:r>
              <a:rPr lang="en-GB" dirty="0"/>
              <a:t>Attendance</a:t>
            </a:r>
          </a:p>
          <a:p>
            <a:r>
              <a:rPr lang="en-GB" dirty="0"/>
              <a:t>Respect  </a:t>
            </a:r>
          </a:p>
          <a:p>
            <a:r>
              <a:rPr lang="en-GB" dirty="0"/>
              <a:t>Class activities/discussion </a:t>
            </a:r>
          </a:p>
          <a:p>
            <a:r>
              <a:rPr lang="en-GB" dirty="0"/>
              <a:t>Distractions </a:t>
            </a:r>
          </a:p>
          <a:p>
            <a:pPr lvl="1">
              <a:buFont typeface="Wingdings" panose="05000000000000000000" pitchFamily="2" charset="2"/>
              <a:buChar char="ü"/>
            </a:pPr>
            <a:r>
              <a:rPr lang="en-GB" dirty="0"/>
              <a:t>Phone </a:t>
            </a:r>
          </a:p>
          <a:p>
            <a:pPr lvl="1">
              <a:buFont typeface="Wingdings" panose="05000000000000000000" pitchFamily="2" charset="2"/>
              <a:buChar char="ü"/>
            </a:pPr>
            <a:r>
              <a:rPr lang="en-GB" dirty="0"/>
              <a:t>Food/Drinks</a:t>
            </a:r>
          </a:p>
          <a:p>
            <a:pPr marL="0" indent="0">
              <a:buNone/>
            </a:pPr>
            <a:endParaRPr lang="en-GB" dirty="0"/>
          </a:p>
          <a:p>
            <a:r>
              <a:rPr lang="en-GB" i="1" dirty="0">
                <a:solidFill>
                  <a:srgbClr val="7030A0"/>
                </a:solidFill>
              </a:rPr>
              <a:t>Any more you </a:t>
            </a:r>
            <a:r>
              <a:rPr lang="en-GB" i="1">
                <a:solidFill>
                  <a:srgbClr val="7030A0"/>
                </a:solidFill>
              </a:rPr>
              <a:t>will like to </a:t>
            </a:r>
            <a:r>
              <a:rPr lang="en-GB" i="1" dirty="0">
                <a:solidFill>
                  <a:srgbClr val="7030A0"/>
                </a:solidFill>
              </a:rPr>
              <a:t>add? </a:t>
            </a:r>
          </a:p>
          <a:p>
            <a:pPr lvl="1">
              <a:buFont typeface="Wingdings" panose="05000000000000000000" pitchFamily="2" charset="2"/>
              <a:buChar char="ü"/>
            </a:pPr>
            <a:endParaRPr lang="en-GB" dirty="0"/>
          </a:p>
          <a:p>
            <a:pPr lvl="1">
              <a:buFont typeface="Wingdings" panose="05000000000000000000" pitchFamily="2" charset="2"/>
              <a:buChar char="ü"/>
            </a:pPr>
            <a:endParaRPr lang="en-GB" dirty="0"/>
          </a:p>
        </p:txBody>
      </p:sp>
    </p:spTree>
    <p:extLst>
      <p:ext uri="{BB962C8B-B14F-4D97-AF65-F5344CB8AC3E}">
        <p14:creationId xmlns:p14="http://schemas.microsoft.com/office/powerpoint/2010/main" val="1123831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9E133-B054-F574-C0A3-ED3BCB4CD1D2}"/>
              </a:ext>
            </a:extLst>
          </p:cNvPr>
          <p:cNvSpPr>
            <a:spLocks noGrp="1"/>
          </p:cNvSpPr>
          <p:nvPr>
            <p:ph type="title"/>
          </p:nvPr>
        </p:nvSpPr>
        <p:spPr/>
        <p:txBody>
          <a:bodyPr/>
          <a:lstStyle/>
          <a:p>
            <a:r>
              <a:rPr lang="en-GB" b="1" dirty="0"/>
              <a:t>Module aim</a:t>
            </a:r>
          </a:p>
        </p:txBody>
      </p:sp>
      <p:sp>
        <p:nvSpPr>
          <p:cNvPr id="3" name="Content Placeholder 2">
            <a:extLst>
              <a:ext uri="{FF2B5EF4-FFF2-40B4-BE49-F238E27FC236}">
                <a16:creationId xmlns:a16="http://schemas.microsoft.com/office/drawing/2014/main" id="{0D1AD25F-BC8D-95B5-970C-B624B8F90616}"/>
              </a:ext>
            </a:extLst>
          </p:cNvPr>
          <p:cNvSpPr>
            <a:spLocks noGrp="1"/>
          </p:cNvSpPr>
          <p:nvPr>
            <p:ph idx="1"/>
          </p:nvPr>
        </p:nvSpPr>
        <p:spPr/>
        <p:txBody>
          <a:bodyPr>
            <a:normAutofit/>
          </a:bodyPr>
          <a:lstStyle/>
          <a:p>
            <a:pPr marL="342900" lvl="0" indent="-342900" algn="just">
              <a:lnSpc>
                <a:spcPct val="115000"/>
              </a:lnSpc>
              <a:buFont typeface="Symbol" panose="05050102010706020507" pitchFamily="18" charset="2"/>
              <a:buChar char="·"/>
            </a:pPr>
            <a:r>
              <a:rPr lang="en-GB" sz="2400" dirty="0">
                <a:effectLst/>
                <a:latin typeface="Arial" panose="020B0604020202020204" pitchFamily="34" charset="0"/>
                <a:ea typeface="Arial" panose="020B0604020202020204" pitchFamily="34" charset="0"/>
                <a:cs typeface="Times New Roman" panose="02020603050405020304" pitchFamily="18" charset="0"/>
              </a:rPr>
              <a:t>To gain a critical understanding of advanced topics in health promotion and knowledge to align digital health promotion to health promotion principles and values</a:t>
            </a:r>
          </a:p>
          <a:p>
            <a:pPr marL="0" lvl="0" indent="0" algn="just">
              <a:lnSpc>
                <a:spcPct val="115000"/>
              </a:lnSpc>
              <a:buNone/>
            </a:pPr>
            <a:r>
              <a:rPr lang="en-GB" sz="2400" dirty="0">
                <a:effectLst/>
                <a:latin typeface="Arial" panose="020B0604020202020204" pitchFamily="34" charset="0"/>
                <a:ea typeface="Arial" panose="020B060402020202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Symbol" panose="05050102010706020507" pitchFamily="18" charset="2"/>
              <a:buChar char="·"/>
            </a:pPr>
            <a:r>
              <a:rPr lang="en-GB" sz="2400" dirty="0">
                <a:effectLst/>
                <a:latin typeface="Arial" panose="020B0604020202020204" pitchFamily="34" charset="0"/>
                <a:ea typeface="Arial" panose="020B0604020202020204" pitchFamily="34" charset="0"/>
                <a:cs typeface="Times New Roman" panose="02020603050405020304" pitchFamily="18" charset="0"/>
              </a:rPr>
              <a:t>To gain a critical understanding and knowledge of core concepts of relevant digital health technologies required for supporting healthcare and social care services and products for health promotion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1717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a:xfrm>
            <a:off x="457200" y="274638"/>
            <a:ext cx="8229600" cy="850106"/>
          </a:xfrm>
        </p:spPr>
        <p:txBody>
          <a:bodyPr>
            <a:normAutofit/>
          </a:bodyPr>
          <a:lstStyle/>
          <a:p>
            <a:r>
              <a:rPr lang="en-GB" b="1" dirty="0">
                <a:latin typeface="Arial" panose="020B0604020202020204" pitchFamily="34" charset="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a:xfrm>
            <a:off x="179512" y="1124744"/>
            <a:ext cx="8526338" cy="4536504"/>
          </a:xfrm>
        </p:spPr>
        <p:txBody>
          <a:bodyPr>
            <a:noAutofit/>
          </a:bodyPr>
          <a:lstStyle/>
          <a:p>
            <a:pPr marL="0" indent="0">
              <a:buNone/>
            </a:pPr>
            <a:r>
              <a:rPr lang="en-GB" sz="1800" dirty="0">
                <a:latin typeface="Arial" panose="020B0604020202020204" pitchFamily="34" charset="0"/>
                <a:cs typeface="Arial" panose="020B0604020202020204" pitchFamily="34" charset="0"/>
              </a:rPr>
              <a:t>Upon successful completion of this module, student should be able to: </a:t>
            </a:r>
          </a:p>
          <a:p>
            <a:pPr marL="0" indent="0">
              <a:buNone/>
            </a:pPr>
            <a:endParaRPr lang="en-GB" sz="1800" dirty="0">
              <a:latin typeface="Arial" panose="020B0604020202020204" pitchFamily="34" charset="0"/>
              <a:cs typeface="Arial" panose="020B0604020202020204" pitchFamily="34" charset="0"/>
            </a:endParaRPr>
          </a:p>
          <a:p>
            <a:pPr lvl="0" algn="just" rtl="0">
              <a:lnSpc>
                <a:spcPct val="115000"/>
              </a:lnSpc>
              <a:buFont typeface="Wingdings" panose="05000000000000000000" pitchFamily="2"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Demonstrate comprehensive understanding of the recent development in digital technology relating to public health, aligning digital health promotion to health promotion principles and values, behaviour theories related to digital health promotion, big data and health promotion, and digital health inequality. </a:t>
            </a:r>
          </a:p>
          <a:p>
            <a:pPr lvl="0" algn="just" rtl="0">
              <a:lnSpc>
                <a:spcPct val="115000"/>
              </a:lnSpc>
              <a:buFont typeface="Wingdings" panose="05000000000000000000" pitchFamily="2"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Demonstrate systematic understanding of the health information systems, telehealth, robotics, technology aids such as Apps &amp; wearables, implantable technologies, and application of digital health at a macro level for health promotion and other health and social care services. </a:t>
            </a:r>
          </a:p>
          <a:p>
            <a:pPr lvl="0" algn="just" rtl="0">
              <a:lnSpc>
                <a:spcPct val="115000"/>
              </a:lnSpc>
              <a:buFont typeface="Wingdings" panose="05000000000000000000" pitchFamily="2"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Apply skills in planning and designing digital health interventions to support services that address the health and social care problems.</a:t>
            </a:r>
          </a:p>
          <a:p>
            <a:pPr marL="0" indent="0">
              <a:buNone/>
            </a:pPr>
            <a:endParaRPr lang="en-GB" sz="1800" dirty="0">
              <a:cs typeface="Arial" panose="020B0604020202020204" pitchFamily="34" charset="0"/>
            </a:endParaRPr>
          </a:p>
        </p:txBody>
      </p:sp>
    </p:spTree>
    <p:extLst>
      <p:ext uri="{BB962C8B-B14F-4D97-AF65-F5344CB8AC3E}">
        <p14:creationId xmlns:p14="http://schemas.microsoft.com/office/powerpoint/2010/main" val="312796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7CC15-77EA-F61D-354E-2790AF5763DA}"/>
              </a:ext>
            </a:extLst>
          </p:cNvPr>
          <p:cNvSpPr>
            <a:spLocks noGrp="1"/>
          </p:cNvSpPr>
          <p:nvPr>
            <p:ph type="title"/>
          </p:nvPr>
        </p:nvSpPr>
        <p:spPr/>
        <p:txBody>
          <a:bodyPr/>
          <a:lstStyle/>
          <a:p>
            <a:r>
              <a:rPr lang="en-GB" dirty="0"/>
              <a:t>Assessment </a:t>
            </a:r>
          </a:p>
        </p:txBody>
      </p:sp>
      <p:sp>
        <p:nvSpPr>
          <p:cNvPr id="3" name="Content Placeholder 2">
            <a:extLst>
              <a:ext uri="{FF2B5EF4-FFF2-40B4-BE49-F238E27FC236}">
                <a16:creationId xmlns:a16="http://schemas.microsoft.com/office/drawing/2014/main" id="{1CA8ECA7-F5C6-F032-4AAB-87D8F0C34676}"/>
              </a:ext>
            </a:extLst>
          </p:cNvPr>
          <p:cNvSpPr>
            <a:spLocks noGrp="1"/>
          </p:cNvSpPr>
          <p:nvPr>
            <p:ph idx="1"/>
          </p:nvPr>
        </p:nvSpPr>
        <p:spPr/>
        <p:txBody>
          <a:bodyPr/>
          <a:lstStyle/>
          <a:p>
            <a:r>
              <a:rPr lang="en-GB" dirty="0"/>
              <a:t>Two </a:t>
            </a:r>
          </a:p>
          <a:p>
            <a:r>
              <a:rPr lang="en-GB" b="1" dirty="0">
                <a:solidFill>
                  <a:srgbClr val="FF0000"/>
                </a:solidFill>
              </a:rPr>
              <a:t>Part 1 has part A and B</a:t>
            </a:r>
          </a:p>
          <a:p>
            <a:r>
              <a:rPr lang="en-GB" dirty="0"/>
              <a:t>Part A- Blog </a:t>
            </a:r>
          </a:p>
          <a:p>
            <a:r>
              <a:rPr lang="en-GB" dirty="0"/>
              <a:t>Part B- Poster design </a:t>
            </a:r>
          </a:p>
          <a:p>
            <a:endParaRPr lang="en-GB" dirty="0"/>
          </a:p>
          <a:p>
            <a:r>
              <a:rPr lang="en-GB" b="1" dirty="0">
                <a:solidFill>
                  <a:srgbClr val="FF0000"/>
                </a:solidFill>
              </a:rPr>
              <a:t>Part 2- Group presentation </a:t>
            </a:r>
          </a:p>
          <a:p>
            <a:pPr marL="0" indent="0">
              <a:buNone/>
            </a:pPr>
            <a:endParaRPr lang="en-GB" dirty="0"/>
          </a:p>
        </p:txBody>
      </p:sp>
    </p:spTree>
    <p:extLst>
      <p:ext uri="{BB962C8B-B14F-4D97-AF65-F5344CB8AC3E}">
        <p14:creationId xmlns:p14="http://schemas.microsoft.com/office/powerpoint/2010/main" val="2932216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21E39-E3E5-EBB0-110E-A50EE682EAFD}"/>
              </a:ext>
            </a:extLst>
          </p:cNvPr>
          <p:cNvSpPr>
            <a:spLocks noGrp="1"/>
          </p:cNvSpPr>
          <p:nvPr>
            <p:ph type="title"/>
          </p:nvPr>
        </p:nvSpPr>
        <p:spPr/>
        <p:txBody>
          <a:bodyPr/>
          <a:lstStyle/>
          <a:p>
            <a:r>
              <a:rPr lang="en-GB" dirty="0"/>
              <a:t>Part A- Blog </a:t>
            </a:r>
          </a:p>
        </p:txBody>
      </p:sp>
      <p:sp>
        <p:nvSpPr>
          <p:cNvPr id="3" name="Content Placeholder 2">
            <a:extLst>
              <a:ext uri="{FF2B5EF4-FFF2-40B4-BE49-F238E27FC236}">
                <a16:creationId xmlns:a16="http://schemas.microsoft.com/office/drawing/2014/main" id="{5D6E9C12-9C83-7D2C-2A5D-D3FF2688AC95}"/>
              </a:ext>
            </a:extLst>
          </p:cNvPr>
          <p:cNvSpPr>
            <a:spLocks noGrp="1"/>
          </p:cNvSpPr>
          <p:nvPr>
            <p:ph idx="1"/>
          </p:nvPr>
        </p:nvSpPr>
        <p:spPr/>
        <p:txBody>
          <a:bodyPr>
            <a:normAutofit fontScale="85000" lnSpcReduction="20000"/>
          </a:bodyPr>
          <a:lstStyle/>
          <a:p>
            <a:pPr>
              <a:lnSpc>
                <a:spcPct val="107000"/>
              </a:lnSpc>
              <a:spcAft>
                <a:spcPts val="800"/>
              </a:spcAft>
            </a:pPr>
            <a:r>
              <a:rPr lang="en-GB" sz="3200" b="1" dirty="0">
                <a:effectLst/>
                <a:latin typeface="Arial" panose="020B0604020202020204" pitchFamily="34" charset="0"/>
                <a:ea typeface="Calibri" panose="020F0502020204030204" pitchFamily="34" charset="0"/>
                <a:cs typeface="Arial" panose="020B0604020202020204" pitchFamily="34" charset="0"/>
              </a:rPr>
              <a:t>2 entries  </a:t>
            </a:r>
            <a:endParaRPr lang="en-GB" sz="3200"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3200" dirty="0">
                <a:effectLst/>
                <a:latin typeface="Arial" panose="020B0604020202020204" pitchFamily="34" charset="0"/>
                <a:ea typeface="Calibri" panose="020F0502020204030204" pitchFamily="34" charset="0"/>
                <a:cs typeface="Arial" panose="020B0604020202020204" pitchFamily="34" charset="0"/>
              </a:rPr>
              <a:t>Word count 300-500 words for each blog </a:t>
            </a:r>
          </a:p>
          <a:p>
            <a:pPr>
              <a:lnSpc>
                <a:spcPct val="107000"/>
              </a:lnSpc>
              <a:spcAft>
                <a:spcPts val="800"/>
              </a:spcAft>
            </a:pPr>
            <a:r>
              <a:rPr lang="en-GB" sz="3200" dirty="0">
                <a:effectLst/>
                <a:latin typeface="Arial" panose="020B0604020202020204" pitchFamily="34" charset="0"/>
                <a:ea typeface="Calibri" panose="020F0502020204030204" pitchFamily="34" charset="0"/>
                <a:cs typeface="Arial" panose="020B0604020202020204" pitchFamily="34" charset="0"/>
              </a:rPr>
              <a:t>Blog 1- Critically discuss the impact of an existing digital technology currently for a digital health promotion intervention</a:t>
            </a:r>
          </a:p>
          <a:p>
            <a:pPr>
              <a:lnSpc>
                <a:spcPct val="107000"/>
              </a:lnSpc>
              <a:spcAft>
                <a:spcPts val="800"/>
              </a:spcAft>
            </a:pPr>
            <a:r>
              <a:rPr lang="en-GB" sz="3200" dirty="0">
                <a:effectLst/>
                <a:latin typeface="Arial" panose="020B0604020202020204" pitchFamily="34" charset="0"/>
                <a:ea typeface="Calibri" panose="020F0502020204030204" pitchFamily="34" charset="0"/>
                <a:cs typeface="Arial" panose="020B0604020202020204" pitchFamily="34" charset="0"/>
              </a:rPr>
              <a:t>Blog 2- Critically discuss the impact of a digital technology you designed for a digital health promotion intervention</a:t>
            </a:r>
          </a:p>
          <a:p>
            <a:endParaRPr lang="en-GB" dirty="0"/>
          </a:p>
        </p:txBody>
      </p:sp>
    </p:spTree>
    <p:extLst>
      <p:ext uri="{BB962C8B-B14F-4D97-AF65-F5344CB8AC3E}">
        <p14:creationId xmlns:p14="http://schemas.microsoft.com/office/powerpoint/2010/main" val="2485468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9A640-FFDE-4495-53F7-9DE625CEFC22}"/>
              </a:ext>
            </a:extLst>
          </p:cNvPr>
          <p:cNvSpPr>
            <a:spLocks noGrp="1"/>
          </p:cNvSpPr>
          <p:nvPr>
            <p:ph type="title"/>
          </p:nvPr>
        </p:nvSpPr>
        <p:spPr/>
        <p:txBody>
          <a:bodyPr/>
          <a:lstStyle/>
          <a:p>
            <a:r>
              <a:rPr lang="en-GB" dirty="0"/>
              <a:t>Part B- Poster design</a:t>
            </a:r>
          </a:p>
        </p:txBody>
      </p:sp>
      <p:sp>
        <p:nvSpPr>
          <p:cNvPr id="3" name="Content Placeholder 2">
            <a:extLst>
              <a:ext uri="{FF2B5EF4-FFF2-40B4-BE49-F238E27FC236}">
                <a16:creationId xmlns:a16="http://schemas.microsoft.com/office/drawing/2014/main" id="{38BE3B11-A2BC-6FC3-CD41-78DA2EF5EEC5}"/>
              </a:ext>
            </a:extLst>
          </p:cNvPr>
          <p:cNvSpPr>
            <a:spLocks noGrp="1"/>
          </p:cNvSpPr>
          <p:nvPr>
            <p:ph idx="1"/>
          </p:nvPr>
        </p:nvSpPr>
        <p:spPr/>
        <p:txBody>
          <a:bodyPr/>
          <a:lstStyle/>
          <a:p>
            <a:pPr>
              <a:lnSpc>
                <a:spcPct val="107000"/>
              </a:lnSpc>
              <a:spcAft>
                <a:spcPts val="800"/>
              </a:spcAft>
            </a:pPr>
            <a:r>
              <a:rPr lang="en-GB" sz="2800" dirty="0">
                <a:effectLst/>
                <a:latin typeface="Arial" panose="020B0604020202020204" pitchFamily="34" charset="0"/>
                <a:ea typeface="Calibri" panose="020F0502020204030204" pitchFamily="34" charset="0"/>
                <a:cs typeface="Arial" panose="020B0604020202020204" pitchFamily="34" charset="0"/>
              </a:rPr>
              <a:t>Word count-1500 words </a:t>
            </a:r>
          </a:p>
          <a:p>
            <a:pPr>
              <a:lnSpc>
                <a:spcPct val="107000"/>
              </a:lnSpc>
              <a:spcAft>
                <a:spcPts val="800"/>
              </a:spcAft>
            </a:pPr>
            <a:r>
              <a:rPr lang="en-GB" sz="2800" dirty="0">
                <a:effectLst/>
                <a:latin typeface="Arial" panose="020B0604020202020204" pitchFamily="34" charset="0"/>
                <a:ea typeface="Calibri" panose="020F0502020204030204" pitchFamily="34" charset="0"/>
                <a:cs typeface="Arial" panose="020B0604020202020204" pitchFamily="34" charset="0"/>
              </a:rPr>
              <a:t>Using one of the digital technologies discussed in part A</a:t>
            </a:r>
          </a:p>
          <a:p>
            <a:pPr>
              <a:lnSpc>
                <a:spcPct val="107000"/>
              </a:lnSpc>
              <a:spcAft>
                <a:spcPts val="800"/>
              </a:spcAft>
            </a:pPr>
            <a:r>
              <a:rPr lang="en-GB" sz="2800" dirty="0">
                <a:effectLst/>
                <a:latin typeface="Arial" panose="020B0604020202020204" pitchFamily="34" charset="0"/>
                <a:ea typeface="Calibri" panose="020F0502020204030204" pitchFamily="34" charset="0"/>
                <a:cs typeface="Arial" panose="020B0604020202020204" pitchFamily="34" charset="0"/>
              </a:rPr>
              <a:t>Apply health promotion principles and values as well as behaviour change theories to design an intervention that promotes health of a population group and addresses digital health inequality. </a:t>
            </a:r>
          </a:p>
          <a:p>
            <a:pPr marL="0" indent="0">
              <a:buNone/>
            </a:pPr>
            <a:endParaRPr lang="en-GB" dirty="0"/>
          </a:p>
        </p:txBody>
      </p:sp>
    </p:spTree>
    <p:extLst>
      <p:ext uri="{BB962C8B-B14F-4D97-AF65-F5344CB8AC3E}">
        <p14:creationId xmlns:p14="http://schemas.microsoft.com/office/powerpoint/2010/main" val="692676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6DD1A-B8E9-2812-9FB2-E6C7E0D842B2}"/>
              </a:ext>
            </a:extLst>
          </p:cNvPr>
          <p:cNvSpPr>
            <a:spLocks noGrp="1"/>
          </p:cNvSpPr>
          <p:nvPr>
            <p:ph type="title"/>
          </p:nvPr>
        </p:nvSpPr>
        <p:spPr/>
        <p:txBody>
          <a:bodyPr>
            <a:normAutofit fontScale="90000"/>
          </a:bodyPr>
          <a:lstStyle/>
          <a:p>
            <a:r>
              <a:rPr lang="en-GB" dirty="0"/>
              <a:t>Part 1 Assessment brief unpacking </a:t>
            </a:r>
          </a:p>
        </p:txBody>
      </p:sp>
      <p:sp>
        <p:nvSpPr>
          <p:cNvPr id="3" name="Content Placeholder 2">
            <a:extLst>
              <a:ext uri="{FF2B5EF4-FFF2-40B4-BE49-F238E27FC236}">
                <a16:creationId xmlns:a16="http://schemas.microsoft.com/office/drawing/2014/main" id="{BDBDBF89-46D0-8A73-39E0-8844E8956FF5}"/>
              </a:ext>
            </a:extLst>
          </p:cNvPr>
          <p:cNvSpPr>
            <a:spLocks noGrp="1"/>
          </p:cNvSpPr>
          <p:nvPr>
            <p:ph idx="1"/>
          </p:nvPr>
        </p:nvSpPr>
        <p:spPr/>
        <p:txBody>
          <a:bodyPr>
            <a:normAutofit lnSpcReduction="10000"/>
          </a:bodyPr>
          <a:lstStyle/>
          <a:p>
            <a:r>
              <a:rPr lang="en-GB" dirty="0"/>
              <a:t>Week 3- Week 6</a:t>
            </a:r>
          </a:p>
          <a:p>
            <a:endParaRPr lang="en-GB" dirty="0"/>
          </a:p>
          <a:p>
            <a:r>
              <a:rPr lang="en-GB" dirty="0"/>
              <a:t>Workshop/formative assessment reading </a:t>
            </a:r>
          </a:p>
          <a:p>
            <a:endParaRPr lang="en-GB" dirty="0"/>
          </a:p>
          <a:p>
            <a:r>
              <a:rPr lang="en-GB" dirty="0"/>
              <a:t>Submission due in </a:t>
            </a:r>
            <a:r>
              <a:rPr lang="en-GB"/>
              <a:t>Week 7</a:t>
            </a:r>
          </a:p>
          <a:p>
            <a:pPr marL="0" indent="0">
              <a:buNone/>
            </a:pPr>
            <a:endParaRPr lang="en-GB" dirty="0"/>
          </a:p>
          <a:p>
            <a:r>
              <a:rPr lang="en-GB" b="1" i="1" dirty="0">
                <a:solidFill>
                  <a:srgbClr val="FF0000"/>
                </a:solidFill>
              </a:rPr>
              <a:t>Friday 3</a:t>
            </a:r>
            <a:r>
              <a:rPr lang="en-GB" b="1" i="1" baseline="30000" dirty="0">
                <a:solidFill>
                  <a:srgbClr val="FF0000"/>
                </a:solidFill>
              </a:rPr>
              <a:t>rd</a:t>
            </a:r>
            <a:r>
              <a:rPr lang="en-GB" b="1" i="1" dirty="0">
                <a:solidFill>
                  <a:srgbClr val="FF0000"/>
                </a:solidFill>
              </a:rPr>
              <a:t> of March 3pm </a:t>
            </a:r>
          </a:p>
          <a:p>
            <a:endParaRPr lang="en-GB" dirty="0"/>
          </a:p>
          <a:p>
            <a:endParaRPr lang="en-GB" dirty="0"/>
          </a:p>
        </p:txBody>
      </p:sp>
    </p:spTree>
    <p:extLst>
      <p:ext uri="{BB962C8B-B14F-4D97-AF65-F5344CB8AC3E}">
        <p14:creationId xmlns:p14="http://schemas.microsoft.com/office/powerpoint/2010/main" val="2289975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65BA9-CD43-2D81-6F6E-E4807992FA3F}"/>
              </a:ext>
            </a:extLst>
          </p:cNvPr>
          <p:cNvSpPr>
            <a:spLocks noGrp="1"/>
          </p:cNvSpPr>
          <p:nvPr>
            <p:ph type="title"/>
          </p:nvPr>
        </p:nvSpPr>
        <p:spPr/>
        <p:txBody>
          <a:bodyPr/>
          <a:lstStyle/>
          <a:p>
            <a:r>
              <a:rPr lang="en-GB" dirty="0"/>
              <a:t>Assessment 2</a:t>
            </a:r>
          </a:p>
        </p:txBody>
      </p:sp>
      <p:sp>
        <p:nvSpPr>
          <p:cNvPr id="3" name="Content Placeholder 2">
            <a:extLst>
              <a:ext uri="{FF2B5EF4-FFF2-40B4-BE49-F238E27FC236}">
                <a16:creationId xmlns:a16="http://schemas.microsoft.com/office/drawing/2014/main" id="{7A9CC94E-4075-DB3A-37BC-57AF1F9D6AA8}"/>
              </a:ext>
            </a:extLst>
          </p:cNvPr>
          <p:cNvSpPr>
            <a:spLocks noGrp="1"/>
          </p:cNvSpPr>
          <p:nvPr>
            <p:ph idx="1"/>
          </p:nvPr>
        </p:nvSpPr>
        <p:spPr/>
        <p:txBody>
          <a:bodyPr>
            <a:normAutofit/>
          </a:bodyPr>
          <a:lstStyle/>
          <a:p>
            <a:pPr>
              <a:lnSpc>
                <a:spcPct val="107000"/>
              </a:lnSpc>
              <a:spcAft>
                <a:spcPts val="800"/>
              </a:spcAft>
            </a:pPr>
            <a:r>
              <a:rPr lang="en-GB" sz="3600" b="1" dirty="0">
                <a:effectLst/>
                <a:latin typeface="Arial" panose="020B0604020202020204" pitchFamily="34" charset="0"/>
                <a:ea typeface="Calibri" panose="020F0502020204030204" pitchFamily="34" charset="0"/>
                <a:cs typeface="Arial" panose="020B0604020202020204" pitchFamily="34" charset="0"/>
              </a:rPr>
              <a:t>Group project presentation- </a:t>
            </a:r>
            <a:r>
              <a:rPr lang="en-GB" sz="3600" b="1" dirty="0">
                <a:effectLst/>
                <a:latin typeface="Arial" panose="020B0604020202020204" pitchFamily="34" charset="0"/>
                <a:ea typeface="Arial" panose="020B0604020202020204" pitchFamily="34" charset="0"/>
                <a:cs typeface="Arial" panose="020B0604020202020204" pitchFamily="34" charset="0"/>
              </a:rPr>
              <a:t>10 minutes per person</a:t>
            </a:r>
            <a:endParaRPr lang="en-GB" sz="3600" dirty="0">
              <a:effectLst/>
              <a:latin typeface="Arial" panose="020B0604020202020204" pitchFamily="34" charset="0"/>
              <a:ea typeface="Calibri" panose="020F0502020204030204" pitchFamily="34" charset="0"/>
              <a:cs typeface="Arial" panose="020B0604020202020204" pitchFamily="34" charset="0"/>
            </a:endParaRPr>
          </a:p>
          <a:p>
            <a:r>
              <a:rPr lang="en-GB" sz="3600" dirty="0">
                <a:effectLst/>
                <a:latin typeface="Arial" panose="020B0604020202020204" pitchFamily="34" charset="0"/>
                <a:ea typeface="Arial" panose="020B0604020202020204" pitchFamily="34" charset="0"/>
                <a:cs typeface="Arial" panose="020B0604020202020204" pitchFamily="34" charset="0"/>
              </a:rPr>
              <a:t>Plan and design a targeted digital health intervention that address a public health concern</a:t>
            </a:r>
            <a:endParaRPr lang="en-GB"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3102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3B4BA-1461-C380-FFEA-F7BCDD89C8A2}"/>
              </a:ext>
            </a:extLst>
          </p:cNvPr>
          <p:cNvSpPr>
            <a:spLocks noGrp="1"/>
          </p:cNvSpPr>
          <p:nvPr>
            <p:ph type="title"/>
          </p:nvPr>
        </p:nvSpPr>
        <p:spPr/>
        <p:txBody>
          <a:bodyPr/>
          <a:lstStyle/>
          <a:p>
            <a:r>
              <a:rPr lang="en-GB" dirty="0"/>
              <a:t>Assessment 2 unpacking </a:t>
            </a:r>
          </a:p>
        </p:txBody>
      </p:sp>
      <p:sp>
        <p:nvSpPr>
          <p:cNvPr id="3" name="Content Placeholder 2">
            <a:extLst>
              <a:ext uri="{FF2B5EF4-FFF2-40B4-BE49-F238E27FC236}">
                <a16:creationId xmlns:a16="http://schemas.microsoft.com/office/drawing/2014/main" id="{E4BF99D3-2852-69A8-C7A3-26A839F0359B}"/>
              </a:ext>
            </a:extLst>
          </p:cNvPr>
          <p:cNvSpPr>
            <a:spLocks noGrp="1"/>
          </p:cNvSpPr>
          <p:nvPr>
            <p:ph idx="1"/>
          </p:nvPr>
        </p:nvSpPr>
        <p:spPr/>
        <p:txBody>
          <a:bodyPr/>
          <a:lstStyle/>
          <a:p>
            <a:r>
              <a:rPr lang="en-GB" dirty="0"/>
              <a:t>Week 8- Group/task allocation &amp; unpacking of Assessment 2</a:t>
            </a:r>
          </a:p>
          <a:p>
            <a:r>
              <a:rPr lang="en-GB" dirty="0"/>
              <a:t>Week 9- Workshop for assessment 2</a:t>
            </a:r>
          </a:p>
          <a:p>
            <a:endParaRPr lang="en-GB" dirty="0"/>
          </a:p>
          <a:p>
            <a:r>
              <a:rPr lang="en-GB" dirty="0"/>
              <a:t>Week 10- Group presentation </a:t>
            </a:r>
          </a:p>
        </p:txBody>
      </p:sp>
    </p:spTree>
    <p:extLst>
      <p:ext uri="{BB962C8B-B14F-4D97-AF65-F5344CB8AC3E}">
        <p14:creationId xmlns:p14="http://schemas.microsoft.com/office/powerpoint/2010/main" val="29360893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BCA36B-8696-BE3D-C4E5-3D89D5B30185}"/>
              </a:ext>
            </a:extLst>
          </p:cNvPr>
          <p:cNvPicPr>
            <a:picLocks noChangeAspect="1"/>
          </p:cNvPicPr>
          <p:nvPr/>
        </p:nvPicPr>
        <p:blipFill>
          <a:blip r:embed="rId2"/>
          <a:stretch>
            <a:fillRect/>
          </a:stretch>
        </p:blipFill>
        <p:spPr>
          <a:xfrm>
            <a:off x="0" y="476672"/>
            <a:ext cx="8963025" cy="5041703"/>
          </a:xfrm>
          <a:prstGeom prst="rect">
            <a:avLst/>
          </a:prstGeom>
          <a:noFill/>
        </p:spPr>
      </p:pic>
    </p:spTree>
    <p:extLst>
      <p:ext uri="{BB962C8B-B14F-4D97-AF65-F5344CB8AC3E}">
        <p14:creationId xmlns:p14="http://schemas.microsoft.com/office/powerpoint/2010/main" val="59106619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856874f-9946-48cd-ac29-4cb76853c4c1"/>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86</TotalTime>
  <Words>420</Words>
  <Application>Microsoft Office PowerPoint</Application>
  <PresentationFormat>On-screen Show (4:3)</PresentationFormat>
  <Paragraphs>59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Myriad Pro</vt:lpstr>
      <vt:lpstr>Symbol</vt:lpstr>
      <vt:lpstr>Wingdings</vt:lpstr>
      <vt:lpstr>20140311PresentationUWTSDTemplate</vt:lpstr>
      <vt:lpstr>  Population Health and Digital Health Promotion     Semester 2       2022/23</vt:lpstr>
      <vt:lpstr>Aims of the Session</vt:lpstr>
      <vt:lpstr>Ground Rules </vt:lpstr>
      <vt:lpstr>Module aim</vt:lpstr>
      <vt:lpstr>Learning outcomes</vt:lpstr>
      <vt:lpstr>Assessment </vt:lpstr>
      <vt:lpstr>Part A- Blog </vt:lpstr>
      <vt:lpstr>Part B- Poster design</vt:lpstr>
      <vt:lpstr>Part 1 Assessment brief unpacking </vt:lpstr>
      <vt:lpstr>Assessment 2</vt:lpstr>
      <vt:lpstr>Assessment 2 unpacking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Opeyemi Odejimi</cp:lastModifiedBy>
  <cp:revision>45</cp:revision>
  <dcterms:created xsi:type="dcterms:W3CDTF">2015-04-14T15:21:28Z</dcterms:created>
  <dcterms:modified xsi:type="dcterms:W3CDTF">2023-01-12T14:05:55Z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