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41"/>
  </p:notesMasterIdLst>
  <p:sldIdLst>
    <p:sldId id="256" r:id="rId2"/>
    <p:sldId id="257" r:id="rId3"/>
    <p:sldId id="291" r:id="rId4"/>
    <p:sldId id="296" r:id="rId5"/>
    <p:sldId id="292" r:id="rId6"/>
    <p:sldId id="301" r:id="rId7"/>
    <p:sldId id="302" r:id="rId8"/>
    <p:sldId id="303" r:id="rId9"/>
    <p:sldId id="304" r:id="rId10"/>
    <p:sldId id="305" r:id="rId11"/>
    <p:sldId id="316" r:id="rId12"/>
    <p:sldId id="317" r:id="rId13"/>
    <p:sldId id="270" r:id="rId14"/>
    <p:sldId id="318" r:id="rId15"/>
    <p:sldId id="312" r:id="rId16"/>
    <p:sldId id="314" r:id="rId17"/>
    <p:sldId id="315" r:id="rId18"/>
    <p:sldId id="306" r:id="rId19"/>
    <p:sldId id="293" r:id="rId20"/>
    <p:sldId id="294" r:id="rId21"/>
    <p:sldId id="295" r:id="rId22"/>
    <p:sldId id="259" r:id="rId23"/>
    <p:sldId id="260" r:id="rId24"/>
    <p:sldId id="285" r:id="rId25"/>
    <p:sldId id="320" r:id="rId26"/>
    <p:sldId id="283" r:id="rId27"/>
    <p:sldId id="286" r:id="rId28"/>
    <p:sldId id="321" r:id="rId29"/>
    <p:sldId id="323" r:id="rId30"/>
    <p:sldId id="322" r:id="rId31"/>
    <p:sldId id="263" r:id="rId32"/>
    <p:sldId id="271" r:id="rId33"/>
    <p:sldId id="326" r:id="rId34"/>
    <p:sldId id="273" r:id="rId35"/>
    <p:sldId id="274" r:id="rId36"/>
    <p:sldId id="272" r:id="rId37"/>
    <p:sldId id="275" r:id="rId38"/>
    <p:sldId id="276" r:id="rId39"/>
    <p:sldId id="32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20" y="-5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notesMaster" Target="notesMasters/notesMaster1.xml"/><Relationship Id="rId42" Type="http://schemas.openxmlformats.org/officeDocument/2006/relationships/printerSettings" Target="printerSettings/printerSettings1.bin"/><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11928-AB76-4ED6-975C-95CEE3A2537A}" type="datetimeFigureOut">
              <a:rPr lang="en-GB" smtClean="0"/>
              <a:t>15/03/16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2444-3BBB-4198-BCF9-5D8B69B3E0F6}" type="slidenum">
              <a:rPr lang="en-GB" smtClean="0"/>
              <a:t>‹#›</a:t>
            </a:fld>
            <a:endParaRPr lang="en-GB"/>
          </a:p>
        </p:txBody>
      </p:sp>
    </p:spTree>
    <p:extLst>
      <p:ext uri="{BB962C8B-B14F-4D97-AF65-F5344CB8AC3E}">
        <p14:creationId xmlns:p14="http://schemas.microsoft.com/office/powerpoint/2010/main" val="186204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772474B-A082-4427-8010-19A813430FAB}" type="datetimeFigureOut">
              <a:rPr lang="en-GB" smtClean="0"/>
              <a:t>15/03/16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05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15/03/16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72279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15/03/16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105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72474B-A082-4427-8010-19A813430FAB}" type="datetimeFigureOut">
              <a:rPr lang="en-GB" smtClean="0"/>
              <a:t>15/03/16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326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72474B-A082-4427-8010-19A813430FAB}" type="datetimeFigureOut">
              <a:rPr lang="en-GB" smtClean="0"/>
              <a:t>15/03/16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46259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15/03/16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17202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15/03/16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04274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15/03/16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23792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15/03/16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9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15/03/16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454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15/03/16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95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0813" cy="1141413"/>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08413"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6613" y="1981200"/>
            <a:ext cx="3810000"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3213"/>
            <a:ext cx="380841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6613" y="4113213"/>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3"/>
          <p:cNvSpPr>
            <a:spLocks noGrp="1" noChangeArrowheads="1"/>
          </p:cNvSpPr>
          <p:nvPr>
            <p:ph type="dt" idx="10"/>
          </p:nvPr>
        </p:nvSpPr>
        <p:spPr>
          <a:ln/>
        </p:spPr>
        <p:txBody>
          <a:bodyPr/>
          <a:lstStyle>
            <a:lvl1pPr>
              <a:defRPr/>
            </a:lvl1pPr>
          </a:lstStyle>
          <a:p>
            <a:pPr>
              <a:defRPr/>
            </a:pPr>
            <a:endParaRPr lang="en-GB"/>
          </a:p>
        </p:txBody>
      </p:sp>
      <p:sp>
        <p:nvSpPr>
          <p:cNvPr id="8" name="Rectangle 4"/>
          <p:cNvSpPr>
            <a:spLocks noGrp="1" noChangeArrowheads="1"/>
          </p:cNvSpPr>
          <p:nvPr>
            <p:ph type="ftr" idx="11"/>
          </p:nvPr>
        </p:nvSpPr>
        <p:spPr>
          <a:ln/>
        </p:spPr>
        <p:txBody>
          <a:bodyPr/>
          <a:lstStyle>
            <a:lvl1pPr>
              <a:defRPr/>
            </a:lvl1pPr>
          </a:lstStyle>
          <a:p>
            <a:pPr>
              <a:defRPr/>
            </a:pPr>
            <a:endParaRPr lang="en-GB"/>
          </a:p>
        </p:txBody>
      </p:sp>
      <p:sp>
        <p:nvSpPr>
          <p:cNvPr id="9" name="Rectangle 5"/>
          <p:cNvSpPr>
            <a:spLocks noGrp="1" noChangeArrowheads="1"/>
          </p:cNvSpPr>
          <p:nvPr>
            <p:ph type="sldNum" idx="12"/>
          </p:nvPr>
        </p:nvSpPr>
        <p:spPr>
          <a:ln/>
        </p:spPr>
        <p:txBody>
          <a:bodyPr/>
          <a:lstStyle>
            <a:lvl1pPr>
              <a:defRPr/>
            </a:lvl1pPr>
          </a:lstStyle>
          <a:p>
            <a:pPr>
              <a:defRPr/>
            </a:pPr>
            <a:fld id="{F115C3FA-7870-48E8-9D19-F54C3A0D2758}" type="slidenum">
              <a:rPr lang="en-GB"/>
              <a:pPr>
                <a:defRPr/>
              </a:pPr>
              <a:t>‹#›</a:t>
            </a:fld>
            <a:endParaRPr lang="en-GB"/>
          </a:p>
        </p:txBody>
      </p:sp>
    </p:spTree>
    <p:extLst>
      <p:ext uri="{BB962C8B-B14F-4D97-AF65-F5344CB8AC3E}">
        <p14:creationId xmlns:p14="http://schemas.microsoft.com/office/powerpoint/2010/main" val="156167654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72474B-A082-4427-8010-19A813430FAB}" type="datetimeFigureOut">
              <a:rPr lang="en-GB" smtClean="0"/>
              <a:t>15/03/16</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B84FE-3051-440B-AFE7-AA4E1C8910AB}"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81839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 Id="rId3"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 Id="rId3" Type="http://schemas.openxmlformats.org/officeDocument/2006/relationships/image" Target="../media/image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 Id="rId3" Type="http://schemas.openxmlformats.org/officeDocument/2006/relationships/image" Target="../media/image1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2.jpeg"/><Relationship Id="rId3"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5" Type="http://schemas.openxmlformats.org/officeDocument/2006/relationships/image" Target="../media/image19.jpeg"/><Relationship Id="rId1" Type="http://schemas.openxmlformats.org/officeDocument/2006/relationships/slideLayout" Target="../slideLayouts/slideLayout12.xml"/><Relationship Id="rId2" Type="http://schemas.openxmlformats.org/officeDocument/2006/relationships/image" Target="../media/image1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png"/><Relationship Id="rId3"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gi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200" dirty="0" smtClean="0">
                <a:solidFill>
                  <a:schemeClr val="accent2">
                    <a:lumMod val="75000"/>
                  </a:schemeClr>
                </a:solidFill>
              </a:rPr>
              <a:t>Other </a:t>
            </a:r>
            <a:r>
              <a:rPr lang="en-GB" sz="3200" dirty="0" err="1" smtClean="0">
                <a:solidFill>
                  <a:schemeClr val="accent2">
                    <a:lumMod val="75000"/>
                  </a:schemeClr>
                </a:solidFill>
              </a:rPr>
              <a:t>nrms</a:t>
            </a:r>
            <a:r>
              <a:rPr lang="en-GB" sz="3200" dirty="0" smtClean="0">
                <a:solidFill>
                  <a:schemeClr val="accent2">
                    <a:lumMod val="75000"/>
                  </a:schemeClr>
                </a:solidFill>
              </a:rPr>
              <a:t/>
            </a:r>
            <a:br>
              <a:rPr lang="en-GB" sz="3200" dirty="0" smtClean="0">
                <a:solidFill>
                  <a:schemeClr val="accent2">
                    <a:lumMod val="75000"/>
                  </a:schemeClr>
                </a:solidFill>
              </a:rPr>
            </a:br>
            <a:r>
              <a:rPr lang="en-GB" sz="3200" dirty="0" err="1" smtClean="0">
                <a:solidFill>
                  <a:schemeClr val="accent2">
                    <a:lumMod val="75000"/>
                  </a:schemeClr>
                </a:solidFill>
              </a:rPr>
              <a:t>mcn</a:t>
            </a:r>
            <a:r>
              <a:rPr lang="en-GB" sz="3200" dirty="0" smtClean="0">
                <a:solidFill>
                  <a:schemeClr val="accent2">
                    <a:lumMod val="75000"/>
                  </a:schemeClr>
                </a:solidFill>
              </a:rPr>
              <a:t> </a:t>
            </a:r>
            <a:r>
              <a:rPr lang="en-GB" sz="3200" dirty="0" err="1" smtClean="0">
                <a:solidFill>
                  <a:schemeClr val="accent2">
                    <a:lumMod val="75000"/>
                  </a:schemeClr>
                </a:solidFill>
              </a:rPr>
              <a:t>eraill</a:t>
            </a:r>
            <a:r>
              <a:rPr lang="en-GB" dirty="0" smtClean="0"/>
              <a:t>	</a:t>
            </a:r>
            <a:endParaRPr lang="en-GB" dirty="0"/>
          </a:p>
        </p:txBody>
      </p:sp>
      <p:sp>
        <p:nvSpPr>
          <p:cNvPr id="3" name="Subtitle 2"/>
          <p:cNvSpPr>
            <a:spLocks noGrp="1"/>
          </p:cNvSpPr>
          <p:nvPr>
            <p:ph type="subTitle" idx="1"/>
          </p:nvPr>
        </p:nvSpPr>
        <p:spPr/>
        <p:txBody>
          <a:bodyPr/>
          <a:lstStyle/>
          <a:p>
            <a:r>
              <a:rPr lang="en-GB" dirty="0" smtClean="0">
                <a:solidFill>
                  <a:schemeClr val="accent2"/>
                </a:solidFill>
              </a:rPr>
              <a:t>TRRS</a:t>
            </a:r>
            <a:r>
              <a:rPr lang="en-GB" dirty="0" smtClean="0">
                <a:solidFill>
                  <a:schemeClr val="accent2"/>
                </a:solidFill>
              </a:rPr>
              <a:t>4011</a:t>
            </a:r>
            <a:endParaRPr lang="en-GB" dirty="0">
              <a:solidFill>
                <a:schemeClr val="accent2"/>
              </a:solidFill>
            </a:endParaRPr>
          </a:p>
        </p:txBody>
      </p:sp>
    </p:spTree>
    <p:extLst>
      <p:ext uri="{BB962C8B-B14F-4D97-AF65-F5344CB8AC3E}">
        <p14:creationId xmlns:p14="http://schemas.microsoft.com/office/powerpoint/2010/main" val="154627228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836712"/>
            <a:ext cx="7290055" cy="5472648"/>
          </a:xfrm>
        </p:spPr>
        <p:txBody>
          <a:bodyPr>
            <a:normAutofit/>
          </a:bodyPr>
          <a:lstStyle/>
          <a:p>
            <a:r>
              <a:rPr lang="en-US" sz="2400" dirty="0" smtClean="0">
                <a:solidFill>
                  <a:schemeClr val="accent1"/>
                </a:solidFill>
              </a:rPr>
              <a:t>UFO Religions</a:t>
            </a:r>
            <a:br>
              <a:rPr lang="en-US" sz="2400" dirty="0" smtClean="0">
                <a:solidFill>
                  <a:schemeClr val="accent1"/>
                </a:solidFill>
              </a:rPr>
            </a:br>
            <a:r>
              <a:rPr lang="en-US" dirty="0" smtClean="0">
                <a:solidFill>
                  <a:schemeClr val="accent1">
                    <a:lumMod val="50000"/>
                  </a:schemeClr>
                </a:solidFill>
              </a:rPr>
              <a:t>Heaven’s Gate</a:t>
            </a:r>
            <a:br>
              <a:rPr lang="en-US" dirty="0" smtClean="0">
                <a:solidFill>
                  <a:schemeClr val="accent1">
                    <a:lumMod val="50000"/>
                  </a:schemeClr>
                </a:solidFill>
              </a:rPr>
            </a:br>
            <a:r>
              <a:rPr lang="en-US" dirty="0" smtClean="0">
                <a:solidFill>
                  <a:schemeClr val="accent1">
                    <a:lumMod val="50000"/>
                  </a:schemeClr>
                </a:solidFill>
              </a:rPr>
              <a:t>The </a:t>
            </a:r>
            <a:r>
              <a:rPr lang="en-US" dirty="0" err="1" smtClean="0">
                <a:solidFill>
                  <a:schemeClr val="accent1">
                    <a:lumMod val="50000"/>
                  </a:schemeClr>
                </a:solidFill>
              </a:rPr>
              <a:t>Raelians</a:t>
            </a:r>
            <a:endParaRPr lang="en-US" dirty="0" smtClean="0">
              <a:solidFill>
                <a:schemeClr val="accent1">
                  <a:lumMod val="50000"/>
                </a:schemeClr>
              </a:solidFill>
            </a:endParaRPr>
          </a:p>
          <a:p>
            <a:r>
              <a:rPr lang="en-US" sz="2400" dirty="0" smtClean="0">
                <a:solidFill>
                  <a:srgbClr val="1CADE4"/>
                </a:solidFill>
              </a:rPr>
              <a:t>Paganism</a:t>
            </a:r>
            <a:br>
              <a:rPr lang="en-US" sz="2400" dirty="0" smtClean="0">
                <a:solidFill>
                  <a:srgbClr val="1CADE4"/>
                </a:solidFill>
              </a:rPr>
            </a:br>
            <a:r>
              <a:rPr lang="en-US" dirty="0" smtClean="0">
                <a:solidFill>
                  <a:srgbClr val="0E5772"/>
                </a:solidFill>
              </a:rPr>
              <a:t>Wicca</a:t>
            </a:r>
            <a:br>
              <a:rPr lang="en-US" dirty="0" smtClean="0">
                <a:solidFill>
                  <a:srgbClr val="0E5772"/>
                </a:solidFill>
              </a:rPr>
            </a:br>
            <a:r>
              <a:rPr lang="en-US" dirty="0" smtClean="0">
                <a:solidFill>
                  <a:srgbClr val="0E5772"/>
                </a:solidFill>
              </a:rPr>
              <a:t>Witchcraft</a:t>
            </a:r>
            <a:br>
              <a:rPr lang="en-US" dirty="0" smtClean="0">
                <a:solidFill>
                  <a:srgbClr val="0E5772"/>
                </a:solidFill>
              </a:rPr>
            </a:br>
            <a:r>
              <a:rPr lang="en-US" dirty="0" err="1" smtClean="0">
                <a:solidFill>
                  <a:srgbClr val="0E5772"/>
                </a:solidFill>
              </a:rPr>
              <a:t>Druidry</a:t>
            </a:r>
            <a:r>
              <a:rPr lang="en-US" dirty="0" smtClean="0">
                <a:solidFill>
                  <a:srgbClr val="0E5772"/>
                </a:solidFill>
              </a:rPr>
              <a:t/>
            </a:r>
            <a:br>
              <a:rPr lang="en-US" dirty="0" smtClean="0">
                <a:solidFill>
                  <a:srgbClr val="0E5772"/>
                </a:solidFill>
              </a:rPr>
            </a:br>
            <a:r>
              <a:rPr lang="en-US" dirty="0" smtClean="0">
                <a:solidFill>
                  <a:srgbClr val="0E5772"/>
                </a:solidFill>
              </a:rPr>
              <a:t>Heathenism</a:t>
            </a:r>
            <a:br>
              <a:rPr lang="en-US" dirty="0" smtClean="0">
                <a:solidFill>
                  <a:srgbClr val="0E5772"/>
                </a:solidFill>
              </a:rPr>
            </a:br>
            <a:r>
              <a:rPr lang="en-US" dirty="0" smtClean="0">
                <a:solidFill>
                  <a:srgbClr val="0E5772"/>
                </a:solidFill>
              </a:rPr>
              <a:t>Shamanism</a:t>
            </a:r>
          </a:p>
          <a:p>
            <a:r>
              <a:rPr lang="en-US" sz="2400" dirty="0" smtClean="0">
                <a:solidFill>
                  <a:srgbClr val="1CADE4"/>
                </a:solidFill>
              </a:rPr>
              <a:t>Satanic NRMs</a:t>
            </a:r>
            <a:r>
              <a:rPr lang="en-US" sz="2400" dirty="0" smtClean="0"/>
              <a:t/>
            </a:r>
            <a:br>
              <a:rPr lang="en-US" sz="2400" dirty="0" smtClean="0"/>
            </a:br>
            <a:r>
              <a:rPr lang="en-US" dirty="0" smtClean="0">
                <a:solidFill>
                  <a:srgbClr val="0E5772"/>
                </a:solidFill>
              </a:rPr>
              <a:t>The Church of Satan</a:t>
            </a:r>
            <a:br>
              <a:rPr lang="en-US" dirty="0" smtClean="0">
                <a:solidFill>
                  <a:srgbClr val="0E5772"/>
                </a:solidFill>
              </a:rPr>
            </a:br>
            <a:r>
              <a:rPr lang="en-US" dirty="0" smtClean="0">
                <a:solidFill>
                  <a:srgbClr val="0E5772"/>
                </a:solidFill>
              </a:rPr>
              <a:t>The Temple of Set</a:t>
            </a:r>
          </a:p>
          <a:p>
            <a:r>
              <a:rPr lang="en-US" sz="2400" dirty="0" smtClean="0">
                <a:solidFill>
                  <a:srgbClr val="1CADE4"/>
                </a:solidFill>
              </a:rPr>
              <a:t>Invented Religions</a:t>
            </a:r>
            <a:br>
              <a:rPr lang="en-US" sz="2400" dirty="0" smtClean="0">
                <a:solidFill>
                  <a:srgbClr val="1CADE4"/>
                </a:solidFill>
              </a:rPr>
            </a:br>
            <a:r>
              <a:rPr lang="en-US" dirty="0" err="1" smtClean="0">
                <a:solidFill>
                  <a:srgbClr val="0E5772"/>
                </a:solidFill>
              </a:rPr>
              <a:t>Jedaiism</a:t>
            </a:r>
            <a:r>
              <a:rPr lang="en-US" dirty="0" smtClean="0">
                <a:solidFill>
                  <a:srgbClr val="0E5772"/>
                </a:solidFill>
              </a:rPr>
              <a:t/>
            </a:r>
            <a:br>
              <a:rPr lang="en-US" dirty="0" smtClean="0">
                <a:solidFill>
                  <a:srgbClr val="0E5772"/>
                </a:solidFill>
              </a:rPr>
            </a:br>
            <a:r>
              <a:rPr lang="en-US" dirty="0" smtClean="0">
                <a:solidFill>
                  <a:srgbClr val="0E5772"/>
                </a:solidFill>
              </a:rPr>
              <a:t>Church of the Flying Spaghetti Monster (FSM)</a:t>
            </a:r>
            <a:endParaRPr lang="en-US" dirty="0">
              <a:solidFill>
                <a:srgbClr val="0E5772"/>
              </a:solidFill>
            </a:endParaRPr>
          </a:p>
        </p:txBody>
      </p:sp>
    </p:spTree>
    <p:extLst>
      <p:ext uri="{BB962C8B-B14F-4D97-AF65-F5344CB8AC3E}">
        <p14:creationId xmlns:p14="http://schemas.microsoft.com/office/powerpoint/2010/main" val="3369963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5" name="Content Placeholder 4"/>
          <p:cNvSpPr>
            <a:spLocks noGrp="1"/>
          </p:cNvSpPr>
          <p:nvPr>
            <p:ph type="body" idx="1"/>
          </p:nvPr>
        </p:nvSpPr>
        <p:spPr/>
        <p:txBody>
          <a:bodyPr>
            <a:normAutofit/>
          </a:bodyPr>
          <a:lstStyle/>
          <a:p>
            <a:r>
              <a:rPr lang="en-US" dirty="0" smtClean="0">
                <a:solidFill>
                  <a:schemeClr val="tx2"/>
                </a:solidFill>
              </a:rPr>
              <a:t>HEAVEN’S GATE</a:t>
            </a:r>
            <a:endParaRPr lang="en-US" dirty="0">
              <a:solidFill>
                <a:schemeClr val="tx2"/>
              </a:solidFill>
            </a:endParaRPr>
          </a:p>
        </p:txBody>
      </p:sp>
    </p:spTree>
    <p:extLst>
      <p:ext uri="{BB962C8B-B14F-4D97-AF65-F5344CB8AC3E}">
        <p14:creationId xmlns:p14="http://schemas.microsoft.com/office/powerpoint/2010/main" val="197184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a:t>http://</a:t>
            </a:r>
            <a:r>
              <a:rPr lang="en-GB" sz="1200" dirty="0" err="1"/>
              <a:t>web.archive.org</a:t>
            </a:r>
            <a:r>
              <a:rPr lang="en-GB" sz="1200" dirty="0"/>
              <a:t>/web/20110721182919/http://</a:t>
            </a:r>
            <a:r>
              <a:rPr lang="en-GB" sz="1200" dirty="0" err="1"/>
              <a:t>www.heavensgate.com</a:t>
            </a:r>
            <a:r>
              <a:rPr lang="en-GB" sz="1200" dirty="0"/>
              <a:t>/</a:t>
            </a:r>
            <a:r>
              <a:rPr lang="en-GB" dirty="0"/>
              <a:t/>
            </a:r>
            <a:br>
              <a:rPr lang="en-GB" dirty="0"/>
            </a:br>
            <a:endParaRPr lang="en-US" dirty="0"/>
          </a:p>
        </p:txBody>
      </p:sp>
      <p:sp>
        <p:nvSpPr>
          <p:cNvPr id="3" name="Content Placeholder 2"/>
          <p:cNvSpPr>
            <a:spLocks noGrp="1"/>
          </p:cNvSpPr>
          <p:nvPr>
            <p:ph idx="1"/>
          </p:nvPr>
        </p:nvSpPr>
        <p:spPr/>
        <p:txBody>
          <a:bodyPr/>
          <a:lstStyle/>
          <a:p>
            <a:endParaRPr lang="en-US" dirty="0"/>
          </a:p>
        </p:txBody>
      </p:sp>
      <p:pic>
        <p:nvPicPr>
          <p:cNvPr id="4" name="Picture 3" descr="Welco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060848"/>
            <a:ext cx="71151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050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5760680"/>
          </a:xfrm>
        </p:spPr>
        <p:txBody>
          <a:bodyPr/>
          <a:lstStyle/>
          <a:p>
            <a:pPr lvl="0"/>
            <a:r>
              <a:rPr lang="en-GB" dirty="0">
                <a:solidFill>
                  <a:srgbClr val="0E5772"/>
                </a:solidFill>
              </a:rPr>
              <a:t>Bonnie Nettles (1927-1985) Marshall </a:t>
            </a:r>
            <a:r>
              <a:rPr lang="en-GB" dirty="0" err="1">
                <a:solidFill>
                  <a:srgbClr val="0E5772"/>
                </a:solidFill>
              </a:rPr>
              <a:t>Herff</a:t>
            </a:r>
            <a:r>
              <a:rPr lang="en-GB" dirty="0">
                <a:solidFill>
                  <a:srgbClr val="0E5772"/>
                </a:solidFill>
              </a:rPr>
              <a:t> </a:t>
            </a:r>
            <a:r>
              <a:rPr lang="en-GB" dirty="0" err="1">
                <a:solidFill>
                  <a:srgbClr val="0E5772"/>
                </a:solidFill>
              </a:rPr>
              <a:t>Applewhite</a:t>
            </a:r>
            <a:r>
              <a:rPr lang="en-GB" dirty="0">
                <a:solidFill>
                  <a:srgbClr val="0E5772"/>
                </a:solidFill>
              </a:rPr>
              <a:t> (1931-1997)</a:t>
            </a:r>
          </a:p>
          <a:p>
            <a:pPr lvl="0"/>
            <a:r>
              <a:rPr lang="en-GB" dirty="0">
                <a:solidFill>
                  <a:srgbClr val="0E5772"/>
                </a:solidFill>
              </a:rPr>
              <a:t>Kenneth Arnold 1947 (pilot) sights ‘flying saucers’.  First widely reported sighting.  </a:t>
            </a:r>
          </a:p>
          <a:p>
            <a:pPr lvl="0"/>
            <a:r>
              <a:rPr lang="en-GB" dirty="0">
                <a:solidFill>
                  <a:srgbClr val="0E5772"/>
                </a:solidFill>
              </a:rPr>
              <a:t>1947 – Roswell incident, New Mexico, USA (crash.  Spaceship.  1970s conspiracy theories.</a:t>
            </a:r>
          </a:p>
          <a:p>
            <a:endParaRPr lang="en-US"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rcRect l="-19690" r="-19690"/>
          <a:stretch>
            <a:fillRect/>
          </a:stretch>
        </p:blipFill>
        <p:spPr>
          <a:xfrm>
            <a:off x="-468560" y="4149080"/>
            <a:ext cx="4697122" cy="2592328"/>
          </a:xfrm>
          <a:prstGeom prst="rect">
            <a:avLst/>
          </a:prstGeom>
        </p:spPr>
      </p:pic>
      <p:pic>
        <p:nvPicPr>
          <p:cNvPr id="7" name="Content Placeholder 3"/>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000500" y="2348880"/>
            <a:ext cx="5143500" cy="2428875"/>
          </a:xfrm>
          <a:prstGeom prst="rect">
            <a:avLst/>
          </a:prstGeom>
        </p:spPr>
      </p:pic>
    </p:spTree>
    <p:extLst>
      <p:ext uri="{BB962C8B-B14F-4D97-AF65-F5344CB8AC3E}">
        <p14:creationId xmlns:p14="http://schemas.microsoft.com/office/powerpoint/2010/main" val="774623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476672"/>
            <a:ext cx="6480720" cy="6192688"/>
          </a:xfrm>
        </p:spPr>
        <p:txBody>
          <a:bodyPr>
            <a:normAutofit/>
          </a:bodyPr>
          <a:lstStyle/>
          <a:p>
            <a:pPr lvl="0"/>
            <a:r>
              <a:rPr lang="en-GB" dirty="0">
                <a:solidFill>
                  <a:srgbClr val="0E5772"/>
                </a:solidFill>
              </a:rPr>
              <a:t>1966 – </a:t>
            </a:r>
            <a:r>
              <a:rPr lang="en-GB" dirty="0" err="1">
                <a:solidFill>
                  <a:srgbClr val="0E5772"/>
                </a:solidFill>
              </a:rPr>
              <a:t>Applewhite</a:t>
            </a:r>
            <a:r>
              <a:rPr lang="en-GB" dirty="0">
                <a:solidFill>
                  <a:srgbClr val="0E5772"/>
                </a:solidFill>
              </a:rPr>
              <a:t> appointed Assistant Professor of Music, Texas</a:t>
            </a:r>
          </a:p>
          <a:p>
            <a:pPr lvl="0"/>
            <a:r>
              <a:rPr lang="en-GB" dirty="0">
                <a:solidFill>
                  <a:srgbClr val="0E5772"/>
                </a:solidFill>
              </a:rPr>
              <a:t>1968 – </a:t>
            </a:r>
            <a:r>
              <a:rPr lang="en-GB" i="1" dirty="0">
                <a:solidFill>
                  <a:srgbClr val="0E5772"/>
                </a:solidFill>
              </a:rPr>
              <a:t>Chariots of the Gods</a:t>
            </a:r>
            <a:r>
              <a:rPr lang="en-GB" dirty="0">
                <a:solidFill>
                  <a:srgbClr val="0E5772"/>
                </a:solidFill>
              </a:rPr>
              <a:t> (Erich von </a:t>
            </a:r>
            <a:r>
              <a:rPr lang="en-GB" dirty="0" err="1">
                <a:solidFill>
                  <a:srgbClr val="0E5772"/>
                </a:solidFill>
              </a:rPr>
              <a:t>Daniken</a:t>
            </a:r>
            <a:r>
              <a:rPr lang="en-GB" dirty="0">
                <a:solidFill>
                  <a:srgbClr val="0E5772"/>
                </a:solidFill>
              </a:rPr>
              <a:t> b1935) – higher beings created things we’ve found that are advanced, </a:t>
            </a:r>
            <a:r>
              <a:rPr lang="en-GB" dirty="0" err="1">
                <a:solidFill>
                  <a:srgbClr val="0E5772"/>
                </a:solidFill>
              </a:rPr>
              <a:t>eg</a:t>
            </a:r>
            <a:r>
              <a:rPr lang="en-GB" dirty="0">
                <a:solidFill>
                  <a:srgbClr val="0E5772"/>
                </a:solidFill>
              </a:rPr>
              <a:t> pyramids, Stonehenge.  Artwork shows ETs.  Humans not ready to hear all this.    </a:t>
            </a:r>
          </a:p>
          <a:p>
            <a:pPr lvl="0"/>
            <a:r>
              <a:rPr lang="en-GB" dirty="0">
                <a:solidFill>
                  <a:srgbClr val="0E5772"/>
                </a:solidFill>
              </a:rPr>
              <a:t>1972 –Heart attack, Nursing and Astrology.</a:t>
            </a:r>
          </a:p>
          <a:p>
            <a:pPr lvl="0"/>
            <a:r>
              <a:rPr lang="en-GB" dirty="0">
                <a:solidFill>
                  <a:srgbClr val="0E5772"/>
                </a:solidFill>
              </a:rPr>
              <a:t>1973 – Claim to be ‘The Two’ (Revelation 11:3 – “And I will give power unto my two witnesses…</a:t>
            </a:r>
            <a:r>
              <a:rPr lang="en-GB" dirty="0" smtClean="0">
                <a:solidFill>
                  <a:srgbClr val="0E5772"/>
                </a:solidFill>
              </a:rPr>
              <a:t>”</a:t>
            </a:r>
          </a:p>
          <a:p>
            <a:pPr lvl="0"/>
            <a:r>
              <a:rPr lang="en-GB" dirty="0">
                <a:solidFill>
                  <a:srgbClr val="0E5772"/>
                </a:solidFill>
              </a:rPr>
              <a:t>1975 – First Public Meetings.  Toured US &amp; Canada.</a:t>
            </a:r>
          </a:p>
          <a:p>
            <a:pPr lvl="0"/>
            <a:r>
              <a:rPr lang="en-GB" dirty="0">
                <a:solidFill>
                  <a:srgbClr val="0E5772"/>
                </a:solidFill>
              </a:rPr>
              <a:t>1976 – Summer Camp in Wyoming.  Organisation matures with uniforms and teachings codified.</a:t>
            </a:r>
          </a:p>
          <a:p>
            <a:pPr lvl="0"/>
            <a:r>
              <a:rPr lang="en-GB" dirty="0">
                <a:solidFill>
                  <a:srgbClr val="0E5772"/>
                </a:solidFill>
              </a:rPr>
              <a:t>Ti (Nettles) died in 1985 and the appearance of the comet was believed to be a sign from her that the time had come to abandon bodily ‘containers’.</a:t>
            </a:r>
          </a:p>
          <a:p>
            <a:pPr lvl="0"/>
            <a:endParaRPr lang="en-GB" dirty="0">
              <a:solidFill>
                <a:srgbClr val="0E5772"/>
              </a:solidFill>
            </a:endParaRPr>
          </a:p>
          <a:p>
            <a:endParaRPr lang="en-US" dirty="0"/>
          </a:p>
        </p:txBody>
      </p:sp>
      <p:pic>
        <p:nvPicPr>
          <p:cNvPr id="4" name="Picture 3" descr="http://darkvomit.com/blog/wp-content/uploads/2011/06/applewhite-e-bonni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582144"/>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976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3744416"/>
          </a:xfrm>
        </p:spPr>
        <p:txBody>
          <a:bodyPr/>
          <a:lstStyle/>
          <a:p>
            <a:pPr lvl="0"/>
            <a:r>
              <a:rPr lang="en-GB" dirty="0">
                <a:solidFill>
                  <a:srgbClr val="0E5772"/>
                </a:solidFill>
              </a:rPr>
              <a:t>1991 – Total Overcomers Anonymous formed; promotes celibacy and asceticism.</a:t>
            </a:r>
          </a:p>
          <a:p>
            <a:pPr lvl="0"/>
            <a:r>
              <a:rPr lang="en-GB" dirty="0">
                <a:solidFill>
                  <a:srgbClr val="0E5772"/>
                </a:solidFill>
              </a:rPr>
              <a:t>1996 – Group rents San Diego property with money from computer consultancy</a:t>
            </a:r>
          </a:p>
          <a:p>
            <a:pPr lvl="0"/>
            <a:r>
              <a:rPr lang="en-GB" dirty="0">
                <a:solidFill>
                  <a:srgbClr val="0E5772"/>
                </a:solidFill>
              </a:rPr>
              <a:t>1996 – Halle </a:t>
            </a:r>
            <a:r>
              <a:rPr lang="en-GB" dirty="0" err="1">
                <a:solidFill>
                  <a:srgbClr val="0E5772"/>
                </a:solidFill>
              </a:rPr>
              <a:t>Boppe</a:t>
            </a:r>
            <a:r>
              <a:rPr lang="en-GB" dirty="0">
                <a:solidFill>
                  <a:srgbClr val="0E5772"/>
                </a:solidFill>
              </a:rPr>
              <a:t> appears</a:t>
            </a:r>
          </a:p>
          <a:p>
            <a:pPr lvl="0"/>
            <a:r>
              <a:rPr lang="en-GB" dirty="0">
                <a:solidFill>
                  <a:srgbClr val="0E5772"/>
                </a:solidFill>
              </a:rPr>
              <a:t>26</a:t>
            </a:r>
            <a:r>
              <a:rPr lang="en-GB" baseline="30000" dirty="0">
                <a:solidFill>
                  <a:srgbClr val="0E5772"/>
                </a:solidFill>
              </a:rPr>
              <a:t>th</a:t>
            </a:r>
            <a:r>
              <a:rPr lang="en-GB" dirty="0">
                <a:solidFill>
                  <a:srgbClr val="0E5772"/>
                </a:solidFill>
              </a:rPr>
              <a:t> March 1997 – 39 suicides. (San Diego).  They had taken a combination of alcohol, painkillers and tranquillisers.  The Medical examiner of San Diego termed it ‘an immaculately carried out group decision’.  </a:t>
            </a:r>
          </a:p>
          <a:p>
            <a:endParaRPr lang="en-US" dirty="0"/>
          </a:p>
        </p:txBody>
      </p:sp>
      <p:pic>
        <p:nvPicPr>
          <p:cNvPr id="4" name="Content Placeholder 3"/>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5508104" y="4077072"/>
            <a:ext cx="3404855" cy="2566941"/>
          </a:xfrm>
          <a:prstGeom prst="rect">
            <a:avLst/>
          </a:prstGeom>
        </p:spPr>
      </p:pic>
    </p:spTree>
    <p:extLst>
      <p:ext uri="{BB962C8B-B14F-4D97-AF65-F5344CB8AC3E}">
        <p14:creationId xmlns:p14="http://schemas.microsoft.com/office/powerpoint/2010/main" val="1586068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88640"/>
            <a:ext cx="8280920" cy="5616624"/>
          </a:xfrm>
        </p:spPr>
        <p:txBody>
          <a:bodyPr>
            <a:normAutofit/>
          </a:bodyPr>
          <a:lstStyle/>
          <a:p>
            <a:pPr lvl="0"/>
            <a:r>
              <a:rPr lang="en-GB" dirty="0" smtClean="0">
                <a:solidFill>
                  <a:srgbClr val="0E5772"/>
                </a:solidFill>
              </a:rPr>
              <a:t>Kingdom </a:t>
            </a:r>
            <a:r>
              <a:rPr lang="en-GB" dirty="0">
                <a:solidFill>
                  <a:srgbClr val="0E5772"/>
                </a:solidFill>
              </a:rPr>
              <a:t>of God as physical evolutionary level, not ‘merely’ spiritual</a:t>
            </a:r>
          </a:p>
          <a:p>
            <a:pPr lvl="0"/>
            <a:r>
              <a:rPr lang="en-GB" dirty="0">
                <a:solidFill>
                  <a:srgbClr val="0E5772"/>
                </a:solidFill>
              </a:rPr>
              <a:t>Asceticism, celibacy (</a:t>
            </a:r>
            <a:r>
              <a:rPr lang="en-GB" dirty="0" err="1">
                <a:solidFill>
                  <a:srgbClr val="0E5772"/>
                </a:solidFill>
              </a:rPr>
              <a:t>inc.</a:t>
            </a:r>
            <a:r>
              <a:rPr lang="en-GB" dirty="0">
                <a:solidFill>
                  <a:srgbClr val="0E5772"/>
                </a:solidFill>
              </a:rPr>
              <a:t> castration of 7 male members), no smoking, alcohol, etc.</a:t>
            </a:r>
          </a:p>
          <a:p>
            <a:pPr lvl="0"/>
            <a:r>
              <a:rPr lang="en-GB" dirty="0">
                <a:solidFill>
                  <a:srgbClr val="0E5772"/>
                </a:solidFill>
              </a:rPr>
              <a:t>Use Biblical apocalypse and Ufology to create coherent cosmology.  Claim links to Jesus – </a:t>
            </a:r>
            <a:r>
              <a:rPr lang="en-GB" dirty="0" err="1">
                <a:solidFill>
                  <a:srgbClr val="0E5772"/>
                </a:solidFill>
              </a:rPr>
              <a:t>Appelwhite</a:t>
            </a:r>
            <a:r>
              <a:rPr lang="en-GB" dirty="0">
                <a:solidFill>
                  <a:srgbClr val="0E5772"/>
                </a:solidFill>
              </a:rPr>
              <a:t> direct relation. View body as ‘vehicle’.</a:t>
            </a:r>
          </a:p>
          <a:p>
            <a:pPr lvl="0"/>
            <a:r>
              <a:rPr lang="en-GB" dirty="0">
                <a:solidFill>
                  <a:srgbClr val="0E5772"/>
                </a:solidFill>
              </a:rPr>
              <a:t>Understood ‘older members’ minds to be attuned to Extra Terrestrial messages (early in movement all members could do this)</a:t>
            </a:r>
          </a:p>
          <a:p>
            <a:pPr lvl="0"/>
            <a:r>
              <a:rPr lang="en-GB" dirty="0">
                <a:solidFill>
                  <a:srgbClr val="0E5772"/>
                </a:solidFill>
              </a:rPr>
              <a:t>Sought ‘beyond-human’ existence; ‘Human Individual Metamorphosis’ achieved when all </a:t>
            </a:r>
            <a:r>
              <a:rPr lang="en-GB" dirty="0" err="1">
                <a:solidFill>
                  <a:srgbClr val="0E5772"/>
                </a:solidFill>
              </a:rPr>
              <a:t>wordly</a:t>
            </a:r>
            <a:r>
              <a:rPr lang="en-GB" dirty="0">
                <a:solidFill>
                  <a:srgbClr val="0E5772"/>
                </a:solidFill>
              </a:rPr>
              <a:t> attachments left behind.</a:t>
            </a:r>
          </a:p>
          <a:p>
            <a:pPr lvl="0"/>
            <a:r>
              <a:rPr lang="en-GB" dirty="0">
                <a:solidFill>
                  <a:srgbClr val="0E5772"/>
                </a:solidFill>
              </a:rPr>
              <a:t>‘Next level above human’ or the ‘evolutionary level above human’. </a:t>
            </a:r>
          </a:p>
          <a:p>
            <a:pPr lvl="0"/>
            <a:r>
              <a:rPr lang="en-GB" dirty="0">
                <a:solidFill>
                  <a:srgbClr val="0E5772"/>
                </a:solidFill>
              </a:rPr>
              <a:t>‘Spaded under’ (body is vehicle for soul).  </a:t>
            </a:r>
          </a:p>
          <a:p>
            <a:pPr lvl="0"/>
            <a:r>
              <a:rPr lang="en-GB" dirty="0">
                <a:solidFill>
                  <a:srgbClr val="0E5772"/>
                </a:solidFill>
              </a:rPr>
              <a:t>‘Return home</a:t>
            </a:r>
            <a:r>
              <a:rPr lang="en-GB" dirty="0"/>
              <a:t>’</a:t>
            </a:r>
          </a:p>
          <a:p>
            <a:endParaRPr lang="en-US" dirty="0"/>
          </a:p>
        </p:txBody>
      </p:sp>
      <p:pic>
        <p:nvPicPr>
          <p:cNvPr id="4" name="Picture 3"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5245" y="4149080"/>
            <a:ext cx="4024739" cy="2568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251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fontScale="92500" lnSpcReduction="20000"/>
          </a:bodyPr>
          <a:lstStyle/>
          <a:p>
            <a:pPr lvl="0"/>
            <a:r>
              <a:rPr lang="en-GB" dirty="0">
                <a:solidFill>
                  <a:srgbClr val="0E5772"/>
                </a:solidFill>
              </a:rPr>
              <a:t>Hale-Bopp comet (ice and dust and a ‘tail’ of gas appears when near the sun) discovered in 1995 by Alan Hale and Thomas Bopp (astronomers).  Chuck </a:t>
            </a:r>
            <a:r>
              <a:rPr lang="en-GB" dirty="0" err="1">
                <a:solidFill>
                  <a:srgbClr val="0E5772"/>
                </a:solidFill>
              </a:rPr>
              <a:t>Shramek</a:t>
            </a:r>
            <a:r>
              <a:rPr lang="en-GB" dirty="0">
                <a:solidFill>
                  <a:srgbClr val="0E5772"/>
                </a:solidFill>
              </a:rPr>
              <a:t> (amateur astronomer) noticed an attachment to Hale-Bopp and said it was an alien spaceship.  </a:t>
            </a:r>
          </a:p>
          <a:p>
            <a:pPr lvl="0"/>
            <a:r>
              <a:rPr lang="en-GB" dirty="0">
                <a:solidFill>
                  <a:srgbClr val="0E5772"/>
                </a:solidFill>
              </a:rPr>
              <a:t>‘It was only a matter of time before someone hit on the notion of taking a spaceship to heaven’, (Sunday Times 30.3.97).  </a:t>
            </a:r>
          </a:p>
          <a:p>
            <a:pPr lvl="0"/>
            <a:r>
              <a:rPr lang="en-GB" dirty="0">
                <a:solidFill>
                  <a:srgbClr val="0E5772"/>
                </a:solidFill>
              </a:rPr>
              <a:t>Internet was the main method of communication.  </a:t>
            </a:r>
          </a:p>
          <a:p>
            <a:pPr lvl="0"/>
            <a:r>
              <a:rPr lang="en-GB" dirty="0">
                <a:solidFill>
                  <a:srgbClr val="0E5772"/>
                </a:solidFill>
              </a:rPr>
              <a:t>‘Owes more to Star Trek than the Bible’ (Sunday Times 30.3.97)</a:t>
            </a:r>
          </a:p>
          <a:p>
            <a:pPr lvl="0"/>
            <a:r>
              <a:rPr lang="en-GB" dirty="0">
                <a:solidFill>
                  <a:srgbClr val="0E5772"/>
                </a:solidFill>
              </a:rPr>
              <a:t>Also ‘Suicide cult had rendezvous with spacecraft behind comet’ (The Times 28.3.97).</a:t>
            </a:r>
          </a:p>
          <a:p>
            <a:pPr lvl="0"/>
            <a:r>
              <a:rPr lang="en-GB" dirty="0">
                <a:solidFill>
                  <a:srgbClr val="0E5772"/>
                </a:solidFill>
              </a:rPr>
              <a:t>Method:  phenobarbital, sleeping pills, vodka and suffocation.  15, 15, then 9 on three days.</a:t>
            </a:r>
          </a:p>
          <a:p>
            <a:pPr lvl="0"/>
            <a:r>
              <a:rPr lang="en-GB" dirty="0">
                <a:solidFill>
                  <a:srgbClr val="0E5772"/>
                </a:solidFill>
              </a:rPr>
              <a:t>Attire – new tracksuits, trainers and ID documents.</a:t>
            </a:r>
          </a:p>
          <a:p>
            <a:r>
              <a:rPr lang="en-GB" dirty="0" smtClean="0">
                <a:solidFill>
                  <a:srgbClr val="0E5772"/>
                </a:solidFill>
              </a:rPr>
              <a:t>Those </a:t>
            </a:r>
            <a:r>
              <a:rPr lang="en-GB" dirty="0">
                <a:solidFill>
                  <a:srgbClr val="0E5772"/>
                </a:solidFill>
              </a:rPr>
              <a:t>who died had recorded video messages to be left behind.  </a:t>
            </a:r>
          </a:p>
          <a:p>
            <a:pPr lvl="0"/>
            <a:r>
              <a:rPr lang="en-GB" dirty="0">
                <a:solidFill>
                  <a:srgbClr val="0E5772"/>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rgbClr val="0E5772"/>
                </a:solidFill>
              </a:rPr>
              <a:t>Applewhite</a:t>
            </a:r>
            <a:r>
              <a:rPr lang="en-GB" dirty="0">
                <a:solidFill>
                  <a:srgbClr val="0E5772"/>
                </a:solidFill>
              </a:rPr>
              <a:t>, Inside Story documentary, BBC, 1997).</a:t>
            </a:r>
          </a:p>
          <a:p>
            <a:endParaRPr lang="en-US" dirty="0"/>
          </a:p>
        </p:txBody>
      </p:sp>
    </p:spTree>
    <p:extLst>
      <p:ext uri="{BB962C8B-B14F-4D97-AF65-F5344CB8AC3E}">
        <p14:creationId xmlns:p14="http://schemas.microsoft.com/office/powerpoint/2010/main" val="1276521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accent1"/>
                </a:solidFill>
              </a:rPr>
              <a:t>UFO GROUPS</a:t>
            </a:r>
            <a:endParaRPr lang="en-US" dirty="0">
              <a:solidFill>
                <a:schemeClr val="accent1"/>
              </a:solidFill>
            </a:endParaRPr>
          </a:p>
        </p:txBody>
      </p:sp>
      <p:sp>
        <p:nvSpPr>
          <p:cNvPr id="5" name="Text Placeholder 4"/>
          <p:cNvSpPr>
            <a:spLocks noGrp="1"/>
          </p:cNvSpPr>
          <p:nvPr>
            <p:ph type="body" idx="1"/>
          </p:nvPr>
        </p:nvSpPr>
        <p:spPr/>
        <p:txBody>
          <a:bodyPr/>
          <a:lstStyle/>
          <a:p>
            <a:r>
              <a:rPr lang="en-US" dirty="0" smtClean="0">
                <a:solidFill>
                  <a:srgbClr val="0E5772"/>
                </a:solidFill>
              </a:rPr>
              <a:t>THE RAELIANS</a:t>
            </a:r>
            <a:endParaRPr lang="en-US" dirty="0">
              <a:solidFill>
                <a:srgbClr val="0E5772"/>
              </a:solidFill>
            </a:endParaRPr>
          </a:p>
        </p:txBody>
      </p:sp>
    </p:spTree>
    <p:extLst>
      <p:ext uri="{BB962C8B-B14F-4D97-AF65-F5344CB8AC3E}">
        <p14:creationId xmlns:p14="http://schemas.microsoft.com/office/powerpoint/2010/main" val="3389992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7" y="332656"/>
            <a:ext cx="4307960" cy="5976704"/>
          </a:xfrm>
        </p:spPr>
        <p:txBody>
          <a:bodyPr>
            <a:normAutofit/>
          </a:bodyPr>
          <a:lstStyle/>
          <a:p>
            <a:pPr lvl="0"/>
            <a:r>
              <a:rPr lang="en-GB" dirty="0">
                <a:solidFill>
                  <a:srgbClr val="0E5772"/>
                </a:solidFill>
              </a:rPr>
              <a:t>Claude </a:t>
            </a:r>
            <a:r>
              <a:rPr lang="en-GB" dirty="0" err="1">
                <a:solidFill>
                  <a:srgbClr val="0E5772"/>
                </a:solidFill>
              </a:rPr>
              <a:t>Vorilhon</a:t>
            </a:r>
            <a:r>
              <a:rPr lang="en-GB" dirty="0">
                <a:solidFill>
                  <a:srgbClr val="0E5772"/>
                </a:solidFill>
              </a:rPr>
              <a:t> (b. 1946) – Vichy, France</a:t>
            </a:r>
          </a:p>
          <a:p>
            <a:pPr lvl="0"/>
            <a:r>
              <a:rPr lang="en-GB" dirty="0" smtClean="0">
                <a:solidFill>
                  <a:srgbClr val="0E5772"/>
                </a:solidFill>
              </a:rPr>
              <a:t>13</a:t>
            </a:r>
            <a:r>
              <a:rPr lang="en-GB" baseline="30000" dirty="0" smtClean="0">
                <a:solidFill>
                  <a:srgbClr val="0E5772"/>
                </a:solidFill>
              </a:rPr>
              <a:t>th</a:t>
            </a:r>
            <a:r>
              <a:rPr lang="en-GB" dirty="0" smtClean="0">
                <a:solidFill>
                  <a:srgbClr val="0E5772"/>
                </a:solidFill>
              </a:rPr>
              <a:t> </a:t>
            </a:r>
            <a:r>
              <a:rPr lang="en-GB" dirty="0">
                <a:solidFill>
                  <a:srgbClr val="0E5772"/>
                </a:solidFill>
              </a:rPr>
              <a:t>December 1973 – Clermont-Ferrand  - Flying Saucer: 7m x 2.5m</a:t>
            </a:r>
          </a:p>
          <a:p>
            <a:pPr lvl="0"/>
            <a:r>
              <a:rPr lang="en-GB" dirty="0">
                <a:solidFill>
                  <a:srgbClr val="0E5772"/>
                </a:solidFill>
              </a:rPr>
              <a:t>4’ (1.2m) ‘Man’ mistaken for child.</a:t>
            </a:r>
          </a:p>
          <a:p>
            <a:pPr lvl="0"/>
            <a:r>
              <a:rPr lang="en-GB" dirty="0">
                <a:solidFill>
                  <a:srgbClr val="0E5772"/>
                </a:solidFill>
              </a:rPr>
              <a:t>Alien was leader of Council of </a:t>
            </a:r>
            <a:r>
              <a:rPr lang="en-GB" dirty="0" err="1">
                <a:solidFill>
                  <a:srgbClr val="0E5772"/>
                </a:solidFill>
              </a:rPr>
              <a:t>Elohim</a:t>
            </a:r>
            <a:r>
              <a:rPr lang="en-GB" dirty="0">
                <a:solidFill>
                  <a:srgbClr val="0E5772"/>
                </a:solidFill>
              </a:rPr>
              <a:t> – Hebrew plural Gods.</a:t>
            </a:r>
          </a:p>
          <a:p>
            <a:pPr lvl="0"/>
            <a:r>
              <a:rPr lang="en-GB" dirty="0">
                <a:solidFill>
                  <a:srgbClr val="0E5772"/>
                </a:solidFill>
              </a:rPr>
              <a:t>Explained </a:t>
            </a:r>
            <a:r>
              <a:rPr lang="en-GB" dirty="0" err="1">
                <a:solidFill>
                  <a:srgbClr val="0E5772"/>
                </a:solidFill>
              </a:rPr>
              <a:t>Rael</a:t>
            </a:r>
            <a:r>
              <a:rPr lang="en-GB" dirty="0">
                <a:solidFill>
                  <a:srgbClr val="0E5772"/>
                </a:solidFill>
              </a:rPr>
              <a:t> (‘Messenger of </a:t>
            </a:r>
            <a:r>
              <a:rPr lang="en-GB" dirty="0" err="1">
                <a:solidFill>
                  <a:srgbClr val="0E5772"/>
                </a:solidFill>
              </a:rPr>
              <a:t>Elohim</a:t>
            </a:r>
            <a:r>
              <a:rPr lang="en-GB" dirty="0">
                <a:solidFill>
                  <a:srgbClr val="0E5772"/>
                </a:solidFill>
              </a:rPr>
              <a:t>’) had been watched since birth.</a:t>
            </a:r>
          </a:p>
          <a:p>
            <a:pPr lvl="0"/>
            <a:r>
              <a:rPr lang="en-GB" dirty="0" smtClean="0">
                <a:solidFill>
                  <a:srgbClr val="0E5772"/>
                </a:solidFill>
              </a:rPr>
              <a:t>Human</a:t>
            </a:r>
            <a:r>
              <a:rPr lang="en-GB" dirty="0">
                <a:solidFill>
                  <a:srgbClr val="0E5772"/>
                </a:solidFill>
              </a:rPr>
              <a:t>-like creatures who have attained great scientific knowledge.</a:t>
            </a:r>
          </a:p>
          <a:p>
            <a:pPr lvl="0"/>
            <a:r>
              <a:rPr lang="en-GB" dirty="0">
                <a:solidFill>
                  <a:srgbClr val="0E5772"/>
                </a:solidFill>
              </a:rPr>
              <a:t>Genetic-engineering on own planet</a:t>
            </a:r>
          </a:p>
          <a:p>
            <a:pPr lvl="0"/>
            <a:r>
              <a:rPr lang="en-GB" dirty="0">
                <a:solidFill>
                  <a:srgbClr val="0E5772"/>
                </a:solidFill>
              </a:rPr>
              <a:t>Found earth to carry out experiments.</a:t>
            </a:r>
          </a:p>
          <a:p>
            <a:pPr lvl="0"/>
            <a:r>
              <a:rPr lang="en-GB" dirty="0" smtClean="0">
                <a:solidFill>
                  <a:srgbClr val="0E5772"/>
                </a:solidFill>
              </a:rPr>
              <a:t>Sent </a:t>
            </a:r>
            <a:r>
              <a:rPr lang="en-GB" dirty="0">
                <a:solidFill>
                  <a:srgbClr val="0E5772"/>
                </a:solidFill>
              </a:rPr>
              <a:t>messengers to right wrongs (e.g. Jesus, Mohammed, </a:t>
            </a:r>
            <a:r>
              <a:rPr lang="en-GB" dirty="0" err="1">
                <a:solidFill>
                  <a:srgbClr val="0E5772"/>
                </a:solidFill>
              </a:rPr>
              <a:t>etc</a:t>
            </a:r>
            <a:r>
              <a:rPr lang="en-GB" dirty="0">
                <a:solidFill>
                  <a:srgbClr val="0E5772"/>
                </a:solidFill>
              </a:rPr>
              <a:t>).  </a:t>
            </a:r>
            <a:r>
              <a:rPr lang="en-GB" dirty="0" err="1">
                <a:solidFill>
                  <a:srgbClr val="0E5772"/>
                </a:solidFill>
              </a:rPr>
              <a:t>Rael</a:t>
            </a:r>
            <a:r>
              <a:rPr lang="en-GB" dirty="0">
                <a:solidFill>
                  <a:srgbClr val="0E5772"/>
                </a:solidFill>
              </a:rPr>
              <a:t> is final prophet.</a:t>
            </a:r>
          </a:p>
          <a:p>
            <a:endParaRPr lang="en-US" dirty="0"/>
          </a:p>
        </p:txBody>
      </p:sp>
      <p:pic>
        <p:nvPicPr>
          <p:cNvPr id="5" name="Picture 4" descr="http://3.bp.blogspot.com/_MO3WnXoYcbw/Sl5xiCiiUxI/AAAAAAAAAT0/tUfsKKZ7nns/s400/Rael_encounter_elohi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810000" cy="24003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http://farm5.staticflickr.com/4069/4307082115_71ca18091c_z.jpg?zz=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4077072"/>
            <a:ext cx="3721160" cy="26219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708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3024336"/>
          </a:xfrm>
        </p:spPr>
        <p:txBody>
          <a:bodyPr/>
          <a:lstStyle/>
          <a:p>
            <a:pPr lvl="0"/>
            <a:r>
              <a:rPr lang="en-GB" dirty="0" err="1">
                <a:solidFill>
                  <a:srgbClr val="0E5772"/>
                </a:solidFill>
              </a:rPr>
              <a:t>Rael</a:t>
            </a:r>
            <a:r>
              <a:rPr lang="en-GB" dirty="0">
                <a:solidFill>
                  <a:srgbClr val="0E5772"/>
                </a:solidFill>
              </a:rPr>
              <a:t> to build embassy to welcome </a:t>
            </a:r>
            <a:r>
              <a:rPr lang="en-GB" dirty="0" err="1">
                <a:solidFill>
                  <a:srgbClr val="0E5772"/>
                </a:solidFill>
              </a:rPr>
              <a:t>Elohim</a:t>
            </a:r>
            <a:r>
              <a:rPr lang="en-GB" dirty="0">
                <a:solidFill>
                  <a:srgbClr val="0E5772"/>
                </a:solidFill>
              </a:rPr>
              <a:t> when they come to earth (by 2035)</a:t>
            </a:r>
          </a:p>
          <a:p>
            <a:pPr lvl="0"/>
            <a:r>
              <a:rPr lang="en-GB" dirty="0">
                <a:solidFill>
                  <a:srgbClr val="0E5772"/>
                </a:solidFill>
              </a:rPr>
              <a:t>Israel first choice, as Jews chosen people of </a:t>
            </a:r>
            <a:r>
              <a:rPr lang="en-GB" dirty="0" err="1">
                <a:solidFill>
                  <a:srgbClr val="0E5772"/>
                </a:solidFill>
              </a:rPr>
              <a:t>Elohim</a:t>
            </a:r>
            <a:endParaRPr lang="en-GB" dirty="0">
              <a:solidFill>
                <a:srgbClr val="0E5772"/>
              </a:solidFill>
            </a:endParaRPr>
          </a:p>
          <a:p>
            <a:pPr lvl="0"/>
            <a:r>
              <a:rPr lang="en-GB" dirty="0">
                <a:solidFill>
                  <a:srgbClr val="0E5772"/>
                </a:solidFill>
              </a:rPr>
              <a:t>Israel refused permission to date – may now be placed in nearby territory (e.g. Egypt)</a:t>
            </a:r>
          </a:p>
          <a:p>
            <a:pPr lvl="0"/>
            <a:r>
              <a:rPr lang="en-GB" dirty="0">
                <a:solidFill>
                  <a:srgbClr val="0E5772"/>
                </a:solidFill>
              </a:rPr>
              <a:t>Over $7,000,000 raised already to build embassy</a:t>
            </a:r>
          </a:p>
          <a:p>
            <a:endParaRPr lang="en-US" dirty="0"/>
          </a:p>
        </p:txBody>
      </p:sp>
      <p:pic>
        <p:nvPicPr>
          <p:cNvPr id="5" name="Picture 4" descr="Rael: Messenger of the Elohim"/>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573016"/>
            <a:ext cx="1905000" cy="2428875"/>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5" descr="rael"/>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284984"/>
            <a:ext cx="2249488" cy="2376488"/>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28308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26"/>
          <p:cNvSpPr>
            <a:spLocks noGrp="1" noChangeArrowheads="1"/>
          </p:cNvSpPr>
          <p:nvPr>
            <p:ph type="title"/>
          </p:nvPr>
        </p:nvSpPr>
        <p:spPr>
          <a:xfrm>
            <a:off x="685800" y="152400"/>
            <a:ext cx="7772400" cy="1143000"/>
          </a:xfrm>
        </p:spPr>
        <p:txBody>
          <a:bodyPr/>
          <a:lstStyle/>
          <a:p>
            <a:pPr eaLnBrk="1" hangingPunct="1"/>
            <a:r>
              <a:rPr lang="en-GB" altLang="en-US" sz="3200" smtClean="0"/>
              <a:t>Plans for Embassy</a:t>
            </a:r>
          </a:p>
        </p:txBody>
      </p:sp>
      <p:pic>
        <p:nvPicPr>
          <p:cNvPr id="11267" name="Picture 1027" descr="C:\Users\Stephen Gregg\Pictures\MP Navigator EX\2009_03_02\IMG2_0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524000"/>
            <a:ext cx="3614738"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1028" descr="C:\Users\Stephen Gregg\Pictures\MP Navigator EX\2009_03_02\IMG2_0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447800"/>
            <a:ext cx="3719513"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6070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a:bodyPr>
          <a:lstStyle/>
          <a:p>
            <a:pPr lvl="0"/>
            <a:r>
              <a:rPr lang="en-GB" dirty="0">
                <a:solidFill>
                  <a:srgbClr val="335B74"/>
                </a:solidFill>
              </a:rPr>
              <a:t>Sexuality is expression of humanity and to be enjoyed</a:t>
            </a:r>
          </a:p>
          <a:p>
            <a:pPr lvl="0"/>
            <a:r>
              <a:rPr lang="en-GB" dirty="0">
                <a:solidFill>
                  <a:srgbClr val="335B74"/>
                </a:solidFill>
              </a:rPr>
              <a:t>Bisexuality and Homosexuality accepted without question</a:t>
            </a:r>
          </a:p>
          <a:p>
            <a:pPr lvl="0"/>
            <a:r>
              <a:rPr lang="en-GB" dirty="0">
                <a:solidFill>
                  <a:srgbClr val="335B74"/>
                </a:solidFill>
              </a:rPr>
              <a:t>Sex workers and exotic dancers are not judged</a:t>
            </a:r>
          </a:p>
          <a:p>
            <a:pPr lvl="0"/>
            <a:r>
              <a:rPr lang="en-GB" dirty="0">
                <a:solidFill>
                  <a:srgbClr val="335B74"/>
                </a:solidFill>
              </a:rPr>
              <a:t>Summer camps welcome freedom of sexual expression – but only with consent from all concerned</a:t>
            </a:r>
          </a:p>
          <a:p>
            <a:r>
              <a:rPr lang="en-GB" dirty="0">
                <a:solidFill>
                  <a:srgbClr val="335B74"/>
                </a:solidFill>
              </a:rPr>
              <a:t>	“When I asked a guide to give me an estimate of the number of homosexuals in the movement, he replied rather coldly: ‘We don’t think in such narrow categories.  Some of us are unisexual, some are bisexual, some are </a:t>
            </a:r>
            <a:r>
              <a:rPr lang="en-GB" dirty="0" err="1">
                <a:solidFill>
                  <a:srgbClr val="335B74"/>
                </a:solidFill>
              </a:rPr>
              <a:t>trisexual</a:t>
            </a:r>
            <a:r>
              <a:rPr lang="en-GB" dirty="0">
                <a:solidFill>
                  <a:srgbClr val="335B74"/>
                </a:solidFill>
              </a:rPr>
              <a:t> – and a few of us are even </a:t>
            </a:r>
            <a:r>
              <a:rPr lang="en-GB" dirty="0" err="1">
                <a:solidFill>
                  <a:srgbClr val="335B74"/>
                </a:solidFill>
              </a:rPr>
              <a:t>quadrasexual</a:t>
            </a:r>
            <a:r>
              <a:rPr lang="en-GB" dirty="0">
                <a:solidFill>
                  <a:srgbClr val="335B74"/>
                </a:solidFill>
              </a:rPr>
              <a:t>.’ When I timidly asked what the last category might represent, he leaned forward and whispered, ‘With the </a:t>
            </a:r>
            <a:r>
              <a:rPr lang="en-GB" dirty="0" err="1">
                <a:solidFill>
                  <a:srgbClr val="335B74"/>
                </a:solidFill>
              </a:rPr>
              <a:t>Elohim</a:t>
            </a:r>
            <a:r>
              <a:rPr lang="en-GB" dirty="0">
                <a:solidFill>
                  <a:srgbClr val="335B74"/>
                </a:solidFill>
              </a:rPr>
              <a:t>!’” (Palmer, 2004, 105)</a:t>
            </a:r>
          </a:p>
          <a:p>
            <a:endParaRPr lang="en-US"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4572000" y="4365104"/>
            <a:ext cx="4392613" cy="2386012"/>
          </a:xfrm>
          <a:prstGeom prst="rect">
            <a:avLst/>
          </a:prstGeom>
          <a:noFill/>
          <a:ln>
            <a:solidFill>
              <a:schemeClr val="tx1"/>
            </a:solidFill>
            <a:miter lim="800000"/>
            <a:headEnd/>
            <a:tailEnd/>
          </a:ln>
        </p:spPr>
      </p:pic>
    </p:spTree>
    <p:extLst>
      <p:ext uri="{BB962C8B-B14F-4D97-AF65-F5344CB8AC3E}">
        <p14:creationId xmlns:p14="http://schemas.microsoft.com/office/powerpoint/2010/main" val="2391707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http://images.inpurespirit.com.s3.amazonaws.com/wp-content/uploads/2011/03/god-is-a-my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412776"/>
            <a:ext cx="4176712" cy="31321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933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descr="photo-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79388" y="188913"/>
            <a:ext cx="5195887" cy="3463925"/>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1" name="Picture 6" descr="photo-29"/>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80063" y="1916113"/>
            <a:ext cx="3294062" cy="4392612"/>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9" descr="7b"/>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1187450" y="4076700"/>
            <a:ext cx="3013075" cy="22621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3" name="Picture 12" descr="2b"/>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6156325" y="260350"/>
            <a:ext cx="1995488" cy="13477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4" name="TextBox 1"/>
          <p:cNvSpPr txBox="1">
            <a:spLocks noChangeArrowheads="1"/>
          </p:cNvSpPr>
          <p:nvPr/>
        </p:nvSpPr>
        <p:spPr bwMode="auto">
          <a:xfrm>
            <a:off x="3635375" y="6469063"/>
            <a:ext cx="19446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spTree>
    <p:extLst>
      <p:ext uri="{BB962C8B-B14F-4D97-AF65-F5344CB8AC3E}">
        <p14:creationId xmlns:p14="http://schemas.microsoft.com/office/powerpoint/2010/main" val="1387111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0" y="0"/>
            <a:ext cx="4316412" cy="3046413"/>
          </a:xfrm>
          <a:noFill/>
          <a:ln>
            <a:solidFill>
              <a:schemeClr val="tx1"/>
            </a:solidFill>
            <a:miter lim="800000"/>
            <a:headEnd/>
            <a:tailEnd/>
          </a:ln>
        </p:spPr>
      </p:pic>
      <p:sp>
        <p:nvSpPr>
          <p:cNvPr id="9220" name="TextBox 1"/>
          <p:cNvSpPr txBox="1">
            <a:spLocks noChangeArrowheads="1"/>
          </p:cNvSpPr>
          <p:nvPr/>
        </p:nvSpPr>
        <p:spPr bwMode="auto">
          <a:xfrm>
            <a:off x="395536" y="6237312"/>
            <a:ext cx="1439689"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GB" altLang="en-US" sz="1800" dirty="0" err="1">
                <a:solidFill>
                  <a:schemeClr val="tx1"/>
                </a:solidFill>
              </a:rPr>
              <a:t>Popealice.org</a:t>
            </a:r>
            <a:endParaRPr lang="en-GB" altLang="en-US" sz="1800" dirty="0">
              <a:solidFill>
                <a:schemeClr val="tx1"/>
              </a:solidFill>
            </a:endParaRPr>
          </a:p>
        </p:txBody>
      </p:sp>
      <p:pic>
        <p:nvPicPr>
          <p:cNvPr id="6" name="Picture 8"/>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3462338" y="3063875"/>
            <a:ext cx="5681662" cy="3794125"/>
          </a:xfrm>
          <a:noFill/>
          <a:ln>
            <a:solidFill>
              <a:schemeClr val="tx1"/>
            </a:solidFill>
            <a:miter lim="800000"/>
            <a:headEnd/>
            <a:tailEnd/>
          </a:ln>
        </p:spPr>
      </p:pic>
    </p:spTree>
    <p:extLst>
      <p:ext uri="{BB962C8B-B14F-4D97-AF65-F5344CB8AC3E}">
        <p14:creationId xmlns:p14="http://schemas.microsoft.com/office/powerpoint/2010/main" val="2740648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accent1"/>
                </a:solidFill>
              </a:rPr>
              <a:t>SEX IN NRMS</a:t>
            </a:r>
            <a:endParaRPr lang="en-US" dirty="0">
              <a:solidFill>
                <a:schemeClr val="accent1"/>
              </a:solidFill>
            </a:endParaRPr>
          </a:p>
        </p:txBody>
      </p:sp>
      <p:sp>
        <p:nvSpPr>
          <p:cNvPr id="5" name="Text Placeholder 4"/>
          <p:cNvSpPr>
            <a:spLocks noGrp="1"/>
          </p:cNvSpPr>
          <p:nvPr>
            <p:ph type="body" idx="1"/>
          </p:nvPr>
        </p:nvSpPr>
        <p:spPr/>
        <p:txBody>
          <a:bodyPr/>
          <a:lstStyle/>
          <a:p>
            <a:endParaRPr lang="en-US"/>
          </a:p>
        </p:txBody>
      </p:sp>
    </p:spTree>
    <p:extLst>
      <p:ext uri="{BB962C8B-B14F-4D97-AF65-F5344CB8AC3E}">
        <p14:creationId xmlns:p14="http://schemas.microsoft.com/office/powerpoint/2010/main" val="1840146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5760680"/>
          </a:xfrm>
        </p:spPr>
        <p:txBody>
          <a:bodyPr>
            <a:normAutofit lnSpcReduction="10000"/>
          </a:bodyPr>
          <a:lstStyle/>
          <a:p>
            <a:r>
              <a:rPr lang="en-GB" dirty="0">
                <a:solidFill>
                  <a:schemeClr val="tx2"/>
                </a:solidFill>
              </a:rPr>
              <a:t> “A recurrent phenomenon on the historical landscape is the periodic upsurge of movements sweeping in their condemnation of the society that surrounds them and offering alternative communities of moral regeneration and social fellowship” (</a:t>
            </a:r>
            <a:r>
              <a:rPr lang="en-GB" dirty="0" err="1">
                <a:solidFill>
                  <a:schemeClr val="tx2"/>
                </a:solidFill>
              </a:rPr>
              <a:t>Aidala</a:t>
            </a:r>
            <a:r>
              <a:rPr lang="en-GB" dirty="0">
                <a:solidFill>
                  <a:schemeClr val="tx2"/>
                </a:solidFill>
              </a:rPr>
              <a:t>, 1985, 287</a:t>
            </a:r>
            <a:r>
              <a:rPr lang="en-GB" dirty="0" smtClean="0">
                <a:solidFill>
                  <a:schemeClr val="tx2"/>
                </a:solidFill>
              </a:rPr>
              <a:t>)</a:t>
            </a:r>
          </a:p>
          <a:p>
            <a:r>
              <a:rPr lang="en-GB" dirty="0">
                <a:solidFill>
                  <a:schemeClr val="tx2"/>
                </a:solidFill>
              </a:rPr>
              <a:t>“Where and when traditional understandings and values no longer fit emerging realities, large cracks appear in the consensus underlying existing social arrangements and prophets and visionaries can command the attention of more than a few </a:t>
            </a:r>
            <a:r>
              <a:rPr lang="en-GB" dirty="0" err="1">
                <a:solidFill>
                  <a:schemeClr val="tx2"/>
                </a:solidFill>
              </a:rPr>
              <a:t>passersby</a:t>
            </a:r>
            <a:r>
              <a:rPr lang="en-GB" dirty="0">
                <a:solidFill>
                  <a:schemeClr val="tx2"/>
                </a:solidFill>
              </a:rPr>
              <a:t>. Religious movements flourish as competing visions of a New Moral Order receive enthusiastic support. In periods of major social and cultural disjuncture, religious as well as many secular movements have a communitarian focus-oriented to the establishment of actual communities of co-enthusiasts” (</a:t>
            </a:r>
            <a:r>
              <a:rPr lang="en-GB" dirty="0" err="1">
                <a:solidFill>
                  <a:schemeClr val="tx2"/>
                </a:solidFill>
              </a:rPr>
              <a:t>Aidala</a:t>
            </a:r>
            <a:r>
              <a:rPr lang="en-GB" dirty="0">
                <a:solidFill>
                  <a:schemeClr val="tx2"/>
                </a:solidFill>
              </a:rPr>
              <a:t>, 287).  </a:t>
            </a:r>
          </a:p>
          <a:p>
            <a:r>
              <a:rPr lang="en-GB" dirty="0">
                <a:solidFill>
                  <a:schemeClr val="tx2"/>
                </a:solidFill>
              </a:rPr>
              <a:t>“Religious movements typically differ from their secular counterparts in offering a morally absolute set of definitions and rules to follow” (</a:t>
            </a:r>
            <a:r>
              <a:rPr lang="en-GB" dirty="0" err="1">
                <a:solidFill>
                  <a:schemeClr val="tx2"/>
                </a:solidFill>
              </a:rPr>
              <a:t>Aidala</a:t>
            </a:r>
            <a:r>
              <a:rPr lang="en-GB" dirty="0">
                <a:solidFill>
                  <a:schemeClr val="tx2"/>
                </a:solidFill>
              </a:rPr>
              <a:t>, 288</a:t>
            </a:r>
            <a:r>
              <a:rPr lang="en-GB" dirty="0" smtClean="0">
                <a:solidFill>
                  <a:schemeClr val="tx2"/>
                </a:solidFill>
              </a:rPr>
              <a:t>)</a:t>
            </a:r>
          </a:p>
          <a:p>
            <a:r>
              <a:rPr lang="en-GB" dirty="0">
                <a:solidFill>
                  <a:srgbClr val="335B74"/>
                </a:solidFill>
              </a:rPr>
              <a:t>“…three general approaches to sexuality within religiously inspired communes: compulsory celibacy, group controlled marriage, and "free-love” (</a:t>
            </a:r>
            <a:r>
              <a:rPr lang="en-GB" dirty="0" err="1">
                <a:solidFill>
                  <a:srgbClr val="335B74"/>
                </a:solidFill>
              </a:rPr>
              <a:t>Aidala</a:t>
            </a:r>
            <a:r>
              <a:rPr lang="en-GB" dirty="0">
                <a:solidFill>
                  <a:srgbClr val="335B74"/>
                </a:solidFill>
              </a:rPr>
              <a:t>, 292).  </a:t>
            </a:r>
          </a:p>
          <a:p>
            <a:endParaRPr lang="en-GB" dirty="0">
              <a:solidFill>
                <a:schemeClr val="tx2"/>
              </a:solidFill>
            </a:endParaRPr>
          </a:p>
          <a:p>
            <a:endParaRPr lang="en-GB" dirty="0"/>
          </a:p>
          <a:p>
            <a:endParaRPr lang="en-GB" dirty="0"/>
          </a:p>
          <a:p>
            <a:endParaRPr lang="en-US" dirty="0"/>
          </a:p>
        </p:txBody>
      </p:sp>
    </p:spTree>
    <p:extLst>
      <p:ext uri="{BB962C8B-B14F-4D97-AF65-F5344CB8AC3E}">
        <p14:creationId xmlns:p14="http://schemas.microsoft.com/office/powerpoint/2010/main" val="3432837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692696"/>
            <a:ext cx="7290055" cy="5616664"/>
          </a:xfrm>
        </p:spPr>
        <p:txBody>
          <a:bodyPr>
            <a:normAutofit fontScale="92500" lnSpcReduction="10000"/>
          </a:bodyPr>
          <a:lstStyle/>
          <a:p>
            <a:r>
              <a:rPr lang="en-GB" dirty="0" err="1">
                <a:solidFill>
                  <a:srgbClr val="335B74"/>
                </a:solidFill>
              </a:rPr>
              <a:t>Zablocki</a:t>
            </a:r>
            <a:r>
              <a:rPr lang="en-GB" dirty="0">
                <a:solidFill>
                  <a:srgbClr val="335B74"/>
                </a:solidFill>
              </a:rPr>
              <a:t> &amp; Looney (2004, 320) argue that restrictions on sexual practices are more common than freedom of sexual practices in the NRMs they looked at.  They say that regulating sex “helps engender social cohesiveness and maximises social control”</a:t>
            </a:r>
            <a:r>
              <a:rPr lang="en-GB" dirty="0" smtClean="0">
                <a:solidFill>
                  <a:srgbClr val="335B74"/>
                </a:solidFill>
              </a:rPr>
              <a:t>.</a:t>
            </a:r>
          </a:p>
          <a:p>
            <a:r>
              <a:rPr lang="en-GB" dirty="0" smtClean="0">
                <a:solidFill>
                  <a:srgbClr val="335B74"/>
                </a:solidFill>
              </a:rPr>
              <a:t>“</a:t>
            </a:r>
            <a:r>
              <a:rPr lang="en-GB" dirty="0">
                <a:solidFill>
                  <a:srgbClr val="335B74"/>
                </a:solidFill>
              </a:rPr>
              <a:t>Whether the charismatic leader restricts sexual intimacy or encourages non-traditional sexual behaviours, the effect is the same in terms of creating a tightly knit group”.</a:t>
            </a:r>
          </a:p>
          <a:p>
            <a:r>
              <a:rPr lang="en-GB" dirty="0" smtClean="0">
                <a:solidFill>
                  <a:srgbClr val="335B74"/>
                </a:solidFill>
              </a:rPr>
              <a:t>“</a:t>
            </a:r>
            <a:r>
              <a:rPr lang="en-GB" dirty="0">
                <a:solidFill>
                  <a:srgbClr val="335B74"/>
                </a:solidFill>
              </a:rPr>
              <a:t>Unusual sexual and marriage practices within NRMs can be highly alarming to society”.  Society responds to NRMs.</a:t>
            </a:r>
          </a:p>
          <a:p>
            <a:r>
              <a:rPr lang="en-GB" dirty="0">
                <a:solidFill>
                  <a:srgbClr val="335B74"/>
                </a:solidFill>
              </a:rPr>
              <a:t>Susan Palmer (2003, 63) says “New religious experiments in gender roles and relations, both their excesses and their austerities, are well publicized by the media and condemned by the anti-cult movement.  Needless to say, these stories do not contribute to the general public’s tolerance of ‘cults’.  The fact that women in NRMs participate in new, religiously motivated forms of ‘free love’, celibacy, or polygamy – and that they may renounce marriage and even their children – certainly challenges not only traditional values, but also the more contemporary ethics of feminism and individualism.  Thus, new religions, branded as ‘cults’ tend to be portrayed in </a:t>
            </a:r>
            <a:r>
              <a:rPr lang="en-GB" dirty="0" err="1">
                <a:solidFill>
                  <a:srgbClr val="335B74"/>
                </a:solidFill>
              </a:rPr>
              <a:t>anticultic</a:t>
            </a:r>
            <a:r>
              <a:rPr lang="en-GB" dirty="0">
                <a:solidFill>
                  <a:srgbClr val="335B74"/>
                </a:solidFill>
              </a:rPr>
              <a:t> literature as a backlash against the twentieth century’s emancipation of women”.</a:t>
            </a:r>
          </a:p>
          <a:p>
            <a:endParaRPr lang="en-US" dirty="0"/>
          </a:p>
        </p:txBody>
      </p:sp>
    </p:spTree>
    <p:extLst>
      <p:ext uri="{BB962C8B-B14F-4D97-AF65-F5344CB8AC3E}">
        <p14:creationId xmlns:p14="http://schemas.microsoft.com/office/powerpoint/2010/main" val="5680585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692696"/>
            <a:ext cx="7290055" cy="5616664"/>
          </a:xfrm>
        </p:spPr>
        <p:txBody>
          <a:bodyPr/>
          <a:lstStyle/>
          <a:p>
            <a:r>
              <a:rPr lang="en-GB" dirty="0">
                <a:solidFill>
                  <a:srgbClr val="335B74"/>
                </a:solidFill>
              </a:rPr>
              <a:t>Palmer (2003, 64)  asks the question why do NRMs often experiment with sexual relationships, etc.  </a:t>
            </a:r>
          </a:p>
          <a:p>
            <a:pPr lvl="0"/>
            <a:r>
              <a:rPr lang="en-GB" dirty="0">
                <a:solidFill>
                  <a:srgbClr val="335B74"/>
                </a:solidFill>
              </a:rPr>
              <a:t>Leaders arrange beliefs “to compensate for or to heal their own psychic wounds”. </a:t>
            </a:r>
            <a:endParaRPr lang="en-GB" dirty="0" smtClean="0">
              <a:solidFill>
                <a:srgbClr val="335B74"/>
              </a:solidFill>
            </a:endParaRPr>
          </a:p>
          <a:p>
            <a:pPr lvl="0"/>
            <a:r>
              <a:rPr lang="en-GB" dirty="0" smtClean="0">
                <a:solidFill>
                  <a:srgbClr val="335B74"/>
                </a:solidFill>
              </a:rPr>
              <a:t>“</a:t>
            </a:r>
            <a:r>
              <a:rPr lang="en-GB" dirty="0">
                <a:solidFill>
                  <a:srgbClr val="335B74"/>
                </a:solidFill>
              </a:rPr>
              <a:t>Social change theory”.  Sexual experimentation, tensions, transitions are already present in wider society.  NRMs are the walls within which this becomes heightened, even if what ends up happening in the NRM is the </a:t>
            </a:r>
            <a:r>
              <a:rPr lang="en-GB" dirty="0" smtClean="0">
                <a:solidFill>
                  <a:srgbClr val="335B74"/>
                </a:solidFill>
              </a:rPr>
              <a:t>opposite </a:t>
            </a:r>
            <a:r>
              <a:rPr lang="en-GB" dirty="0">
                <a:solidFill>
                  <a:srgbClr val="335B74"/>
                </a:solidFill>
              </a:rPr>
              <a:t>to what is happening in wider society.  </a:t>
            </a:r>
          </a:p>
          <a:p>
            <a:pPr lvl="0"/>
            <a:r>
              <a:rPr lang="en-GB" dirty="0">
                <a:solidFill>
                  <a:srgbClr val="335B74"/>
                </a:solidFill>
              </a:rPr>
              <a:t>“Commitment mechanism”.  Members have to focus on the NRM so abandon “exclusive ties to spouses and progeny in order to strengthen their ties and commitment to the whole group”.</a:t>
            </a:r>
          </a:p>
          <a:p>
            <a:endParaRPr lang="en-US" dirty="0"/>
          </a:p>
        </p:txBody>
      </p:sp>
    </p:spTree>
    <p:extLst>
      <p:ext uri="{BB962C8B-B14F-4D97-AF65-F5344CB8AC3E}">
        <p14:creationId xmlns:p14="http://schemas.microsoft.com/office/powerpoint/2010/main" val="4141708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548680"/>
            <a:ext cx="7290055" cy="5760680"/>
          </a:xfrm>
        </p:spPr>
        <p:txBody>
          <a:bodyPr>
            <a:normAutofit fontScale="92500" lnSpcReduction="10000"/>
          </a:bodyPr>
          <a:lstStyle/>
          <a:p>
            <a:r>
              <a:rPr lang="en-GB" dirty="0">
                <a:solidFill>
                  <a:schemeClr val="accent1"/>
                </a:solidFill>
              </a:rPr>
              <a:t>THE </a:t>
            </a:r>
            <a:r>
              <a:rPr lang="en-GB" dirty="0" smtClean="0">
                <a:solidFill>
                  <a:schemeClr val="accent1"/>
                </a:solidFill>
              </a:rPr>
              <a:t>FAMILY</a:t>
            </a:r>
            <a:br>
              <a:rPr lang="en-GB" dirty="0" smtClean="0">
                <a:solidFill>
                  <a:schemeClr val="accent1"/>
                </a:solidFill>
              </a:rPr>
            </a:br>
            <a:r>
              <a:rPr lang="en-GB" dirty="0" smtClean="0">
                <a:solidFill>
                  <a:srgbClr val="335B74"/>
                </a:solidFill>
              </a:rPr>
              <a:t>Typical charismatic except </a:t>
            </a:r>
            <a:r>
              <a:rPr lang="en-GB" dirty="0">
                <a:solidFill>
                  <a:srgbClr val="335B74"/>
                </a:solidFill>
              </a:rPr>
              <a:t>on matters of sex.  Flirty Fishing (</a:t>
            </a:r>
            <a:r>
              <a:rPr lang="en-GB" dirty="0" err="1">
                <a:solidFill>
                  <a:srgbClr val="335B74"/>
                </a:solidFill>
              </a:rPr>
              <a:t>FFing</a:t>
            </a:r>
            <a:r>
              <a:rPr lang="en-GB" dirty="0" smtClean="0">
                <a:solidFill>
                  <a:srgbClr val="335B74"/>
                </a:solidFill>
              </a:rPr>
              <a:t>),  Sharing</a:t>
            </a:r>
            <a:r>
              <a:rPr lang="en-GB" dirty="0">
                <a:solidFill>
                  <a:srgbClr val="335B74"/>
                </a:solidFill>
              </a:rPr>
              <a:t>, Mo Letters, “Law of Love”, </a:t>
            </a:r>
            <a:r>
              <a:rPr lang="en-GB" dirty="0" smtClean="0">
                <a:solidFill>
                  <a:srgbClr val="335B74"/>
                </a:solidFill>
              </a:rPr>
              <a:t>no </a:t>
            </a:r>
            <a:r>
              <a:rPr lang="en-GB" dirty="0">
                <a:solidFill>
                  <a:srgbClr val="335B74"/>
                </a:solidFill>
              </a:rPr>
              <a:t>contraception, no </a:t>
            </a:r>
            <a:r>
              <a:rPr lang="en-GB" dirty="0" smtClean="0">
                <a:solidFill>
                  <a:srgbClr val="335B74"/>
                </a:solidFill>
              </a:rPr>
              <a:t>homosexuality. </a:t>
            </a:r>
          </a:p>
          <a:p>
            <a:r>
              <a:rPr lang="en-GB" dirty="0">
                <a:solidFill>
                  <a:schemeClr val="accent1"/>
                </a:solidFill>
              </a:rPr>
              <a:t>UNIFICATION </a:t>
            </a:r>
            <a:r>
              <a:rPr lang="en-GB" dirty="0" smtClean="0">
                <a:solidFill>
                  <a:schemeClr val="accent1"/>
                </a:solidFill>
              </a:rPr>
              <a:t>CHURCH</a:t>
            </a:r>
            <a:br>
              <a:rPr lang="en-GB" dirty="0" smtClean="0">
                <a:solidFill>
                  <a:schemeClr val="accent1"/>
                </a:solidFill>
              </a:rPr>
            </a:br>
            <a:r>
              <a:rPr lang="en-GB" dirty="0" smtClean="0">
                <a:solidFill>
                  <a:schemeClr val="tx2"/>
                </a:solidFill>
              </a:rPr>
              <a:t>Dualities </a:t>
            </a:r>
            <a:r>
              <a:rPr lang="en-GB" dirty="0">
                <a:solidFill>
                  <a:schemeClr val="tx2"/>
                </a:solidFill>
              </a:rPr>
              <a:t>of God and </a:t>
            </a:r>
            <a:r>
              <a:rPr lang="en-GB" dirty="0" smtClean="0">
                <a:solidFill>
                  <a:schemeClr val="tx2"/>
                </a:solidFill>
              </a:rPr>
              <a:t>everything, Adam </a:t>
            </a:r>
            <a:r>
              <a:rPr lang="en-GB" dirty="0">
                <a:solidFill>
                  <a:schemeClr val="tx2"/>
                </a:solidFill>
              </a:rPr>
              <a:t>and Eve, Jesus and ?, Sun </a:t>
            </a:r>
            <a:r>
              <a:rPr lang="en-GB" dirty="0" err="1">
                <a:solidFill>
                  <a:schemeClr val="tx2"/>
                </a:solidFill>
              </a:rPr>
              <a:t>Myung</a:t>
            </a:r>
            <a:r>
              <a:rPr lang="en-GB" dirty="0">
                <a:solidFill>
                  <a:schemeClr val="tx2"/>
                </a:solidFill>
              </a:rPr>
              <a:t> Moon and </a:t>
            </a:r>
            <a:r>
              <a:rPr lang="en-GB" dirty="0" err="1">
                <a:solidFill>
                  <a:schemeClr val="tx2"/>
                </a:solidFill>
              </a:rPr>
              <a:t>Hak</a:t>
            </a:r>
            <a:r>
              <a:rPr lang="en-GB" dirty="0">
                <a:solidFill>
                  <a:schemeClr val="tx2"/>
                </a:solidFill>
              </a:rPr>
              <a:t> </a:t>
            </a:r>
            <a:r>
              <a:rPr lang="en-GB" dirty="0" err="1">
                <a:solidFill>
                  <a:schemeClr val="tx2"/>
                </a:solidFill>
              </a:rPr>
              <a:t>Ja</a:t>
            </a:r>
            <a:r>
              <a:rPr lang="en-GB" dirty="0">
                <a:solidFill>
                  <a:schemeClr val="tx2"/>
                </a:solidFill>
              </a:rPr>
              <a:t> </a:t>
            </a:r>
            <a:r>
              <a:rPr lang="en-GB" dirty="0" smtClean="0">
                <a:solidFill>
                  <a:schemeClr val="tx2"/>
                </a:solidFill>
              </a:rPr>
              <a:t>Han,  The </a:t>
            </a:r>
            <a:r>
              <a:rPr lang="en-GB" dirty="0">
                <a:solidFill>
                  <a:schemeClr val="tx2"/>
                </a:solidFill>
              </a:rPr>
              <a:t>Messiah (Lord of the Second Advent) is a </a:t>
            </a:r>
            <a:r>
              <a:rPr lang="en-GB" dirty="0" smtClean="0">
                <a:solidFill>
                  <a:schemeClr val="tx2"/>
                </a:solidFill>
              </a:rPr>
              <a:t>couple, Anti</a:t>
            </a:r>
            <a:r>
              <a:rPr lang="en-GB" dirty="0">
                <a:solidFill>
                  <a:schemeClr val="tx2"/>
                </a:solidFill>
              </a:rPr>
              <a:t>-</a:t>
            </a:r>
            <a:r>
              <a:rPr lang="en-GB" dirty="0" smtClean="0">
                <a:solidFill>
                  <a:schemeClr val="tx2"/>
                </a:solidFill>
              </a:rPr>
              <a:t>homosexuality, Low opinion/traditional </a:t>
            </a:r>
            <a:r>
              <a:rPr lang="en-GB" dirty="0">
                <a:solidFill>
                  <a:schemeClr val="tx2"/>
                </a:solidFill>
              </a:rPr>
              <a:t>view of </a:t>
            </a:r>
            <a:r>
              <a:rPr lang="en-GB" dirty="0" smtClean="0">
                <a:solidFill>
                  <a:schemeClr val="tx2"/>
                </a:solidFill>
              </a:rPr>
              <a:t>women, Arranged </a:t>
            </a:r>
            <a:r>
              <a:rPr lang="en-GB" dirty="0">
                <a:solidFill>
                  <a:schemeClr val="tx2"/>
                </a:solidFill>
              </a:rPr>
              <a:t>marriages and the Blessing (mass weddings</a:t>
            </a:r>
            <a:r>
              <a:rPr lang="en-GB" dirty="0" smtClean="0">
                <a:solidFill>
                  <a:schemeClr val="tx2"/>
                </a:solidFill>
              </a:rPr>
              <a:t>), No </a:t>
            </a:r>
            <a:r>
              <a:rPr lang="en-GB" dirty="0">
                <a:solidFill>
                  <a:schemeClr val="tx2"/>
                </a:solidFill>
              </a:rPr>
              <a:t>sex before marriage or for a while after </a:t>
            </a:r>
            <a:r>
              <a:rPr lang="en-GB" dirty="0" smtClean="0">
                <a:solidFill>
                  <a:schemeClr val="tx2"/>
                </a:solidFill>
              </a:rPr>
              <a:t>marriage, Only </a:t>
            </a:r>
            <a:r>
              <a:rPr lang="en-GB" dirty="0">
                <a:solidFill>
                  <a:schemeClr val="tx2"/>
                </a:solidFill>
              </a:rPr>
              <a:t>married couples enter the Kingdom of </a:t>
            </a:r>
            <a:r>
              <a:rPr lang="en-GB" dirty="0" smtClean="0">
                <a:solidFill>
                  <a:schemeClr val="tx2"/>
                </a:solidFill>
              </a:rPr>
              <a:t>Heaven, Marriages </a:t>
            </a:r>
            <a:r>
              <a:rPr lang="en-GB" dirty="0">
                <a:solidFill>
                  <a:schemeClr val="tx2"/>
                </a:solidFill>
              </a:rPr>
              <a:t>conducted for the </a:t>
            </a:r>
            <a:r>
              <a:rPr lang="en-GB" dirty="0" smtClean="0">
                <a:solidFill>
                  <a:schemeClr val="tx2"/>
                </a:solidFill>
              </a:rPr>
              <a:t>deceased.</a:t>
            </a:r>
            <a:endParaRPr lang="en-GB" dirty="0">
              <a:solidFill>
                <a:schemeClr val="tx2"/>
              </a:solidFill>
            </a:endParaRPr>
          </a:p>
          <a:p>
            <a:r>
              <a:rPr lang="en-GB" dirty="0" smtClean="0">
                <a:solidFill>
                  <a:srgbClr val="1CADE4"/>
                </a:solidFill>
              </a:rPr>
              <a:t>OSHO</a:t>
            </a:r>
            <a:r>
              <a:rPr lang="en-GB" dirty="0" smtClean="0">
                <a:solidFill>
                  <a:schemeClr val="tx2"/>
                </a:solidFill>
              </a:rPr>
              <a:t/>
            </a:r>
            <a:br>
              <a:rPr lang="en-GB" dirty="0" smtClean="0">
                <a:solidFill>
                  <a:schemeClr val="tx2"/>
                </a:solidFill>
              </a:rPr>
            </a:br>
            <a:r>
              <a:rPr lang="en-GB" dirty="0" smtClean="0">
                <a:solidFill>
                  <a:srgbClr val="335B74"/>
                </a:solidFill>
              </a:rPr>
              <a:t>“</a:t>
            </a:r>
            <a:r>
              <a:rPr lang="en-GB" dirty="0">
                <a:solidFill>
                  <a:srgbClr val="335B74"/>
                </a:solidFill>
              </a:rPr>
              <a:t>The sex guru”, Sexual restraint causes the problems.  Sexual freedom good.  Sex is a meditation, Sexual freedom (but no kids!), Anything goes, </a:t>
            </a:r>
            <a:r>
              <a:rPr lang="en-GB" dirty="0" smtClean="0">
                <a:solidFill>
                  <a:srgbClr val="1CADE4"/>
                </a:solidFill>
              </a:rPr>
              <a:t>JESUS ARMY</a:t>
            </a:r>
            <a:br>
              <a:rPr lang="en-GB" dirty="0" smtClean="0">
                <a:solidFill>
                  <a:srgbClr val="1CADE4"/>
                </a:solidFill>
              </a:rPr>
            </a:br>
            <a:r>
              <a:rPr lang="en-GB" dirty="0" smtClean="0">
                <a:solidFill>
                  <a:srgbClr val="335B74"/>
                </a:solidFill>
              </a:rPr>
              <a:t>Sexist</a:t>
            </a:r>
            <a:r>
              <a:rPr lang="en-GB" dirty="0">
                <a:solidFill>
                  <a:srgbClr val="335B74"/>
                </a:solidFill>
              </a:rPr>
              <a:t>, Women not to adorn themselves, Celibacy, “Gay cleansing”</a:t>
            </a:r>
          </a:p>
          <a:p>
            <a:r>
              <a:rPr lang="en-GB" dirty="0">
                <a:solidFill>
                  <a:srgbClr val="1CADE4"/>
                </a:solidFill>
              </a:rPr>
              <a:t>BRANCH </a:t>
            </a:r>
            <a:r>
              <a:rPr lang="en-GB" dirty="0" smtClean="0">
                <a:solidFill>
                  <a:srgbClr val="1CADE4"/>
                </a:solidFill>
              </a:rPr>
              <a:t>DAVIDIANS</a:t>
            </a:r>
            <a:br>
              <a:rPr lang="en-GB" dirty="0" smtClean="0">
                <a:solidFill>
                  <a:srgbClr val="1CADE4"/>
                </a:solidFill>
              </a:rPr>
            </a:br>
            <a:r>
              <a:rPr lang="en-GB" dirty="0" smtClean="0">
                <a:solidFill>
                  <a:srgbClr val="335B74"/>
                </a:solidFill>
              </a:rPr>
              <a:t>Separated </a:t>
            </a:r>
            <a:r>
              <a:rPr lang="en-GB" dirty="0">
                <a:solidFill>
                  <a:srgbClr val="335B74"/>
                </a:solidFill>
              </a:rPr>
              <a:t>wives and husbands, Men celibate, All women are married to The Lamb (Koresh), </a:t>
            </a:r>
          </a:p>
          <a:p>
            <a:r>
              <a:rPr lang="en-GB" dirty="0">
                <a:solidFill>
                  <a:srgbClr val="1CADE4"/>
                </a:solidFill>
              </a:rPr>
              <a:t>HEAVEN’S </a:t>
            </a:r>
            <a:r>
              <a:rPr lang="en-GB" dirty="0" smtClean="0">
                <a:solidFill>
                  <a:srgbClr val="1CADE4"/>
                </a:solidFill>
              </a:rPr>
              <a:t>GATE</a:t>
            </a:r>
            <a:br>
              <a:rPr lang="en-GB" dirty="0" smtClean="0">
                <a:solidFill>
                  <a:srgbClr val="1CADE4"/>
                </a:solidFill>
              </a:rPr>
            </a:br>
            <a:r>
              <a:rPr lang="en-GB" dirty="0" smtClean="0">
                <a:solidFill>
                  <a:srgbClr val="335B74"/>
                </a:solidFill>
              </a:rPr>
              <a:t>Homosexuality </a:t>
            </a:r>
            <a:r>
              <a:rPr lang="en-GB" dirty="0">
                <a:solidFill>
                  <a:srgbClr val="335B74"/>
                </a:solidFill>
              </a:rPr>
              <a:t>of Marshall </a:t>
            </a:r>
            <a:r>
              <a:rPr lang="en-GB" dirty="0" err="1">
                <a:solidFill>
                  <a:srgbClr val="335B74"/>
                </a:solidFill>
              </a:rPr>
              <a:t>Appelwhite</a:t>
            </a:r>
            <a:r>
              <a:rPr lang="en-GB" dirty="0">
                <a:solidFill>
                  <a:srgbClr val="335B74"/>
                </a:solidFill>
              </a:rPr>
              <a:t>, Celibacy, Androgyny, Castration </a:t>
            </a:r>
          </a:p>
          <a:p>
            <a:endParaRPr lang="en-US" dirty="0"/>
          </a:p>
        </p:txBody>
      </p:sp>
    </p:spTree>
    <p:extLst>
      <p:ext uri="{BB962C8B-B14F-4D97-AF65-F5344CB8AC3E}">
        <p14:creationId xmlns:p14="http://schemas.microsoft.com/office/powerpoint/2010/main" val="3583834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rgbClr val="1CADE4"/>
                </a:solidFill>
              </a:rPr>
              <a:t>PAGAN NEW RELIGIONS</a:t>
            </a:r>
            <a:endParaRPr lang="en-US" dirty="0">
              <a:solidFill>
                <a:srgbClr val="1CADE4"/>
              </a:solidFill>
            </a:endParaRPr>
          </a:p>
        </p:txBody>
      </p:sp>
      <p:sp>
        <p:nvSpPr>
          <p:cNvPr id="5" name="Text Placeholder 4"/>
          <p:cNvSpPr>
            <a:spLocks noGrp="1"/>
          </p:cNvSpPr>
          <p:nvPr>
            <p:ph type="body" idx="1"/>
          </p:nvPr>
        </p:nvSpPr>
        <p:spPr/>
        <p:txBody>
          <a:bodyPr/>
          <a:lstStyle/>
          <a:p>
            <a:endParaRPr lang="en-US"/>
          </a:p>
        </p:txBody>
      </p:sp>
    </p:spTree>
    <p:extLst>
      <p:ext uri="{BB962C8B-B14F-4D97-AF65-F5344CB8AC3E}">
        <p14:creationId xmlns:p14="http://schemas.microsoft.com/office/powerpoint/2010/main" val="1591351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404664"/>
            <a:ext cx="6777317" cy="6120680"/>
          </a:xfrm>
        </p:spPr>
        <p:txBody>
          <a:bodyPr>
            <a:normAutofit/>
          </a:bodyPr>
          <a:lstStyle/>
          <a:p>
            <a:pPr marL="109728" indent="0">
              <a:buNone/>
            </a:pPr>
            <a:r>
              <a:rPr lang="en-GB" dirty="0">
                <a:solidFill>
                  <a:srgbClr val="335B74"/>
                </a:solidFill>
              </a:rPr>
              <a:t>Crowley (1994, 51) </a:t>
            </a:r>
            <a:r>
              <a:rPr lang="en-GB" dirty="0" smtClean="0">
                <a:solidFill>
                  <a:srgbClr val="335B74"/>
                </a:solidFill>
              </a:rPr>
              <a:t>explains </a:t>
            </a:r>
            <a:r>
              <a:rPr lang="en-GB" dirty="0">
                <a:solidFill>
                  <a:srgbClr val="335B74"/>
                </a:solidFill>
              </a:rPr>
              <a:t>that ‘In recent years, Paganism has been undergoing a revival in the Western world.  This has been part of a wide spiritual movement which has sought to find religious and spiritual answers outside and beyond the established religions’. </a:t>
            </a:r>
            <a:endParaRPr lang="en-GB" dirty="0" smtClean="0">
              <a:solidFill>
                <a:srgbClr val="335B74"/>
              </a:solidFill>
            </a:endParaRPr>
          </a:p>
          <a:p>
            <a:pPr marL="109728" indent="0">
              <a:buNone/>
            </a:pPr>
            <a:r>
              <a:rPr lang="en-GB" dirty="0" smtClean="0">
                <a:solidFill>
                  <a:schemeClr val="tx2"/>
                </a:solidFill>
              </a:rPr>
              <a:t>…</a:t>
            </a:r>
            <a:r>
              <a:rPr lang="en-GB" dirty="0">
                <a:solidFill>
                  <a:schemeClr val="tx2"/>
                </a:solidFill>
              </a:rPr>
              <a:t>neo-Paganism denotes a revival and reconstruction of ancient Nature religions adapted for the contemporary world.  Although as a movement, neo-Paganism can be traced back to the nineteenth century, it was the counter-culture of the mid-twentieth century which increased its popularity, particularly in the USA where a rediscovery of the ancient cultural traditions of the native American Indians became popular.  Beyond that, neo-Paganism displays a remarkable diversity (Hunt, 2002, 158).</a:t>
            </a:r>
          </a:p>
          <a:p>
            <a:pPr marL="109728" indent="0">
              <a:buNone/>
            </a:pPr>
            <a:endParaRPr lang="en-GB" dirty="0" smtClean="0">
              <a:solidFill>
                <a:srgbClr val="335B74"/>
              </a:solidFill>
            </a:endParaRPr>
          </a:p>
          <a:p>
            <a:endParaRPr lang="en-GB" dirty="0"/>
          </a:p>
        </p:txBody>
      </p:sp>
    </p:spTree>
    <p:extLst>
      <p:ext uri="{BB962C8B-B14F-4D97-AF65-F5344CB8AC3E}">
        <p14:creationId xmlns:p14="http://schemas.microsoft.com/office/powerpoint/2010/main" val="3770512653"/>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836712"/>
            <a:ext cx="7290055" cy="5472648"/>
          </a:xfrm>
        </p:spPr>
        <p:txBody>
          <a:bodyPr>
            <a:normAutofit/>
          </a:bodyPr>
          <a:lstStyle/>
          <a:p>
            <a:r>
              <a:rPr lang="en-GB" dirty="0">
                <a:solidFill>
                  <a:srgbClr val="335B74"/>
                </a:solidFill>
              </a:rPr>
              <a:t>Marion Bowman (2000) says</a:t>
            </a:r>
          </a:p>
          <a:p>
            <a:r>
              <a:rPr lang="en-GB" dirty="0" smtClean="0">
                <a:solidFill>
                  <a:srgbClr val="335B74"/>
                </a:solidFill>
              </a:rPr>
              <a:t>Paganism </a:t>
            </a:r>
            <a:r>
              <a:rPr lang="en-GB" dirty="0">
                <a:solidFill>
                  <a:srgbClr val="335B74"/>
                </a:solidFill>
              </a:rPr>
              <a:t>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dirty="0" err="1">
                <a:solidFill>
                  <a:srgbClr val="335B74"/>
                </a:solidFill>
              </a:rPr>
              <a:t>piscicide</a:t>
            </a:r>
            <a:r>
              <a:rPr lang="en-GB" dirty="0">
                <a:solidFill>
                  <a:srgbClr val="335B74"/>
                </a:solidFill>
              </a:rPr>
              <a:t>), organic/compassionate farming carnivorous, omnivorous.</a:t>
            </a:r>
          </a:p>
          <a:p>
            <a:endParaRPr lang="en-US" dirty="0"/>
          </a:p>
        </p:txBody>
      </p:sp>
    </p:spTree>
    <p:extLst>
      <p:ext uri="{BB962C8B-B14F-4D97-AF65-F5344CB8AC3E}">
        <p14:creationId xmlns:p14="http://schemas.microsoft.com/office/powerpoint/2010/main" val="4115324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764704"/>
            <a:ext cx="7290055" cy="5544656"/>
          </a:xfrm>
        </p:spPr>
        <p:txBody>
          <a:bodyPr>
            <a:normAutofit/>
          </a:bodyPr>
          <a:lstStyle/>
          <a:p>
            <a:pPr marL="68580" indent="0">
              <a:buNone/>
            </a:pPr>
            <a:r>
              <a:rPr lang="en-GB" dirty="0">
                <a:solidFill>
                  <a:srgbClr val="335B74"/>
                </a:solidFill>
              </a:rPr>
              <a:t>Partridge (2002, 321) </a:t>
            </a:r>
            <a:r>
              <a:rPr lang="en-GB" dirty="0" smtClean="0">
                <a:solidFill>
                  <a:srgbClr val="335B74"/>
                </a:solidFill>
              </a:rPr>
              <a:t>“</a:t>
            </a:r>
            <a:r>
              <a:rPr lang="en-GB" dirty="0">
                <a:solidFill>
                  <a:srgbClr val="335B74"/>
                </a:solidFill>
              </a:rPr>
              <a:t>Just as the term ‘Hinduism’ refers not to a single religion, but to a diverse and complex network of traditions of Indian origin, so ‘Paganism’ refers to a broad range of nature-venerating religious traditions</a:t>
            </a:r>
            <a:r>
              <a:rPr lang="en-GB" dirty="0" smtClean="0">
                <a:solidFill>
                  <a:srgbClr val="335B74"/>
                </a:solidFill>
              </a:rPr>
              <a:t>”</a:t>
            </a:r>
            <a:r>
              <a:rPr lang="en-GB" dirty="0">
                <a:solidFill>
                  <a:srgbClr val="335B74"/>
                </a:solidFill>
              </a:rPr>
              <a:t>.</a:t>
            </a:r>
            <a:endParaRPr lang="en-GB" dirty="0" smtClean="0">
              <a:solidFill>
                <a:srgbClr val="335B74"/>
              </a:solidFill>
            </a:endParaRPr>
          </a:p>
          <a:p>
            <a:pPr marL="68580" indent="0">
              <a:buNone/>
            </a:pPr>
            <a:endParaRPr lang="en-GB" dirty="0"/>
          </a:p>
        </p:txBody>
      </p:sp>
    </p:spTree>
    <p:extLst>
      <p:ext uri="{BB962C8B-B14F-4D97-AF65-F5344CB8AC3E}">
        <p14:creationId xmlns:p14="http://schemas.microsoft.com/office/powerpoint/2010/main" val="2415305895"/>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548680"/>
            <a:ext cx="7290055" cy="5760680"/>
          </a:xfrm>
        </p:spPr>
        <p:txBody>
          <a:bodyPr>
            <a:normAutofit/>
          </a:bodyPr>
          <a:lstStyle/>
          <a:p>
            <a:pPr marL="109728" indent="0">
              <a:buNone/>
            </a:pPr>
            <a:r>
              <a:rPr lang="en-GB" dirty="0">
                <a:solidFill>
                  <a:srgbClr val="335B74"/>
                </a:solidFill>
              </a:rPr>
              <a:t>Bloom (2005, 78) </a:t>
            </a:r>
            <a:r>
              <a:rPr lang="en-GB" dirty="0" smtClean="0">
                <a:solidFill>
                  <a:srgbClr val="335B74"/>
                </a:solidFill>
              </a:rPr>
              <a:t>appears </a:t>
            </a:r>
            <a:r>
              <a:rPr lang="en-GB" dirty="0">
                <a:solidFill>
                  <a:srgbClr val="335B74"/>
                </a:solidFill>
              </a:rPr>
              <a:t>to suggest that humanity is inherently pagan. That humans have </a:t>
            </a:r>
          </a:p>
          <a:p>
            <a:pPr marL="109728" indent="0">
              <a:buNone/>
            </a:pPr>
            <a:r>
              <a:rPr lang="en-GB" dirty="0" smtClean="0">
                <a:solidFill>
                  <a:srgbClr val="335B74"/>
                </a:solidFill>
              </a:rPr>
              <a:t>…</a:t>
            </a:r>
            <a:r>
              <a:rPr lang="en-GB" dirty="0">
                <a:solidFill>
                  <a:srgbClr val="335B74"/>
                </a:solidFill>
              </a:rPr>
              <a:t>an ongoing awareness and sensation that all nature is fantastically </a:t>
            </a:r>
            <a:r>
              <a:rPr lang="en-GB" dirty="0" smtClean="0">
                <a:solidFill>
                  <a:srgbClr val="335B74"/>
                </a:solidFill>
              </a:rPr>
              <a:t>alive </a:t>
            </a:r>
            <a:r>
              <a:rPr lang="en-GB" dirty="0">
                <a:solidFill>
                  <a:srgbClr val="335B74"/>
                </a:solidFill>
              </a:rPr>
              <a:t>and awesome.  This is an ongoing consciousness of holistic reality.  </a:t>
            </a:r>
            <a:r>
              <a:rPr lang="en-GB" dirty="0" smtClean="0">
                <a:solidFill>
                  <a:srgbClr val="335B74"/>
                </a:solidFill>
              </a:rPr>
              <a:t>Everything </a:t>
            </a:r>
            <a:r>
              <a:rPr lang="en-GB" dirty="0">
                <a:solidFill>
                  <a:srgbClr val="335B74"/>
                </a:solidFill>
              </a:rPr>
              <a:t>that exists – every rock, wave, cloud, petal, flame, breeze, animal, mountain, tree, planet, star, galaxy – is a vibrant entity, sacred by virtue of its inherent beauty and life force…The natural world and our being in it </a:t>
            </a:r>
            <a:r>
              <a:rPr lang="en-GB" i="1" dirty="0">
                <a:solidFill>
                  <a:srgbClr val="335B74"/>
                </a:solidFill>
              </a:rPr>
              <a:t>is</a:t>
            </a:r>
            <a:r>
              <a:rPr lang="en-GB" dirty="0">
                <a:solidFill>
                  <a:srgbClr val="335B74"/>
                </a:solidFill>
              </a:rPr>
              <a:t> the spiritual experience.  There is no need for any man-made organization or theology to guide us or explain </a:t>
            </a:r>
            <a:r>
              <a:rPr lang="en-GB" dirty="0" smtClean="0">
                <a:solidFill>
                  <a:srgbClr val="335B74"/>
                </a:solidFill>
              </a:rPr>
              <a:t>anything</a:t>
            </a:r>
            <a:r>
              <a:rPr lang="en-GB" dirty="0">
                <a:solidFill>
                  <a:srgbClr val="335B74"/>
                </a:solidFill>
              </a:rPr>
              <a:t>.  Just connecting with nature and </a:t>
            </a:r>
            <a:r>
              <a:rPr lang="en-GB" dirty="0" smtClean="0">
                <a:solidFill>
                  <a:srgbClr val="335B74"/>
                </a:solidFill>
              </a:rPr>
              <a:t>beginning a </a:t>
            </a:r>
            <a:r>
              <a:rPr lang="en-GB" dirty="0">
                <a:solidFill>
                  <a:srgbClr val="335B74"/>
                </a:solidFill>
              </a:rPr>
              <a:t>relationship with it is sublime.  To be truly alive is to recognize that we ourselves are part of nature and to allow ourselves to pulse with the same rhythms.  Every aspect of nature is part of our own family…This pulse and this affectionate  connection is…the foundation of pagan[ism].  But a love of nature is by no means restricted to those who acknowledge themselves as pagan.  It belongs to every one of us…</a:t>
            </a:r>
          </a:p>
          <a:p>
            <a:endParaRPr lang="en-GB" dirty="0"/>
          </a:p>
        </p:txBody>
      </p:sp>
    </p:spTree>
    <p:extLst>
      <p:ext uri="{BB962C8B-B14F-4D97-AF65-F5344CB8AC3E}">
        <p14:creationId xmlns:p14="http://schemas.microsoft.com/office/powerpoint/2010/main" val="65299784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404664"/>
            <a:ext cx="7290055" cy="5904696"/>
          </a:xfrm>
        </p:spPr>
        <p:txBody>
          <a:bodyPr/>
          <a:lstStyle/>
          <a:p>
            <a:r>
              <a:rPr lang="en-GB" dirty="0">
                <a:solidFill>
                  <a:srgbClr val="1CADE4"/>
                </a:solidFill>
              </a:rPr>
              <a:t>ALEISTER CROWLEY (1875-1947)</a:t>
            </a:r>
          </a:p>
          <a:p>
            <a:endParaRPr lang="en-GB" dirty="0"/>
          </a:p>
          <a:p>
            <a:endParaRPr lang="en-US" dirty="0"/>
          </a:p>
        </p:txBody>
      </p:sp>
      <p:pic>
        <p:nvPicPr>
          <p:cNvPr id="4" name="Picture 3" descr="Aleister_Crowley.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576" y="2060848"/>
            <a:ext cx="2687604" cy="3748762"/>
          </a:xfrm>
          <a:prstGeom prst="rect">
            <a:avLst/>
          </a:prstGeom>
        </p:spPr>
      </p:pic>
      <p:sp>
        <p:nvSpPr>
          <p:cNvPr id="10" name="Rectangle 9"/>
          <p:cNvSpPr/>
          <p:nvPr/>
        </p:nvSpPr>
        <p:spPr>
          <a:xfrm>
            <a:off x="3851920" y="1844824"/>
            <a:ext cx="4572000" cy="923330"/>
          </a:xfrm>
          <a:prstGeom prst="rect">
            <a:avLst/>
          </a:prstGeom>
        </p:spPr>
        <p:txBody>
          <a:bodyPr>
            <a:spAutoFit/>
          </a:bodyPr>
          <a:lstStyle/>
          <a:p>
            <a:r>
              <a:rPr lang="en-GB" dirty="0">
                <a:solidFill>
                  <a:srgbClr val="1CADE4"/>
                </a:solidFill>
              </a:rPr>
              <a:t>Controversial magician and occultist. </a:t>
            </a:r>
          </a:p>
          <a:p>
            <a:pPr marL="68580" indent="0">
              <a:buNone/>
            </a:pPr>
            <a:endParaRPr lang="en-GB" dirty="0">
              <a:solidFill>
                <a:srgbClr val="1CADE4"/>
              </a:solidFill>
            </a:endParaRPr>
          </a:p>
          <a:p>
            <a:r>
              <a:rPr lang="en-GB" dirty="0">
                <a:solidFill>
                  <a:srgbClr val="1CADE4"/>
                </a:solidFill>
              </a:rPr>
              <a:t>‘</a:t>
            </a:r>
            <a:r>
              <a:rPr lang="en-GB" dirty="0" err="1">
                <a:solidFill>
                  <a:srgbClr val="1CADE4"/>
                </a:solidFill>
              </a:rPr>
              <a:t>Magick</a:t>
            </a:r>
            <a:r>
              <a:rPr lang="en-GB" dirty="0">
                <a:solidFill>
                  <a:srgbClr val="1CADE4"/>
                </a:solidFill>
              </a:rPr>
              <a:t>’ with a ‘k’.  </a:t>
            </a:r>
            <a:endParaRPr lang="en-GB" dirty="0">
              <a:solidFill>
                <a:srgbClr val="1CADE4"/>
              </a:solidFill>
            </a:endParaRPr>
          </a:p>
        </p:txBody>
      </p:sp>
    </p:spTree>
    <p:extLst>
      <p:ext uri="{BB962C8B-B14F-4D97-AF65-F5344CB8AC3E}">
        <p14:creationId xmlns:p14="http://schemas.microsoft.com/office/powerpoint/2010/main" val="4201753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ardner.jpg"/>
          <p:cNvPicPr>
            <a:picLocks noGrp="1" noChangeAspect="1"/>
          </p:cNvPicPr>
          <p:nvPr>
            <p:ph idx="1"/>
          </p:nvPr>
        </p:nvPicPr>
        <p:blipFill>
          <a:blip r:embed="rId2">
            <a:extLst>
              <a:ext uri="{28A0092B-C50C-407E-A947-70E740481C1C}">
                <a14:useLocalDpi xmlns:a14="http://schemas.microsoft.com/office/drawing/2010/main" val="0"/>
              </a:ext>
            </a:extLst>
          </a:blip>
          <a:srcRect l="-85895" r="-85895"/>
          <a:stretch>
            <a:fillRect/>
          </a:stretch>
        </p:blipFill>
        <p:spPr>
          <a:xfrm>
            <a:off x="3707904" y="2276872"/>
            <a:ext cx="7290055" cy="4023360"/>
          </a:xfrm>
          <a:prstGeom prst="rect">
            <a:avLst/>
          </a:prstGeom>
        </p:spPr>
      </p:pic>
      <p:sp>
        <p:nvSpPr>
          <p:cNvPr id="5" name="Rectangle 4"/>
          <p:cNvSpPr/>
          <p:nvPr/>
        </p:nvSpPr>
        <p:spPr>
          <a:xfrm>
            <a:off x="1331640" y="980728"/>
            <a:ext cx="3237785" cy="369332"/>
          </a:xfrm>
          <a:prstGeom prst="rect">
            <a:avLst/>
          </a:prstGeom>
        </p:spPr>
        <p:txBody>
          <a:bodyPr wrap="none">
            <a:spAutoFit/>
          </a:bodyPr>
          <a:lstStyle/>
          <a:p>
            <a:r>
              <a:rPr lang="en-GB" dirty="0">
                <a:solidFill>
                  <a:schemeClr val="accent1"/>
                </a:solidFill>
              </a:rPr>
              <a:t>GERALD GARDNER (1884-1964)</a:t>
            </a:r>
            <a:endParaRPr lang="en-GB" dirty="0">
              <a:solidFill>
                <a:schemeClr val="accent1"/>
              </a:solidFill>
            </a:endParaRPr>
          </a:p>
        </p:txBody>
      </p:sp>
      <p:sp>
        <p:nvSpPr>
          <p:cNvPr id="7" name="Rectangle 6"/>
          <p:cNvSpPr/>
          <p:nvPr/>
        </p:nvSpPr>
        <p:spPr>
          <a:xfrm>
            <a:off x="611560" y="2276872"/>
            <a:ext cx="4572000" cy="2308324"/>
          </a:xfrm>
          <a:prstGeom prst="rect">
            <a:avLst/>
          </a:prstGeom>
        </p:spPr>
        <p:txBody>
          <a:bodyPr>
            <a:spAutoFit/>
          </a:bodyPr>
          <a:lstStyle/>
          <a:p>
            <a:r>
              <a:rPr lang="en-GB" dirty="0">
                <a:solidFill>
                  <a:srgbClr val="335B74"/>
                </a:solidFill>
              </a:rPr>
              <a:t>Most significant figure in modern paganism, specifically Wicca.  </a:t>
            </a:r>
          </a:p>
          <a:p>
            <a:r>
              <a:rPr lang="en-GB" dirty="0">
                <a:solidFill>
                  <a:srgbClr val="335B74"/>
                </a:solidFill>
              </a:rPr>
              <a:t>Claimed to have been initiated into a coven of witches that had survived secretly from the Stone Age.  </a:t>
            </a:r>
          </a:p>
          <a:p>
            <a:r>
              <a:rPr lang="en-GB" dirty="0">
                <a:solidFill>
                  <a:srgbClr val="335B74"/>
                </a:solidFill>
              </a:rPr>
              <a:t>The main deity was the Goddess or Great Mother and her male counterpart was the God or Horned God.  </a:t>
            </a:r>
            <a:endParaRPr lang="en-GB" dirty="0">
              <a:solidFill>
                <a:srgbClr val="335B74"/>
              </a:solidFill>
            </a:endParaRPr>
          </a:p>
        </p:txBody>
      </p:sp>
    </p:spTree>
    <p:extLst>
      <p:ext uri="{BB962C8B-B14F-4D97-AF65-F5344CB8AC3E}">
        <p14:creationId xmlns:p14="http://schemas.microsoft.com/office/powerpoint/2010/main" val="31947363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solidFill>
                  <a:schemeClr val="tx2"/>
                </a:solidFill>
              </a:rPr>
              <a:t>Urban (2015, 158-9) notes similarities between Pagan groups: </a:t>
            </a:r>
          </a:p>
          <a:p>
            <a:pPr lvl="0"/>
            <a:r>
              <a:rPr lang="en-GB" dirty="0">
                <a:solidFill>
                  <a:schemeClr val="tx2"/>
                </a:solidFill>
              </a:rPr>
              <a:t>They look back to a pre-Christian world – to recover it or draw inspiration from it.</a:t>
            </a:r>
          </a:p>
          <a:p>
            <a:pPr lvl="0"/>
            <a:r>
              <a:rPr lang="en-GB" dirty="0">
                <a:solidFill>
                  <a:schemeClr val="tx2"/>
                </a:solidFill>
              </a:rPr>
              <a:t>They are loosely organised with less rigid boundaries and more flexible communities than NRMs.</a:t>
            </a:r>
          </a:p>
          <a:p>
            <a:pPr lvl="0"/>
            <a:r>
              <a:rPr lang="en-GB" dirty="0">
                <a:solidFill>
                  <a:schemeClr val="tx2"/>
                </a:solidFill>
              </a:rPr>
              <a:t>They are practice-oriented – ritual and magic not beliefs. </a:t>
            </a:r>
            <a:r>
              <a:rPr lang="en-GB" dirty="0" smtClean="0">
                <a:solidFill>
                  <a:schemeClr val="tx2"/>
                </a:solidFill>
              </a:rPr>
              <a:t>Equality </a:t>
            </a:r>
            <a:r>
              <a:rPr lang="en-GB" dirty="0">
                <a:solidFill>
                  <a:schemeClr val="tx2"/>
                </a:solidFill>
              </a:rPr>
              <a:t>between the sexes and environmentalism.  </a:t>
            </a:r>
          </a:p>
          <a:p>
            <a:endParaRPr lang="en-US" dirty="0"/>
          </a:p>
        </p:txBody>
      </p:sp>
    </p:spTree>
    <p:extLst>
      <p:ext uri="{BB962C8B-B14F-4D97-AF65-F5344CB8AC3E}">
        <p14:creationId xmlns:p14="http://schemas.microsoft.com/office/powerpoint/2010/main" val="22046752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Satanic </a:t>
            </a:r>
            <a:r>
              <a:rPr lang="en-US" dirty="0" err="1" smtClean="0"/>
              <a:t>nrms</a:t>
            </a:r>
            <a:endParaRPr lang="en-US" dirty="0"/>
          </a:p>
        </p:txBody>
      </p:sp>
      <p:sp>
        <p:nvSpPr>
          <p:cNvPr id="5" name="Text Placeholder 4"/>
          <p:cNvSpPr>
            <a:spLocks noGrp="1"/>
          </p:cNvSpPr>
          <p:nvPr>
            <p:ph type="body" idx="1"/>
          </p:nvPr>
        </p:nvSpPr>
        <p:spPr/>
        <p:txBody>
          <a:bodyPr/>
          <a:lstStyle/>
          <a:p>
            <a:endParaRPr lang="en-US"/>
          </a:p>
        </p:txBody>
      </p:sp>
    </p:spTree>
    <p:extLst>
      <p:ext uri="{BB962C8B-B14F-4D97-AF65-F5344CB8AC3E}">
        <p14:creationId xmlns:p14="http://schemas.microsoft.com/office/powerpoint/2010/main" val="37992165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908720"/>
            <a:ext cx="7290055" cy="5400640"/>
          </a:xfrm>
        </p:spPr>
        <p:txBody>
          <a:bodyPr/>
          <a:lstStyle/>
          <a:p>
            <a:r>
              <a:rPr lang="en-US" dirty="0" smtClean="0">
                <a:solidFill>
                  <a:srgbClr val="335B74"/>
                </a:solidFill>
              </a:rPr>
              <a:t>Satanism is not what we think!</a:t>
            </a:r>
          </a:p>
          <a:p>
            <a:r>
              <a:rPr lang="en-US" dirty="0" smtClean="0">
                <a:solidFill>
                  <a:srgbClr val="335B74"/>
                </a:solidFill>
              </a:rPr>
              <a:t>Satan is a deity (esoteric Satanism)or a life principle (rational </a:t>
            </a:r>
            <a:r>
              <a:rPr lang="en-US" dirty="0">
                <a:solidFill>
                  <a:srgbClr val="335B74"/>
                </a:solidFill>
              </a:rPr>
              <a:t>S</a:t>
            </a:r>
            <a:r>
              <a:rPr lang="en-US" dirty="0" smtClean="0">
                <a:solidFill>
                  <a:srgbClr val="335B74"/>
                </a:solidFill>
              </a:rPr>
              <a:t>atanism – self religion or self spirituality).  </a:t>
            </a:r>
          </a:p>
          <a:p>
            <a:r>
              <a:rPr lang="en-GB" dirty="0" smtClean="0">
                <a:solidFill>
                  <a:srgbClr val="335B74"/>
                </a:solidFill>
              </a:rPr>
              <a:t>It’s </a:t>
            </a:r>
            <a:r>
              <a:rPr lang="en-GB" dirty="0">
                <a:solidFill>
                  <a:srgbClr val="335B74"/>
                </a:solidFill>
              </a:rPr>
              <a:t>not </a:t>
            </a:r>
            <a:r>
              <a:rPr lang="en-GB" dirty="0" smtClean="0">
                <a:solidFill>
                  <a:srgbClr val="335B74"/>
                </a:solidFill>
              </a:rPr>
              <a:t>about </a:t>
            </a:r>
            <a:r>
              <a:rPr lang="en-GB" dirty="0">
                <a:solidFill>
                  <a:srgbClr val="335B74"/>
                </a:solidFill>
              </a:rPr>
              <a:t>worshipping what Christianity deems evil, but it is a form of “humanistic atheism” (Lewis, 2002, 214), with Satan symbolising “rebellion against unjust and corrupt authority”.  Differs from other forms of atheism as it believes in forces and in </a:t>
            </a:r>
            <a:r>
              <a:rPr lang="en-GB" dirty="0" err="1">
                <a:solidFill>
                  <a:srgbClr val="335B74"/>
                </a:solidFill>
              </a:rPr>
              <a:t>magick</a:t>
            </a:r>
            <a:r>
              <a:rPr lang="en-GB" dirty="0">
                <a:solidFill>
                  <a:srgbClr val="335B74"/>
                </a:solidFill>
              </a:rPr>
              <a:t> (Lewis, 2002, 214).</a:t>
            </a:r>
          </a:p>
          <a:p>
            <a:endParaRPr lang="en-US" dirty="0">
              <a:solidFill>
                <a:srgbClr val="335B74"/>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928" y="3429000"/>
            <a:ext cx="4987753" cy="3111924"/>
          </a:xfrm>
          <a:prstGeom prst="rect">
            <a:avLst/>
          </a:prstGeom>
        </p:spPr>
      </p:pic>
    </p:spTree>
    <p:extLst>
      <p:ext uri="{BB962C8B-B14F-4D97-AF65-F5344CB8AC3E}">
        <p14:creationId xmlns:p14="http://schemas.microsoft.com/office/powerpoint/2010/main" val="592093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556792"/>
            <a:ext cx="7859216" cy="5017744"/>
          </a:xfrm>
        </p:spPr>
        <p:txBody>
          <a:bodyPr>
            <a:normAutofit/>
          </a:bodyPr>
          <a:lstStyle/>
          <a:p>
            <a:pPr marL="109728" indent="0">
              <a:buNone/>
            </a:pPr>
            <a:r>
              <a:rPr lang="en-GB" b="1" dirty="0" smtClean="0">
                <a:solidFill>
                  <a:schemeClr val="accent1"/>
                </a:solidFill>
              </a:rPr>
              <a:t>The Church of Satan</a:t>
            </a:r>
          </a:p>
          <a:p>
            <a:pPr>
              <a:buBlip>
                <a:blip r:embed="rId2"/>
              </a:buBlip>
            </a:pPr>
            <a:r>
              <a:rPr lang="en-GB" dirty="0">
                <a:solidFill>
                  <a:schemeClr val="tx2"/>
                </a:solidFill>
              </a:rPr>
              <a:t> </a:t>
            </a:r>
            <a:r>
              <a:rPr lang="en-GB" dirty="0" smtClean="0">
                <a:solidFill>
                  <a:schemeClr val="tx2"/>
                </a:solidFill>
              </a:rPr>
              <a:t>1960s counterculture (1966)</a:t>
            </a:r>
          </a:p>
          <a:p>
            <a:pPr>
              <a:buBlip>
                <a:blip r:embed="rId2"/>
              </a:buBlip>
            </a:pPr>
            <a:r>
              <a:rPr lang="en-GB" dirty="0" smtClean="0">
                <a:solidFill>
                  <a:schemeClr val="tx2"/>
                </a:solidFill>
              </a:rPr>
              <a:t> California</a:t>
            </a:r>
          </a:p>
          <a:p>
            <a:pPr>
              <a:buBlip>
                <a:blip r:embed="rId2"/>
              </a:buBlip>
            </a:pPr>
            <a:r>
              <a:rPr lang="en-GB" dirty="0" smtClean="0">
                <a:solidFill>
                  <a:schemeClr val="tx2"/>
                </a:solidFill>
              </a:rPr>
              <a:t> Charismatic leader  - Anton </a:t>
            </a:r>
            <a:r>
              <a:rPr lang="en-GB" dirty="0" err="1">
                <a:solidFill>
                  <a:schemeClr val="tx2"/>
                </a:solidFill>
              </a:rPr>
              <a:t>Szandor</a:t>
            </a:r>
            <a:r>
              <a:rPr lang="en-GB" dirty="0">
                <a:solidFill>
                  <a:schemeClr val="tx2"/>
                </a:solidFill>
              </a:rPr>
              <a:t> </a:t>
            </a:r>
            <a:r>
              <a:rPr lang="en-GB" dirty="0" err="1">
                <a:solidFill>
                  <a:schemeClr val="tx2"/>
                </a:solidFill>
              </a:rPr>
              <a:t>LaVey</a:t>
            </a:r>
            <a:r>
              <a:rPr lang="en-GB" dirty="0">
                <a:solidFill>
                  <a:schemeClr val="tx2"/>
                </a:solidFill>
              </a:rPr>
              <a:t> (1930-1999</a:t>
            </a:r>
            <a:r>
              <a:rPr lang="en-GB" dirty="0" smtClean="0">
                <a:solidFill>
                  <a:schemeClr val="tx2"/>
                </a:solidFill>
              </a:rPr>
              <a:t>)</a:t>
            </a:r>
          </a:p>
          <a:p>
            <a:pPr>
              <a:buBlip>
                <a:blip r:embed="rId2"/>
              </a:buBlip>
            </a:pPr>
            <a:r>
              <a:rPr lang="en-GB" dirty="0">
                <a:solidFill>
                  <a:schemeClr val="tx2"/>
                </a:solidFill>
              </a:rPr>
              <a:t> </a:t>
            </a:r>
            <a:r>
              <a:rPr lang="en-GB" i="1" dirty="0">
                <a:solidFill>
                  <a:schemeClr val="tx2"/>
                </a:solidFill>
              </a:rPr>
              <a:t>The Satanic Bible</a:t>
            </a:r>
            <a:endParaRPr lang="en-GB" dirty="0" smtClean="0">
              <a:solidFill>
                <a:schemeClr val="tx2"/>
              </a:solidFill>
            </a:endParaRPr>
          </a:p>
          <a:p>
            <a:pPr>
              <a:buBlip>
                <a:blip r:embed="rId2"/>
              </a:buBlip>
            </a:pPr>
            <a:r>
              <a:rPr lang="en-GB" dirty="0">
                <a:solidFill>
                  <a:schemeClr val="tx2"/>
                </a:solidFill>
              </a:rPr>
              <a:t> </a:t>
            </a:r>
            <a:r>
              <a:rPr lang="en-GB" dirty="0" smtClean="0">
                <a:solidFill>
                  <a:schemeClr val="tx2"/>
                </a:solidFill>
              </a:rPr>
              <a:t>Upper-middle class converts</a:t>
            </a:r>
          </a:p>
          <a:p>
            <a:pPr>
              <a:buBlip>
                <a:blip r:embed="rId2"/>
              </a:buBlip>
            </a:pPr>
            <a:r>
              <a:rPr lang="en-GB" dirty="0" smtClean="0">
                <a:solidFill>
                  <a:schemeClr val="tx2"/>
                </a:solidFill>
              </a:rPr>
              <a:t> </a:t>
            </a:r>
            <a:r>
              <a:rPr lang="en-GB" dirty="0" err="1" smtClean="0">
                <a:solidFill>
                  <a:schemeClr val="tx2"/>
                </a:solidFill>
              </a:rPr>
              <a:t>Routinization</a:t>
            </a:r>
            <a:r>
              <a:rPr lang="en-GB" dirty="0">
                <a:solidFill>
                  <a:schemeClr val="tx2"/>
                </a:solidFill>
              </a:rPr>
              <a:t>, rebellion, tension, schisms, </a:t>
            </a:r>
            <a:r>
              <a:rPr lang="en-GB" dirty="0" smtClean="0">
                <a:solidFill>
                  <a:schemeClr val="tx2"/>
                </a:solidFill>
              </a:rPr>
              <a:t>controversy, anti-cult movement</a:t>
            </a:r>
          </a:p>
          <a:p>
            <a:pPr>
              <a:buBlip>
                <a:blip r:embed="rId2"/>
              </a:buBlip>
            </a:pPr>
            <a:r>
              <a:rPr lang="en-GB" dirty="0" smtClean="0">
                <a:solidFill>
                  <a:schemeClr val="tx2"/>
                </a:solidFill>
              </a:rPr>
              <a:t>World rejecting but not as Roy Wallis meant it – world affirming / world-embracing</a:t>
            </a:r>
          </a:p>
          <a:p>
            <a:pPr>
              <a:buBlip>
                <a:blip r:embed="rId2"/>
              </a:buBlip>
            </a:pPr>
            <a:r>
              <a:rPr lang="en-GB" dirty="0" smtClean="0">
                <a:solidFill>
                  <a:schemeClr val="tx2"/>
                </a:solidFill>
              </a:rPr>
              <a:t>Atheistic, humanistic, self </a:t>
            </a:r>
            <a:r>
              <a:rPr lang="en-GB" dirty="0" smtClean="0">
                <a:solidFill>
                  <a:schemeClr val="tx2"/>
                </a:solidFill>
              </a:rPr>
              <a:t>religion</a:t>
            </a:r>
          </a:p>
          <a:p>
            <a:pPr>
              <a:buBlip>
                <a:blip r:embed="rId2"/>
              </a:buBlip>
            </a:pPr>
            <a:r>
              <a:rPr lang="en-GB" dirty="0" smtClean="0">
                <a:solidFill>
                  <a:schemeClr val="tx2"/>
                </a:solidFill>
              </a:rPr>
              <a:t>Schisms – Church of Satanic Brotherhood and the Temple of Set</a:t>
            </a:r>
            <a:endParaRPr lang="en-GB" dirty="0" smtClean="0">
              <a:solidFill>
                <a:schemeClr val="tx2"/>
              </a:solidFill>
            </a:endParaRPr>
          </a:p>
          <a:p>
            <a:pPr>
              <a:buBlip>
                <a:blip r:embed="rId2"/>
              </a:buBlip>
            </a:pPr>
            <a:endParaRPr lang="en-GB" dirty="0"/>
          </a:p>
        </p:txBody>
      </p:sp>
    </p:spTree>
    <p:extLst>
      <p:ext uri="{BB962C8B-B14F-4D97-AF65-F5344CB8AC3E}">
        <p14:creationId xmlns:p14="http://schemas.microsoft.com/office/powerpoint/2010/main" val="122854"/>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accent1"/>
                </a:solidFill>
              </a:rPr>
              <a:t>INVENTED RELIGIONS</a:t>
            </a:r>
            <a:endParaRPr lang="en-US" dirty="0">
              <a:solidFill>
                <a:schemeClr val="accent1"/>
              </a:solidFill>
            </a:endParaRPr>
          </a:p>
        </p:txBody>
      </p:sp>
      <p:sp>
        <p:nvSpPr>
          <p:cNvPr id="5" name="Text Placeholder 4"/>
          <p:cNvSpPr>
            <a:spLocks noGrp="1"/>
          </p:cNvSpPr>
          <p:nvPr>
            <p:ph type="body" idx="1"/>
          </p:nvPr>
        </p:nvSpPr>
        <p:spPr/>
        <p:txBody>
          <a:bodyPr/>
          <a:lstStyle/>
          <a:p>
            <a:endParaRPr lang="en-US"/>
          </a:p>
        </p:txBody>
      </p:sp>
    </p:spTree>
    <p:extLst>
      <p:ext uri="{BB962C8B-B14F-4D97-AF65-F5344CB8AC3E}">
        <p14:creationId xmlns:p14="http://schemas.microsoft.com/office/powerpoint/2010/main" val="35942320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a:bodyPr>
          <a:lstStyle/>
          <a:p>
            <a:r>
              <a:rPr lang="en-GB" dirty="0">
                <a:solidFill>
                  <a:schemeClr val="tx2"/>
                </a:solidFill>
              </a:rPr>
              <a:t>‘Here are fake religions…doing real, authentic religious work in cyberspace by </a:t>
            </a:r>
            <a:r>
              <a:rPr lang="en-GB" dirty="0" smtClean="0">
                <a:solidFill>
                  <a:schemeClr val="tx2"/>
                </a:solidFill>
              </a:rPr>
              <a:t>negotiating </a:t>
            </a:r>
            <a:r>
              <a:rPr lang="en-GB" dirty="0">
                <a:solidFill>
                  <a:schemeClr val="tx2"/>
                </a:solidFill>
              </a:rPr>
              <a:t>what it means to be a human person in a human place’ (</a:t>
            </a:r>
            <a:r>
              <a:rPr lang="en-GB" dirty="0" err="1">
                <a:solidFill>
                  <a:schemeClr val="tx2"/>
                </a:solidFill>
              </a:rPr>
              <a:t>Chidester</a:t>
            </a:r>
            <a:r>
              <a:rPr lang="en-GB" dirty="0">
                <a:solidFill>
                  <a:schemeClr val="tx2"/>
                </a:solidFill>
              </a:rPr>
              <a:t>, ix)</a:t>
            </a:r>
          </a:p>
          <a:p>
            <a:r>
              <a:rPr lang="en-GB" dirty="0" smtClean="0">
                <a:solidFill>
                  <a:schemeClr val="tx2"/>
                </a:solidFill>
              </a:rPr>
              <a:t>Carole </a:t>
            </a:r>
            <a:r>
              <a:rPr lang="en-GB" dirty="0">
                <a:solidFill>
                  <a:schemeClr val="tx2"/>
                </a:solidFill>
              </a:rPr>
              <a:t>Cusack (2010, 1) notes that the idea of an invented religion stands against what is normally seen as a religion – divine revelation.  Especially hard when the religion itself declares that it is invented.  Come from human imagination.  </a:t>
            </a:r>
          </a:p>
          <a:p>
            <a:r>
              <a:rPr lang="en-GB" dirty="0" smtClean="0">
                <a:solidFill>
                  <a:schemeClr val="tx2"/>
                </a:solidFill>
              </a:rPr>
              <a:t>“</a:t>
            </a:r>
            <a:r>
              <a:rPr lang="en-GB" dirty="0">
                <a:solidFill>
                  <a:schemeClr val="tx2"/>
                </a:solidFill>
              </a:rPr>
              <a:t>Invented religions are an inevitable outcome of a society addicted to the consumption of novelties, in which the exercise of creativity and innovation in the development of products is rewarded by wealth and fame” (Cusack, 2010, 18).  </a:t>
            </a:r>
          </a:p>
          <a:p>
            <a:r>
              <a:rPr lang="en-GB" dirty="0">
                <a:solidFill>
                  <a:schemeClr val="tx2"/>
                </a:solidFill>
              </a:rPr>
              <a:t>“All the invented religions…promote interesting explanatory narratives that replicate the conditions of traditional religious forms (myths, sacred histories)” (Cusack, 2010, 25)</a:t>
            </a:r>
          </a:p>
          <a:p>
            <a:endParaRPr lang="en-US" dirty="0"/>
          </a:p>
        </p:txBody>
      </p:sp>
    </p:spTree>
    <p:extLst>
      <p:ext uri="{BB962C8B-B14F-4D97-AF65-F5344CB8AC3E}">
        <p14:creationId xmlns:p14="http://schemas.microsoft.com/office/powerpoint/2010/main" val="12608578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5" name="Text Placeholder 4"/>
          <p:cNvSpPr>
            <a:spLocks noGrp="1"/>
          </p:cNvSpPr>
          <p:nvPr>
            <p:ph type="body" idx="1"/>
          </p:nvPr>
        </p:nvSpPr>
        <p:spPr/>
        <p:txBody>
          <a:bodyPr/>
          <a:lstStyle/>
          <a:p>
            <a:r>
              <a:rPr lang="en-US" dirty="0" smtClean="0">
                <a:solidFill>
                  <a:srgbClr val="335B74"/>
                </a:solidFill>
              </a:rPr>
              <a:t>JEDAIISM</a:t>
            </a:r>
            <a:endParaRPr lang="en-US" dirty="0">
              <a:solidFill>
                <a:srgbClr val="335B74"/>
              </a:solidFill>
            </a:endParaRPr>
          </a:p>
        </p:txBody>
      </p:sp>
    </p:spTree>
    <p:extLst>
      <p:ext uri="{BB962C8B-B14F-4D97-AF65-F5344CB8AC3E}">
        <p14:creationId xmlns:p14="http://schemas.microsoft.com/office/powerpoint/2010/main" val="20894213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476672"/>
            <a:ext cx="7290055" cy="5472648"/>
          </a:xfrm>
        </p:spPr>
        <p:txBody>
          <a:bodyPr>
            <a:normAutofit/>
          </a:bodyPr>
          <a:lstStyle/>
          <a:p>
            <a:r>
              <a:rPr lang="en-GB" dirty="0"/>
              <a:t>2001 Census in various countries, </a:t>
            </a:r>
            <a:r>
              <a:rPr lang="en-GB" dirty="0" err="1"/>
              <a:t>inc</a:t>
            </a:r>
            <a:r>
              <a:rPr lang="en-GB" dirty="0"/>
              <a:t> the UK.  </a:t>
            </a:r>
          </a:p>
          <a:p>
            <a:r>
              <a:rPr lang="en-GB" dirty="0"/>
              <a:t>George Lucas’ </a:t>
            </a:r>
            <a:r>
              <a:rPr lang="en-GB" i="1" dirty="0"/>
              <a:t>Star Wars</a:t>
            </a:r>
            <a:r>
              <a:rPr lang="en-GB" dirty="0"/>
              <a:t>, </a:t>
            </a:r>
          </a:p>
          <a:p>
            <a:r>
              <a:rPr lang="en-GB" dirty="0" smtClean="0"/>
              <a:t>Yoda</a:t>
            </a:r>
            <a:endParaRPr lang="en-GB" dirty="0"/>
          </a:p>
          <a:p>
            <a:r>
              <a:rPr lang="en-GB" dirty="0"/>
              <a:t>The Force (religious concept) </a:t>
            </a:r>
            <a:r>
              <a:rPr lang="en-GB" dirty="0" err="1"/>
              <a:t>ch’i</a:t>
            </a:r>
            <a:r>
              <a:rPr lang="en-GB" dirty="0"/>
              <a:t> (Cusack, 2010, 121)</a:t>
            </a:r>
          </a:p>
          <a:p>
            <a:r>
              <a:rPr lang="en-GB" dirty="0" smtClean="0"/>
              <a:t>Hope </a:t>
            </a:r>
            <a:r>
              <a:rPr lang="en-GB" dirty="0"/>
              <a:t>and </a:t>
            </a:r>
            <a:r>
              <a:rPr lang="en-GB" dirty="0" err="1"/>
              <a:t>heros</a:t>
            </a:r>
            <a:r>
              <a:rPr lang="en-GB" dirty="0"/>
              <a:t>, rites of passage (Cusack, 2010, 119).  </a:t>
            </a:r>
          </a:p>
          <a:p>
            <a:r>
              <a:rPr lang="en-GB" dirty="0"/>
              <a:t>“The model proposed in this book, that narratives fire the imagination of certain people who get together and instantiate the </a:t>
            </a:r>
            <a:r>
              <a:rPr lang="en-GB" dirty="0" smtClean="0"/>
              <a:t>religion in </a:t>
            </a:r>
            <a:r>
              <a:rPr lang="en-GB" dirty="0"/>
              <a:t>the ‘real world’, taking a </a:t>
            </a:r>
            <a:r>
              <a:rPr lang="en-GB" dirty="0" smtClean="0"/>
              <a:t>pragmatic </a:t>
            </a:r>
            <a:r>
              <a:rPr lang="en-GB" dirty="0"/>
              <a:t>stance and asking ‘does it work’ rather than ‘is it true?’ applies in the case of </a:t>
            </a:r>
            <a:r>
              <a:rPr lang="en-GB" dirty="0" err="1"/>
              <a:t>Jedaiism</a:t>
            </a:r>
            <a:r>
              <a:rPr lang="en-GB" dirty="0"/>
              <a:t>” (Cusack, 2010. 125).  </a:t>
            </a:r>
          </a:p>
          <a:p>
            <a:endParaRPr lang="en-US" dirty="0"/>
          </a:p>
        </p:txBody>
      </p:sp>
      <p:pic>
        <p:nvPicPr>
          <p:cNvPr id="4" name="Picture 3"/>
          <p:cNvPicPr>
            <a:picLocks noChangeAspect="1"/>
          </p:cNvPicPr>
          <p:nvPr/>
        </p:nvPicPr>
        <p:blipFill>
          <a:blip r:embed="rId2"/>
          <a:stretch>
            <a:fillRect/>
          </a:stretch>
        </p:blipFill>
        <p:spPr>
          <a:xfrm>
            <a:off x="6091684" y="4282750"/>
            <a:ext cx="3052316" cy="2573521"/>
          </a:xfrm>
          <a:prstGeom prst="rect">
            <a:avLst/>
          </a:prstGeom>
        </p:spPr>
      </p:pic>
    </p:spTree>
    <p:extLst>
      <p:ext uri="{BB962C8B-B14F-4D97-AF65-F5344CB8AC3E}">
        <p14:creationId xmlns:p14="http://schemas.microsoft.com/office/powerpoint/2010/main" val="25261542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Text Placeholder 4"/>
          <p:cNvSpPr>
            <a:spLocks noGrp="1"/>
          </p:cNvSpPr>
          <p:nvPr>
            <p:ph type="body" idx="1"/>
          </p:nvPr>
        </p:nvSpPr>
        <p:spPr/>
        <p:txBody>
          <a:bodyPr/>
          <a:lstStyle/>
          <a:p>
            <a:r>
              <a:rPr lang="en-US" dirty="0" smtClean="0">
                <a:solidFill>
                  <a:schemeClr val="tx2"/>
                </a:solidFill>
              </a:rPr>
              <a:t>Church of the Flying Spaghetti Monster</a:t>
            </a:r>
            <a:endParaRPr lang="en-US" dirty="0">
              <a:solidFill>
                <a:schemeClr val="tx2"/>
              </a:solidFill>
            </a:endParaRPr>
          </a:p>
        </p:txBody>
      </p:sp>
    </p:spTree>
    <p:extLst>
      <p:ext uri="{BB962C8B-B14F-4D97-AF65-F5344CB8AC3E}">
        <p14:creationId xmlns:p14="http://schemas.microsoft.com/office/powerpoint/2010/main" val="9254525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rcRect t="-5032" b="-5032"/>
          <a:stretch>
            <a:fillRect/>
          </a:stretch>
        </p:blipFill>
        <p:spPr>
          <a:xfrm>
            <a:off x="3905867" y="0"/>
            <a:ext cx="5214343" cy="2877781"/>
          </a:xfrm>
        </p:spPr>
      </p:pic>
      <p:sp>
        <p:nvSpPr>
          <p:cNvPr id="5" name="Rectangle 4"/>
          <p:cNvSpPr/>
          <p:nvPr/>
        </p:nvSpPr>
        <p:spPr>
          <a:xfrm>
            <a:off x="35291" y="2924944"/>
            <a:ext cx="6750496" cy="2585323"/>
          </a:xfrm>
          <a:prstGeom prst="rect">
            <a:avLst/>
          </a:prstGeom>
        </p:spPr>
        <p:txBody>
          <a:bodyPr wrap="square">
            <a:spAutoFit/>
          </a:bodyPr>
          <a:lstStyle/>
          <a:p>
            <a:r>
              <a:rPr lang="en-GB" dirty="0">
                <a:solidFill>
                  <a:srgbClr val="335B74"/>
                </a:solidFill>
              </a:rPr>
              <a:t>Bobby Henderson 2005</a:t>
            </a:r>
          </a:p>
          <a:p>
            <a:r>
              <a:rPr lang="en-GB" dirty="0">
                <a:solidFill>
                  <a:srgbClr val="335B74"/>
                </a:solidFill>
              </a:rPr>
              <a:t>Protest against Creationism taught in Schools alongside Evolution. </a:t>
            </a:r>
            <a:r>
              <a:rPr lang="en-GB" dirty="0" smtClean="0">
                <a:solidFill>
                  <a:srgbClr val="335B74"/>
                </a:solidFill>
              </a:rPr>
              <a:t>Rapidly </a:t>
            </a:r>
            <a:r>
              <a:rPr lang="en-GB" dirty="0">
                <a:solidFill>
                  <a:srgbClr val="335B74"/>
                </a:solidFill>
              </a:rPr>
              <a:t>gained popularity: 1) appeal of claims 2) humour – spaghetti with meatballs for eyes and recreation of </a:t>
            </a:r>
            <a:r>
              <a:rPr lang="en-GB" dirty="0" err="1">
                <a:solidFill>
                  <a:srgbClr val="335B74"/>
                </a:solidFill>
              </a:rPr>
              <a:t>Michaelangelo’s</a:t>
            </a:r>
            <a:r>
              <a:rPr lang="en-GB" dirty="0">
                <a:solidFill>
                  <a:srgbClr val="335B74"/>
                </a:solidFill>
              </a:rPr>
              <a:t> The Creation of Adam, with the FSM’s ‘</a:t>
            </a:r>
            <a:r>
              <a:rPr lang="en-GB" dirty="0" err="1">
                <a:solidFill>
                  <a:srgbClr val="335B74"/>
                </a:solidFill>
              </a:rPr>
              <a:t>noodly</a:t>
            </a:r>
            <a:r>
              <a:rPr lang="en-GB" dirty="0">
                <a:solidFill>
                  <a:srgbClr val="335B74"/>
                </a:solidFill>
              </a:rPr>
              <a:t> </a:t>
            </a:r>
            <a:r>
              <a:rPr lang="en-GB" dirty="0" err="1">
                <a:solidFill>
                  <a:srgbClr val="335B74"/>
                </a:solidFill>
              </a:rPr>
              <a:t>apendage</a:t>
            </a:r>
            <a:r>
              <a:rPr lang="en-GB" dirty="0">
                <a:solidFill>
                  <a:srgbClr val="335B74"/>
                </a:solidFill>
              </a:rPr>
              <a:t>’ touching Adam’s hand 3) the stand against Creationism (Cusack, 2010, 133).     </a:t>
            </a:r>
          </a:p>
          <a:p>
            <a:endParaRPr lang="en-GB" smtClean="0">
              <a:solidFill>
                <a:srgbClr val="335B74"/>
              </a:solidFill>
            </a:endParaRPr>
          </a:p>
          <a:p>
            <a:r>
              <a:rPr lang="en-GB" smtClean="0">
                <a:solidFill>
                  <a:srgbClr val="335B74"/>
                </a:solidFill>
              </a:rPr>
              <a:t>Sects </a:t>
            </a:r>
            <a:r>
              <a:rPr lang="en-GB" dirty="0">
                <a:solidFill>
                  <a:srgbClr val="335B74"/>
                </a:solidFill>
              </a:rPr>
              <a:t>– </a:t>
            </a:r>
            <a:r>
              <a:rPr lang="en-GB" dirty="0" err="1">
                <a:solidFill>
                  <a:srgbClr val="335B74"/>
                </a:solidFill>
              </a:rPr>
              <a:t>eg</a:t>
            </a:r>
            <a:r>
              <a:rPr lang="en-GB" dirty="0">
                <a:solidFill>
                  <a:srgbClr val="335B74"/>
                </a:solidFill>
              </a:rPr>
              <a:t> the Mystical Order of the FSM, the </a:t>
            </a:r>
            <a:r>
              <a:rPr lang="en-GB" dirty="0" err="1">
                <a:solidFill>
                  <a:srgbClr val="335B74"/>
                </a:solidFill>
              </a:rPr>
              <a:t>Moomonist</a:t>
            </a:r>
            <a:r>
              <a:rPr lang="en-GB" dirty="0">
                <a:solidFill>
                  <a:srgbClr val="335B74"/>
                </a:solidFill>
              </a:rPr>
              <a:t> Church of His </a:t>
            </a:r>
            <a:r>
              <a:rPr lang="en-GB" dirty="0" err="1">
                <a:solidFill>
                  <a:srgbClr val="335B74"/>
                </a:solidFill>
              </a:rPr>
              <a:t>Spaghettiness</a:t>
            </a:r>
            <a:r>
              <a:rPr lang="en-GB" dirty="0">
                <a:solidFill>
                  <a:srgbClr val="335B74"/>
                </a:solidFill>
              </a:rPr>
              <a:t>, the First Church of the FSM (Cusack, 2010, 137).  </a:t>
            </a:r>
          </a:p>
        </p:txBody>
      </p:sp>
    </p:spTree>
    <p:extLst>
      <p:ext uri="{BB962C8B-B14F-4D97-AF65-F5344CB8AC3E}">
        <p14:creationId xmlns:p14="http://schemas.microsoft.com/office/powerpoint/2010/main" val="39482001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1330</TotalTime>
  <Words>2604</Words>
  <Application>Microsoft Macintosh PowerPoint</Application>
  <PresentationFormat>On-screen Show (4:3)</PresentationFormat>
  <Paragraphs>134</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Integral</vt:lpstr>
      <vt:lpstr>Other nrms mcn eraill </vt:lpstr>
      <vt:lpstr>PowerPoint Presentation</vt:lpstr>
      <vt:lpstr>Ufo groups</vt:lpstr>
      <vt:lpstr>http://web.archive.org/web/20110721182919/http://www.heavensgate.com/ </vt:lpstr>
      <vt:lpstr>PowerPoint Presentation</vt:lpstr>
      <vt:lpstr>PowerPoint Presentation</vt:lpstr>
      <vt:lpstr>PowerPoint Presentation</vt:lpstr>
      <vt:lpstr>PowerPoint Presentation</vt:lpstr>
      <vt:lpstr>PowerPoint Presentation</vt:lpstr>
      <vt:lpstr>UFO GROUPS</vt:lpstr>
      <vt:lpstr>PowerPoint Presentation</vt:lpstr>
      <vt:lpstr>PowerPoint Presentation</vt:lpstr>
      <vt:lpstr>Plans for Embassy</vt:lpstr>
      <vt:lpstr>PowerPoint Presentation</vt:lpstr>
      <vt:lpstr>PowerPoint Presentation</vt:lpstr>
      <vt:lpstr>PowerPoint Presentation</vt:lpstr>
      <vt:lpstr>PowerPoint Presentation</vt:lpstr>
      <vt:lpstr>SEX IN NRMS</vt:lpstr>
      <vt:lpstr>PowerPoint Presentation</vt:lpstr>
      <vt:lpstr>PowerPoint Presentation</vt:lpstr>
      <vt:lpstr>PowerPoint Presentation</vt:lpstr>
      <vt:lpstr>PowerPoint Presentation</vt:lpstr>
      <vt:lpstr>PAGAN NEW RELIGIONS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Satanic nrms</vt:lpstr>
      <vt:lpstr>PowerPoint Presentation</vt:lpstr>
      <vt:lpstr>PowerPoint Presentation</vt:lpstr>
      <vt:lpstr>INVENTED RELIGIONS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dc:title>
  <dc:creator>Sarah</dc:creator>
  <cp:lastModifiedBy>Sarah</cp:lastModifiedBy>
  <cp:revision>41</cp:revision>
  <dcterms:created xsi:type="dcterms:W3CDTF">2012-12-03T19:35:23Z</dcterms:created>
  <dcterms:modified xsi:type="dcterms:W3CDTF">2016-03-16T00:36:40Z</dcterms:modified>
</cp:coreProperties>
</file>