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7" r:id="rId2"/>
    <p:sldId id="258" r:id="rId3"/>
    <p:sldId id="259" r:id="rId4"/>
    <p:sldId id="260" r:id="rId5"/>
    <p:sldId id="261" r:id="rId6"/>
    <p:sldId id="263" r:id="rId7"/>
    <p:sldId id="262" r:id="rId8"/>
    <p:sldId id="266" r:id="rId9"/>
    <p:sldId id="267" r:id="rId10"/>
    <p:sldId id="268" r:id="rId11"/>
    <p:sldId id="596" r:id="rId12"/>
    <p:sldId id="59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33" autoAdjust="0"/>
    <p:restoredTop sz="81908" autoAdjust="0"/>
  </p:normalViewPr>
  <p:slideViewPr>
    <p:cSldViewPr snapToGrid="0">
      <p:cViewPr varScale="1">
        <p:scale>
          <a:sx n="70" d="100"/>
          <a:sy n="70" d="100"/>
        </p:scale>
        <p:origin x="7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1"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E17FB8-4ED9-488D-AE18-B7ED9C5CF06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EFD4E69-C826-40D5-AEEE-83C400001985}">
      <dgm:prSet/>
      <dgm:spPr/>
      <dgm:t>
        <a:bodyPr/>
        <a:lstStyle/>
        <a:p>
          <a:pPr>
            <a:lnSpc>
              <a:spcPct val="100000"/>
            </a:lnSpc>
          </a:pPr>
          <a:r>
            <a:rPr lang="en-GB" b="1" dirty="0"/>
            <a:t>Fuel &amp; Flour Café</a:t>
          </a:r>
          <a:br>
            <a:rPr lang="en-GB" dirty="0"/>
          </a:br>
          <a:r>
            <a:rPr lang="en-GB" i="1" dirty="0"/>
            <a:t>Healthy bakery café | London | Near a busy gym</a:t>
          </a:r>
          <a:endParaRPr lang="en-US" dirty="0"/>
        </a:p>
      </dgm:t>
    </dgm:pt>
    <dgm:pt modelId="{06240FBA-F937-469E-B86B-D0F783BF36FE}" type="parTrans" cxnId="{28BD1B7B-B24D-4A14-B946-ACD00FD66B11}">
      <dgm:prSet/>
      <dgm:spPr/>
      <dgm:t>
        <a:bodyPr/>
        <a:lstStyle/>
        <a:p>
          <a:endParaRPr lang="en-US"/>
        </a:p>
      </dgm:t>
    </dgm:pt>
    <dgm:pt modelId="{22B82A17-EA80-4B55-B1C4-CB0B52E29BA3}" type="sibTrans" cxnId="{28BD1B7B-B24D-4A14-B946-ACD00FD66B11}">
      <dgm:prSet/>
      <dgm:spPr/>
      <dgm:t>
        <a:bodyPr/>
        <a:lstStyle/>
        <a:p>
          <a:endParaRPr lang="en-US"/>
        </a:p>
      </dgm:t>
    </dgm:pt>
    <dgm:pt modelId="{D1E9B2FD-5827-4587-B4EF-5778FA49A02F}">
      <dgm:prSet/>
      <dgm:spPr/>
      <dgm:t>
        <a:bodyPr/>
        <a:lstStyle/>
        <a:p>
          <a:pPr>
            <a:lnSpc>
              <a:spcPct val="100000"/>
            </a:lnSpc>
          </a:pPr>
          <a:r>
            <a:rPr lang="en-GB" b="1"/>
            <a:t>Business Concept</a:t>
          </a:r>
          <a:br>
            <a:rPr lang="en-GB"/>
          </a:br>
          <a:r>
            <a:rPr lang="en-GB"/>
            <a:t>• Healthy and convenient food for active lifestyles</a:t>
          </a:r>
          <a:br>
            <a:rPr lang="en-GB"/>
          </a:br>
          <a:r>
            <a:rPr lang="en-GB"/>
            <a:t>• High-protein and gluten-free focus</a:t>
          </a:r>
          <a:endParaRPr lang="en-US"/>
        </a:p>
      </dgm:t>
    </dgm:pt>
    <dgm:pt modelId="{08D9405B-2B2D-46B4-9A78-795A131E07A0}" type="parTrans" cxnId="{08A60EC3-9C90-4F2C-9302-C87309A0D703}">
      <dgm:prSet/>
      <dgm:spPr/>
      <dgm:t>
        <a:bodyPr/>
        <a:lstStyle/>
        <a:p>
          <a:endParaRPr lang="en-US"/>
        </a:p>
      </dgm:t>
    </dgm:pt>
    <dgm:pt modelId="{58618D6B-F17F-45D8-B4BF-0E74F5101786}" type="sibTrans" cxnId="{08A60EC3-9C90-4F2C-9302-C87309A0D703}">
      <dgm:prSet/>
      <dgm:spPr/>
      <dgm:t>
        <a:bodyPr/>
        <a:lstStyle/>
        <a:p>
          <a:endParaRPr lang="en-US"/>
        </a:p>
      </dgm:t>
    </dgm:pt>
    <dgm:pt modelId="{004E1F97-E59B-45F3-8DC8-5F4B80685611}">
      <dgm:prSet/>
      <dgm:spPr/>
      <dgm:t>
        <a:bodyPr/>
        <a:lstStyle/>
        <a:p>
          <a:pPr>
            <a:lnSpc>
              <a:spcPct val="100000"/>
            </a:lnSpc>
          </a:pPr>
          <a:r>
            <a:rPr lang="en-GB" b="1"/>
            <a:t>Products &amp; Services</a:t>
          </a:r>
          <a:br>
            <a:rPr lang="en-GB"/>
          </a:br>
          <a:r>
            <a:rPr lang="en-GB"/>
            <a:t>• Healthy baked goods</a:t>
          </a:r>
          <a:br>
            <a:rPr lang="en-GB"/>
          </a:br>
          <a:r>
            <a:rPr lang="en-GB"/>
            <a:t>• Protein shakes &amp; smoothies</a:t>
          </a:r>
          <a:br>
            <a:rPr lang="en-GB"/>
          </a:br>
          <a:r>
            <a:rPr lang="en-GB"/>
            <a:t>• Protein-packed salads</a:t>
          </a:r>
          <a:br>
            <a:rPr lang="en-GB"/>
          </a:br>
          <a:r>
            <a:rPr lang="en-GB"/>
            <a:t>• Speciality coffee</a:t>
          </a:r>
          <a:endParaRPr lang="en-US"/>
        </a:p>
      </dgm:t>
    </dgm:pt>
    <dgm:pt modelId="{848FB5FB-A2B0-4A60-A30E-F2A6EA7D6A9F}" type="parTrans" cxnId="{9DA35A05-A456-43BB-ACB9-1A321429EAC0}">
      <dgm:prSet/>
      <dgm:spPr/>
      <dgm:t>
        <a:bodyPr/>
        <a:lstStyle/>
        <a:p>
          <a:endParaRPr lang="en-US"/>
        </a:p>
      </dgm:t>
    </dgm:pt>
    <dgm:pt modelId="{593A24D5-2551-4009-A628-C4CA08856824}" type="sibTrans" cxnId="{9DA35A05-A456-43BB-ACB9-1A321429EAC0}">
      <dgm:prSet/>
      <dgm:spPr/>
      <dgm:t>
        <a:bodyPr/>
        <a:lstStyle/>
        <a:p>
          <a:endParaRPr lang="en-US"/>
        </a:p>
      </dgm:t>
    </dgm:pt>
    <dgm:pt modelId="{32DB5D08-2A6B-4D52-86AD-A156AC4D3AED}">
      <dgm:prSet/>
      <dgm:spPr/>
      <dgm:t>
        <a:bodyPr/>
        <a:lstStyle/>
        <a:p>
          <a:pPr>
            <a:lnSpc>
              <a:spcPct val="100000"/>
            </a:lnSpc>
          </a:pPr>
          <a:r>
            <a:rPr lang="en-GB" b="1" dirty="0"/>
            <a:t>Market Need</a:t>
          </a:r>
          <a:br>
            <a:rPr lang="en-GB" dirty="0"/>
          </a:br>
          <a:r>
            <a:rPr lang="en-GB" dirty="0"/>
            <a:t>• Nutritious and convenient food for health-conscious customers</a:t>
          </a:r>
          <a:br>
            <a:rPr lang="en-GB" dirty="0"/>
          </a:br>
          <a:r>
            <a:rPr lang="en-GB" dirty="0"/>
            <a:t>• Convenient location near a busy gym</a:t>
          </a:r>
          <a:endParaRPr lang="en-US" dirty="0"/>
        </a:p>
      </dgm:t>
    </dgm:pt>
    <dgm:pt modelId="{1EFAA7F0-4745-442D-A64B-C4F7A5BEDB2C}" type="parTrans" cxnId="{1521E864-5CB8-483B-A47C-8523911A2926}">
      <dgm:prSet/>
      <dgm:spPr/>
      <dgm:t>
        <a:bodyPr/>
        <a:lstStyle/>
        <a:p>
          <a:endParaRPr lang="en-US"/>
        </a:p>
      </dgm:t>
    </dgm:pt>
    <dgm:pt modelId="{304F756F-AA6D-4FE9-B3AA-C5001B754A98}" type="sibTrans" cxnId="{1521E864-5CB8-483B-A47C-8523911A2926}">
      <dgm:prSet/>
      <dgm:spPr/>
      <dgm:t>
        <a:bodyPr/>
        <a:lstStyle/>
        <a:p>
          <a:endParaRPr lang="en-US"/>
        </a:p>
      </dgm:t>
    </dgm:pt>
    <dgm:pt modelId="{0FD8BB71-E26F-49E8-A967-BBF5DECF59FD}" type="pres">
      <dgm:prSet presAssocID="{B4E17FB8-4ED9-488D-AE18-B7ED9C5CF069}" presName="root" presStyleCnt="0">
        <dgm:presLayoutVars>
          <dgm:dir/>
          <dgm:resizeHandles val="exact"/>
        </dgm:presLayoutVars>
      </dgm:prSet>
      <dgm:spPr/>
    </dgm:pt>
    <dgm:pt modelId="{0BCEA4F5-50DD-44C7-81C0-E0BAFB3BE757}" type="pres">
      <dgm:prSet presAssocID="{FEFD4E69-C826-40D5-AEEE-83C400001985}" presName="compNode" presStyleCnt="0"/>
      <dgm:spPr/>
    </dgm:pt>
    <dgm:pt modelId="{A7313644-6C9A-442D-BA14-D15AE1E351D4}" type="pres">
      <dgm:prSet presAssocID="{FEFD4E69-C826-40D5-AEEE-83C400001985}" presName="bgRect" presStyleLbl="bgShp" presStyleIdx="0" presStyleCnt="4" custLinFactNeighborX="-2340" custLinFactNeighborY="4805"/>
      <dgm:spPr/>
    </dgm:pt>
    <dgm:pt modelId="{0BB0F2C4-FE60-4047-8E68-BD9BE812E507}" type="pres">
      <dgm:prSet presAssocID="{FEFD4E69-C826-40D5-AEEE-83C40000198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Fork and knife"/>
        </a:ext>
      </dgm:extLst>
    </dgm:pt>
    <dgm:pt modelId="{8439063A-CA2D-4C38-BAE3-C1201522E097}" type="pres">
      <dgm:prSet presAssocID="{FEFD4E69-C826-40D5-AEEE-83C400001985}" presName="spaceRect" presStyleCnt="0"/>
      <dgm:spPr/>
    </dgm:pt>
    <dgm:pt modelId="{A613FE4D-0A71-4C98-8EFC-CB039D8346DF}" type="pres">
      <dgm:prSet presAssocID="{FEFD4E69-C826-40D5-AEEE-83C400001985}" presName="parTx" presStyleLbl="revTx" presStyleIdx="0" presStyleCnt="4">
        <dgm:presLayoutVars>
          <dgm:chMax val="0"/>
          <dgm:chPref val="0"/>
        </dgm:presLayoutVars>
      </dgm:prSet>
      <dgm:spPr/>
    </dgm:pt>
    <dgm:pt modelId="{5AB2B967-ADEB-441B-AB17-6B5925E87083}" type="pres">
      <dgm:prSet presAssocID="{22B82A17-EA80-4B55-B1C4-CB0B52E29BA3}" presName="sibTrans" presStyleCnt="0"/>
      <dgm:spPr/>
    </dgm:pt>
    <dgm:pt modelId="{7DC71774-DE13-458B-89EE-F7A1E8F3583F}" type="pres">
      <dgm:prSet presAssocID="{D1E9B2FD-5827-4587-B4EF-5778FA49A02F}" presName="compNode" presStyleCnt="0"/>
      <dgm:spPr/>
    </dgm:pt>
    <dgm:pt modelId="{87B7ED16-23CC-4C84-9935-B5FDFC87DBD3}" type="pres">
      <dgm:prSet presAssocID="{D1E9B2FD-5827-4587-B4EF-5778FA49A02F}" presName="bgRect" presStyleLbl="bgShp" presStyleIdx="1" presStyleCnt="4"/>
      <dgm:spPr/>
    </dgm:pt>
    <dgm:pt modelId="{C8B840E7-268A-49BE-9028-173956779ABB}" type="pres">
      <dgm:prSet presAssocID="{D1E9B2FD-5827-4587-B4EF-5778FA49A02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ruit Bowl"/>
        </a:ext>
      </dgm:extLst>
    </dgm:pt>
    <dgm:pt modelId="{09483167-F394-4CAB-886C-83F60D3CB403}" type="pres">
      <dgm:prSet presAssocID="{D1E9B2FD-5827-4587-B4EF-5778FA49A02F}" presName="spaceRect" presStyleCnt="0"/>
      <dgm:spPr/>
    </dgm:pt>
    <dgm:pt modelId="{ED54464E-30F0-44F2-AF76-41661ED8F038}" type="pres">
      <dgm:prSet presAssocID="{D1E9B2FD-5827-4587-B4EF-5778FA49A02F}" presName="parTx" presStyleLbl="revTx" presStyleIdx="1" presStyleCnt="4">
        <dgm:presLayoutVars>
          <dgm:chMax val="0"/>
          <dgm:chPref val="0"/>
        </dgm:presLayoutVars>
      </dgm:prSet>
      <dgm:spPr/>
    </dgm:pt>
    <dgm:pt modelId="{7FD13591-253D-4045-8944-6DE221B246D7}" type="pres">
      <dgm:prSet presAssocID="{58618D6B-F17F-45D8-B4BF-0E74F5101786}" presName="sibTrans" presStyleCnt="0"/>
      <dgm:spPr/>
    </dgm:pt>
    <dgm:pt modelId="{FD8BCE82-A946-4FA0-A738-725FDF0F741B}" type="pres">
      <dgm:prSet presAssocID="{004E1F97-E59B-45F3-8DC8-5F4B80685611}" presName="compNode" presStyleCnt="0"/>
      <dgm:spPr/>
    </dgm:pt>
    <dgm:pt modelId="{7F0A2C27-85F8-418D-BE4F-D6FED867D96F}" type="pres">
      <dgm:prSet presAssocID="{004E1F97-E59B-45F3-8DC8-5F4B80685611}" presName="bgRect" presStyleLbl="bgShp" presStyleIdx="2" presStyleCnt="4"/>
      <dgm:spPr/>
    </dgm:pt>
    <dgm:pt modelId="{AA6C3E19-5B96-4A66-AFE6-DE05BA474738}" type="pres">
      <dgm:prSet presAssocID="{004E1F97-E59B-45F3-8DC8-5F4B8068561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ooked Turkey"/>
        </a:ext>
      </dgm:extLst>
    </dgm:pt>
    <dgm:pt modelId="{EA994F95-3531-439A-82C2-09950596190F}" type="pres">
      <dgm:prSet presAssocID="{004E1F97-E59B-45F3-8DC8-5F4B80685611}" presName="spaceRect" presStyleCnt="0"/>
      <dgm:spPr/>
    </dgm:pt>
    <dgm:pt modelId="{13E5347A-9EEA-4BF3-A5AC-C08A6B5FB246}" type="pres">
      <dgm:prSet presAssocID="{004E1F97-E59B-45F3-8DC8-5F4B80685611}" presName="parTx" presStyleLbl="revTx" presStyleIdx="2" presStyleCnt="4">
        <dgm:presLayoutVars>
          <dgm:chMax val="0"/>
          <dgm:chPref val="0"/>
        </dgm:presLayoutVars>
      </dgm:prSet>
      <dgm:spPr/>
    </dgm:pt>
    <dgm:pt modelId="{F7508A73-313A-4D85-9437-70E5D15613AA}" type="pres">
      <dgm:prSet presAssocID="{593A24D5-2551-4009-A628-C4CA08856824}" presName="sibTrans" presStyleCnt="0"/>
      <dgm:spPr/>
    </dgm:pt>
    <dgm:pt modelId="{709DDE71-8D8A-432D-B9FF-08723470C76F}" type="pres">
      <dgm:prSet presAssocID="{32DB5D08-2A6B-4D52-86AD-A156AC4D3AED}" presName="compNode" presStyleCnt="0"/>
      <dgm:spPr/>
    </dgm:pt>
    <dgm:pt modelId="{1D8756A1-6A87-4DEC-9280-7C28403B7CEF}" type="pres">
      <dgm:prSet presAssocID="{32DB5D08-2A6B-4D52-86AD-A156AC4D3AED}" presName="bgRect" presStyleLbl="bgShp" presStyleIdx="3" presStyleCnt="4"/>
      <dgm:spPr/>
    </dgm:pt>
    <dgm:pt modelId="{E6215D81-2A10-48A3-A397-5EA65DD51D30}" type="pres">
      <dgm:prSet presAssocID="{32DB5D08-2A6B-4D52-86AD-A156AC4D3AE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vocado"/>
        </a:ext>
      </dgm:extLst>
    </dgm:pt>
    <dgm:pt modelId="{C9FF9BD4-8A30-46C3-A117-3253E857F5AD}" type="pres">
      <dgm:prSet presAssocID="{32DB5D08-2A6B-4D52-86AD-A156AC4D3AED}" presName="spaceRect" presStyleCnt="0"/>
      <dgm:spPr/>
    </dgm:pt>
    <dgm:pt modelId="{7A2F57F7-F017-42D4-B5CF-1CDE99287792}" type="pres">
      <dgm:prSet presAssocID="{32DB5D08-2A6B-4D52-86AD-A156AC4D3AED}" presName="parTx" presStyleLbl="revTx" presStyleIdx="3" presStyleCnt="4">
        <dgm:presLayoutVars>
          <dgm:chMax val="0"/>
          <dgm:chPref val="0"/>
        </dgm:presLayoutVars>
      </dgm:prSet>
      <dgm:spPr/>
    </dgm:pt>
  </dgm:ptLst>
  <dgm:cxnLst>
    <dgm:cxn modelId="{9DA35A05-A456-43BB-ACB9-1A321429EAC0}" srcId="{B4E17FB8-4ED9-488D-AE18-B7ED9C5CF069}" destId="{004E1F97-E59B-45F3-8DC8-5F4B80685611}" srcOrd="2" destOrd="0" parTransId="{848FB5FB-A2B0-4A60-A30E-F2A6EA7D6A9F}" sibTransId="{593A24D5-2551-4009-A628-C4CA08856824}"/>
    <dgm:cxn modelId="{1521E864-5CB8-483B-A47C-8523911A2926}" srcId="{B4E17FB8-4ED9-488D-AE18-B7ED9C5CF069}" destId="{32DB5D08-2A6B-4D52-86AD-A156AC4D3AED}" srcOrd="3" destOrd="0" parTransId="{1EFAA7F0-4745-442D-A64B-C4F7A5BEDB2C}" sibTransId="{304F756F-AA6D-4FE9-B3AA-C5001B754A98}"/>
    <dgm:cxn modelId="{28BD1B7B-B24D-4A14-B946-ACD00FD66B11}" srcId="{B4E17FB8-4ED9-488D-AE18-B7ED9C5CF069}" destId="{FEFD4E69-C826-40D5-AEEE-83C400001985}" srcOrd="0" destOrd="0" parTransId="{06240FBA-F937-469E-B86B-D0F783BF36FE}" sibTransId="{22B82A17-EA80-4B55-B1C4-CB0B52E29BA3}"/>
    <dgm:cxn modelId="{D26F0280-8DBD-4E1C-B352-7C7162DB73DB}" type="presOf" srcId="{B4E17FB8-4ED9-488D-AE18-B7ED9C5CF069}" destId="{0FD8BB71-E26F-49E8-A967-BBF5DECF59FD}" srcOrd="0" destOrd="0" presId="urn:microsoft.com/office/officeart/2018/2/layout/IconVerticalSolidList"/>
    <dgm:cxn modelId="{CBD1B783-C2F0-4183-994A-7C156AD700EE}" type="presOf" srcId="{32DB5D08-2A6B-4D52-86AD-A156AC4D3AED}" destId="{7A2F57F7-F017-42D4-B5CF-1CDE99287792}" srcOrd="0" destOrd="0" presId="urn:microsoft.com/office/officeart/2018/2/layout/IconVerticalSolidList"/>
    <dgm:cxn modelId="{72747386-F9A3-4159-85A0-56F568459FBC}" type="presOf" srcId="{004E1F97-E59B-45F3-8DC8-5F4B80685611}" destId="{13E5347A-9EEA-4BF3-A5AC-C08A6B5FB246}" srcOrd="0" destOrd="0" presId="urn:microsoft.com/office/officeart/2018/2/layout/IconVerticalSolidList"/>
    <dgm:cxn modelId="{08A60EC3-9C90-4F2C-9302-C87309A0D703}" srcId="{B4E17FB8-4ED9-488D-AE18-B7ED9C5CF069}" destId="{D1E9B2FD-5827-4587-B4EF-5778FA49A02F}" srcOrd="1" destOrd="0" parTransId="{08D9405B-2B2D-46B4-9A78-795A131E07A0}" sibTransId="{58618D6B-F17F-45D8-B4BF-0E74F5101786}"/>
    <dgm:cxn modelId="{7ACB2EDD-A3A1-48D3-9509-97557FAAF1D6}" type="presOf" srcId="{FEFD4E69-C826-40D5-AEEE-83C400001985}" destId="{A613FE4D-0A71-4C98-8EFC-CB039D8346DF}" srcOrd="0" destOrd="0" presId="urn:microsoft.com/office/officeart/2018/2/layout/IconVerticalSolidList"/>
    <dgm:cxn modelId="{F344E1FC-E9A2-49B4-99F1-F9D2A81235D1}" type="presOf" srcId="{D1E9B2FD-5827-4587-B4EF-5778FA49A02F}" destId="{ED54464E-30F0-44F2-AF76-41661ED8F038}" srcOrd="0" destOrd="0" presId="urn:microsoft.com/office/officeart/2018/2/layout/IconVerticalSolidList"/>
    <dgm:cxn modelId="{2DF7391E-47A3-4548-92A1-9082547E7CFE}" type="presParOf" srcId="{0FD8BB71-E26F-49E8-A967-BBF5DECF59FD}" destId="{0BCEA4F5-50DD-44C7-81C0-E0BAFB3BE757}" srcOrd="0" destOrd="0" presId="urn:microsoft.com/office/officeart/2018/2/layout/IconVerticalSolidList"/>
    <dgm:cxn modelId="{86207A64-C9B8-49F2-8830-C62B0BC899FB}" type="presParOf" srcId="{0BCEA4F5-50DD-44C7-81C0-E0BAFB3BE757}" destId="{A7313644-6C9A-442D-BA14-D15AE1E351D4}" srcOrd="0" destOrd="0" presId="urn:microsoft.com/office/officeart/2018/2/layout/IconVerticalSolidList"/>
    <dgm:cxn modelId="{ACB8699D-08BA-494A-8501-FA25C3CFCDFB}" type="presParOf" srcId="{0BCEA4F5-50DD-44C7-81C0-E0BAFB3BE757}" destId="{0BB0F2C4-FE60-4047-8E68-BD9BE812E507}" srcOrd="1" destOrd="0" presId="urn:microsoft.com/office/officeart/2018/2/layout/IconVerticalSolidList"/>
    <dgm:cxn modelId="{536A8923-8BF0-4E54-A75F-4299D90168F6}" type="presParOf" srcId="{0BCEA4F5-50DD-44C7-81C0-E0BAFB3BE757}" destId="{8439063A-CA2D-4C38-BAE3-C1201522E097}" srcOrd="2" destOrd="0" presId="urn:microsoft.com/office/officeart/2018/2/layout/IconVerticalSolidList"/>
    <dgm:cxn modelId="{D0468B28-0399-4825-8C6F-C6D4A20200B2}" type="presParOf" srcId="{0BCEA4F5-50DD-44C7-81C0-E0BAFB3BE757}" destId="{A613FE4D-0A71-4C98-8EFC-CB039D8346DF}" srcOrd="3" destOrd="0" presId="urn:microsoft.com/office/officeart/2018/2/layout/IconVerticalSolidList"/>
    <dgm:cxn modelId="{78C14787-7309-4C45-AE71-9ABB86B50483}" type="presParOf" srcId="{0FD8BB71-E26F-49E8-A967-BBF5DECF59FD}" destId="{5AB2B967-ADEB-441B-AB17-6B5925E87083}" srcOrd="1" destOrd="0" presId="urn:microsoft.com/office/officeart/2018/2/layout/IconVerticalSolidList"/>
    <dgm:cxn modelId="{77DDDD67-492D-4D9D-A271-55046E67E4E1}" type="presParOf" srcId="{0FD8BB71-E26F-49E8-A967-BBF5DECF59FD}" destId="{7DC71774-DE13-458B-89EE-F7A1E8F3583F}" srcOrd="2" destOrd="0" presId="urn:microsoft.com/office/officeart/2018/2/layout/IconVerticalSolidList"/>
    <dgm:cxn modelId="{5CC99FBA-9CAF-4622-9FD2-FE9B05D119B1}" type="presParOf" srcId="{7DC71774-DE13-458B-89EE-F7A1E8F3583F}" destId="{87B7ED16-23CC-4C84-9935-B5FDFC87DBD3}" srcOrd="0" destOrd="0" presId="urn:microsoft.com/office/officeart/2018/2/layout/IconVerticalSolidList"/>
    <dgm:cxn modelId="{A19DC028-E997-42BD-9C12-837E60F709A7}" type="presParOf" srcId="{7DC71774-DE13-458B-89EE-F7A1E8F3583F}" destId="{C8B840E7-268A-49BE-9028-173956779ABB}" srcOrd="1" destOrd="0" presId="urn:microsoft.com/office/officeart/2018/2/layout/IconVerticalSolidList"/>
    <dgm:cxn modelId="{37624D12-9443-4646-AE8A-8322493A9D74}" type="presParOf" srcId="{7DC71774-DE13-458B-89EE-F7A1E8F3583F}" destId="{09483167-F394-4CAB-886C-83F60D3CB403}" srcOrd="2" destOrd="0" presId="urn:microsoft.com/office/officeart/2018/2/layout/IconVerticalSolidList"/>
    <dgm:cxn modelId="{F546CCFA-7106-453F-AFE6-AEA2E9820844}" type="presParOf" srcId="{7DC71774-DE13-458B-89EE-F7A1E8F3583F}" destId="{ED54464E-30F0-44F2-AF76-41661ED8F038}" srcOrd="3" destOrd="0" presId="urn:microsoft.com/office/officeart/2018/2/layout/IconVerticalSolidList"/>
    <dgm:cxn modelId="{585A1B75-EA7E-4FDA-857C-17CA8AE06F29}" type="presParOf" srcId="{0FD8BB71-E26F-49E8-A967-BBF5DECF59FD}" destId="{7FD13591-253D-4045-8944-6DE221B246D7}" srcOrd="3" destOrd="0" presId="urn:microsoft.com/office/officeart/2018/2/layout/IconVerticalSolidList"/>
    <dgm:cxn modelId="{C26FAAC0-176C-4EAF-B72D-2F3F0248B06F}" type="presParOf" srcId="{0FD8BB71-E26F-49E8-A967-BBF5DECF59FD}" destId="{FD8BCE82-A946-4FA0-A738-725FDF0F741B}" srcOrd="4" destOrd="0" presId="urn:microsoft.com/office/officeart/2018/2/layout/IconVerticalSolidList"/>
    <dgm:cxn modelId="{5B8A2CE4-F678-4422-BEFF-F3BDBBCC8100}" type="presParOf" srcId="{FD8BCE82-A946-4FA0-A738-725FDF0F741B}" destId="{7F0A2C27-85F8-418D-BE4F-D6FED867D96F}" srcOrd="0" destOrd="0" presId="urn:microsoft.com/office/officeart/2018/2/layout/IconVerticalSolidList"/>
    <dgm:cxn modelId="{0E0643F9-BA10-4178-B707-EFB01C6E27F4}" type="presParOf" srcId="{FD8BCE82-A946-4FA0-A738-725FDF0F741B}" destId="{AA6C3E19-5B96-4A66-AFE6-DE05BA474738}" srcOrd="1" destOrd="0" presId="urn:microsoft.com/office/officeart/2018/2/layout/IconVerticalSolidList"/>
    <dgm:cxn modelId="{D1E01BC3-4CDA-4542-9DA4-377C21D2B24D}" type="presParOf" srcId="{FD8BCE82-A946-4FA0-A738-725FDF0F741B}" destId="{EA994F95-3531-439A-82C2-09950596190F}" srcOrd="2" destOrd="0" presId="urn:microsoft.com/office/officeart/2018/2/layout/IconVerticalSolidList"/>
    <dgm:cxn modelId="{4C11274E-9F21-444F-9732-F8820C27DF66}" type="presParOf" srcId="{FD8BCE82-A946-4FA0-A738-725FDF0F741B}" destId="{13E5347A-9EEA-4BF3-A5AC-C08A6B5FB246}" srcOrd="3" destOrd="0" presId="urn:microsoft.com/office/officeart/2018/2/layout/IconVerticalSolidList"/>
    <dgm:cxn modelId="{B2D23B15-ECE5-41B8-97E5-54FA6559B7AD}" type="presParOf" srcId="{0FD8BB71-E26F-49E8-A967-BBF5DECF59FD}" destId="{F7508A73-313A-4D85-9437-70E5D15613AA}" srcOrd="5" destOrd="0" presId="urn:microsoft.com/office/officeart/2018/2/layout/IconVerticalSolidList"/>
    <dgm:cxn modelId="{340403C4-27FC-47C8-99B9-3C33FA9EBBBC}" type="presParOf" srcId="{0FD8BB71-E26F-49E8-A967-BBF5DECF59FD}" destId="{709DDE71-8D8A-432D-B9FF-08723470C76F}" srcOrd="6" destOrd="0" presId="urn:microsoft.com/office/officeart/2018/2/layout/IconVerticalSolidList"/>
    <dgm:cxn modelId="{74509F35-8DE2-425F-90AB-0930B312A9DD}" type="presParOf" srcId="{709DDE71-8D8A-432D-B9FF-08723470C76F}" destId="{1D8756A1-6A87-4DEC-9280-7C28403B7CEF}" srcOrd="0" destOrd="0" presId="urn:microsoft.com/office/officeart/2018/2/layout/IconVerticalSolidList"/>
    <dgm:cxn modelId="{A395D147-F6CD-4769-8EF0-99F803121A0E}" type="presParOf" srcId="{709DDE71-8D8A-432D-B9FF-08723470C76F}" destId="{E6215D81-2A10-48A3-A397-5EA65DD51D30}" srcOrd="1" destOrd="0" presId="urn:microsoft.com/office/officeart/2018/2/layout/IconVerticalSolidList"/>
    <dgm:cxn modelId="{BCDC0FD1-724C-4ECC-996B-BCB95D620C7E}" type="presParOf" srcId="{709DDE71-8D8A-432D-B9FF-08723470C76F}" destId="{C9FF9BD4-8A30-46C3-A117-3253E857F5AD}" srcOrd="2" destOrd="0" presId="urn:microsoft.com/office/officeart/2018/2/layout/IconVerticalSolidList"/>
    <dgm:cxn modelId="{899569AF-A3EE-41D3-9DA8-511A7A95CE10}" type="presParOf" srcId="{709DDE71-8D8A-432D-B9FF-08723470C76F}" destId="{7A2F57F7-F017-42D4-B5CF-1CDE9928779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0BE541-DB03-43B5-B74C-BB52675C01B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C4E3B2B-8D9F-42D1-B14D-AAFEE43B0839}">
      <dgm:prSet custT="1"/>
      <dgm:spPr/>
      <dgm:t>
        <a:bodyPr/>
        <a:lstStyle/>
        <a:p>
          <a:pPr>
            <a:lnSpc>
              <a:spcPct val="100000"/>
            </a:lnSpc>
          </a:pPr>
          <a:r>
            <a:rPr lang="en-GB" sz="1600" b="1" dirty="0"/>
            <a:t>Private Limited Company (Ltd)</a:t>
          </a:r>
          <a:endParaRPr lang="en-GB" sz="1600" dirty="0"/>
        </a:p>
        <a:p>
          <a:pPr>
            <a:lnSpc>
              <a:spcPct val="100000"/>
            </a:lnSpc>
          </a:pPr>
          <a:r>
            <a:rPr lang="en-GB" sz="1600" dirty="0"/>
            <a:t>Limited liability for the owner </a:t>
          </a:r>
        </a:p>
        <a:p>
          <a:pPr>
            <a:lnSpc>
              <a:spcPct val="100000"/>
            </a:lnSpc>
          </a:pPr>
          <a:r>
            <a:rPr lang="en-GB" sz="1600" dirty="0"/>
            <a:t>Separates personal and business finances </a:t>
          </a:r>
        </a:p>
        <a:p>
          <a:pPr>
            <a:lnSpc>
              <a:spcPct val="100000"/>
            </a:lnSpc>
          </a:pPr>
          <a:r>
            <a:rPr lang="en-GB" sz="1600" dirty="0"/>
            <a:t>Supports future business growth </a:t>
          </a:r>
        </a:p>
        <a:p>
          <a:pPr>
            <a:lnSpc>
              <a:spcPct val="100000"/>
            </a:lnSpc>
          </a:pPr>
          <a:r>
            <a:rPr lang="en-GB" sz="1600" dirty="0"/>
            <a:t>Provides a professional business structure</a:t>
          </a:r>
          <a:endParaRPr lang="en-US" sz="1600" dirty="0"/>
        </a:p>
      </dgm:t>
    </dgm:pt>
    <dgm:pt modelId="{6EC131B9-E877-4141-80D3-377D61D99C47}" type="parTrans" cxnId="{9C84D54D-E8A6-4A2F-A410-8FA6ACF19B29}">
      <dgm:prSet/>
      <dgm:spPr/>
      <dgm:t>
        <a:bodyPr/>
        <a:lstStyle/>
        <a:p>
          <a:endParaRPr lang="en-US"/>
        </a:p>
      </dgm:t>
    </dgm:pt>
    <dgm:pt modelId="{4BD15D56-6C7F-420F-8E54-96030BC788B8}" type="sibTrans" cxnId="{9C84D54D-E8A6-4A2F-A410-8FA6ACF19B29}">
      <dgm:prSet/>
      <dgm:spPr/>
      <dgm:t>
        <a:bodyPr/>
        <a:lstStyle/>
        <a:p>
          <a:endParaRPr lang="en-US"/>
        </a:p>
      </dgm:t>
    </dgm:pt>
    <dgm:pt modelId="{ECD534D6-8EEF-42C0-8E9B-3FC6C73AE452}" type="pres">
      <dgm:prSet presAssocID="{970BE541-DB03-43B5-B74C-BB52675C01B8}" presName="root" presStyleCnt="0">
        <dgm:presLayoutVars>
          <dgm:dir/>
          <dgm:resizeHandles val="exact"/>
        </dgm:presLayoutVars>
      </dgm:prSet>
      <dgm:spPr/>
    </dgm:pt>
    <dgm:pt modelId="{A92AA36D-B0E3-41F6-97DD-5D42CF5BA489}" type="pres">
      <dgm:prSet presAssocID="{7C4E3B2B-8D9F-42D1-B14D-AAFEE43B0839}" presName="compNode" presStyleCnt="0"/>
      <dgm:spPr/>
    </dgm:pt>
    <dgm:pt modelId="{F7459701-9282-48EB-A7E1-4F57A5395ED1}" type="pres">
      <dgm:prSet presAssocID="{7C4E3B2B-8D9F-42D1-B14D-AAFEE43B0839}" presName="iconRect" presStyleLbl="node1" presStyleIdx="0" presStyleCnt="1" custLinFactNeighborX="4308" custLinFactNeighborY="3363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F23FE185-C552-4D06-BC6C-56AB310A12D0}" type="pres">
      <dgm:prSet presAssocID="{7C4E3B2B-8D9F-42D1-B14D-AAFEE43B0839}" presName="spaceRect" presStyleCnt="0"/>
      <dgm:spPr/>
    </dgm:pt>
    <dgm:pt modelId="{36005092-435D-481B-87A6-FA29A2F395A0}" type="pres">
      <dgm:prSet presAssocID="{7C4E3B2B-8D9F-42D1-B14D-AAFEE43B0839}" presName="textRect" presStyleLbl="revTx" presStyleIdx="0" presStyleCnt="1">
        <dgm:presLayoutVars>
          <dgm:chMax val="1"/>
          <dgm:chPref val="1"/>
        </dgm:presLayoutVars>
      </dgm:prSet>
      <dgm:spPr/>
    </dgm:pt>
  </dgm:ptLst>
  <dgm:cxnLst>
    <dgm:cxn modelId="{9C84D54D-E8A6-4A2F-A410-8FA6ACF19B29}" srcId="{970BE541-DB03-43B5-B74C-BB52675C01B8}" destId="{7C4E3B2B-8D9F-42D1-B14D-AAFEE43B0839}" srcOrd="0" destOrd="0" parTransId="{6EC131B9-E877-4141-80D3-377D61D99C47}" sibTransId="{4BD15D56-6C7F-420F-8E54-96030BC788B8}"/>
    <dgm:cxn modelId="{7EC45589-17B6-49C1-83E9-483ED1A7941D}" type="presOf" srcId="{7C4E3B2B-8D9F-42D1-B14D-AAFEE43B0839}" destId="{36005092-435D-481B-87A6-FA29A2F395A0}" srcOrd="0" destOrd="0" presId="urn:microsoft.com/office/officeart/2018/2/layout/IconLabelList"/>
    <dgm:cxn modelId="{717E9DD9-89A5-4C05-9ED4-FA1185DD9440}" type="presOf" srcId="{970BE541-DB03-43B5-B74C-BB52675C01B8}" destId="{ECD534D6-8EEF-42C0-8E9B-3FC6C73AE452}" srcOrd="0" destOrd="0" presId="urn:microsoft.com/office/officeart/2018/2/layout/IconLabelList"/>
    <dgm:cxn modelId="{D7AFA2AA-10E7-4782-B1E7-6316B1178C55}" type="presParOf" srcId="{ECD534D6-8EEF-42C0-8E9B-3FC6C73AE452}" destId="{A92AA36D-B0E3-41F6-97DD-5D42CF5BA489}" srcOrd="0" destOrd="0" presId="urn:microsoft.com/office/officeart/2018/2/layout/IconLabelList"/>
    <dgm:cxn modelId="{58226CF9-5448-4FD4-8A89-5BC824877732}" type="presParOf" srcId="{A92AA36D-B0E3-41F6-97DD-5D42CF5BA489}" destId="{F7459701-9282-48EB-A7E1-4F57A5395ED1}" srcOrd="0" destOrd="0" presId="urn:microsoft.com/office/officeart/2018/2/layout/IconLabelList"/>
    <dgm:cxn modelId="{DD4D7A9F-9CC5-41E4-A87D-5067653BCB21}" type="presParOf" srcId="{A92AA36D-B0E3-41F6-97DD-5D42CF5BA489}" destId="{F23FE185-C552-4D06-BC6C-56AB310A12D0}" srcOrd="1" destOrd="0" presId="urn:microsoft.com/office/officeart/2018/2/layout/IconLabelList"/>
    <dgm:cxn modelId="{728EFBD4-EC4D-4F92-97BB-E5BEB5A05A29}" type="presParOf" srcId="{A92AA36D-B0E3-41F6-97DD-5D42CF5BA489}" destId="{36005092-435D-481B-87A6-FA29A2F395A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13644-6C9A-442D-BA14-D15AE1E351D4}">
      <dsp:nvSpPr>
        <dsp:cNvPr id="0" name=""/>
        <dsp:cNvSpPr/>
      </dsp:nvSpPr>
      <dsp:spPr>
        <a:xfrm>
          <a:off x="0" y="58503"/>
          <a:ext cx="5452870" cy="11062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B0F2C4-FE60-4047-8E68-BD9BE812E507}">
      <dsp:nvSpPr>
        <dsp:cNvPr id="0" name=""/>
        <dsp:cNvSpPr/>
      </dsp:nvSpPr>
      <dsp:spPr>
        <a:xfrm>
          <a:off x="334646" y="254258"/>
          <a:ext cx="609043" cy="6084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400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13FE4D-0A71-4C98-8EFC-CB039D8346DF}">
      <dsp:nvSpPr>
        <dsp:cNvPr id="0" name=""/>
        <dsp:cNvSpPr/>
      </dsp:nvSpPr>
      <dsp:spPr>
        <a:xfrm>
          <a:off x="1278336" y="5347"/>
          <a:ext cx="4097749" cy="1244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15" tIns="131715" rIns="131715" bIns="131715" numCol="1" spcCol="1270" anchor="ctr" anchorCtr="0">
          <a:noAutofit/>
        </a:bodyPr>
        <a:lstStyle/>
        <a:p>
          <a:pPr marL="0" lvl="0" indent="0" algn="l" defTabSz="622300">
            <a:lnSpc>
              <a:spcPct val="100000"/>
            </a:lnSpc>
            <a:spcBef>
              <a:spcPct val="0"/>
            </a:spcBef>
            <a:spcAft>
              <a:spcPct val="35000"/>
            </a:spcAft>
            <a:buNone/>
          </a:pPr>
          <a:r>
            <a:rPr lang="en-GB" sz="1400" b="1" kern="1200" dirty="0"/>
            <a:t>Fuel &amp; Flour Café</a:t>
          </a:r>
          <a:br>
            <a:rPr lang="en-GB" sz="1400" kern="1200" dirty="0"/>
          </a:br>
          <a:r>
            <a:rPr lang="en-GB" sz="1400" i="1" kern="1200" dirty="0"/>
            <a:t>Healthy bakery café | London | Near a busy gym</a:t>
          </a:r>
          <a:endParaRPr lang="en-US" sz="1400" kern="1200" dirty="0"/>
        </a:p>
      </dsp:txBody>
      <dsp:txXfrm>
        <a:off x="1278336" y="5347"/>
        <a:ext cx="4097749" cy="1244553"/>
      </dsp:txXfrm>
    </dsp:sp>
    <dsp:sp modelId="{87B7ED16-23CC-4C84-9935-B5FDFC87DBD3}">
      <dsp:nvSpPr>
        <dsp:cNvPr id="0" name=""/>
        <dsp:cNvSpPr/>
      </dsp:nvSpPr>
      <dsp:spPr>
        <a:xfrm>
          <a:off x="0" y="1561039"/>
          <a:ext cx="5452870" cy="11062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B840E7-268A-49BE-9028-173956779ABB}">
      <dsp:nvSpPr>
        <dsp:cNvPr id="0" name=""/>
        <dsp:cNvSpPr/>
      </dsp:nvSpPr>
      <dsp:spPr>
        <a:xfrm>
          <a:off x="334646" y="1809950"/>
          <a:ext cx="609043" cy="6084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00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54464E-30F0-44F2-AF76-41661ED8F038}">
      <dsp:nvSpPr>
        <dsp:cNvPr id="0" name=""/>
        <dsp:cNvSpPr/>
      </dsp:nvSpPr>
      <dsp:spPr>
        <a:xfrm>
          <a:off x="1278336" y="1561039"/>
          <a:ext cx="4097749" cy="1244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15" tIns="131715" rIns="131715" bIns="131715" numCol="1" spcCol="1270" anchor="ctr" anchorCtr="0">
          <a:noAutofit/>
        </a:bodyPr>
        <a:lstStyle/>
        <a:p>
          <a:pPr marL="0" lvl="0" indent="0" algn="l" defTabSz="622300">
            <a:lnSpc>
              <a:spcPct val="100000"/>
            </a:lnSpc>
            <a:spcBef>
              <a:spcPct val="0"/>
            </a:spcBef>
            <a:spcAft>
              <a:spcPct val="35000"/>
            </a:spcAft>
            <a:buNone/>
          </a:pPr>
          <a:r>
            <a:rPr lang="en-GB" sz="1400" b="1" kern="1200"/>
            <a:t>Business Concept</a:t>
          </a:r>
          <a:br>
            <a:rPr lang="en-GB" sz="1400" kern="1200"/>
          </a:br>
          <a:r>
            <a:rPr lang="en-GB" sz="1400" kern="1200"/>
            <a:t>• Healthy and convenient food for active lifestyles</a:t>
          </a:r>
          <a:br>
            <a:rPr lang="en-GB" sz="1400" kern="1200"/>
          </a:br>
          <a:r>
            <a:rPr lang="en-GB" sz="1400" kern="1200"/>
            <a:t>• High-protein and gluten-free focus</a:t>
          </a:r>
          <a:endParaRPr lang="en-US" sz="1400" kern="1200"/>
        </a:p>
      </dsp:txBody>
      <dsp:txXfrm>
        <a:off x="1278336" y="1561039"/>
        <a:ext cx="4097749" cy="1244553"/>
      </dsp:txXfrm>
    </dsp:sp>
    <dsp:sp modelId="{7F0A2C27-85F8-418D-BE4F-D6FED867D96F}">
      <dsp:nvSpPr>
        <dsp:cNvPr id="0" name=""/>
        <dsp:cNvSpPr/>
      </dsp:nvSpPr>
      <dsp:spPr>
        <a:xfrm>
          <a:off x="0" y="3116731"/>
          <a:ext cx="5452870" cy="11062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6C3E19-5B96-4A66-AFE6-DE05BA474738}">
      <dsp:nvSpPr>
        <dsp:cNvPr id="0" name=""/>
        <dsp:cNvSpPr/>
      </dsp:nvSpPr>
      <dsp:spPr>
        <a:xfrm>
          <a:off x="334646" y="3365642"/>
          <a:ext cx="609043" cy="6084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400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E5347A-9EEA-4BF3-A5AC-C08A6B5FB246}">
      <dsp:nvSpPr>
        <dsp:cNvPr id="0" name=""/>
        <dsp:cNvSpPr/>
      </dsp:nvSpPr>
      <dsp:spPr>
        <a:xfrm>
          <a:off x="1278336" y="3116731"/>
          <a:ext cx="4097749" cy="1244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15" tIns="131715" rIns="131715" bIns="131715" numCol="1" spcCol="1270" anchor="ctr" anchorCtr="0">
          <a:noAutofit/>
        </a:bodyPr>
        <a:lstStyle/>
        <a:p>
          <a:pPr marL="0" lvl="0" indent="0" algn="l" defTabSz="622300">
            <a:lnSpc>
              <a:spcPct val="100000"/>
            </a:lnSpc>
            <a:spcBef>
              <a:spcPct val="0"/>
            </a:spcBef>
            <a:spcAft>
              <a:spcPct val="35000"/>
            </a:spcAft>
            <a:buNone/>
          </a:pPr>
          <a:r>
            <a:rPr lang="en-GB" sz="1400" b="1" kern="1200"/>
            <a:t>Products &amp; Services</a:t>
          </a:r>
          <a:br>
            <a:rPr lang="en-GB" sz="1400" kern="1200"/>
          </a:br>
          <a:r>
            <a:rPr lang="en-GB" sz="1400" kern="1200"/>
            <a:t>• Healthy baked goods</a:t>
          </a:r>
          <a:br>
            <a:rPr lang="en-GB" sz="1400" kern="1200"/>
          </a:br>
          <a:r>
            <a:rPr lang="en-GB" sz="1400" kern="1200"/>
            <a:t>• Protein shakes &amp; smoothies</a:t>
          </a:r>
          <a:br>
            <a:rPr lang="en-GB" sz="1400" kern="1200"/>
          </a:br>
          <a:r>
            <a:rPr lang="en-GB" sz="1400" kern="1200"/>
            <a:t>• Protein-packed salads</a:t>
          </a:r>
          <a:br>
            <a:rPr lang="en-GB" sz="1400" kern="1200"/>
          </a:br>
          <a:r>
            <a:rPr lang="en-GB" sz="1400" kern="1200"/>
            <a:t>• Speciality coffee</a:t>
          </a:r>
          <a:endParaRPr lang="en-US" sz="1400" kern="1200"/>
        </a:p>
      </dsp:txBody>
      <dsp:txXfrm>
        <a:off x="1278336" y="3116731"/>
        <a:ext cx="4097749" cy="1244553"/>
      </dsp:txXfrm>
    </dsp:sp>
    <dsp:sp modelId="{1D8756A1-6A87-4DEC-9280-7C28403B7CEF}">
      <dsp:nvSpPr>
        <dsp:cNvPr id="0" name=""/>
        <dsp:cNvSpPr/>
      </dsp:nvSpPr>
      <dsp:spPr>
        <a:xfrm>
          <a:off x="0" y="4672423"/>
          <a:ext cx="5452870" cy="11062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215D81-2A10-48A3-A397-5EA65DD51D30}">
      <dsp:nvSpPr>
        <dsp:cNvPr id="0" name=""/>
        <dsp:cNvSpPr/>
      </dsp:nvSpPr>
      <dsp:spPr>
        <a:xfrm>
          <a:off x="334646" y="4921334"/>
          <a:ext cx="609043" cy="60844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00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2F57F7-F017-42D4-B5CF-1CDE99287792}">
      <dsp:nvSpPr>
        <dsp:cNvPr id="0" name=""/>
        <dsp:cNvSpPr/>
      </dsp:nvSpPr>
      <dsp:spPr>
        <a:xfrm>
          <a:off x="1278336" y="4672423"/>
          <a:ext cx="4097749" cy="1244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15" tIns="131715" rIns="131715" bIns="131715" numCol="1" spcCol="1270" anchor="ctr" anchorCtr="0">
          <a:noAutofit/>
        </a:bodyPr>
        <a:lstStyle/>
        <a:p>
          <a:pPr marL="0" lvl="0" indent="0" algn="l" defTabSz="622300">
            <a:lnSpc>
              <a:spcPct val="100000"/>
            </a:lnSpc>
            <a:spcBef>
              <a:spcPct val="0"/>
            </a:spcBef>
            <a:spcAft>
              <a:spcPct val="35000"/>
            </a:spcAft>
            <a:buNone/>
          </a:pPr>
          <a:r>
            <a:rPr lang="en-GB" sz="1400" b="1" kern="1200" dirty="0"/>
            <a:t>Market Need</a:t>
          </a:r>
          <a:br>
            <a:rPr lang="en-GB" sz="1400" kern="1200" dirty="0"/>
          </a:br>
          <a:r>
            <a:rPr lang="en-GB" sz="1400" kern="1200" dirty="0"/>
            <a:t>• Nutritious and convenient food for health-conscious customers</a:t>
          </a:r>
          <a:br>
            <a:rPr lang="en-GB" sz="1400" kern="1200" dirty="0"/>
          </a:br>
          <a:r>
            <a:rPr lang="en-GB" sz="1400" kern="1200" dirty="0"/>
            <a:t>• Convenient location near a busy gym</a:t>
          </a:r>
          <a:endParaRPr lang="en-US" sz="1400" kern="1200" dirty="0"/>
        </a:p>
      </dsp:txBody>
      <dsp:txXfrm>
        <a:off x="1278336" y="4672423"/>
        <a:ext cx="4097749" cy="12445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59701-9282-48EB-A7E1-4F57A5395ED1}">
      <dsp:nvSpPr>
        <dsp:cNvPr id="0" name=""/>
        <dsp:cNvSpPr/>
      </dsp:nvSpPr>
      <dsp:spPr>
        <a:xfrm>
          <a:off x="4369547" y="671186"/>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400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005092-435D-481B-87A6-FA29A2F395A0}">
      <dsp:nvSpPr>
        <dsp:cNvPr id="0" name=""/>
        <dsp:cNvSpPr/>
      </dsp:nvSpPr>
      <dsp:spPr>
        <a:xfrm>
          <a:off x="3097800" y="2590522"/>
          <a:ext cx="432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dirty="0"/>
            <a:t>Private Limited Company (Ltd)</a:t>
          </a:r>
          <a:endParaRPr lang="en-GB" sz="1600" kern="1200" dirty="0"/>
        </a:p>
        <a:p>
          <a:pPr marL="0" lvl="0" indent="0" algn="ctr" defTabSz="711200">
            <a:lnSpc>
              <a:spcPct val="100000"/>
            </a:lnSpc>
            <a:spcBef>
              <a:spcPct val="0"/>
            </a:spcBef>
            <a:spcAft>
              <a:spcPct val="35000"/>
            </a:spcAft>
            <a:buNone/>
          </a:pPr>
          <a:r>
            <a:rPr lang="en-GB" sz="1600" kern="1200" dirty="0"/>
            <a:t>Limited liability for the owner </a:t>
          </a:r>
        </a:p>
        <a:p>
          <a:pPr marL="0" lvl="0" indent="0" algn="ctr" defTabSz="711200">
            <a:lnSpc>
              <a:spcPct val="100000"/>
            </a:lnSpc>
            <a:spcBef>
              <a:spcPct val="0"/>
            </a:spcBef>
            <a:spcAft>
              <a:spcPct val="35000"/>
            </a:spcAft>
            <a:buNone/>
          </a:pPr>
          <a:r>
            <a:rPr lang="en-GB" sz="1600" kern="1200" dirty="0"/>
            <a:t>Separates personal and business finances </a:t>
          </a:r>
        </a:p>
        <a:p>
          <a:pPr marL="0" lvl="0" indent="0" algn="ctr" defTabSz="711200">
            <a:lnSpc>
              <a:spcPct val="100000"/>
            </a:lnSpc>
            <a:spcBef>
              <a:spcPct val="0"/>
            </a:spcBef>
            <a:spcAft>
              <a:spcPct val="35000"/>
            </a:spcAft>
            <a:buNone/>
          </a:pPr>
          <a:r>
            <a:rPr lang="en-GB" sz="1600" kern="1200" dirty="0"/>
            <a:t>Supports future business growth </a:t>
          </a:r>
        </a:p>
        <a:p>
          <a:pPr marL="0" lvl="0" indent="0" algn="ctr" defTabSz="711200">
            <a:lnSpc>
              <a:spcPct val="100000"/>
            </a:lnSpc>
            <a:spcBef>
              <a:spcPct val="0"/>
            </a:spcBef>
            <a:spcAft>
              <a:spcPct val="35000"/>
            </a:spcAft>
            <a:buNone/>
          </a:pPr>
          <a:r>
            <a:rPr lang="en-GB" sz="1600" kern="1200" dirty="0"/>
            <a:t>Provides a professional business structure</a:t>
          </a:r>
          <a:endParaRPr lang="en-US" sz="1600" kern="1200" dirty="0"/>
        </a:p>
      </dsp:txBody>
      <dsp:txXfrm>
        <a:off x="3097800" y="2590522"/>
        <a:ext cx="4320000" cy="16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08/08/2026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640080" y="2872899"/>
            <a:ext cx="4243589" cy="3320668"/>
          </a:xfrm>
        </p:spPr>
        <p:txBody>
          <a:bodyPr>
            <a:normAutofit/>
          </a:bodyPr>
          <a:lstStyle/>
          <a:p>
            <a:r>
              <a:rPr lang="en-GB" sz="2200" b="1"/>
              <a:t>Fuel &amp; Flour Café</a:t>
            </a:r>
          </a:p>
          <a:p>
            <a:r>
              <a:rPr lang="en-GB" sz="2200" b="1"/>
              <a:t>Assignment Title</a:t>
            </a:r>
            <a:r>
              <a:rPr lang="en-GB" sz="2200"/>
              <a:t>: Individual Presentation Pitch</a:t>
            </a:r>
          </a:p>
          <a:p>
            <a:r>
              <a:rPr lang="en-GB" sz="2200" b="1"/>
              <a:t>Presented by: </a:t>
            </a:r>
            <a:r>
              <a:rPr lang="en-GB" sz="2200"/>
              <a:t>Vincenzo Venora </a:t>
            </a:r>
          </a:p>
          <a:p>
            <a:r>
              <a:rPr lang="en-GB" sz="2200" b="1"/>
              <a:t>Module:</a:t>
            </a:r>
            <a:r>
              <a:rPr lang="en-GB" sz="2200"/>
              <a:t> Enterprise and Entrepreneurship LCLM4006</a:t>
            </a:r>
          </a:p>
          <a:p>
            <a:r>
              <a:rPr lang="en-GB" sz="2200" b="1"/>
              <a:t>Lecturer: </a:t>
            </a:r>
            <a:r>
              <a:rPr lang="en-GB" sz="2200"/>
              <a:t>Mohammad Rahman</a:t>
            </a:r>
          </a:p>
          <a:p>
            <a:endParaRPr lang="en-GB" sz="2200"/>
          </a:p>
        </p:txBody>
      </p:sp>
      <p:pic>
        <p:nvPicPr>
          <p:cNvPr id="6" name="Picture 5">
            <a:extLst>
              <a:ext uri="{FF2B5EF4-FFF2-40B4-BE49-F238E27FC236}">
                <a16:creationId xmlns:a16="http://schemas.microsoft.com/office/drawing/2014/main" id="{CA49C86A-F538-0707-0AFF-08CB279DC2A8}"/>
              </a:ext>
            </a:extLst>
          </p:cNvPr>
          <p:cNvPicPr>
            <a:picLocks noChangeAspect="1"/>
          </p:cNvPicPr>
          <p:nvPr/>
        </p:nvPicPr>
        <p:blipFill>
          <a:blip r:embed="rId2"/>
          <a:srcRect b="30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321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686834" y="1153572"/>
            <a:ext cx="3200400" cy="44611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rgbClr val="FFFFFF"/>
                </a:solidFill>
                <a:latin typeface="+mj-lt"/>
                <a:ea typeface="+mj-ea"/>
                <a:cs typeface="+mj-cs"/>
              </a:rPr>
              <a:t>Slide 2 - </a:t>
            </a:r>
            <a:r>
              <a:rPr lang="en-US" sz="4400" b="1" i="0" kern="1200">
                <a:solidFill>
                  <a:srgbClr val="FFFFFF"/>
                </a:solidFill>
                <a:effectLst/>
                <a:latin typeface="+mj-lt"/>
                <a:ea typeface="+mj-ea"/>
                <a:cs typeface="+mj-cs"/>
              </a:rPr>
              <a:t>Table of Contents</a:t>
            </a:r>
            <a:endParaRPr lang="en-US" sz="4400" kern="1200">
              <a:solidFill>
                <a:srgbClr val="FFFFFF"/>
              </a:solidFill>
              <a:latin typeface="+mj-lt"/>
              <a:ea typeface="+mj-ea"/>
              <a:cs typeface="+mj-cs"/>
            </a:endParaRPr>
          </a:p>
          <a:p>
            <a:pPr>
              <a:lnSpc>
                <a:spcPct val="90000"/>
              </a:lnSpc>
              <a:spcBef>
                <a:spcPct val="0"/>
              </a:spcBef>
              <a:spcAft>
                <a:spcPts val="600"/>
              </a:spcAft>
            </a:pPr>
            <a:endParaRPr lang="en-US" sz="4400" b="1" kern="1200">
              <a:solidFill>
                <a:srgbClr val="FFFFFF"/>
              </a:solidFill>
              <a:latin typeface="+mj-lt"/>
              <a:ea typeface="+mj-ea"/>
              <a:cs typeface="+mj-cs"/>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None/>
            </a:pPr>
            <a:r>
              <a:rPr lang="en-GB" b="1" dirty="0"/>
              <a:t>Table of Contents</a:t>
            </a:r>
          </a:p>
          <a:p>
            <a:pPr>
              <a:buFont typeface="+mj-lt"/>
              <a:buAutoNum type="arabicPeriod"/>
            </a:pPr>
            <a:r>
              <a:rPr lang="en-GB" dirty="0"/>
              <a:t>Introduction </a:t>
            </a:r>
          </a:p>
          <a:p>
            <a:pPr>
              <a:buFont typeface="+mj-lt"/>
              <a:buAutoNum type="arabicPeriod"/>
            </a:pPr>
            <a:r>
              <a:rPr lang="en-GB" dirty="0"/>
              <a:t>Overview of the Business Idea </a:t>
            </a:r>
          </a:p>
          <a:p>
            <a:pPr>
              <a:buFont typeface="+mj-lt"/>
              <a:buAutoNum type="arabicPeriod"/>
            </a:pPr>
            <a:r>
              <a:rPr lang="en-GB" dirty="0"/>
              <a:t>Legal Format &amp; Management Structure </a:t>
            </a:r>
          </a:p>
          <a:p>
            <a:pPr>
              <a:buFont typeface="+mj-lt"/>
              <a:buAutoNum type="arabicPeriod"/>
            </a:pPr>
            <a:r>
              <a:rPr lang="en-GB" dirty="0"/>
              <a:t>PESTEL Analysis </a:t>
            </a:r>
          </a:p>
          <a:p>
            <a:pPr>
              <a:buFont typeface="+mj-lt"/>
              <a:buAutoNum type="arabicPeriod"/>
            </a:pPr>
            <a:r>
              <a:rPr lang="en-GB" dirty="0"/>
              <a:t>Marketing Strategy </a:t>
            </a:r>
          </a:p>
          <a:p>
            <a:pPr>
              <a:buFont typeface="+mj-lt"/>
              <a:buAutoNum type="arabicPeriod"/>
            </a:pPr>
            <a:r>
              <a:rPr lang="en-GB" dirty="0"/>
              <a:t>Funding Requirements &amp; Allocation </a:t>
            </a:r>
          </a:p>
          <a:p>
            <a:pPr>
              <a:buFont typeface="+mj-lt"/>
              <a:buAutoNum type="arabicPeriod"/>
            </a:pPr>
            <a:r>
              <a:rPr lang="en-GB" dirty="0"/>
              <a:t>Conclusion </a:t>
            </a:r>
          </a:p>
          <a:p>
            <a:pPr>
              <a:buFont typeface="+mj-lt"/>
              <a:buAutoNum type="arabicPeriod"/>
            </a:pPr>
            <a:r>
              <a:rPr lang="en-GB" dirty="0"/>
              <a:t>Questions</a:t>
            </a:r>
          </a:p>
          <a:p>
            <a:pPr marL="0" indent="0">
              <a:buNone/>
            </a:pPr>
            <a:endParaRPr lang="en-US" dirty="0"/>
          </a:p>
        </p:txBody>
      </p:sp>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838201" y="345810"/>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0" kern="1200">
                <a:solidFill>
                  <a:schemeClr val="tx1"/>
                </a:solidFill>
                <a:effectLst/>
                <a:latin typeface="+mj-lt"/>
                <a:ea typeface="+mj-ea"/>
                <a:cs typeface="+mj-cs"/>
              </a:rPr>
              <a:t>Introduction</a:t>
            </a:r>
            <a:endParaRPr lang="en-US" sz="4400" kern="1200">
              <a:solidFill>
                <a:schemeClr val="tx1"/>
              </a:solidFill>
              <a:latin typeface="+mj-lt"/>
              <a:ea typeface="+mj-ea"/>
              <a:cs typeface="+mj-cs"/>
            </a:endParaRPr>
          </a:p>
          <a:p>
            <a:pPr>
              <a:lnSpc>
                <a:spcPct val="90000"/>
              </a:lnSpc>
              <a:spcBef>
                <a:spcPct val="0"/>
              </a:spcBef>
              <a:spcAft>
                <a:spcPts val="600"/>
              </a:spcAft>
            </a:pPr>
            <a:endParaRPr lang="en-US" sz="4400" b="1"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838201" y="1825625"/>
            <a:ext cx="5092194" cy="4351338"/>
          </a:xfrm>
        </p:spPr>
        <p:txBody>
          <a:bodyPr vert="horz" lIns="91440" tIns="45720" rIns="91440" bIns="45720" rtlCol="0">
            <a:normAutofit/>
          </a:bodyPr>
          <a:lstStyle/>
          <a:p>
            <a:r>
              <a:rPr lang="en-US" sz="1800" b="1"/>
              <a:t>Vincenzo Venora</a:t>
            </a:r>
          </a:p>
          <a:p>
            <a:r>
              <a:rPr lang="en-US" sz="1800" b="1"/>
              <a:t>Founder &amp; Café Manager – Fuel &amp; Flour Café</a:t>
            </a:r>
            <a:endParaRPr lang="en-US" sz="1800"/>
          </a:p>
          <a:p>
            <a:r>
              <a:rPr lang="en-US" sz="1800"/>
              <a:t>Over 25 years' experience in bars, restaurants and hotels. </a:t>
            </a:r>
          </a:p>
          <a:p>
            <a:r>
              <a:rPr lang="en-US" sz="1800"/>
              <a:t>Extensive experience in food and beverage operations, customer service and catering management. </a:t>
            </a:r>
          </a:p>
          <a:p>
            <a:r>
              <a:rPr lang="en-US" sz="1800"/>
              <a:t>Passionate about promoting healthy, high-protein and gluten-free food options. </a:t>
            </a:r>
          </a:p>
          <a:p>
            <a:r>
              <a:rPr lang="en-US" sz="1800"/>
              <a:t>Inspired to create a bakery café that supports health-conscious lifestyles. </a:t>
            </a:r>
          </a:p>
          <a:p>
            <a:r>
              <a:rPr lang="en-US" sz="1800"/>
              <a:t>Presentation purpose: To introduce Fuel &amp; Flour Café and demonstrate its business potential, marketing strategy and financial viability.</a:t>
            </a:r>
          </a:p>
        </p:txBody>
      </p:sp>
      <p:sp>
        <p:nvSpPr>
          <p:cNvPr id="24" name="Oval 2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3CE37EB-EBAC-225A-5A0B-6D3D55FA50F2}"/>
              </a:ext>
            </a:extLst>
          </p:cNvPr>
          <p:cNvPicPr>
            <a:picLocks noChangeAspect="1"/>
          </p:cNvPicPr>
          <p:nvPr/>
        </p:nvPicPr>
        <p:blipFill>
          <a:blip r:embed="rId4"/>
          <a:srcRect r="1" b="374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2" name="Arc 21">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E7E2534-67DC-93C5-C06F-A5FE55C4978A}"/>
              </a:ext>
            </a:extLst>
          </p:cNvPr>
          <p:cNvPicPr>
            <a:picLocks noChangeAspect="1"/>
          </p:cNvPicPr>
          <p:nvPr/>
        </p:nvPicPr>
        <p:blipFill>
          <a:blip r:embed="rId3"/>
          <a:srcRect l="2109" r="3773" b="-1"/>
          <a:stretch>
            <a:fillRect/>
          </a:stretch>
        </p:blipFill>
        <p:spPr>
          <a:xfrm>
            <a:off x="1" y="10"/>
            <a:ext cx="9669642" cy="6857990"/>
          </a:xfrm>
          <a:prstGeom prst="rect">
            <a:avLst/>
          </a:prstGeom>
        </p:spPr>
      </p:pic>
      <p:sp>
        <p:nvSpPr>
          <p:cNvPr id="55" name="Rectangle 5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212BBC39-AE36-D595-3AD4-666C29DBAAAD}"/>
              </a:ext>
            </a:extLst>
          </p:cNvPr>
          <p:cNvSpPr txBox="1"/>
          <p:nvPr/>
        </p:nvSpPr>
        <p:spPr>
          <a:xfrm>
            <a:off x="5851958" y="-664686"/>
            <a:ext cx="6528380" cy="22650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dirty="0">
                <a:latin typeface="+mj-lt"/>
                <a:ea typeface="+mj-ea"/>
                <a:cs typeface="+mj-cs"/>
              </a:rPr>
              <a:t>Overview of the Business Idea</a:t>
            </a:r>
          </a:p>
        </p:txBody>
      </p:sp>
      <p:graphicFrame>
        <p:nvGraphicFramePr>
          <p:cNvPr id="56" name="Content Placeholder 2">
            <a:extLst>
              <a:ext uri="{FF2B5EF4-FFF2-40B4-BE49-F238E27FC236}">
                <a16:creationId xmlns:a16="http://schemas.microsoft.com/office/drawing/2014/main" id="{BA3C7E06-B1A5-F35D-636C-7272F45E051D}"/>
              </a:ext>
            </a:extLst>
          </p:cNvPr>
          <p:cNvGraphicFramePr>
            <a:graphicFrameLocks noGrp="1"/>
          </p:cNvGraphicFramePr>
          <p:nvPr>
            <p:ph idx="1"/>
            <p:extLst>
              <p:ext uri="{D42A27DB-BD31-4B8C-83A1-F6EECF244321}">
                <p14:modId xmlns:p14="http://schemas.microsoft.com/office/powerpoint/2010/main" val="2556594787"/>
              </p:ext>
            </p:extLst>
          </p:nvPr>
        </p:nvGraphicFramePr>
        <p:xfrm>
          <a:off x="6736080" y="935665"/>
          <a:ext cx="5452871" cy="59223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0A16EA78-2872-4151-ACDE-85DE92917660}"/>
              </a:ext>
            </a:extLst>
          </p:cNvPr>
          <p:cNvSpPr txBox="1"/>
          <p:nvPr/>
        </p:nvSpPr>
        <p:spPr>
          <a:xfrm>
            <a:off x="686834" y="1153572"/>
            <a:ext cx="3200400" cy="4461163"/>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4400" b="1" kern="1200" dirty="0">
              <a:solidFill>
                <a:srgbClr val="FFFFFF"/>
              </a:solidFill>
              <a:latin typeface="+mj-lt"/>
              <a:ea typeface="+mj-ea"/>
              <a:cs typeface="+mj-cs"/>
            </a:endParaRPr>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459863"/>
            <a:ext cx="10515600" cy="100459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700" b="1" kern="1200">
                <a:solidFill>
                  <a:srgbClr val="FFFFFF"/>
                </a:solidFill>
                <a:latin typeface="+mj-lt"/>
                <a:ea typeface="+mj-ea"/>
                <a:cs typeface="+mj-cs"/>
              </a:rPr>
              <a:t>Section 2 - </a:t>
            </a:r>
            <a:r>
              <a:rPr lang="en-US" sz="3700" kern="1200">
                <a:solidFill>
                  <a:srgbClr val="FFFFFF"/>
                </a:solidFill>
                <a:latin typeface="+mj-lt"/>
                <a:ea typeface="+mj-ea"/>
                <a:cs typeface="+mj-cs"/>
              </a:rPr>
              <a:t>Legal Format and Management Structure</a:t>
            </a:r>
          </a:p>
          <a:p>
            <a:pPr algn="ctr">
              <a:lnSpc>
                <a:spcPct val="90000"/>
              </a:lnSpc>
              <a:spcBef>
                <a:spcPct val="0"/>
              </a:spcBef>
              <a:spcAft>
                <a:spcPts val="600"/>
              </a:spcAft>
            </a:pPr>
            <a:endParaRPr lang="en-US" sz="3700" b="1" kern="1200">
              <a:solidFill>
                <a:srgbClr val="FFFFFF"/>
              </a:solidFill>
              <a:latin typeface="+mj-lt"/>
              <a:ea typeface="+mj-ea"/>
              <a:cs typeface="+mj-cs"/>
            </a:endParaRPr>
          </a:p>
        </p:txBody>
      </p:sp>
      <p:sp>
        <p:nvSpPr>
          <p:cNvPr id="12" name="Rectangle: Rounded Corners 11">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18B156AA-6538-3D7D-3F5C-4E783991D026}"/>
              </a:ext>
            </a:extLst>
          </p:cNvPr>
          <p:cNvGraphicFramePr>
            <a:graphicFrameLocks noGrp="1"/>
          </p:cNvGraphicFramePr>
          <p:nvPr>
            <p:ph idx="1"/>
            <p:extLst>
              <p:ext uri="{D42A27DB-BD31-4B8C-83A1-F6EECF244321}">
                <p14:modId xmlns:p14="http://schemas.microsoft.com/office/powerpoint/2010/main" val="2081439524"/>
              </p:ext>
            </p:extLst>
          </p:nvPr>
        </p:nvGraphicFramePr>
        <p:xfrm>
          <a:off x="-2444822" y="1489441"/>
          <a:ext cx="10515600" cy="4227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1469735A-BFF8-5463-DB53-B5BE9DDFA65A}"/>
              </a:ext>
            </a:extLst>
          </p:cNvPr>
          <p:cNvPicPr>
            <a:picLocks noChangeAspect="1"/>
          </p:cNvPicPr>
          <p:nvPr/>
        </p:nvPicPr>
        <p:blipFill>
          <a:blip r:embed="rId8"/>
          <a:stretch>
            <a:fillRect/>
          </a:stretch>
        </p:blipFill>
        <p:spPr>
          <a:xfrm>
            <a:off x="5788531" y="1587970"/>
            <a:ext cx="6279422" cy="4768380"/>
          </a:xfrm>
          <a:prstGeom prst="rect">
            <a:avLst/>
          </a:prstGeom>
        </p:spPr>
      </p:pic>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2" name="Rectangle 51">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19FB4DE-DBB1-0BF2-DBFA-00D692BAF33E}"/>
              </a:ext>
            </a:extLst>
          </p:cNvPr>
          <p:cNvSpPr txBox="1"/>
          <p:nvPr/>
        </p:nvSpPr>
        <p:spPr>
          <a:xfrm>
            <a:off x="2103121" y="310343"/>
            <a:ext cx="7985759" cy="86882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b="1" kern="1200">
                <a:solidFill>
                  <a:schemeClr val="tx1"/>
                </a:solidFill>
                <a:latin typeface="+mj-lt"/>
                <a:ea typeface="+mj-ea"/>
                <a:cs typeface="+mj-cs"/>
              </a:rPr>
              <a:t>Section 3 – </a:t>
            </a:r>
            <a:r>
              <a:rPr lang="en-US" sz="4000" kern="1200">
                <a:solidFill>
                  <a:schemeClr val="tx1"/>
                </a:solidFill>
                <a:latin typeface="+mj-lt"/>
                <a:ea typeface="+mj-ea"/>
                <a:cs typeface="+mj-cs"/>
              </a:rPr>
              <a:t>PESTEL Analysis</a:t>
            </a:r>
            <a:endParaRPr lang="en-US" sz="4000" b="1" kern="1200">
              <a:solidFill>
                <a:schemeClr val="tx1"/>
              </a:solidFill>
              <a:latin typeface="+mj-lt"/>
              <a:ea typeface="+mj-ea"/>
              <a:cs typeface="+mj-cs"/>
            </a:endParaRPr>
          </a:p>
        </p:txBody>
      </p:sp>
      <p:sp>
        <p:nvSpPr>
          <p:cNvPr id="51" name="Rectangle: Rounded Corners 50">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 name="Table 1">
            <a:extLst>
              <a:ext uri="{FF2B5EF4-FFF2-40B4-BE49-F238E27FC236}">
                <a16:creationId xmlns:a16="http://schemas.microsoft.com/office/drawing/2014/main" id="{A7C095DE-0E9A-48A8-61B2-CC918B2CE3F1}"/>
              </a:ext>
            </a:extLst>
          </p:cNvPr>
          <p:cNvGraphicFramePr>
            <a:graphicFrameLocks noGrp="1"/>
          </p:cNvGraphicFramePr>
          <p:nvPr>
            <p:extLst>
              <p:ext uri="{D42A27DB-BD31-4B8C-83A1-F6EECF244321}">
                <p14:modId xmlns:p14="http://schemas.microsoft.com/office/powerpoint/2010/main" val="1490545851"/>
              </p:ext>
            </p:extLst>
          </p:nvPr>
        </p:nvGraphicFramePr>
        <p:xfrm>
          <a:off x="1080477" y="2139484"/>
          <a:ext cx="10031046" cy="4096515"/>
        </p:xfrm>
        <a:graphic>
          <a:graphicData uri="http://schemas.openxmlformats.org/drawingml/2006/table">
            <a:tbl>
              <a:tblPr firstRow="1" bandRow="1"/>
              <a:tblGrid>
                <a:gridCol w="2502341">
                  <a:extLst>
                    <a:ext uri="{9D8B030D-6E8A-4147-A177-3AD203B41FA5}">
                      <a16:colId xmlns:a16="http://schemas.microsoft.com/office/drawing/2014/main" val="2896422840"/>
                    </a:ext>
                  </a:extLst>
                </a:gridCol>
                <a:gridCol w="3688875">
                  <a:extLst>
                    <a:ext uri="{9D8B030D-6E8A-4147-A177-3AD203B41FA5}">
                      <a16:colId xmlns:a16="http://schemas.microsoft.com/office/drawing/2014/main" val="840602037"/>
                    </a:ext>
                  </a:extLst>
                </a:gridCol>
                <a:gridCol w="3839830">
                  <a:extLst>
                    <a:ext uri="{9D8B030D-6E8A-4147-A177-3AD203B41FA5}">
                      <a16:colId xmlns:a16="http://schemas.microsoft.com/office/drawing/2014/main" val="1372821401"/>
                    </a:ext>
                  </a:extLst>
                </a:gridCol>
              </a:tblGrid>
              <a:tr h="371589">
                <a:tc>
                  <a:txBody>
                    <a:bodyPr/>
                    <a:lstStyle/>
                    <a:p>
                      <a:pPr>
                        <a:buNone/>
                      </a:pPr>
                      <a:r>
                        <a:rPr lang="en-GB" sz="1600">
                          <a:solidFill>
                            <a:schemeClr val="bg2"/>
                          </a:solidFill>
                        </a:rPr>
                        <a:t>Factor</a:t>
                      </a: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buNone/>
                      </a:pPr>
                      <a:r>
                        <a:rPr lang="en-GB" sz="1600">
                          <a:solidFill>
                            <a:schemeClr val="bg2"/>
                          </a:solidFill>
                        </a:rPr>
                        <a:t>Impact on Fuel &amp; Flour Café</a:t>
                      </a: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buNone/>
                      </a:pPr>
                      <a:r>
                        <a:rPr lang="en-GB" sz="1600">
                          <a:solidFill>
                            <a:schemeClr val="bg2"/>
                          </a:solidFill>
                        </a:rPr>
                        <a:t>Business Strategy</a:t>
                      </a: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3456949720"/>
                  </a:ext>
                </a:extLst>
              </a:tr>
              <a:tr h="620821">
                <a:tc>
                  <a:txBody>
                    <a:bodyPr/>
                    <a:lstStyle/>
                    <a:p>
                      <a:pPr>
                        <a:buNone/>
                      </a:pPr>
                      <a:r>
                        <a:rPr lang="en-GB" sz="1600" b="1">
                          <a:solidFill>
                            <a:schemeClr val="bg2"/>
                          </a:solidFill>
                        </a:rPr>
                        <a:t>Political</a:t>
                      </a:r>
                      <a:endParaRPr lang="en-GB" sz="1600">
                        <a:solidFill>
                          <a:schemeClr val="bg2"/>
                        </a:solidFill>
                      </a:endParaRP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buNone/>
                      </a:pPr>
                      <a:r>
                        <a:rPr lang="en-GB" sz="1600"/>
                        <a:t>Food and business regulations</a:t>
                      </a: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Maintain compliance and monitor policy changes</a:t>
                      </a: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22594723"/>
                  </a:ext>
                </a:extLst>
              </a:tr>
              <a:tr h="620821">
                <a:tc>
                  <a:txBody>
                    <a:bodyPr/>
                    <a:lstStyle/>
                    <a:p>
                      <a:pPr>
                        <a:buNone/>
                      </a:pPr>
                      <a:r>
                        <a:rPr lang="en-GB" sz="1600" b="1">
                          <a:solidFill>
                            <a:schemeClr val="bg2"/>
                          </a:solidFill>
                        </a:rPr>
                        <a:t>Economic</a:t>
                      </a:r>
                      <a:endParaRPr lang="en-GB" sz="1600">
                        <a:solidFill>
                          <a:schemeClr val="bg2"/>
                        </a:solidFill>
                      </a:endParaRP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buNone/>
                      </a:pPr>
                      <a:r>
                        <a:rPr lang="en-GB" sz="1600"/>
                        <a:t>Inflation and changing customer spending</a:t>
                      </a: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Control costs and use local suppliers</a:t>
                      </a: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08862547"/>
                  </a:ext>
                </a:extLst>
              </a:tr>
              <a:tr h="620821">
                <a:tc>
                  <a:txBody>
                    <a:bodyPr/>
                    <a:lstStyle/>
                    <a:p>
                      <a:pPr>
                        <a:buNone/>
                      </a:pPr>
                      <a:r>
                        <a:rPr lang="en-GB" sz="1600" b="1">
                          <a:solidFill>
                            <a:schemeClr val="bg2"/>
                          </a:solidFill>
                        </a:rPr>
                        <a:t>Social</a:t>
                      </a:r>
                      <a:endParaRPr lang="en-GB" sz="1600">
                        <a:solidFill>
                          <a:schemeClr val="bg2"/>
                        </a:solidFill>
                      </a:endParaRP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buNone/>
                      </a:pPr>
                      <a:r>
                        <a:rPr lang="en-GB" sz="1600"/>
                        <a:t>Growing interest in healthy lifestyles</a:t>
                      </a: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Offer high-protein and gluten-free options</a:t>
                      </a: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48337361"/>
                  </a:ext>
                </a:extLst>
              </a:tr>
              <a:tr h="620821">
                <a:tc>
                  <a:txBody>
                    <a:bodyPr/>
                    <a:lstStyle/>
                    <a:p>
                      <a:pPr>
                        <a:buNone/>
                      </a:pPr>
                      <a:r>
                        <a:rPr lang="en-GB" sz="1600" b="1">
                          <a:solidFill>
                            <a:schemeClr val="bg2"/>
                          </a:solidFill>
                        </a:rPr>
                        <a:t>Technological</a:t>
                      </a:r>
                      <a:endParaRPr lang="en-GB" sz="1600">
                        <a:solidFill>
                          <a:schemeClr val="bg2"/>
                        </a:solidFill>
                      </a:endParaRP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buNone/>
                      </a:pPr>
                      <a:r>
                        <a:rPr lang="en-GB" sz="1600"/>
                        <a:t>Growth of online ordering and digital payments</a:t>
                      </a: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Use POS, social media and delivery platforms</a:t>
                      </a: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42235431"/>
                  </a:ext>
                </a:extLst>
              </a:tr>
              <a:tr h="620821">
                <a:tc>
                  <a:txBody>
                    <a:bodyPr/>
                    <a:lstStyle/>
                    <a:p>
                      <a:pPr>
                        <a:buNone/>
                      </a:pPr>
                      <a:r>
                        <a:rPr lang="en-GB" sz="1600" b="1">
                          <a:solidFill>
                            <a:schemeClr val="bg2"/>
                          </a:solidFill>
                        </a:rPr>
                        <a:t>Environmental</a:t>
                      </a:r>
                      <a:endParaRPr lang="en-GB" sz="1600">
                        <a:solidFill>
                          <a:schemeClr val="bg2"/>
                        </a:solidFill>
                      </a:endParaRP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buNone/>
                      </a:pPr>
                      <a:r>
                        <a:rPr lang="en-GB" sz="1600"/>
                        <a:t>Pressure to reduce waste and packaging</a:t>
                      </a: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Use recyclable packaging and reduce food waste</a:t>
                      </a: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97677984"/>
                  </a:ext>
                </a:extLst>
              </a:tr>
              <a:tr h="620821">
                <a:tc>
                  <a:txBody>
                    <a:bodyPr/>
                    <a:lstStyle/>
                    <a:p>
                      <a:pPr>
                        <a:buNone/>
                      </a:pPr>
                      <a:r>
                        <a:rPr lang="en-GB" sz="1600" b="1">
                          <a:solidFill>
                            <a:schemeClr val="bg2"/>
                          </a:solidFill>
                        </a:rPr>
                        <a:t>Legal</a:t>
                      </a:r>
                      <a:endParaRPr lang="en-GB" sz="1600">
                        <a:solidFill>
                          <a:schemeClr val="bg2"/>
                        </a:solidFill>
                      </a:endParaRP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buNone/>
                      </a:pPr>
                      <a:r>
                        <a:rPr lang="en-GB" sz="1600"/>
                        <a:t>Food safety, allergen and employment requirements</a:t>
                      </a: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600"/>
                        <a:t>Staff training and strict food safety procedures</a:t>
                      </a:r>
                    </a:p>
                  </a:txBody>
                  <a:tcPr marL="84972" marR="84972" marT="42485" marB="4248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23473628"/>
                  </a:ext>
                </a:extLst>
              </a:tr>
            </a:tbl>
          </a:graphicData>
        </a:graphic>
      </p:graphicFrame>
    </p:spTree>
    <p:extLst>
      <p:ext uri="{BB962C8B-B14F-4D97-AF65-F5344CB8AC3E}">
        <p14:creationId xmlns:p14="http://schemas.microsoft.com/office/powerpoint/2010/main" val="1524246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CA7CFC1-D7AD-1D38-BE48-0537EF316731}"/>
              </a:ext>
            </a:extLst>
          </p:cNvPr>
          <p:cNvSpPr txBox="1"/>
          <p:nvPr/>
        </p:nvSpPr>
        <p:spPr>
          <a:xfrm>
            <a:off x="0" y="-110533"/>
            <a:ext cx="11030712" cy="584775"/>
          </a:xfrm>
          <a:prstGeom prst="rect">
            <a:avLst/>
          </a:prstGeom>
          <a:noFill/>
        </p:spPr>
        <p:txBody>
          <a:bodyPr wrap="square" rtlCol="0">
            <a:spAutoFit/>
          </a:bodyPr>
          <a:lstStyle/>
          <a:p>
            <a:r>
              <a:rPr lang="en-GB" sz="3200" b="1" dirty="0"/>
              <a:t>Section 4 - </a:t>
            </a:r>
            <a:r>
              <a:rPr lang="en-GB" sz="3200" dirty="0"/>
              <a:t>Marketing Strategies</a:t>
            </a:r>
          </a:p>
        </p:txBody>
      </p:sp>
      <p:pic>
        <p:nvPicPr>
          <p:cNvPr id="7" name="Picture 6">
            <a:extLst>
              <a:ext uri="{FF2B5EF4-FFF2-40B4-BE49-F238E27FC236}">
                <a16:creationId xmlns:a16="http://schemas.microsoft.com/office/drawing/2014/main" id="{17AA2B2F-9508-B28F-E437-4F1084E03C74}"/>
              </a:ext>
            </a:extLst>
          </p:cNvPr>
          <p:cNvPicPr>
            <a:picLocks noChangeAspect="1"/>
          </p:cNvPicPr>
          <p:nvPr/>
        </p:nvPicPr>
        <p:blipFill>
          <a:blip r:embed="rId4"/>
          <a:stretch>
            <a:fillRect/>
          </a:stretch>
        </p:blipFill>
        <p:spPr>
          <a:xfrm>
            <a:off x="0" y="350890"/>
            <a:ext cx="5636525" cy="6507109"/>
          </a:xfrm>
          <a:prstGeom prst="rect">
            <a:avLst/>
          </a:prstGeom>
        </p:spPr>
      </p:pic>
      <p:sp>
        <p:nvSpPr>
          <p:cNvPr id="9" name="TextBox 8">
            <a:extLst>
              <a:ext uri="{FF2B5EF4-FFF2-40B4-BE49-F238E27FC236}">
                <a16:creationId xmlns:a16="http://schemas.microsoft.com/office/drawing/2014/main" id="{4B3EF57C-DD42-2B8E-AB9E-AE9B8855DF77}"/>
              </a:ext>
            </a:extLst>
          </p:cNvPr>
          <p:cNvSpPr txBox="1"/>
          <p:nvPr/>
        </p:nvSpPr>
        <p:spPr>
          <a:xfrm>
            <a:off x="5884646" y="0"/>
            <a:ext cx="6175946" cy="1200329"/>
          </a:xfrm>
          <a:prstGeom prst="rect">
            <a:avLst/>
          </a:prstGeom>
          <a:noFill/>
        </p:spPr>
        <p:txBody>
          <a:bodyPr wrap="square">
            <a:spAutoFit/>
          </a:bodyPr>
          <a:lstStyle/>
          <a:p>
            <a:pPr>
              <a:buNone/>
            </a:pPr>
            <a:r>
              <a:rPr lang="en-GB" b="1" dirty="0"/>
              <a:t>Target Market</a:t>
            </a:r>
          </a:p>
          <a:p>
            <a:pPr marL="342900" lvl="0" indent="-342900">
              <a:buFont typeface="Arial" panose="020B0604020202020204" pitchFamily="34" charset="0"/>
              <a:buChar char="•"/>
            </a:pPr>
            <a:r>
              <a:rPr lang="en-GB" b="1" dirty="0"/>
              <a:t>Primary:</a:t>
            </a:r>
            <a:r>
              <a:rPr lang="en-GB" dirty="0"/>
              <a:t> Gym members, fitness enthusiasts and health-conscious consumers aged 20–45 </a:t>
            </a:r>
          </a:p>
          <a:p>
            <a:pPr marL="342900" lvl="0" indent="-342900">
              <a:buFont typeface="Arial" panose="020B0604020202020204" pitchFamily="34" charset="0"/>
              <a:buChar char="•"/>
            </a:pPr>
            <a:r>
              <a:rPr lang="en-GB" b="1" dirty="0"/>
              <a:t>Secondary:</a:t>
            </a:r>
            <a:r>
              <a:rPr lang="en-GB" dirty="0"/>
              <a:t> Busy professionals, students and local residents</a:t>
            </a:r>
          </a:p>
        </p:txBody>
      </p:sp>
      <p:sp>
        <p:nvSpPr>
          <p:cNvPr id="11" name="TextBox 10">
            <a:extLst>
              <a:ext uri="{FF2B5EF4-FFF2-40B4-BE49-F238E27FC236}">
                <a16:creationId xmlns:a16="http://schemas.microsoft.com/office/drawing/2014/main" id="{ECE08819-3468-6A2D-C3FB-EECAFD781A5A}"/>
              </a:ext>
            </a:extLst>
          </p:cNvPr>
          <p:cNvSpPr txBox="1"/>
          <p:nvPr/>
        </p:nvSpPr>
        <p:spPr>
          <a:xfrm>
            <a:off x="5884980" y="1310862"/>
            <a:ext cx="6175612" cy="1754326"/>
          </a:xfrm>
          <a:prstGeom prst="rect">
            <a:avLst/>
          </a:prstGeom>
          <a:noFill/>
        </p:spPr>
        <p:txBody>
          <a:bodyPr wrap="square">
            <a:spAutoFit/>
          </a:bodyPr>
          <a:lstStyle/>
          <a:p>
            <a:pPr>
              <a:buNone/>
            </a:pPr>
            <a:r>
              <a:rPr lang="en-GB" b="1" dirty="0"/>
              <a:t>Unique Selling Points (USPs)</a:t>
            </a:r>
          </a:p>
          <a:p>
            <a:pPr marL="342900" lvl="0" indent="-342900">
              <a:buFont typeface="Arial" panose="020B0604020202020204" pitchFamily="34" charset="0"/>
              <a:buChar char="•"/>
            </a:pPr>
            <a:r>
              <a:rPr lang="en-GB" b="1" dirty="0"/>
              <a:t>High-protein</a:t>
            </a:r>
            <a:r>
              <a:rPr lang="en-GB" dirty="0"/>
              <a:t> bakery products </a:t>
            </a:r>
          </a:p>
          <a:p>
            <a:pPr marL="342900" lvl="0" indent="-342900">
              <a:buFont typeface="Arial" panose="020B0604020202020204" pitchFamily="34" charset="0"/>
              <a:buChar char="•"/>
            </a:pPr>
            <a:r>
              <a:rPr lang="en-GB" b="1" dirty="0"/>
              <a:t>Gluten-free</a:t>
            </a:r>
            <a:r>
              <a:rPr lang="en-GB" dirty="0"/>
              <a:t> options </a:t>
            </a:r>
          </a:p>
          <a:p>
            <a:pPr marL="342900" lvl="0" indent="-342900">
              <a:buFont typeface="Arial" panose="020B0604020202020204" pitchFamily="34" charset="0"/>
              <a:buChar char="•"/>
            </a:pPr>
            <a:r>
              <a:rPr lang="en-GB" dirty="0"/>
              <a:t>Fresh </a:t>
            </a:r>
            <a:r>
              <a:rPr lang="en-GB" b="1" dirty="0"/>
              <a:t>protein-packed salads</a:t>
            </a:r>
            <a:r>
              <a:rPr lang="en-GB" dirty="0"/>
              <a:t> </a:t>
            </a:r>
          </a:p>
          <a:p>
            <a:pPr marL="342900" lvl="0" indent="-342900">
              <a:buFont typeface="Arial" panose="020B0604020202020204" pitchFamily="34" charset="0"/>
              <a:buChar char="•"/>
            </a:pPr>
            <a:r>
              <a:rPr lang="en-GB" dirty="0"/>
              <a:t>Protein shakes and smoothies </a:t>
            </a:r>
          </a:p>
          <a:p>
            <a:pPr marL="342900" lvl="0" indent="-342900">
              <a:buFont typeface="Arial" panose="020B0604020202020204" pitchFamily="34" charset="0"/>
              <a:buChar char="•"/>
            </a:pPr>
            <a:r>
              <a:rPr lang="en-GB" dirty="0"/>
              <a:t>Convenient location </a:t>
            </a:r>
            <a:r>
              <a:rPr lang="en-GB" b="1" dirty="0"/>
              <a:t>near a busy gym</a:t>
            </a:r>
            <a:endParaRPr lang="en-GB" dirty="0"/>
          </a:p>
        </p:txBody>
      </p:sp>
      <p:sp>
        <p:nvSpPr>
          <p:cNvPr id="13" name="TextBox 12">
            <a:extLst>
              <a:ext uri="{FF2B5EF4-FFF2-40B4-BE49-F238E27FC236}">
                <a16:creationId xmlns:a16="http://schemas.microsoft.com/office/drawing/2014/main" id="{031B8C04-09C7-B755-0E59-27D985E97CC9}"/>
              </a:ext>
            </a:extLst>
          </p:cNvPr>
          <p:cNvSpPr txBox="1"/>
          <p:nvPr/>
        </p:nvSpPr>
        <p:spPr>
          <a:xfrm>
            <a:off x="5884646" y="3175721"/>
            <a:ext cx="6175612" cy="1754326"/>
          </a:xfrm>
          <a:prstGeom prst="rect">
            <a:avLst/>
          </a:prstGeom>
          <a:noFill/>
        </p:spPr>
        <p:txBody>
          <a:bodyPr wrap="square">
            <a:spAutoFit/>
          </a:bodyPr>
          <a:lstStyle/>
          <a:p>
            <a:pPr>
              <a:buNone/>
            </a:pPr>
            <a:r>
              <a:rPr lang="en-GB" b="1" dirty="0"/>
              <a:t>Marketing Strategy</a:t>
            </a:r>
          </a:p>
          <a:p>
            <a:pPr marL="342900" lvl="0" indent="-342900">
              <a:buFont typeface="Arial" panose="020B0604020202020204" pitchFamily="34" charset="0"/>
              <a:buChar char="•"/>
            </a:pPr>
            <a:r>
              <a:rPr lang="en-GB" b="1" dirty="0"/>
              <a:t>Instagram, Facebook &amp; TikTok</a:t>
            </a:r>
            <a:r>
              <a:rPr lang="en-GB" dirty="0"/>
              <a:t> </a:t>
            </a:r>
          </a:p>
          <a:p>
            <a:pPr marL="342900" lvl="0" indent="-342900">
              <a:buFont typeface="Arial" panose="020B0604020202020204" pitchFamily="34" charset="0"/>
              <a:buChar char="•"/>
            </a:pPr>
            <a:r>
              <a:rPr lang="en-GB" dirty="0"/>
              <a:t>Partnerships with </a:t>
            </a:r>
            <a:r>
              <a:rPr lang="en-GB" b="1" dirty="0"/>
              <a:t>local gyms</a:t>
            </a:r>
            <a:r>
              <a:rPr lang="en-GB" dirty="0"/>
              <a:t> </a:t>
            </a:r>
          </a:p>
          <a:p>
            <a:pPr marL="342900" lvl="0" indent="-342900">
              <a:buFont typeface="Arial" panose="020B0604020202020204" pitchFamily="34" charset="0"/>
              <a:buChar char="•"/>
            </a:pPr>
            <a:r>
              <a:rPr lang="en-GB" dirty="0"/>
              <a:t>Loyalty rewards and promotional offers </a:t>
            </a:r>
          </a:p>
          <a:p>
            <a:pPr marL="342900" lvl="0" indent="-342900">
              <a:buFont typeface="Arial" panose="020B0604020202020204" pitchFamily="34" charset="0"/>
              <a:buChar char="•"/>
            </a:pPr>
            <a:r>
              <a:rPr lang="en-GB" b="1" dirty="0"/>
              <a:t>Takeaway and online ordering</a:t>
            </a:r>
            <a:r>
              <a:rPr lang="en-GB" dirty="0"/>
              <a:t> </a:t>
            </a:r>
          </a:p>
          <a:p>
            <a:pPr marL="342900" lvl="0" indent="-342900">
              <a:buFont typeface="Arial" panose="020B0604020202020204" pitchFamily="34" charset="0"/>
              <a:buChar char="•"/>
            </a:pPr>
            <a:r>
              <a:rPr lang="en-GB" dirty="0"/>
              <a:t>Delivery platforms to increase accessibility</a:t>
            </a:r>
          </a:p>
        </p:txBody>
      </p:sp>
      <p:sp>
        <p:nvSpPr>
          <p:cNvPr id="15" name="TextBox 14">
            <a:extLst>
              <a:ext uri="{FF2B5EF4-FFF2-40B4-BE49-F238E27FC236}">
                <a16:creationId xmlns:a16="http://schemas.microsoft.com/office/drawing/2014/main" id="{4A216C97-3F73-FA71-2871-134FC30A7768}"/>
              </a:ext>
            </a:extLst>
          </p:cNvPr>
          <p:cNvSpPr txBox="1"/>
          <p:nvPr/>
        </p:nvSpPr>
        <p:spPr>
          <a:xfrm>
            <a:off x="5636524" y="5770559"/>
            <a:ext cx="6555476" cy="307777"/>
          </a:xfrm>
          <a:prstGeom prst="rect">
            <a:avLst/>
          </a:prstGeom>
          <a:noFill/>
          <a:scene3d>
            <a:camera prst="orthographicFront"/>
            <a:lightRig rig="threePt" dir="t"/>
          </a:scene3d>
          <a:sp3d>
            <a:bevelT w="139700" h="139700" prst="divot"/>
            <a:bevelB prst="angle"/>
          </a:sp3d>
        </p:spPr>
        <p:txBody>
          <a:bodyPr wrap="square">
            <a:spAutoFit/>
          </a:bodyPr>
          <a:lstStyle/>
          <a:p>
            <a:r>
              <a:rPr lang="en-GB" sz="1400" b="1" dirty="0">
                <a:latin typeface="Amasis MT Pro Black" panose="020F0502020204030204" pitchFamily="18" charset="0"/>
              </a:rPr>
              <a:t>“Healthy, high-protein food made convenient for active lifestyles.”</a:t>
            </a:r>
          </a:p>
        </p:txBody>
      </p:sp>
    </p:spTree>
    <p:extLst>
      <p:ext uri="{BB962C8B-B14F-4D97-AF65-F5344CB8AC3E}">
        <p14:creationId xmlns:p14="http://schemas.microsoft.com/office/powerpoint/2010/main" val="1481281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38E0F805-375D-0BD0-4DB4-67A022D26CA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9066" y="764272"/>
            <a:ext cx="4815808" cy="5341103"/>
          </a:xfrm>
          <a:prstGeom prst="rect">
            <a:avLst/>
          </a:prstGeom>
          <a:solidFill>
            <a:srgbClr val="FFFF00"/>
          </a:solidFill>
          <a:ln>
            <a:noFill/>
          </a:ln>
        </p:spPr>
      </p:pic>
      <p:sp>
        <p:nvSpPr>
          <p:cNvPr id="8" name="TextBox 7">
            <a:extLst>
              <a:ext uri="{FF2B5EF4-FFF2-40B4-BE49-F238E27FC236}">
                <a16:creationId xmlns:a16="http://schemas.microsoft.com/office/drawing/2014/main" id="{BF84E5A2-DED0-41F4-F12E-3F309F92CDF2}"/>
              </a:ext>
            </a:extLst>
          </p:cNvPr>
          <p:cNvSpPr txBox="1"/>
          <p:nvPr/>
        </p:nvSpPr>
        <p:spPr>
          <a:xfrm>
            <a:off x="769066" y="302609"/>
            <a:ext cx="4815808" cy="461665"/>
          </a:xfrm>
          <a:prstGeom prst="rect">
            <a:avLst/>
          </a:prstGeom>
          <a:noFill/>
        </p:spPr>
        <p:txBody>
          <a:bodyPr wrap="square">
            <a:spAutoFit/>
          </a:bodyPr>
          <a:lstStyle/>
          <a:p>
            <a:r>
              <a:rPr lang="en-GB" sz="2400" dirty="0">
                <a:effectLst/>
                <a:latin typeface="Arial" panose="020B0604020202020204" pitchFamily="34" charset="0"/>
                <a:ea typeface="DengXian" panose="02010600030101010101" pitchFamily="2" charset="-122"/>
                <a:cs typeface="Times New Roman" panose="02020603050405020304" pitchFamily="18" charset="0"/>
              </a:rPr>
              <a:t>Start-up cost </a:t>
            </a:r>
            <a:endParaRPr lang="en-GB" sz="4000" dirty="0"/>
          </a:p>
        </p:txBody>
      </p:sp>
      <p:graphicFrame>
        <p:nvGraphicFramePr>
          <p:cNvPr id="11" name="Table 10">
            <a:extLst>
              <a:ext uri="{FF2B5EF4-FFF2-40B4-BE49-F238E27FC236}">
                <a16:creationId xmlns:a16="http://schemas.microsoft.com/office/drawing/2014/main" id="{85C0828D-3F06-EF63-D4B5-50EC259A91BD}"/>
              </a:ext>
            </a:extLst>
          </p:cNvPr>
          <p:cNvGraphicFramePr>
            <a:graphicFrameLocks noGrp="1"/>
          </p:cNvGraphicFramePr>
          <p:nvPr>
            <p:extLst>
              <p:ext uri="{D42A27DB-BD31-4B8C-83A1-F6EECF244321}">
                <p14:modId xmlns:p14="http://schemas.microsoft.com/office/powerpoint/2010/main" val="893726839"/>
              </p:ext>
            </p:extLst>
          </p:nvPr>
        </p:nvGraphicFramePr>
        <p:xfrm>
          <a:off x="6353939" y="764270"/>
          <a:ext cx="4815808" cy="5341105"/>
        </p:xfrm>
        <a:graphic>
          <a:graphicData uri="http://schemas.openxmlformats.org/drawingml/2006/table">
            <a:tbl>
              <a:tblPr/>
              <a:tblGrid>
                <a:gridCol w="2407904">
                  <a:extLst>
                    <a:ext uri="{9D8B030D-6E8A-4147-A177-3AD203B41FA5}">
                      <a16:colId xmlns:a16="http://schemas.microsoft.com/office/drawing/2014/main" val="3054440174"/>
                    </a:ext>
                  </a:extLst>
                </a:gridCol>
                <a:gridCol w="2407904">
                  <a:extLst>
                    <a:ext uri="{9D8B030D-6E8A-4147-A177-3AD203B41FA5}">
                      <a16:colId xmlns:a16="http://schemas.microsoft.com/office/drawing/2014/main" val="136291437"/>
                    </a:ext>
                  </a:extLst>
                </a:gridCol>
              </a:tblGrid>
              <a:tr h="485555">
                <a:tc>
                  <a:txBody>
                    <a:bodyPr/>
                    <a:lstStyle/>
                    <a:p>
                      <a:pPr algn="l" rtl="0" fontAlgn="ctr">
                        <a:buNone/>
                      </a:pPr>
                      <a:r>
                        <a:rPr lang="en-GB" sz="2800" b="0" i="0" u="none" strike="noStrike" dirty="0">
                          <a:solidFill>
                            <a:srgbClr val="000000"/>
                          </a:solidFill>
                          <a:effectLst/>
                          <a:latin typeface="Calibri" panose="020F0502020204030204" pitchFamily="34" charset="0"/>
                        </a:rPr>
                        <a:t>Fixed Costs</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A9D18E"/>
                    </a:solidFill>
                  </a:tcPr>
                </a:tc>
                <a:tc>
                  <a:txBody>
                    <a:bodyPr/>
                    <a:lstStyle/>
                    <a:p>
                      <a:pPr algn="l" rtl="0" fontAlgn="ctr">
                        <a:buNone/>
                      </a:pPr>
                      <a:r>
                        <a:rPr lang="en-GB" sz="2800" b="0" i="0" u="none" strike="noStrike">
                          <a:solidFill>
                            <a:srgbClr val="000000"/>
                          </a:solidFill>
                          <a:effectLst/>
                          <a:latin typeface="Calibri" panose="020F0502020204030204" pitchFamily="34" charset="0"/>
                        </a:rPr>
                        <a:t>per month</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A9D18E"/>
                    </a:solidFill>
                  </a:tcPr>
                </a:tc>
                <a:extLst>
                  <a:ext uri="{0D108BD9-81ED-4DB2-BD59-A6C34878D82A}">
                    <a16:rowId xmlns:a16="http://schemas.microsoft.com/office/drawing/2014/main" val="731919042"/>
                  </a:ext>
                </a:extLst>
              </a:tr>
              <a:tr h="485555">
                <a:tc>
                  <a:txBody>
                    <a:bodyPr/>
                    <a:lstStyle/>
                    <a:p>
                      <a:pPr algn="l" rtl="0" fontAlgn="ctr">
                        <a:buNone/>
                      </a:pPr>
                      <a:r>
                        <a:rPr lang="en-GB" sz="2800" b="0" i="0" u="none" strike="noStrike" dirty="0">
                          <a:solidFill>
                            <a:srgbClr val="000000"/>
                          </a:solidFill>
                          <a:effectLst/>
                          <a:latin typeface="Calibri" panose="020F0502020204030204" pitchFamily="34" charset="0"/>
                        </a:rPr>
                        <a:t>Rent</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tc>
                  <a:txBody>
                    <a:bodyPr/>
                    <a:lstStyle/>
                    <a:p>
                      <a:pPr algn="r" rtl="0" fontAlgn="ctr">
                        <a:buNone/>
                      </a:pPr>
                      <a:r>
                        <a:rPr lang="en-GB" sz="2800" b="0" i="0" u="none" strike="noStrike">
                          <a:solidFill>
                            <a:srgbClr val="000000"/>
                          </a:solidFill>
                          <a:effectLst/>
                          <a:latin typeface="Calibri" panose="020F0502020204030204" pitchFamily="34" charset="0"/>
                        </a:rPr>
                        <a:t>£2,250.00</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816403347"/>
                  </a:ext>
                </a:extLst>
              </a:tr>
              <a:tr h="485555">
                <a:tc>
                  <a:txBody>
                    <a:bodyPr/>
                    <a:lstStyle/>
                    <a:p>
                      <a:pPr algn="l" rtl="0" fontAlgn="ctr">
                        <a:buNone/>
                      </a:pPr>
                      <a:r>
                        <a:rPr lang="en-GB" sz="2800" b="0" i="0" u="none" strike="noStrike" dirty="0">
                          <a:solidFill>
                            <a:srgbClr val="000000"/>
                          </a:solidFill>
                          <a:effectLst/>
                          <a:latin typeface="Calibri" panose="020F0502020204030204" pitchFamily="34" charset="0"/>
                        </a:rPr>
                        <a:t>Salary</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FD5EA"/>
                    </a:solidFill>
                  </a:tcPr>
                </a:tc>
                <a:tc>
                  <a:txBody>
                    <a:bodyPr/>
                    <a:lstStyle/>
                    <a:p>
                      <a:pPr algn="r" rtl="0" fontAlgn="ctr">
                        <a:buNone/>
                      </a:pPr>
                      <a:r>
                        <a:rPr lang="en-GB" sz="2800" b="0" i="0" u="none" strike="noStrike">
                          <a:solidFill>
                            <a:srgbClr val="000000"/>
                          </a:solidFill>
                          <a:effectLst/>
                          <a:latin typeface="Calibri" panose="020F0502020204030204" pitchFamily="34" charset="0"/>
                        </a:rPr>
                        <a:t>£6,083.00</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4243333629"/>
                  </a:ext>
                </a:extLst>
              </a:tr>
              <a:tr h="485555">
                <a:tc>
                  <a:txBody>
                    <a:bodyPr/>
                    <a:lstStyle/>
                    <a:p>
                      <a:pPr algn="l" rtl="0" fontAlgn="ctr">
                        <a:buNone/>
                      </a:pPr>
                      <a:r>
                        <a:rPr lang="en-GB" sz="2800" b="0" i="0" u="none" strike="noStrike" dirty="0">
                          <a:solidFill>
                            <a:srgbClr val="000000"/>
                          </a:solidFill>
                          <a:effectLst/>
                          <a:latin typeface="Calibri" panose="020F0502020204030204" pitchFamily="34" charset="0"/>
                        </a:rPr>
                        <a:t>Utilities</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tc>
                  <a:txBody>
                    <a:bodyPr/>
                    <a:lstStyle/>
                    <a:p>
                      <a:pPr algn="r" rtl="0" fontAlgn="ctr">
                        <a:buNone/>
                      </a:pPr>
                      <a:r>
                        <a:rPr lang="en-GB" sz="2800" b="0" i="0" u="none" strike="noStrike">
                          <a:solidFill>
                            <a:srgbClr val="000000"/>
                          </a:solidFill>
                          <a:effectLst/>
                          <a:latin typeface="Calibri" panose="020F0502020204030204" pitchFamily="34" charset="0"/>
                        </a:rPr>
                        <a:t>£208.50</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1841918883"/>
                  </a:ext>
                </a:extLst>
              </a:tr>
              <a:tr h="485555">
                <a:tc>
                  <a:txBody>
                    <a:bodyPr/>
                    <a:lstStyle/>
                    <a:p>
                      <a:pPr algn="l" rtl="0" fontAlgn="ctr">
                        <a:buNone/>
                      </a:pPr>
                      <a:r>
                        <a:rPr lang="en-GB" sz="2800" b="0" i="0" u="none" strike="noStrike" dirty="0">
                          <a:solidFill>
                            <a:srgbClr val="000000"/>
                          </a:solidFill>
                          <a:effectLst/>
                          <a:latin typeface="Calibri" panose="020F0502020204030204" pitchFamily="34" charset="0"/>
                        </a:rPr>
                        <a:t>Insurance</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FD5EA"/>
                    </a:solidFill>
                  </a:tcPr>
                </a:tc>
                <a:tc>
                  <a:txBody>
                    <a:bodyPr/>
                    <a:lstStyle/>
                    <a:p>
                      <a:pPr algn="r" rtl="0" fontAlgn="ctr">
                        <a:buNone/>
                      </a:pPr>
                      <a:r>
                        <a:rPr lang="en-GB" sz="2800" b="0" i="0" u="none" strike="noStrike" dirty="0">
                          <a:solidFill>
                            <a:srgbClr val="000000"/>
                          </a:solidFill>
                          <a:effectLst/>
                          <a:latin typeface="Calibri" panose="020F0502020204030204" pitchFamily="34" charset="0"/>
                        </a:rPr>
                        <a:t>£125.00</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3546240592"/>
                  </a:ext>
                </a:extLst>
              </a:tr>
              <a:tr h="485555">
                <a:tc>
                  <a:txBody>
                    <a:bodyPr/>
                    <a:lstStyle/>
                    <a:p>
                      <a:pPr algn="l" rtl="0" fontAlgn="ctr">
                        <a:buNone/>
                      </a:pPr>
                      <a:r>
                        <a:rPr lang="en-GB" sz="2800" b="0" i="0" u="none" strike="noStrike">
                          <a:solidFill>
                            <a:srgbClr val="000000"/>
                          </a:solidFill>
                          <a:effectLst/>
                          <a:latin typeface="Calibri" panose="020F0502020204030204" pitchFamily="34" charset="0"/>
                        </a:rPr>
                        <a:t>Accountant</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tc>
                  <a:txBody>
                    <a:bodyPr/>
                    <a:lstStyle/>
                    <a:p>
                      <a:pPr algn="r" rtl="0" fontAlgn="ctr">
                        <a:buNone/>
                      </a:pPr>
                      <a:r>
                        <a:rPr lang="en-GB" sz="2800" b="0" i="0" u="none" strike="noStrike" dirty="0">
                          <a:solidFill>
                            <a:srgbClr val="000000"/>
                          </a:solidFill>
                          <a:effectLst/>
                          <a:latin typeface="Calibri" panose="020F0502020204030204" pitchFamily="34" charset="0"/>
                        </a:rPr>
                        <a:t>£125.00</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400425713"/>
                  </a:ext>
                </a:extLst>
              </a:tr>
              <a:tr h="485555">
                <a:tc>
                  <a:txBody>
                    <a:bodyPr/>
                    <a:lstStyle/>
                    <a:p>
                      <a:pPr algn="l" rtl="0" fontAlgn="ctr">
                        <a:buNone/>
                      </a:pPr>
                      <a:r>
                        <a:rPr lang="en-GB" sz="2800" b="0" i="0" u="none" strike="noStrike">
                          <a:solidFill>
                            <a:srgbClr val="000000"/>
                          </a:solidFill>
                          <a:effectLst/>
                          <a:latin typeface="Calibri" panose="020F0502020204030204" pitchFamily="34" charset="0"/>
                        </a:rPr>
                        <a:t>Maintenece </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tc>
                  <a:txBody>
                    <a:bodyPr/>
                    <a:lstStyle/>
                    <a:p>
                      <a:pPr algn="r" rtl="0" fontAlgn="ctr">
                        <a:buNone/>
                      </a:pPr>
                      <a:r>
                        <a:rPr lang="en-GB" sz="2800" b="0" i="0" u="none" strike="noStrike" dirty="0">
                          <a:solidFill>
                            <a:srgbClr val="000000"/>
                          </a:solidFill>
                          <a:effectLst/>
                          <a:latin typeface="Calibri" panose="020F0502020204030204" pitchFamily="34" charset="0"/>
                        </a:rPr>
                        <a:t>£125.00</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3315213753"/>
                  </a:ext>
                </a:extLst>
              </a:tr>
              <a:tr h="485555">
                <a:tc>
                  <a:txBody>
                    <a:bodyPr/>
                    <a:lstStyle/>
                    <a:p>
                      <a:pPr algn="l" rtl="0" fontAlgn="ctr">
                        <a:buNone/>
                      </a:pPr>
                      <a:r>
                        <a:rPr lang="en-GB" sz="2800" b="0" i="0" u="none" strike="noStrike">
                          <a:solidFill>
                            <a:srgbClr val="000000"/>
                          </a:solidFill>
                          <a:effectLst/>
                          <a:latin typeface="Calibri" panose="020F0502020204030204" pitchFamily="34" charset="0"/>
                        </a:rPr>
                        <a:t>Bus. Rate</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FD5EA"/>
                    </a:solidFill>
                  </a:tcPr>
                </a:tc>
                <a:tc>
                  <a:txBody>
                    <a:bodyPr/>
                    <a:lstStyle/>
                    <a:p>
                      <a:pPr algn="r" rtl="0" fontAlgn="ctr">
                        <a:buNone/>
                      </a:pPr>
                      <a:r>
                        <a:rPr lang="en-GB" sz="2800" b="0" i="0" u="none" strike="noStrike" dirty="0">
                          <a:solidFill>
                            <a:srgbClr val="000000"/>
                          </a:solidFill>
                          <a:effectLst/>
                          <a:latin typeface="Calibri" panose="020F0502020204030204" pitchFamily="34" charset="0"/>
                        </a:rPr>
                        <a:t>£208.30</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3985435515"/>
                  </a:ext>
                </a:extLst>
              </a:tr>
              <a:tr h="485555">
                <a:tc>
                  <a:txBody>
                    <a:bodyPr/>
                    <a:lstStyle/>
                    <a:p>
                      <a:pPr algn="l" rtl="0" fontAlgn="ctr">
                        <a:buNone/>
                      </a:pPr>
                      <a:r>
                        <a:rPr lang="en-GB" sz="2800" b="0" i="0" u="none" strike="noStrike">
                          <a:solidFill>
                            <a:srgbClr val="000000"/>
                          </a:solidFill>
                          <a:effectLst/>
                          <a:latin typeface="Calibri" panose="020F0502020204030204" pitchFamily="34" charset="0"/>
                        </a:rPr>
                        <a:t>Marketing </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tc>
                  <a:txBody>
                    <a:bodyPr/>
                    <a:lstStyle/>
                    <a:p>
                      <a:pPr algn="r" rtl="0" fontAlgn="ctr">
                        <a:buNone/>
                      </a:pPr>
                      <a:r>
                        <a:rPr lang="en-GB" sz="2800" b="0" i="0" u="none" strike="noStrike" dirty="0">
                          <a:solidFill>
                            <a:srgbClr val="000000"/>
                          </a:solidFill>
                          <a:effectLst/>
                          <a:latin typeface="Calibri" panose="020F0502020204030204" pitchFamily="34" charset="0"/>
                        </a:rPr>
                        <a:t>£83.30</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4264387658"/>
                  </a:ext>
                </a:extLst>
              </a:tr>
              <a:tr h="485555">
                <a:tc>
                  <a:txBody>
                    <a:bodyPr/>
                    <a:lstStyle/>
                    <a:p>
                      <a:pPr algn="l" rtl="0" fontAlgn="ctr">
                        <a:buNone/>
                      </a:pPr>
                      <a:r>
                        <a:rPr lang="en-GB" sz="2800" b="0" i="0" u="none" strike="noStrike">
                          <a:solidFill>
                            <a:srgbClr val="000000"/>
                          </a:solidFill>
                          <a:effectLst/>
                          <a:latin typeface="Calibri" panose="020F0502020204030204" pitchFamily="34" charset="0"/>
                        </a:rPr>
                        <a:t>License </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FD5EA"/>
                    </a:solidFill>
                  </a:tcPr>
                </a:tc>
                <a:tc>
                  <a:txBody>
                    <a:bodyPr/>
                    <a:lstStyle/>
                    <a:p>
                      <a:pPr algn="r" rtl="0" fontAlgn="ctr">
                        <a:buNone/>
                      </a:pPr>
                      <a:r>
                        <a:rPr lang="en-GB" sz="2800" b="0" i="0" u="none" strike="noStrike" dirty="0">
                          <a:solidFill>
                            <a:srgbClr val="000000"/>
                          </a:solidFill>
                          <a:effectLst/>
                          <a:latin typeface="Calibri" panose="020F0502020204030204" pitchFamily="34" charset="0"/>
                        </a:rPr>
                        <a:t>£41.90</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3466809733"/>
                  </a:ext>
                </a:extLst>
              </a:tr>
              <a:tr h="485555">
                <a:tc>
                  <a:txBody>
                    <a:bodyPr/>
                    <a:lstStyle/>
                    <a:p>
                      <a:pPr algn="l" rtl="0" fontAlgn="ctr">
                        <a:buNone/>
                      </a:pPr>
                      <a:r>
                        <a:rPr lang="en-GB" sz="2800" b="0" i="0" u="none" strike="noStrike">
                          <a:solidFill>
                            <a:srgbClr val="000000"/>
                          </a:solidFill>
                          <a:effectLst/>
                          <a:latin typeface="Calibri" panose="020F0502020204030204" pitchFamily="34" charset="0"/>
                        </a:rPr>
                        <a:t>Total cost</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2CC"/>
                    </a:solidFill>
                  </a:tcPr>
                </a:tc>
                <a:tc>
                  <a:txBody>
                    <a:bodyPr/>
                    <a:lstStyle/>
                    <a:p>
                      <a:pPr algn="r" rtl="0" fontAlgn="ctr">
                        <a:buNone/>
                      </a:pPr>
                      <a:r>
                        <a:rPr lang="en-GB" sz="2800" b="0" i="0" u="none" strike="noStrike" dirty="0">
                          <a:solidFill>
                            <a:srgbClr val="000000"/>
                          </a:solidFill>
                          <a:effectLst/>
                          <a:latin typeface="Calibri" panose="020F0502020204030204" pitchFamily="34" charset="0"/>
                        </a:rPr>
                        <a:t>£9,250.00</a:t>
                      </a:r>
                    </a:p>
                  </a:txBody>
                  <a:tcPr marL="5205" marR="5205" marT="5205"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404672965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5" name="Table 4">
            <a:extLst>
              <a:ext uri="{FF2B5EF4-FFF2-40B4-BE49-F238E27FC236}">
                <a16:creationId xmlns:a16="http://schemas.microsoft.com/office/drawing/2014/main" id="{8913255D-EE70-17B5-E662-ED3FD6F82968}"/>
              </a:ext>
            </a:extLst>
          </p:cNvPr>
          <p:cNvGraphicFramePr>
            <a:graphicFrameLocks noGrp="1"/>
          </p:cNvGraphicFramePr>
          <p:nvPr>
            <p:extLst>
              <p:ext uri="{D42A27DB-BD31-4B8C-83A1-F6EECF244321}">
                <p14:modId xmlns:p14="http://schemas.microsoft.com/office/powerpoint/2010/main" val="2822217841"/>
              </p:ext>
            </p:extLst>
          </p:nvPr>
        </p:nvGraphicFramePr>
        <p:xfrm>
          <a:off x="0" y="0"/>
          <a:ext cx="12192000" cy="6858000"/>
        </p:xfrm>
        <a:graphic>
          <a:graphicData uri="http://schemas.openxmlformats.org/drawingml/2006/table">
            <a:tbl>
              <a:tblPr/>
              <a:tblGrid>
                <a:gridCol w="3424389">
                  <a:extLst>
                    <a:ext uri="{9D8B030D-6E8A-4147-A177-3AD203B41FA5}">
                      <a16:colId xmlns:a16="http://schemas.microsoft.com/office/drawing/2014/main" val="2481226968"/>
                    </a:ext>
                  </a:extLst>
                </a:gridCol>
                <a:gridCol w="1505549">
                  <a:extLst>
                    <a:ext uri="{9D8B030D-6E8A-4147-A177-3AD203B41FA5}">
                      <a16:colId xmlns:a16="http://schemas.microsoft.com/office/drawing/2014/main" val="515247035"/>
                    </a:ext>
                  </a:extLst>
                </a:gridCol>
                <a:gridCol w="1505549">
                  <a:extLst>
                    <a:ext uri="{9D8B030D-6E8A-4147-A177-3AD203B41FA5}">
                      <a16:colId xmlns:a16="http://schemas.microsoft.com/office/drawing/2014/main" val="3252678073"/>
                    </a:ext>
                  </a:extLst>
                </a:gridCol>
                <a:gridCol w="1505549">
                  <a:extLst>
                    <a:ext uri="{9D8B030D-6E8A-4147-A177-3AD203B41FA5}">
                      <a16:colId xmlns:a16="http://schemas.microsoft.com/office/drawing/2014/main" val="104656967"/>
                    </a:ext>
                  </a:extLst>
                </a:gridCol>
                <a:gridCol w="1416988">
                  <a:extLst>
                    <a:ext uri="{9D8B030D-6E8A-4147-A177-3AD203B41FA5}">
                      <a16:colId xmlns:a16="http://schemas.microsoft.com/office/drawing/2014/main" val="2562392028"/>
                    </a:ext>
                  </a:extLst>
                </a:gridCol>
                <a:gridCol w="1416988">
                  <a:extLst>
                    <a:ext uri="{9D8B030D-6E8A-4147-A177-3AD203B41FA5}">
                      <a16:colId xmlns:a16="http://schemas.microsoft.com/office/drawing/2014/main" val="1124940698"/>
                    </a:ext>
                  </a:extLst>
                </a:gridCol>
                <a:gridCol w="1416988">
                  <a:extLst>
                    <a:ext uri="{9D8B030D-6E8A-4147-A177-3AD203B41FA5}">
                      <a16:colId xmlns:a16="http://schemas.microsoft.com/office/drawing/2014/main" val="2319152831"/>
                    </a:ext>
                  </a:extLst>
                </a:gridCol>
              </a:tblGrid>
              <a:tr h="1179938">
                <a:tc>
                  <a:txBody>
                    <a:bodyPr/>
                    <a:lstStyle/>
                    <a:p>
                      <a:pPr algn="ctr" fontAlgn="ctr">
                        <a:buNone/>
                      </a:pPr>
                      <a:r>
                        <a:rPr lang="en-GB" sz="2000" b="1" i="0" u="none" strike="noStrike" dirty="0">
                          <a:solidFill>
                            <a:srgbClr val="000000"/>
                          </a:solidFill>
                          <a:effectLst/>
                          <a:latin typeface="Aptos Narrow" panose="020B0004020202020204" pitchFamily="34" charset="0"/>
                        </a:rPr>
                        <a:t>Variable Costs</a:t>
                      </a:r>
                    </a:p>
                  </a:txBody>
                  <a:tcPr marL="9525" marR="9525" marT="9525" marB="0" anchor="ctr">
                    <a:lnL>
                      <a:noFill/>
                    </a:lnL>
                    <a:lnR>
                      <a:noFill/>
                    </a:lnR>
                    <a:lnT>
                      <a:noFill/>
                    </a:lnT>
                    <a:lnB w="6350" cap="flat" cmpd="sng" algn="ctr">
                      <a:solidFill>
                        <a:srgbClr val="000000"/>
                      </a:solidFill>
                      <a:prstDash val="solid"/>
                      <a:round/>
                      <a:headEnd type="none" w="med" len="med"/>
                      <a:tailEnd type="none" w="med" len="med"/>
                    </a:lnB>
                    <a:solidFill>
                      <a:srgbClr val="44B3E1"/>
                    </a:solidFill>
                  </a:tcPr>
                </a:tc>
                <a:tc>
                  <a:txBody>
                    <a:bodyPr/>
                    <a:lstStyle/>
                    <a:p>
                      <a:pPr algn="ctr" fontAlgn="ctr">
                        <a:buNone/>
                      </a:pPr>
                      <a:r>
                        <a:rPr lang="en-GB" sz="2000" b="1" i="0" u="none" strike="noStrike">
                          <a:solidFill>
                            <a:srgbClr val="000000"/>
                          </a:solidFill>
                          <a:effectLst/>
                          <a:latin typeface="Aptos Narrow" panose="020B0004020202020204" pitchFamily="34" charset="0"/>
                        </a:rPr>
                        <a:t>Jan</a:t>
                      </a:r>
                    </a:p>
                  </a:txBody>
                  <a:tcPr marL="9525" marR="9525" marT="9525" marB="0" anchor="ctr">
                    <a:lnL>
                      <a:noFill/>
                    </a:lnL>
                    <a:lnR>
                      <a:noFill/>
                    </a:lnR>
                    <a:lnT>
                      <a:noFill/>
                    </a:lnT>
                    <a:lnB w="6350" cap="flat" cmpd="sng" algn="ctr">
                      <a:solidFill>
                        <a:srgbClr val="000000"/>
                      </a:solidFill>
                      <a:prstDash val="solid"/>
                      <a:round/>
                      <a:headEnd type="none" w="med" len="med"/>
                      <a:tailEnd type="none" w="med" len="med"/>
                    </a:lnB>
                    <a:solidFill>
                      <a:srgbClr val="44B3E1"/>
                    </a:solidFill>
                  </a:tcPr>
                </a:tc>
                <a:tc>
                  <a:txBody>
                    <a:bodyPr/>
                    <a:lstStyle/>
                    <a:p>
                      <a:pPr algn="ctr" fontAlgn="ctr">
                        <a:buNone/>
                      </a:pPr>
                      <a:r>
                        <a:rPr lang="en-GB" sz="2000" b="1" i="0" u="none" strike="noStrike">
                          <a:solidFill>
                            <a:srgbClr val="000000"/>
                          </a:solidFill>
                          <a:effectLst/>
                          <a:latin typeface="Aptos Narrow" panose="020B0004020202020204" pitchFamily="34" charset="0"/>
                        </a:rPr>
                        <a:t>Feb</a:t>
                      </a:r>
                    </a:p>
                  </a:txBody>
                  <a:tcPr marL="9525" marR="9525" marT="9525" marB="0" anchor="ctr">
                    <a:lnL>
                      <a:noFill/>
                    </a:lnL>
                    <a:lnR>
                      <a:noFill/>
                    </a:lnR>
                    <a:lnT>
                      <a:noFill/>
                    </a:lnT>
                    <a:lnB w="6350" cap="flat" cmpd="sng" algn="ctr">
                      <a:solidFill>
                        <a:srgbClr val="000000"/>
                      </a:solidFill>
                      <a:prstDash val="solid"/>
                      <a:round/>
                      <a:headEnd type="none" w="med" len="med"/>
                      <a:tailEnd type="none" w="med" len="med"/>
                    </a:lnB>
                    <a:solidFill>
                      <a:srgbClr val="44B3E1"/>
                    </a:solidFill>
                  </a:tcPr>
                </a:tc>
                <a:tc>
                  <a:txBody>
                    <a:bodyPr/>
                    <a:lstStyle/>
                    <a:p>
                      <a:pPr algn="ctr" fontAlgn="ctr">
                        <a:buNone/>
                      </a:pPr>
                      <a:r>
                        <a:rPr lang="en-GB" sz="2000" b="1" i="0" u="none" strike="noStrike">
                          <a:solidFill>
                            <a:srgbClr val="000000"/>
                          </a:solidFill>
                          <a:effectLst/>
                          <a:latin typeface="Aptos Narrow" panose="020B0004020202020204" pitchFamily="34" charset="0"/>
                        </a:rPr>
                        <a:t>Mar</a:t>
                      </a:r>
                    </a:p>
                  </a:txBody>
                  <a:tcPr marL="9525" marR="9525" marT="9525" marB="0" anchor="ctr">
                    <a:lnL>
                      <a:noFill/>
                    </a:lnL>
                    <a:lnR>
                      <a:noFill/>
                    </a:lnR>
                    <a:lnT>
                      <a:noFill/>
                    </a:lnT>
                    <a:lnB w="6350" cap="flat" cmpd="sng" algn="ctr">
                      <a:solidFill>
                        <a:srgbClr val="000000"/>
                      </a:solidFill>
                      <a:prstDash val="solid"/>
                      <a:round/>
                      <a:headEnd type="none" w="med" len="med"/>
                      <a:tailEnd type="none" w="med" len="med"/>
                    </a:lnB>
                    <a:solidFill>
                      <a:srgbClr val="44B3E1"/>
                    </a:solidFill>
                  </a:tcPr>
                </a:tc>
                <a:tc>
                  <a:txBody>
                    <a:bodyPr/>
                    <a:lstStyle/>
                    <a:p>
                      <a:pPr algn="ctr" fontAlgn="ctr">
                        <a:buNone/>
                      </a:pPr>
                      <a:r>
                        <a:rPr lang="en-GB" sz="2000" b="1" i="0" u="none" strike="noStrike">
                          <a:solidFill>
                            <a:srgbClr val="000000"/>
                          </a:solidFill>
                          <a:effectLst/>
                          <a:latin typeface="Aptos Narrow" panose="020B0004020202020204" pitchFamily="34" charset="0"/>
                        </a:rPr>
                        <a:t>Apr</a:t>
                      </a:r>
                    </a:p>
                  </a:txBody>
                  <a:tcPr marL="9525" marR="9525" marT="9525" marB="0" anchor="ctr">
                    <a:lnL>
                      <a:noFill/>
                    </a:lnL>
                    <a:lnR>
                      <a:noFill/>
                    </a:lnR>
                    <a:lnT>
                      <a:noFill/>
                    </a:lnT>
                    <a:lnB w="6350" cap="flat" cmpd="sng" algn="ctr">
                      <a:solidFill>
                        <a:srgbClr val="000000"/>
                      </a:solidFill>
                      <a:prstDash val="solid"/>
                      <a:round/>
                      <a:headEnd type="none" w="med" len="med"/>
                      <a:tailEnd type="none" w="med" len="med"/>
                    </a:lnB>
                    <a:solidFill>
                      <a:srgbClr val="44B3E1"/>
                    </a:solidFill>
                  </a:tcPr>
                </a:tc>
                <a:tc>
                  <a:txBody>
                    <a:bodyPr/>
                    <a:lstStyle/>
                    <a:p>
                      <a:pPr algn="ctr" fontAlgn="ctr">
                        <a:buNone/>
                      </a:pPr>
                      <a:r>
                        <a:rPr lang="en-GB" sz="2000" b="1" i="0" u="none" strike="noStrike">
                          <a:solidFill>
                            <a:srgbClr val="000000"/>
                          </a:solidFill>
                          <a:effectLst/>
                          <a:latin typeface="Aptos Narrow" panose="020B0004020202020204" pitchFamily="34" charset="0"/>
                        </a:rPr>
                        <a:t>May</a:t>
                      </a:r>
                    </a:p>
                  </a:txBody>
                  <a:tcPr marL="9525" marR="9525" marT="9525" marB="0" anchor="ctr">
                    <a:lnL>
                      <a:noFill/>
                    </a:lnL>
                    <a:lnR>
                      <a:noFill/>
                    </a:lnR>
                    <a:lnT>
                      <a:noFill/>
                    </a:lnT>
                    <a:lnB w="6350" cap="flat" cmpd="sng" algn="ctr">
                      <a:solidFill>
                        <a:srgbClr val="000000"/>
                      </a:solidFill>
                      <a:prstDash val="solid"/>
                      <a:round/>
                      <a:headEnd type="none" w="med" len="med"/>
                      <a:tailEnd type="none" w="med" len="med"/>
                    </a:lnB>
                    <a:solidFill>
                      <a:srgbClr val="44B3E1"/>
                    </a:solidFill>
                  </a:tcPr>
                </a:tc>
                <a:tc>
                  <a:txBody>
                    <a:bodyPr/>
                    <a:lstStyle/>
                    <a:p>
                      <a:pPr algn="ctr" fontAlgn="ctr">
                        <a:buNone/>
                      </a:pPr>
                      <a:r>
                        <a:rPr lang="en-GB" sz="2000" b="1" i="0" u="none" strike="noStrike">
                          <a:solidFill>
                            <a:srgbClr val="000000"/>
                          </a:solidFill>
                          <a:effectLst/>
                          <a:latin typeface="Aptos Narrow" panose="020B0004020202020204" pitchFamily="34" charset="0"/>
                        </a:rPr>
                        <a:t>June</a:t>
                      </a:r>
                    </a:p>
                  </a:txBody>
                  <a:tcPr marL="9525" marR="9525" marT="9525" marB="0" anchor="ctr">
                    <a:lnL>
                      <a:noFill/>
                    </a:lnL>
                    <a:lnR>
                      <a:noFill/>
                    </a:lnR>
                    <a:lnT>
                      <a:noFill/>
                    </a:lnT>
                    <a:lnB w="6350" cap="flat" cmpd="sng" algn="ctr">
                      <a:solidFill>
                        <a:srgbClr val="000000"/>
                      </a:solidFill>
                      <a:prstDash val="solid"/>
                      <a:round/>
                      <a:headEnd type="none" w="med" len="med"/>
                      <a:tailEnd type="none" w="med" len="med"/>
                    </a:lnB>
                    <a:solidFill>
                      <a:srgbClr val="44B3E1"/>
                    </a:solidFill>
                  </a:tcPr>
                </a:tc>
                <a:extLst>
                  <a:ext uri="{0D108BD9-81ED-4DB2-BD59-A6C34878D82A}">
                    <a16:rowId xmlns:a16="http://schemas.microsoft.com/office/drawing/2014/main" val="4287665628"/>
                  </a:ext>
                </a:extLst>
              </a:tr>
              <a:tr h="737460">
                <a:tc>
                  <a:txBody>
                    <a:bodyPr/>
                    <a:lstStyle/>
                    <a:p>
                      <a:pPr algn="l" fontAlgn="ctr">
                        <a:buNone/>
                      </a:pPr>
                      <a:r>
                        <a:rPr lang="en-GB" sz="2000" b="0" i="0" u="none" strike="noStrike" dirty="0">
                          <a:solidFill>
                            <a:srgbClr val="000000"/>
                          </a:solidFill>
                          <a:effectLst/>
                          <a:latin typeface="Aptos Narrow" panose="020B0004020202020204" pitchFamily="34" charset="0"/>
                        </a:rPr>
                        <a:t>Bakery Ingredients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r" fontAlgn="ctr">
                        <a:buNone/>
                      </a:pPr>
                      <a:r>
                        <a:rPr lang="en-GB" sz="2000" b="0" i="0" u="none" strike="noStrike">
                          <a:solidFill>
                            <a:srgbClr val="000000"/>
                          </a:solidFill>
                          <a:effectLst/>
                          <a:latin typeface="Aptos Narrow" panose="020B0004020202020204" pitchFamily="34" charset="0"/>
                        </a:rPr>
                        <a:t>£1,155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£1,251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£1,348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£1,444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£1,540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£1,588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extLst>
                  <a:ext uri="{0D108BD9-81ED-4DB2-BD59-A6C34878D82A}">
                    <a16:rowId xmlns:a16="http://schemas.microsoft.com/office/drawing/2014/main" val="2302523413"/>
                  </a:ext>
                </a:extLst>
              </a:tr>
              <a:tr h="589968">
                <a:tc>
                  <a:txBody>
                    <a:bodyPr/>
                    <a:lstStyle/>
                    <a:p>
                      <a:pPr algn="l" fontAlgn="ctr">
                        <a:buNone/>
                      </a:pPr>
                      <a:r>
                        <a:rPr lang="en-GB" sz="2000" b="0" i="0" u="none" strike="noStrike" dirty="0">
                          <a:solidFill>
                            <a:srgbClr val="000000"/>
                          </a:solidFill>
                          <a:effectLst/>
                          <a:latin typeface="Aptos Narrow" panose="020B0004020202020204" pitchFamily="34" charset="0"/>
                        </a:rPr>
                        <a:t>Fresh Produce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r" fontAlgn="ctr">
                        <a:buNone/>
                      </a:pPr>
                      <a:r>
                        <a:rPr lang="en-GB" sz="2000" b="0" i="0" u="none" strike="noStrike">
                          <a:solidFill>
                            <a:srgbClr val="000000"/>
                          </a:solidFill>
                          <a:effectLst/>
                          <a:latin typeface="Aptos Narrow" panose="020B0004020202020204" pitchFamily="34" charset="0"/>
                        </a:rPr>
                        <a:t>£513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£556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£599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£642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£684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£706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extLst>
                  <a:ext uri="{0D108BD9-81ED-4DB2-BD59-A6C34878D82A}">
                    <a16:rowId xmlns:a16="http://schemas.microsoft.com/office/drawing/2014/main" val="2966315084"/>
                  </a:ext>
                </a:extLst>
              </a:tr>
              <a:tr h="899318">
                <a:tc>
                  <a:txBody>
                    <a:bodyPr/>
                    <a:lstStyle/>
                    <a:p>
                      <a:pPr algn="l" fontAlgn="ctr">
                        <a:buNone/>
                      </a:pPr>
                      <a:r>
                        <a:rPr lang="en-GB" sz="2000" b="0" i="0" u="none" strike="noStrike" dirty="0">
                          <a:solidFill>
                            <a:srgbClr val="000000"/>
                          </a:solidFill>
                          <a:effectLst/>
                          <a:latin typeface="Aptos Narrow" panose="020B0004020202020204" pitchFamily="34" charset="0"/>
                        </a:rPr>
                        <a:t>Protein Ingredients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r" fontAlgn="ctr">
                        <a:buNone/>
                      </a:pPr>
                      <a:r>
                        <a:rPr lang="en-GB" sz="2000" b="0" i="0" u="none" strike="noStrike" dirty="0">
                          <a:solidFill>
                            <a:srgbClr val="000000"/>
                          </a:solidFill>
                          <a:effectLst/>
                          <a:latin typeface="Aptos Narrow" panose="020B0004020202020204" pitchFamily="34" charset="0"/>
                        </a:rPr>
                        <a:t>£449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£487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£524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£561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£599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£618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extLst>
                  <a:ext uri="{0D108BD9-81ED-4DB2-BD59-A6C34878D82A}">
                    <a16:rowId xmlns:a16="http://schemas.microsoft.com/office/drawing/2014/main" val="3782760501"/>
                  </a:ext>
                </a:extLst>
              </a:tr>
              <a:tr h="589968">
                <a:tc>
                  <a:txBody>
                    <a:bodyPr/>
                    <a:lstStyle/>
                    <a:p>
                      <a:pPr algn="l" fontAlgn="ctr">
                        <a:buNone/>
                      </a:pPr>
                      <a:r>
                        <a:rPr lang="en-GB" sz="2000" b="0" i="0" u="none" strike="noStrike">
                          <a:solidFill>
                            <a:srgbClr val="000000"/>
                          </a:solidFill>
                          <a:effectLst/>
                          <a:latin typeface="Aptos Narrow" panose="020B0004020202020204" pitchFamily="34" charset="0"/>
                        </a:rPr>
                        <a:t>Coffee &amp; Drinks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r" fontAlgn="ctr">
                        <a:buNone/>
                      </a:pPr>
                      <a:r>
                        <a:rPr lang="en-GB" sz="2000" b="0" i="0" u="none" strike="noStrike" dirty="0">
                          <a:solidFill>
                            <a:srgbClr val="000000"/>
                          </a:solidFill>
                          <a:effectLst/>
                          <a:latin typeface="Aptos Narrow" panose="020B0004020202020204" pitchFamily="34" charset="0"/>
                        </a:rPr>
                        <a:t>£385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dirty="0">
                          <a:solidFill>
                            <a:srgbClr val="000000"/>
                          </a:solidFill>
                          <a:effectLst/>
                          <a:latin typeface="Aptos Narrow" panose="020B0004020202020204" pitchFamily="34" charset="0"/>
                        </a:rPr>
                        <a:t>£417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£449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£481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£513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£529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extLst>
                  <a:ext uri="{0D108BD9-81ED-4DB2-BD59-A6C34878D82A}">
                    <a16:rowId xmlns:a16="http://schemas.microsoft.com/office/drawing/2014/main" val="153416298"/>
                  </a:ext>
                </a:extLst>
              </a:tr>
              <a:tr h="589968">
                <a:tc>
                  <a:txBody>
                    <a:bodyPr/>
                    <a:lstStyle/>
                    <a:p>
                      <a:pPr algn="l" fontAlgn="ctr">
                        <a:buNone/>
                      </a:pPr>
                      <a:r>
                        <a:rPr lang="en-GB" sz="2000" b="0" i="0" u="none" strike="noStrike">
                          <a:solidFill>
                            <a:srgbClr val="000000"/>
                          </a:solidFill>
                          <a:effectLst/>
                          <a:latin typeface="Aptos Narrow" panose="020B0004020202020204" pitchFamily="34" charset="0"/>
                        </a:rPr>
                        <a:t>Packaging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r" fontAlgn="ctr">
                        <a:buNone/>
                      </a:pPr>
                      <a:r>
                        <a:rPr lang="en-GB" sz="2000" b="0" i="0" u="none" strike="noStrike">
                          <a:solidFill>
                            <a:srgbClr val="000000"/>
                          </a:solidFill>
                          <a:effectLst/>
                          <a:latin typeface="Aptos Narrow" panose="020B0004020202020204" pitchFamily="34" charset="0"/>
                        </a:rPr>
                        <a:t>£257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dirty="0">
                          <a:solidFill>
                            <a:srgbClr val="000000"/>
                          </a:solidFill>
                          <a:effectLst/>
                          <a:latin typeface="Aptos Narrow" panose="020B0004020202020204" pitchFamily="34" charset="0"/>
                        </a:rPr>
                        <a:t>£278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dirty="0">
                          <a:solidFill>
                            <a:srgbClr val="000000"/>
                          </a:solidFill>
                          <a:effectLst/>
                          <a:latin typeface="Aptos Narrow" panose="020B0004020202020204" pitchFamily="34" charset="0"/>
                        </a:rPr>
                        <a:t>£299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£321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£342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£353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extLst>
                  <a:ext uri="{0D108BD9-81ED-4DB2-BD59-A6C34878D82A}">
                    <a16:rowId xmlns:a16="http://schemas.microsoft.com/office/drawing/2014/main" val="1141161592"/>
                  </a:ext>
                </a:extLst>
              </a:tr>
              <a:tr h="589968">
                <a:tc>
                  <a:txBody>
                    <a:bodyPr/>
                    <a:lstStyle/>
                    <a:p>
                      <a:pPr algn="l" fontAlgn="ctr">
                        <a:buNone/>
                      </a:pPr>
                      <a:r>
                        <a:rPr lang="en-GB" sz="2000" b="0" i="0" u="none" strike="noStrike">
                          <a:solidFill>
                            <a:srgbClr val="000000"/>
                          </a:solidFill>
                          <a:effectLst/>
                          <a:latin typeface="Aptos Narrow" panose="020B0004020202020204" pitchFamily="34" charset="0"/>
                        </a:rPr>
                        <a:t>Cleaning Materials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r" fontAlgn="ctr">
                        <a:buNone/>
                      </a:pPr>
                      <a:r>
                        <a:rPr lang="en-GB" sz="2000" b="0" i="0" u="none" strike="noStrike">
                          <a:solidFill>
                            <a:srgbClr val="000000"/>
                          </a:solidFill>
                          <a:effectLst/>
                          <a:latin typeface="Aptos Narrow" panose="020B0004020202020204" pitchFamily="34" charset="0"/>
                        </a:rPr>
                        <a:t>£193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£209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£225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£241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£257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£265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extLst>
                  <a:ext uri="{0D108BD9-81ED-4DB2-BD59-A6C34878D82A}">
                    <a16:rowId xmlns:a16="http://schemas.microsoft.com/office/drawing/2014/main" val="2850174777"/>
                  </a:ext>
                </a:extLst>
              </a:tr>
              <a:tr h="589968">
                <a:tc>
                  <a:txBody>
                    <a:bodyPr/>
                    <a:lstStyle/>
                    <a:p>
                      <a:pPr algn="l" fontAlgn="ctr">
                        <a:buNone/>
                      </a:pPr>
                      <a:r>
                        <a:rPr lang="en-GB" sz="2000" b="0" i="0" u="none" strike="noStrike">
                          <a:solidFill>
                            <a:srgbClr val="000000"/>
                          </a:solidFill>
                          <a:effectLst/>
                          <a:latin typeface="Aptos Narrow" panose="020B0004020202020204" pitchFamily="34" charset="0"/>
                        </a:rPr>
                        <a:t>Hourly-paid Staff</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r" fontAlgn="ctr">
                        <a:buNone/>
                      </a:pPr>
                      <a:r>
                        <a:rPr lang="en-GB" sz="2000" b="0" i="0" u="none" strike="noStrike">
                          <a:solidFill>
                            <a:srgbClr val="000000"/>
                          </a:solidFill>
                          <a:effectLst/>
                          <a:latin typeface="Aptos Narrow" panose="020B0004020202020204" pitchFamily="34" charset="0"/>
                        </a:rPr>
                        <a:t>£400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£450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£500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£550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£600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0" i="0" u="none" strike="noStrike">
                          <a:solidFill>
                            <a:srgbClr val="000000"/>
                          </a:solidFill>
                          <a:effectLst/>
                          <a:latin typeface="Aptos Narrow" panose="020B0004020202020204" pitchFamily="34" charset="0"/>
                        </a:rPr>
                        <a:t>£650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extLst>
                  <a:ext uri="{0D108BD9-81ED-4DB2-BD59-A6C34878D82A}">
                    <a16:rowId xmlns:a16="http://schemas.microsoft.com/office/drawing/2014/main" val="2424098821"/>
                  </a:ext>
                </a:extLst>
              </a:tr>
              <a:tr h="1091444">
                <a:tc>
                  <a:txBody>
                    <a:bodyPr/>
                    <a:lstStyle/>
                    <a:p>
                      <a:pPr algn="l" fontAlgn="ctr">
                        <a:buNone/>
                      </a:pPr>
                      <a:r>
                        <a:rPr lang="en-GB" sz="2000" b="1" i="0" u="none" strike="noStrike" dirty="0">
                          <a:solidFill>
                            <a:srgbClr val="000000"/>
                          </a:solidFill>
                          <a:effectLst/>
                          <a:latin typeface="Aptos Narrow" panose="020B0004020202020204" pitchFamily="34" charset="0"/>
                        </a:rPr>
                        <a:t>Total Variable Cost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ctr">
                        <a:buNone/>
                      </a:pPr>
                      <a:r>
                        <a:rPr lang="en-GB" sz="2000" b="1" i="0" u="none" strike="noStrike">
                          <a:solidFill>
                            <a:srgbClr val="000000"/>
                          </a:solidFill>
                          <a:effectLst/>
                          <a:latin typeface="Aptos Narrow" panose="020B0004020202020204" pitchFamily="34" charset="0"/>
                        </a:rPr>
                        <a:t>£3,352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1" i="0" u="none" strike="noStrike">
                          <a:solidFill>
                            <a:srgbClr val="000000"/>
                          </a:solidFill>
                          <a:effectLst/>
                          <a:latin typeface="Aptos Narrow" panose="020B0004020202020204" pitchFamily="34" charset="0"/>
                        </a:rPr>
                        <a:t>£3,648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1" i="0" u="none" strike="noStrike">
                          <a:solidFill>
                            <a:srgbClr val="000000"/>
                          </a:solidFill>
                          <a:effectLst/>
                          <a:latin typeface="Aptos Narrow" panose="020B0004020202020204" pitchFamily="34" charset="0"/>
                        </a:rPr>
                        <a:t>£3,944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1" i="0" u="none" strike="noStrike" dirty="0">
                          <a:solidFill>
                            <a:srgbClr val="000000"/>
                          </a:solidFill>
                          <a:effectLst/>
                          <a:latin typeface="Aptos Narrow" panose="020B0004020202020204" pitchFamily="34" charset="0"/>
                        </a:rPr>
                        <a:t>£4,240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1" i="0" u="none" strike="noStrike" dirty="0">
                          <a:solidFill>
                            <a:srgbClr val="000000"/>
                          </a:solidFill>
                          <a:effectLst/>
                          <a:latin typeface="Aptos Narrow" panose="020B0004020202020204" pitchFamily="34" charset="0"/>
                        </a:rPr>
                        <a:t>£4,536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tc>
                  <a:txBody>
                    <a:bodyPr/>
                    <a:lstStyle/>
                    <a:p>
                      <a:pPr algn="r" fontAlgn="ctr">
                        <a:buNone/>
                      </a:pPr>
                      <a:r>
                        <a:rPr lang="en-GB" sz="2000" b="1" i="0" u="none" strike="noStrike" dirty="0">
                          <a:solidFill>
                            <a:srgbClr val="000000"/>
                          </a:solidFill>
                          <a:effectLst/>
                          <a:latin typeface="Aptos Narrow" panose="020B0004020202020204" pitchFamily="34" charset="0"/>
                        </a:rPr>
                        <a:t>£4,709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8E8E8"/>
                    </a:solidFill>
                  </a:tcPr>
                </a:tc>
                <a:extLst>
                  <a:ext uri="{0D108BD9-81ED-4DB2-BD59-A6C34878D82A}">
                    <a16:rowId xmlns:a16="http://schemas.microsoft.com/office/drawing/2014/main" val="2343383800"/>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48ED22E-60CB-C575-C560-F579BE600A27}"/>
              </a:ext>
            </a:extLst>
          </p:cNvPr>
          <p:cNvSpPr txBox="1"/>
          <p:nvPr/>
        </p:nvSpPr>
        <p:spPr>
          <a:xfrm>
            <a:off x="897883" y="4959204"/>
            <a:ext cx="10241280" cy="984885"/>
          </a:xfrm>
          <a:prstGeom prst="rect">
            <a:avLst/>
          </a:prstGeom>
          <a:noFill/>
        </p:spPr>
        <p:txBody>
          <a:bodyPr wrap="square" rtlCol="0">
            <a:spAutoFit/>
          </a:bodyPr>
          <a:lstStyle/>
          <a:p>
            <a:r>
              <a:rPr lang="en-GB" sz="4000" b="1" i="0" u="none" strike="noStrike" dirty="0">
                <a:solidFill>
                  <a:srgbClr val="000000"/>
                </a:solidFill>
                <a:effectLst/>
                <a:latin typeface="Aptos Narrow" panose="020B0004020202020204" pitchFamily="34" charset="0"/>
              </a:rPr>
              <a:t>Investment capital needed = £</a:t>
            </a:r>
            <a:r>
              <a:rPr lang="en-GB" sz="4000" b="1" dirty="0">
                <a:solidFill>
                  <a:srgbClr val="000000"/>
                </a:solidFill>
                <a:latin typeface="Aptos Narrow" panose="020B0004020202020204" pitchFamily="34" charset="0"/>
              </a:rPr>
              <a:t>45,000</a:t>
            </a:r>
            <a:r>
              <a:rPr lang="en-GB" sz="4000" dirty="0"/>
              <a:t>                  </a:t>
            </a:r>
            <a:r>
              <a:rPr lang="en-GB" sz="1800" b="0" i="0" u="none" strike="noStrike" dirty="0">
                <a:solidFill>
                  <a:srgbClr val="000000"/>
                </a:solidFill>
                <a:effectLst/>
                <a:latin typeface="Aptos Narrow" panose="020B0004020202020204" pitchFamily="34" charset="0"/>
              </a:rPr>
              <a:t>  £20,000 + £20,000 + £5,000)</a:t>
            </a:r>
            <a:endParaRPr lang="en-GB" dirty="0"/>
          </a:p>
        </p:txBody>
      </p:sp>
      <p:sp>
        <p:nvSpPr>
          <p:cNvPr id="8" name="TextBox 7">
            <a:extLst>
              <a:ext uri="{FF2B5EF4-FFF2-40B4-BE49-F238E27FC236}">
                <a16:creationId xmlns:a16="http://schemas.microsoft.com/office/drawing/2014/main" id="{C895F13B-A6A0-47E2-82A6-F316CAD0016A}"/>
              </a:ext>
            </a:extLst>
          </p:cNvPr>
          <p:cNvSpPr txBox="1"/>
          <p:nvPr/>
        </p:nvSpPr>
        <p:spPr>
          <a:xfrm>
            <a:off x="897883" y="5944089"/>
            <a:ext cx="10257797" cy="646331"/>
          </a:xfrm>
          <a:prstGeom prst="rect">
            <a:avLst/>
          </a:prstGeom>
          <a:noFill/>
        </p:spPr>
        <p:txBody>
          <a:bodyPr wrap="square" rtlCol="0">
            <a:spAutoFit/>
          </a:bodyPr>
          <a:lstStyle/>
          <a:p>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dirty="0"/>
          </a:p>
        </p:txBody>
      </p:sp>
      <p:sp>
        <p:nvSpPr>
          <p:cNvPr id="2" name="TextBox 1">
            <a:extLst>
              <a:ext uri="{FF2B5EF4-FFF2-40B4-BE49-F238E27FC236}">
                <a16:creationId xmlns:a16="http://schemas.microsoft.com/office/drawing/2014/main" id="{85A71008-770B-656D-21D5-6EF8462479CF}"/>
              </a:ext>
            </a:extLst>
          </p:cNvPr>
          <p:cNvSpPr txBox="1"/>
          <p:nvPr/>
        </p:nvSpPr>
        <p:spPr>
          <a:xfrm>
            <a:off x="576775" y="6231988"/>
            <a:ext cx="184731" cy="369332"/>
          </a:xfrm>
          <a:prstGeom prst="rect">
            <a:avLst/>
          </a:prstGeom>
          <a:noFill/>
        </p:spPr>
        <p:txBody>
          <a:bodyPr wrap="none" rtlCol="0">
            <a:spAutoFit/>
          </a:bodyPr>
          <a:lstStyle/>
          <a:p>
            <a:endParaRPr lang="en-GB" dirty="0"/>
          </a:p>
        </p:txBody>
      </p:sp>
      <p:graphicFrame>
        <p:nvGraphicFramePr>
          <p:cNvPr id="3" name="Table 2">
            <a:extLst>
              <a:ext uri="{FF2B5EF4-FFF2-40B4-BE49-F238E27FC236}">
                <a16:creationId xmlns:a16="http://schemas.microsoft.com/office/drawing/2014/main" id="{EDB89E8E-2C35-8687-953A-97A7FE17CBA2}"/>
              </a:ext>
            </a:extLst>
          </p:cNvPr>
          <p:cNvGraphicFramePr>
            <a:graphicFrameLocks noGrp="1"/>
          </p:cNvGraphicFramePr>
          <p:nvPr>
            <p:extLst>
              <p:ext uri="{D42A27DB-BD31-4B8C-83A1-F6EECF244321}">
                <p14:modId xmlns:p14="http://schemas.microsoft.com/office/powerpoint/2010/main" val="129541441"/>
              </p:ext>
            </p:extLst>
          </p:nvPr>
        </p:nvGraphicFramePr>
        <p:xfrm>
          <a:off x="897882" y="913911"/>
          <a:ext cx="9976443" cy="3973211"/>
        </p:xfrm>
        <a:graphic>
          <a:graphicData uri="http://schemas.openxmlformats.org/drawingml/2006/table">
            <a:tbl>
              <a:tblPr/>
              <a:tblGrid>
                <a:gridCol w="2271233">
                  <a:extLst>
                    <a:ext uri="{9D8B030D-6E8A-4147-A177-3AD203B41FA5}">
                      <a16:colId xmlns:a16="http://schemas.microsoft.com/office/drawing/2014/main" val="2717476540"/>
                    </a:ext>
                  </a:extLst>
                </a:gridCol>
                <a:gridCol w="1273588">
                  <a:extLst>
                    <a:ext uri="{9D8B030D-6E8A-4147-A177-3AD203B41FA5}">
                      <a16:colId xmlns:a16="http://schemas.microsoft.com/office/drawing/2014/main" val="2888317709"/>
                    </a:ext>
                  </a:extLst>
                </a:gridCol>
                <a:gridCol w="1316042">
                  <a:extLst>
                    <a:ext uri="{9D8B030D-6E8A-4147-A177-3AD203B41FA5}">
                      <a16:colId xmlns:a16="http://schemas.microsoft.com/office/drawing/2014/main" val="4108621809"/>
                    </a:ext>
                  </a:extLst>
                </a:gridCol>
                <a:gridCol w="1209909">
                  <a:extLst>
                    <a:ext uri="{9D8B030D-6E8A-4147-A177-3AD203B41FA5}">
                      <a16:colId xmlns:a16="http://schemas.microsoft.com/office/drawing/2014/main" val="2468710339"/>
                    </a:ext>
                  </a:extLst>
                </a:gridCol>
                <a:gridCol w="1273588">
                  <a:extLst>
                    <a:ext uri="{9D8B030D-6E8A-4147-A177-3AD203B41FA5}">
                      <a16:colId xmlns:a16="http://schemas.microsoft.com/office/drawing/2014/main" val="3906626683"/>
                    </a:ext>
                  </a:extLst>
                </a:gridCol>
                <a:gridCol w="1209909">
                  <a:extLst>
                    <a:ext uri="{9D8B030D-6E8A-4147-A177-3AD203B41FA5}">
                      <a16:colId xmlns:a16="http://schemas.microsoft.com/office/drawing/2014/main" val="1752196515"/>
                    </a:ext>
                  </a:extLst>
                </a:gridCol>
                <a:gridCol w="1422174">
                  <a:extLst>
                    <a:ext uri="{9D8B030D-6E8A-4147-A177-3AD203B41FA5}">
                      <a16:colId xmlns:a16="http://schemas.microsoft.com/office/drawing/2014/main" val="493735582"/>
                    </a:ext>
                  </a:extLst>
                </a:gridCol>
              </a:tblGrid>
              <a:tr h="427227">
                <a:tc>
                  <a:txBody>
                    <a:bodyPr/>
                    <a:lstStyle/>
                    <a:p>
                      <a:pPr algn="ctr" fontAlgn="ctr">
                        <a:buNone/>
                      </a:pPr>
                      <a:endParaRPr lang="en-GB" sz="1100" b="1" i="0" u="none" strike="noStrike">
                        <a:solidFill>
                          <a:srgbClr val="000000"/>
                        </a:solidFill>
                        <a:effectLst/>
                        <a:latin typeface="Aptos Narrow" panose="020B0004020202020204" pitchFamily="34" charset="0"/>
                      </a:endParaRPr>
                    </a:p>
                  </a:txBody>
                  <a:tcPr marL="9525" marR="9525" marT="9525" marB="0" anchor="ctr">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ctr" fontAlgn="ctr">
                        <a:buNone/>
                      </a:pPr>
                      <a:r>
                        <a:rPr lang="en-GB" sz="2000" b="1" i="0" u="none" strike="noStrike" dirty="0">
                          <a:solidFill>
                            <a:srgbClr val="000000"/>
                          </a:solidFill>
                          <a:effectLst/>
                          <a:latin typeface="Aptos Narrow" panose="020B0004020202020204" pitchFamily="34" charset="0"/>
                        </a:rPr>
                        <a:t>Jan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B3E1"/>
                    </a:solidFill>
                  </a:tcPr>
                </a:tc>
                <a:tc>
                  <a:txBody>
                    <a:bodyPr/>
                    <a:lstStyle/>
                    <a:p>
                      <a:pPr algn="ctr" fontAlgn="ctr">
                        <a:buNone/>
                      </a:pPr>
                      <a:r>
                        <a:rPr lang="en-GB" sz="2000" b="1" i="0" u="none" strike="noStrike" dirty="0">
                          <a:solidFill>
                            <a:srgbClr val="000000"/>
                          </a:solidFill>
                          <a:effectLst/>
                          <a:latin typeface="Aptos Narrow" panose="020B0004020202020204" pitchFamily="34" charset="0"/>
                        </a:rPr>
                        <a:t>Feb</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B3E1"/>
                    </a:solidFill>
                  </a:tcPr>
                </a:tc>
                <a:tc>
                  <a:txBody>
                    <a:bodyPr/>
                    <a:lstStyle/>
                    <a:p>
                      <a:pPr algn="ctr" fontAlgn="ctr">
                        <a:buNone/>
                      </a:pPr>
                      <a:r>
                        <a:rPr lang="en-GB" sz="2000" b="1" i="0" u="none" strike="noStrike" dirty="0">
                          <a:solidFill>
                            <a:srgbClr val="000000"/>
                          </a:solidFill>
                          <a:effectLst/>
                          <a:latin typeface="Aptos Narrow" panose="020B0004020202020204" pitchFamily="34" charset="0"/>
                        </a:rPr>
                        <a:t>Mar</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B3E1"/>
                    </a:solidFill>
                  </a:tcPr>
                </a:tc>
                <a:tc>
                  <a:txBody>
                    <a:bodyPr/>
                    <a:lstStyle/>
                    <a:p>
                      <a:pPr algn="ctr" fontAlgn="ctr">
                        <a:buNone/>
                      </a:pPr>
                      <a:r>
                        <a:rPr lang="en-GB" sz="2000" b="1" i="0" u="none" strike="noStrike" dirty="0">
                          <a:solidFill>
                            <a:srgbClr val="000000"/>
                          </a:solidFill>
                          <a:effectLst/>
                          <a:latin typeface="Aptos Narrow" panose="020B0004020202020204" pitchFamily="34" charset="0"/>
                        </a:rPr>
                        <a:t>Apr</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B3E1"/>
                    </a:solidFill>
                  </a:tcPr>
                </a:tc>
                <a:tc>
                  <a:txBody>
                    <a:bodyPr/>
                    <a:lstStyle/>
                    <a:p>
                      <a:pPr algn="ctr" fontAlgn="ctr">
                        <a:buNone/>
                      </a:pPr>
                      <a:r>
                        <a:rPr lang="en-GB" sz="2000" b="1" i="0" u="none" strike="noStrike" dirty="0">
                          <a:solidFill>
                            <a:srgbClr val="000000"/>
                          </a:solidFill>
                          <a:effectLst/>
                          <a:latin typeface="Aptos Narrow" panose="020B0004020202020204" pitchFamily="34" charset="0"/>
                        </a:rPr>
                        <a:t>May</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B3E1"/>
                    </a:solidFill>
                  </a:tcPr>
                </a:tc>
                <a:tc>
                  <a:txBody>
                    <a:bodyPr/>
                    <a:lstStyle/>
                    <a:p>
                      <a:pPr algn="ctr" fontAlgn="ctr">
                        <a:buNone/>
                      </a:pPr>
                      <a:r>
                        <a:rPr lang="en-GB" sz="2000" b="1" i="0" u="none" strike="noStrike" dirty="0">
                          <a:solidFill>
                            <a:srgbClr val="000000"/>
                          </a:solidFill>
                          <a:effectLst/>
                          <a:latin typeface="Aptos Narrow" panose="020B0004020202020204" pitchFamily="34" charset="0"/>
                        </a:rPr>
                        <a:t>Jun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B3E1"/>
                    </a:solidFill>
                  </a:tcPr>
                </a:tc>
                <a:extLst>
                  <a:ext uri="{0D108BD9-81ED-4DB2-BD59-A6C34878D82A}">
                    <a16:rowId xmlns:a16="http://schemas.microsoft.com/office/drawing/2014/main" val="1519412441"/>
                  </a:ext>
                </a:extLst>
              </a:tr>
              <a:tr h="726286">
                <a:tc>
                  <a:txBody>
                    <a:bodyPr/>
                    <a:lstStyle/>
                    <a:p>
                      <a:pPr algn="l" fontAlgn="ctr">
                        <a:buNone/>
                      </a:pPr>
                      <a:r>
                        <a:rPr lang="en-GB" sz="2000" b="1" i="0" u="none" strike="noStrike" dirty="0">
                          <a:solidFill>
                            <a:srgbClr val="000000"/>
                          </a:solidFill>
                          <a:effectLst/>
                          <a:latin typeface="Aptos Narrow" panose="020B0004020202020204" pitchFamily="34" charset="0"/>
                        </a:rPr>
                        <a:t>Fixed Costs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r" fontAlgn="ctr">
                        <a:buNone/>
                      </a:pPr>
                      <a:r>
                        <a:rPr lang="en-GB" sz="2000" b="0" i="0" u="none" strike="noStrike">
                          <a:solidFill>
                            <a:srgbClr val="000000"/>
                          </a:solidFill>
                          <a:effectLst/>
                          <a:latin typeface="Aptos Narrow" panose="020B0004020202020204" pitchFamily="34" charset="0"/>
                        </a:rPr>
                        <a:t>£9,250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r" fontAlgn="ctr">
                        <a:buNone/>
                      </a:pPr>
                      <a:r>
                        <a:rPr lang="en-GB" sz="2000" b="0" i="0" u="none" strike="noStrike">
                          <a:solidFill>
                            <a:srgbClr val="000000"/>
                          </a:solidFill>
                          <a:effectLst/>
                          <a:latin typeface="Aptos Narrow" panose="020B0004020202020204" pitchFamily="34" charset="0"/>
                        </a:rPr>
                        <a:t>£9,250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r" fontAlgn="ctr">
                        <a:buNone/>
                      </a:pPr>
                      <a:r>
                        <a:rPr lang="en-GB" sz="2000" b="0" i="0" u="none" strike="noStrike">
                          <a:solidFill>
                            <a:srgbClr val="000000"/>
                          </a:solidFill>
                          <a:effectLst/>
                          <a:latin typeface="Aptos Narrow" panose="020B0004020202020204" pitchFamily="34" charset="0"/>
                        </a:rPr>
                        <a:t>£9,250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r" fontAlgn="ctr">
                        <a:buNone/>
                      </a:pPr>
                      <a:r>
                        <a:rPr lang="en-GB" sz="2000" b="0" i="0" u="none" strike="noStrike">
                          <a:solidFill>
                            <a:srgbClr val="000000"/>
                          </a:solidFill>
                          <a:effectLst/>
                          <a:latin typeface="Aptos Narrow" panose="020B0004020202020204" pitchFamily="34" charset="0"/>
                        </a:rPr>
                        <a:t>£9,250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r" fontAlgn="ctr">
                        <a:buNone/>
                      </a:pPr>
                      <a:r>
                        <a:rPr lang="en-GB" sz="2000" b="0" i="0" u="none" strike="noStrike" dirty="0">
                          <a:solidFill>
                            <a:srgbClr val="000000"/>
                          </a:solidFill>
                          <a:effectLst/>
                          <a:latin typeface="Aptos Narrow" panose="020B0004020202020204" pitchFamily="34" charset="0"/>
                        </a:rPr>
                        <a:t>£9,250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r" fontAlgn="ctr">
                        <a:buNone/>
                      </a:pPr>
                      <a:r>
                        <a:rPr lang="en-GB" sz="2000" b="0" i="0" u="none" strike="noStrike">
                          <a:solidFill>
                            <a:srgbClr val="000000"/>
                          </a:solidFill>
                          <a:effectLst/>
                          <a:latin typeface="Aptos Narrow" panose="020B0004020202020204" pitchFamily="34" charset="0"/>
                        </a:rPr>
                        <a:t>£9,250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410353701"/>
                  </a:ext>
                </a:extLst>
              </a:tr>
              <a:tr h="640840">
                <a:tc>
                  <a:txBody>
                    <a:bodyPr/>
                    <a:lstStyle/>
                    <a:p>
                      <a:pPr algn="l" fontAlgn="ctr">
                        <a:buNone/>
                      </a:pPr>
                      <a:r>
                        <a:rPr lang="en-GB" sz="2000" b="1" i="0" u="none" strike="noStrike">
                          <a:solidFill>
                            <a:srgbClr val="000000"/>
                          </a:solidFill>
                          <a:effectLst/>
                          <a:latin typeface="Aptos Narrow" panose="020B0004020202020204" pitchFamily="34" charset="0"/>
                        </a:rPr>
                        <a:t>Variable Costs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ctr">
                        <a:buNone/>
                      </a:pPr>
                      <a:r>
                        <a:rPr lang="en-GB" sz="2000" b="0" i="0" u="none" strike="noStrike">
                          <a:solidFill>
                            <a:srgbClr val="000000"/>
                          </a:solidFill>
                          <a:effectLst/>
                          <a:latin typeface="Aptos Narrow" panose="020B0004020202020204" pitchFamily="34" charset="0"/>
                        </a:rPr>
                        <a:t>£3,352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ctr">
                        <a:buNone/>
                      </a:pPr>
                      <a:r>
                        <a:rPr lang="en-GB" sz="2000" b="0" i="0" u="none" strike="noStrike">
                          <a:solidFill>
                            <a:srgbClr val="000000"/>
                          </a:solidFill>
                          <a:effectLst/>
                          <a:latin typeface="Aptos Narrow" panose="020B0004020202020204" pitchFamily="34" charset="0"/>
                        </a:rPr>
                        <a:t>£3,648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ctr">
                        <a:buNone/>
                      </a:pPr>
                      <a:r>
                        <a:rPr lang="en-GB" sz="2000" b="0" i="0" u="none" strike="noStrike">
                          <a:solidFill>
                            <a:srgbClr val="000000"/>
                          </a:solidFill>
                          <a:effectLst/>
                          <a:latin typeface="Aptos Narrow" panose="020B0004020202020204" pitchFamily="34" charset="0"/>
                        </a:rPr>
                        <a:t>£3,944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ctr">
                        <a:buNone/>
                      </a:pPr>
                      <a:r>
                        <a:rPr lang="en-GB" sz="2000" b="0" i="0" u="none" strike="noStrike">
                          <a:solidFill>
                            <a:srgbClr val="000000"/>
                          </a:solidFill>
                          <a:effectLst/>
                          <a:latin typeface="Aptos Narrow" panose="020B0004020202020204" pitchFamily="34" charset="0"/>
                        </a:rPr>
                        <a:t>£4,240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ctr">
                        <a:buNone/>
                      </a:pPr>
                      <a:r>
                        <a:rPr lang="en-GB" sz="2000" b="0" i="0" u="none" strike="noStrike">
                          <a:solidFill>
                            <a:srgbClr val="000000"/>
                          </a:solidFill>
                          <a:effectLst/>
                          <a:latin typeface="Aptos Narrow" panose="020B0004020202020204" pitchFamily="34" charset="0"/>
                        </a:rPr>
                        <a:t>£4,536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ctr">
                        <a:buNone/>
                      </a:pPr>
                      <a:r>
                        <a:rPr lang="en-GB" sz="2000" b="0" i="0" u="none" strike="noStrike">
                          <a:solidFill>
                            <a:srgbClr val="000000"/>
                          </a:solidFill>
                          <a:effectLst/>
                          <a:latin typeface="Aptos Narrow" panose="020B0004020202020204" pitchFamily="34" charset="0"/>
                        </a:rPr>
                        <a:t>£4,709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792654968"/>
                  </a:ext>
                </a:extLst>
              </a:tr>
              <a:tr h="726286">
                <a:tc>
                  <a:txBody>
                    <a:bodyPr/>
                    <a:lstStyle/>
                    <a:p>
                      <a:pPr algn="l" fontAlgn="ctr">
                        <a:buNone/>
                      </a:pPr>
                      <a:r>
                        <a:rPr lang="en-GB" sz="2000" b="1" i="0" u="none" strike="noStrike">
                          <a:solidFill>
                            <a:srgbClr val="000000"/>
                          </a:solidFill>
                          <a:effectLst/>
                          <a:latin typeface="Aptos Narrow" panose="020B0004020202020204" pitchFamily="34" charset="0"/>
                        </a:rPr>
                        <a:t>Total Costs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ctr">
                        <a:buNone/>
                      </a:pPr>
                      <a:r>
                        <a:rPr lang="en-GB" sz="2000" b="0" i="0" u="none" strike="noStrike">
                          <a:solidFill>
                            <a:srgbClr val="000000"/>
                          </a:solidFill>
                          <a:effectLst/>
                          <a:latin typeface="Aptos Narrow" panose="020B0004020202020204" pitchFamily="34" charset="0"/>
                        </a:rPr>
                        <a:t>£12,602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ctr">
                        <a:buNone/>
                      </a:pPr>
                      <a:r>
                        <a:rPr lang="en-GB" sz="2000" b="0" i="0" u="none" strike="noStrike">
                          <a:solidFill>
                            <a:srgbClr val="000000"/>
                          </a:solidFill>
                          <a:effectLst/>
                          <a:latin typeface="Aptos Narrow" panose="020B0004020202020204" pitchFamily="34" charset="0"/>
                        </a:rPr>
                        <a:t>£12,898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ctr">
                        <a:buNone/>
                      </a:pPr>
                      <a:r>
                        <a:rPr lang="en-GB" sz="2000" b="0" i="0" u="none" strike="noStrike">
                          <a:solidFill>
                            <a:srgbClr val="000000"/>
                          </a:solidFill>
                          <a:effectLst/>
                          <a:latin typeface="Aptos Narrow" panose="020B0004020202020204" pitchFamily="34" charset="0"/>
                        </a:rPr>
                        <a:t>£13,194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ctr">
                        <a:buNone/>
                      </a:pPr>
                      <a:r>
                        <a:rPr lang="en-GB" sz="2000" b="0" i="0" u="none" strike="noStrike">
                          <a:solidFill>
                            <a:srgbClr val="000000"/>
                          </a:solidFill>
                          <a:effectLst/>
                          <a:latin typeface="Aptos Narrow" panose="020B0004020202020204" pitchFamily="34" charset="0"/>
                        </a:rPr>
                        <a:t>£13,490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ctr">
                        <a:buNone/>
                      </a:pPr>
                      <a:r>
                        <a:rPr lang="en-GB" sz="2000" b="0" i="0" u="none" strike="noStrike">
                          <a:solidFill>
                            <a:srgbClr val="000000"/>
                          </a:solidFill>
                          <a:effectLst/>
                          <a:latin typeface="Aptos Narrow" panose="020B0004020202020204" pitchFamily="34" charset="0"/>
                        </a:rPr>
                        <a:t>£13,786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ctr">
                        <a:buNone/>
                      </a:pPr>
                      <a:r>
                        <a:rPr lang="en-GB" sz="2000" b="0" i="0" u="none" strike="noStrike">
                          <a:solidFill>
                            <a:srgbClr val="000000"/>
                          </a:solidFill>
                          <a:effectLst/>
                          <a:latin typeface="Aptos Narrow" panose="020B0004020202020204" pitchFamily="34" charset="0"/>
                        </a:rPr>
                        <a:t>£13,959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2592292829"/>
                  </a:ext>
                </a:extLst>
              </a:tr>
              <a:tr h="726286">
                <a:tc>
                  <a:txBody>
                    <a:bodyPr/>
                    <a:lstStyle/>
                    <a:p>
                      <a:pPr algn="l" fontAlgn="ctr">
                        <a:buNone/>
                      </a:pPr>
                      <a:r>
                        <a:rPr lang="en-GB" sz="2000" b="1" i="0" u="none" strike="noStrike">
                          <a:solidFill>
                            <a:srgbClr val="000000"/>
                          </a:solidFill>
                          <a:effectLst/>
                          <a:latin typeface="Aptos Narrow" panose="020B0004020202020204" pitchFamily="34" charset="0"/>
                        </a:rPr>
                        <a:t>Sales Revenue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ctr">
                        <a:buNone/>
                      </a:pPr>
                      <a:r>
                        <a:rPr lang="en-GB" sz="2000" b="0" i="0" u="none" strike="noStrike">
                          <a:solidFill>
                            <a:srgbClr val="000000"/>
                          </a:solidFill>
                          <a:effectLst/>
                          <a:latin typeface="Aptos Narrow" panose="020B0004020202020204" pitchFamily="34" charset="0"/>
                        </a:rPr>
                        <a:t>£12,000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ctr">
                        <a:buNone/>
                      </a:pPr>
                      <a:r>
                        <a:rPr lang="en-GB" sz="2000" b="0" i="0" u="none" strike="noStrike">
                          <a:solidFill>
                            <a:srgbClr val="000000"/>
                          </a:solidFill>
                          <a:effectLst/>
                          <a:latin typeface="Aptos Narrow" panose="020B0004020202020204" pitchFamily="34" charset="0"/>
                        </a:rPr>
                        <a:t>£13,000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ctr">
                        <a:buNone/>
                      </a:pPr>
                      <a:r>
                        <a:rPr lang="en-GB" sz="2000" b="0" i="0" u="none" strike="noStrike">
                          <a:solidFill>
                            <a:srgbClr val="000000"/>
                          </a:solidFill>
                          <a:effectLst/>
                          <a:latin typeface="Aptos Narrow" panose="020B0004020202020204" pitchFamily="34" charset="0"/>
                        </a:rPr>
                        <a:t>£14,000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ctr">
                        <a:buNone/>
                      </a:pPr>
                      <a:r>
                        <a:rPr lang="en-GB" sz="2000" b="0" i="0" u="none" strike="noStrike">
                          <a:solidFill>
                            <a:srgbClr val="000000"/>
                          </a:solidFill>
                          <a:effectLst/>
                          <a:latin typeface="Aptos Narrow" panose="020B0004020202020204" pitchFamily="34" charset="0"/>
                        </a:rPr>
                        <a:t>£15,000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ctr">
                        <a:buNone/>
                      </a:pPr>
                      <a:r>
                        <a:rPr lang="en-GB" sz="2000" b="0" i="0" u="none" strike="noStrike">
                          <a:solidFill>
                            <a:srgbClr val="000000"/>
                          </a:solidFill>
                          <a:effectLst/>
                          <a:latin typeface="Aptos Narrow" panose="020B0004020202020204" pitchFamily="34" charset="0"/>
                        </a:rPr>
                        <a:t>£16,000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ctr">
                        <a:buNone/>
                      </a:pPr>
                      <a:r>
                        <a:rPr lang="en-GB" sz="2000" b="0" i="0" u="none" strike="noStrike">
                          <a:solidFill>
                            <a:srgbClr val="000000"/>
                          </a:solidFill>
                          <a:effectLst/>
                          <a:latin typeface="Aptos Narrow" panose="020B0004020202020204" pitchFamily="34" charset="0"/>
                        </a:rPr>
                        <a:t>£16,500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51193462"/>
                  </a:ext>
                </a:extLst>
              </a:tr>
              <a:tr h="726286">
                <a:tc>
                  <a:txBody>
                    <a:bodyPr/>
                    <a:lstStyle/>
                    <a:p>
                      <a:pPr algn="l" fontAlgn="ctr">
                        <a:buNone/>
                      </a:pPr>
                      <a:r>
                        <a:rPr lang="en-GB" sz="2000" b="1" i="0" u="none" strike="noStrike" dirty="0">
                          <a:solidFill>
                            <a:srgbClr val="000000"/>
                          </a:solidFill>
                          <a:effectLst/>
                          <a:latin typeface="Aptos Narrow" panose="020B0004020202020204" pitchFamily="34" charset="0"/>
                        </a:rPr>
                        <a:t>Profit/Loss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ctr">
                        <a:buNone/>
                      </a:pPr>
                      <a:r>
                        <a:rPr lang="en-GB" sz="2000" b="0" i="0" u="none" strike="noStrike">
                          <a:solidFill>
                            <a:srgbClr val="000000"/>
                          </a:solidFill>
                          <a:effectLst/>
                          <a:latin typeface="Aptos Narrow" panose="020B0004020202020204" pitchFamily="34" charset="0"/>
                        </a:rPr>
                        <a:t>-£602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a:txBody>
                    <a:bodyPr/>
                    <a:lstStyle/>
                    <a:p>
                      <a:pPr algn="r" fontAlgn="ctr">
                        <a:buNone/>
                      </a:pPr>
                      <a:r>
                        <a:rPr lang="en-GB" sz="2000" b="0" i="0" u="none" strike="noStrike">
                          <a:solidFill>
                            <a:srgbClr val="000000"/>
                          </a:solidFill>
                          <a:effectLst/>
                          <a:latin typeface="Aptos Narrow" panose="020B0004020202020204" pitchFamily="34" charset="0"/>
                        </a:rPr>
                        <a:t>£102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a:txBody>
                    <a:bodyPr/>
                    <a:lstStyle/>
                    <a:p>
                      <a:pPr algn="r" fontAlgn="ctr">
                        <a:buNone/>
                      </a:pPr>
                      <a:r>
                        <a:rPr lang="en-GB" sz="2000" b="0" i="0" u="none" strike="noStrike">
                          <a:solidFill>
                            <a:srgbClr val="000000"/>
                          </a:solidFill>
                          <a:effectLst/>
                          <a:latin typeface="Aptos Narrow" panose="020B0004020202020204" pitchFamily="34" charset="0"/>
                        </a:rPr>
                        <a:t>£806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a:txBody>
                    <a:bodyPr/>
                    <a:lstStyle/>
                    <a:p>
                      <a:pPr algn="r" fontAlgn="ctr">
                        <a:buNone/>
                      </a:pPr>
                      <a:r>
                        <a:rPr lang="en-GB" sz="2000" b="0" i="0" u="none" strike="noStrike">
                          <a:solidFill>
                            <a:srgbClr val="000000"/>
                          </a:solidFill>
                          <a:effectLst/>
                          <a:latin typeface="Aptos Narrow" panose="020B0004020202020204" pitchFamily="34" charset="0"/>
                        </a:rPr>
                        <a:t>£1,510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a:txBody>
                    <a:bodyPr/>
                    <a:lstStyle/>
                    <a:p>
                      <a:pPr algn="r" fontAlgn="ctr">
                        <a:buNone/>
                      </a:pPr>
                      <a:r>
                        <a:rPr lang="en-GB" sz="2000" b="0" i="0" u="none" strike="noStrike">
                          <a:solidFill>
                            <a:srgbClr val="000000"/>
                          </a:solidFill>
                          <a:effectLst/>
                          <a:latin typeface="Aptos Narrow" panose="020B0004020202020204" pitchFamily="34" charset="0"/>
                        </a:rPr>
                        <a:t>£2,214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tc>
                  <a:txBody>
                    <a:bodyPr/>
                    <a:lstStyle/>
                    <a:p>
                      <a:pPr algn="r" fontAlgn="ctr">
                        <a:buNone/>
                      </a:pPr>
                      <a:r>
                        <a:rPr lang="en-GB" sz="2000" b="0" i="0" u="none" strike="noStrike" dirty="0">
                          <a:solidFill>
                            <a:srgbClr val="000000"/>
                          </a:solidFill>
                          <a:effectLst/>
                          <a:latin typeface="Aptos Narrow" panose="020B0004020202020204" pitchFamily="34" charset="0"/>
                        </a:rPr>
                        <a:t>£2,541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ED973"/>
                    </a:solidFill>
                  </a:tcPr>
                </a:tc>
                <a:extLst>
                  <a:ext uri="{0D108BD9-81ED-4DB2-BD59-A6C34878D82A}">
                    <a16:rowId xmlns:a16="http://schemas.microsoft.com/office/drawing/2014/main" val="3673750731"/>
                  </a:ext>
                </a:extLst>
              </a:tr>
            </a:tbl>
          </a:graphicData>
        </a:graphic>
      </p:graphicFrame>
    </p:spTree>
    <p:extLst>
      <p:ext uri="{BB962C8B-B14F-4D97-AF65-F5344CB8AC3E}">
        <p14:creationId xmlns:p14="http://schemas.microsoft.com/office/powerpoint/2010/main" val="330153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a:xfrm>
            <a:off x="4823629" y="1514272"/>
            <a:ext cx="6251110" cy="739310"/>
          </a:xfrm>
        </p:spPr>
        <p:txBody>
          <a:bodyPr vert="horz" lIns="91440" tIns="45720" rIns="91440" bIns="45720" rtlCol="0" anchor="b">
            <a:normAutofit fontScale="90000"/>
          </a:bodyPr>
          <a:lstStyle/>
          <a:p>
            <a:r>
              <a:rPr lang="en-US" sz="5400" dirty="0"/>
              <a:t>	Conclusion			</a:t>
            </a:r>
          </a:p>
        </p:txBody>
      </p:sp>
      <p:pic>
        <p:nvPicPr>
          <p:cNvPr id="7" name="Picture 6">
            <a:extLst>
              <a:ext uri="{FF2B5EF4-FFF2-40B4-BE49-F238E27FC236}">
                <a16:creationId xmlns:a16="http://schemas.microsoft.com/office/drawing/2014/main" id="{CFDE6C84-8451-7822-6E81-4ED235053D2E}"/>
              </a:ext>
            </a:extLst>
          </p:cNvPr>
          <p:cNvPicPr>
            <a:picLocks noChangeAspect="1"/>
          </p:cNvPicPr>
          <p:nvPr/>
        </p:nvPicPr>
        <p:blipFill>
          <a:blip r:embed="rId4"/>
          <a:srcRect l="36629" r="18040"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ABE00A56-7828-D49F-C501-26DD92B7A3CE}"/>
              </a:ext>
            </a:extLst>
          </p:cNvPr>
          <p:cNvSpPr txBox="1"/>
          <p:nvPr/>
        </p:nvSpPr>
        <p:spPr>
          <a:xfrm>
            <a:off x="4599602" y="2393235"/>
            <a:ext cx="7534655" cy="4343400"/>
          </a:xfrm>
          <a:prstGeom prst="rect">
            <a:avLst/>
          </a:prstGeom>
        </p:spPr>
        <p:txBody>
          <a:bodyPr vert="horz" lIns="91440" tIns="45720" rIns="91440" bIns="45720" rtlCol="0">
            <a:normAutofit fontScale="55000" lnSpcReduction="20000"/>
          </a:bodyPr>
          <a:lstStyle/>
          <a:p>
            <a:pPr marL="342900" lvl="0" indent="-228600">
              <a:lnSpc>
                <a:spcPct val="90000"/>
              </a:lnSpc>
              <a:spcAft>
                <a:spcPts val="600"/>
              </a:spcAft>
              <a:buFont typeface="Arial" panose="020B0604020202020204" pitchFamily="34" charset="0"/>
              <a:buChar char="•"/>
            </a:pPr>
            <a:r>
              <a:rPr lang="en-US" sz="4400" b="1" dirty="0"/>
              <a:t>Clear business concept</a:t>
            </a:r>
            <a:r>
              <a:rPr lang="en-US" sz="4400" dirty="0"/>
              <a:t> focused on healthy, high-protein and gluten-free products. </a:t>
            </a:r>
          </a:p>
          <a:p>
            <a:pPr marL="342900" lvl="0" indent="-228600">
              <a:lnSpc>
                <a:spcPct val="90000"/>
              </a:lnSpc>
              <a:spcAft>
                <a:spcPts val="600"/>
              </a:spcAft>
              <a:buFont typeface="Arial" panose="020B0604020202020204" pitchFamily="34" charset="0"/>
              <a:buChar char="•"/>
            </a:pPr>
            <a:r>
              <a:rPr lang="en-US" sz="4400" b="1" dirty="0"/>
              <a:t>Strong target market</a:t>
            </a:r>
            <a:r>
              <a:rPr lang="en-US" sz="4400" dirty="0"/>
              <a:t> of gym-goers, fitness enthusiasts and health-conscious consumers. </a:t>
            </a:r>
          </a:p>
          <a:p>
            <a:pPr marL="342900" lvl="0" indent="-228600">
              <a:lnSpc>
                <a:spcPct val="90000"/>
              </a:lnSpc>
              <a:spcAft>
                <a:spcPts val="600"/>
              </a:spcAft>
              <a:buFont typeface="Arial" panose="020B0604020202020204" pitchFamily="34" charset="0"/>
              <a:buChar char="•"/>
            </a:pPr>
            <a:r>
              <a:rPr lang="en-US" sz="4400" b="1" dirty="0"/>
              <a:t>Strategic London location</a:t>
            </a:r>
            <a:r>
              <a:rPr lang="en-US" sz="4400" dirty="0"/>
              <a:t> near a busy gym provides access to potential repeat customers. </a:t>
            </a:r>
          </a:p>
          <a:p>
            <a:pPr marL="342900" lvl="0" indent="-228600">
              <a:lnSpc>
                <a:spcPct val="90000"/>
              </a:lnSpc>
              <a:spcAft>
                <a:spcPts val="600"/>
              </a:spcAft>
              <a:buFont typeface="Arial" panose="020B0604020202020204" pitchFamily="34" charset="0"/>
              <a:buChar char="•"/>
            </a:pPr>
            <a:r>
              <a:rPr lang="en-US" sz="4400" b="1" dirty="0"/>
              <a:t>Experienced management</a:t>
            </a:r>
            <a:r>
              <a:rPr lang="en-US" sz="4400" dirty="0"/>
              <a:t> supported by over 25 years of hospitality experience. </a:t>
            </a:r>
          </a:p>
          <a:p>
            <a:pPr marL="342900" lvl="0" indent="-228600">
              <a:lnSpc>
                <a:spcPct val="90000"/>
              </a:lnSpc>
              <a:spcAft>
                <a:spcPts val="600"/>
              </a:spcAft>
              <a:buFont typeface="Arial" panose="020B0604020202020204" pitchFamily="34" charset="0"/>
              <a:buChar char="•"/>
            </a:pPr>
            <a:r>
              <a:rPr lang="en-US" sz="4400" b="1" dirty="0"/>
              <a:t>£45,000 start-up funding</a:t>
            </a:r>
            <a:r>
              <a:rPr lang="en-US" sz="4400" dirty="0"/>
              <a:t> provides the capital required to establish the business. </a:t>
            </a:r>
          </a:p>
          <a:p>
            <a:pPr marL="342900" lvl="0" indent="-228600">
              <a:lnSpc>
                <a:spcPct val="90000"/>
              </a:lnSpc>
              <a:spcAft>
                <a:spcPts val="600"/>
              </a:spcAft>
              <a:buFont typeface="Arial" panose="020B0604020202020204" pitchFamily="34" charset="0"/>
              <a:buChar char="•"/>
            </a:pPr>
            <a:r>
              <a:rPr lang="en-US" sz="4400" b="1" dirty="0"/>
              <a:t>Future growth potential</a:t>
            </a:r>
            <a:r>
              <a:rPr lang="en-US" sz="4400" dirty="0"/>
              <a:t> through gym partnerships, online ordering and expansion to a second London location</a:t>
            </a:r>
            <a:r>
              <a:rPr lang="en-US" sz="1700" dirty="0"/>
              <a:t>.</a:t>
            </a:r>
          </a:p>
        </p:txBody>
      </p:sp>
    </p:spTree>
    <p:extLst>
      <p:ext uri="{BB962C8B-B14F-4D97-AF65-F5344CB8AC3E}">
        <p14:creationId xmlns:p14="http://schemas.microsoft.com/office/powerpoint/2010/main" val="357102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Milk Glass">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2554</TotalTime>
  <Words>1547</Words>
  <Application>Microsoft Office PowerPoint</Application>
  <PresentationFormat>Widescreen</PresentationFormat>
  <Paragraphs>269</Paragraphs>
  <Slides>12</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Meiryo</vt:lpstr>
      <vt:lpstr>Amasis MT Pro Black</vt:lpstr>
      <vt:lpstr>Aptos</vt:lpstr>
      <vt:lpstr>Aptos Narrow</vt:lpstr>
      <vt:lpstr>Arial</vt:lpstr>
      <vt:lpstr>Calibri</vt:lpstr>
      <vt:lpstr>Calibri Light</vt:lpstr>
      <vt:lpstr>Söhne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Conclusion   </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Vincenzo Venora</cp:lastModifiedBy>
  <cp:revision>60</cp:revision>
  <dcterms:created xsi:type="dcterms:W3CDTF">2023-07-31T07:37:43Z</dcterms:created>
  <dcterms:modified xsi:type="dcterms:W3CDTF">2026-08-08T16:32:49Z</dcterms:modified>
</cp:coreProperties>
</file>