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9" r:id="rId3"/>
    <p:sldId id="260" r:id="rId4"/>
    <p:sldId id="261" r:id="rId5"/>
    <p:sldId id="257" r:id="rId6"/>
    <p:sldId id="262" r:id="rId7"/>
    <p:sldId id="263" r:id="rId8"/>
    <p:sldId id="258" r:id="rId9"/>
    <p:sldId id="264" r:id="rId10"/>
    <p:sldId id="265" r:id="rId11"/>
    <p:sldId id="266" r:id="rId12"/>
    <p:sldId id="267" r:id="rId13"/>
    <p:sldId id="268" r:id="rId14"/>
    <p:sldId id="271" r:id="rId15"/>
    <p:sldId id="274" r:id="rId16"/>
    <p:sldId id="273" r:id="rId17"/>
    <p:sldId id="270" r:id="rId18"/>
    <p:sldId id="269" r:id="rId19"/>
    <p:sldId id="272" r:id="rId20"/>
  </p:sldIdLst>
  <p:sldSz cx="12192000" cy="6858000"/>
  <p:notesSz cx="6858000"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5" d="100"/>
          <a:sy n="45" d="100"/>
        </p:scale>
        <p:origin x="48"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2EE84-1D4F-498F-BEAB-9095DF0179DB}" type="doc">
      <dgm:prSet loTypeId="urn:microsoft.com/office/officeart/2005/8/layout/architecture" loCatId="list" qsTypeId="urn:microsoft.com/office/officeart/2005/8/quickstyle/simple1" qsCatId="simple" csTypeId="urn:microsoft.com/office/officeart/2005/8/colors/accent1_2" csCatId="accent1"/>
      <dgm:spPr/>
      <dgm:t>
        <a:bodyPr/>
        <a:lstStyle/>
        <a:p>
          <a:endParaRPr lang="en-GB"/>
        </a:p>
      </dgm:t>
    </dgm:pt>
    <dgm:pt modelId="{B691F3C4-6BE5-4354-A045-CD568C94D5D0}">
      <dgm:prSet/>
      <dgm:spPr/>
      <dgm:t>
        <a:bodyPr/>
        <a:lstStyle/>
        <a:p>
          <a:r>
            <a:rPr lang="en-GB" dirty="0"/>
            <a:t>Is there enough support for male victims of domestic violence?</a:t>
          </a:r>
        </a:p>
      </dgm:t>
    </dgm:pt>
    <dgm:pt modelId="{571EDC2C-2318-478B-8796-44B2680FF78A}" type="parTrans" cxnId="{32E83D91-615E-4AC2-9FF4-BFCACDC3382F}">
      <dgm:prSet/>
      <dgm:spPr/>
      <dgm:t>
        <a:bodyPr/>
        <a:lstStyle/>
        <a:p>
          <a:endParaRPr lang="en-GB"/>
        </a:p>
      </dgm:t>
    </dgm:pt>
    <dgm:pt modelId="{F3A50BB4-53FE-4610-9827-27EAEF7C6B4D}" type="sibTrans" cxnId="{32E83D91-615E-4AC2-9FF4-BFCACDC3382F}">
      <dgm:prSet/>
      <dgm:spPr/>
      <dgm:t>
        <a:bodyPr/>
        <a:lstStyle/>
        <a:p>
          <a:endParaRPr lang="en-GB"/>
        </a:p>
      </dgm:t>
    </dgm:pt>
    <dgm:pt modelId="{9D278558-2C40-4376-8617-4AA2D1CF47C8}" type="pres">
      <dgm:prSet presAssocID="{A322EE84-1D4F-498F-BEAB-9095DF0179DB}" presName="Name0" presStyleCnt="0">
        <dgm:presLayoutVars>
          <dgm:chPref val="1"/>
          <dgm:dir/>
          <dgm:animOne val="branch"/>
          <dgm:animLvl val="lvl"/>
          <dgm:resizeHandles/>
        </dgm:presLayoutVars>
      </dgm:prSet>
      <dgm:spPr/>
    </dgm:pt>
    <dgm:pt modelId="{BB9A3FEC-3FD2-47FE-96A1-76708180CBCF}" type="pres">
      <dgm:prSet presAssocID="{B691F3C4-6BE5-4354-A045-CD568C94D5D0}" presName="vertOne" presStyleCnt="0"/>
      <dgm:spPr/>
    </dgm:pt>
    <dgm:pt modelId="{72B10E07-92D9-4F64-8771-518031663E2B}" type="pres">
      <dgm:prSet presAssocID="{B691F3C4-6BE5-4354-A045-CD568C94D5D0}" presName="txOne" presStyleLbl="node0" presStyleIdx="0" presStyleCnt="1" custLinFactNeighborX="-106" custLinFactNeighborY="-69093">
        <dgm:presLayoutVars>
          <dgm:chPref val="3"/>
        </dgm:presLayoutVars>
      </dgm:prSet>
      <dgm:spPr/>
    </dgm:pt>
    <dgm:pt modelId="{7ABF219C-6159-46B5-80C1-286608166731}" type="pres">
      <dgm:prSet presAssocID="{B691F3C4-6BE5-4354-A045-CD568C94D5D0}" presName="horzOne" presStyleCnt="0"/>
      <dgm:spPr/>
    </dgm:pt>
  </dgm:ptLst>
  <dgm:cxnLst>
    <dgm:cxn modelId="{63584940-61CB-4F85-B228-4D92EDF3400C}" type="presOf" srcId="{B691F3C4-6BE5-4354-A045-CD568C94D5D0}" destId="{72B10E07-92D9-4F64-8771-518031663E2B}" srcOrd="0" destOrd="0" presId="urn:microsoft.com/office/officeart/2005/8/layout/architecture"/>
    <dgm:cxn modelId="{B9B3F764-81A7-4E57-8E2F-FC9FCE6F5AA6}" type="presOf" srcId="{A322EE84-1D4F-498F-BEAB-9095DF0179DB}" destId="{9D278558-2C40-4376-8617-4AA2D1CF47C8}" srcOrd="0" destOrd="0" presId="urn:microsoft.com/office/officeart/2005/8/layout/architecture"/>
    <dgm:cxn modelId="{32E83D91-615E-4AC2-9FF4-BFCACDC3382F}" srcId="{A322EE84-1D4F-498F-BEAB-9095DF0179DB}" destId="{B691F3C4-6BE5-4354-A045-CD568C94D5D0}" srcOrd="0" destOrd="0" parTransId="{571EDC2C-2318-478B-8796-44B2680FF78A}" sibTransId="{F3A50BB4-53FE-4610-9827-27EAEF7C6B4D}"/>
    <dgm:cxn modelId="{0362E0C2-4CFF-460C-8608-1621631DBBC4}" type="presParOf" srcId="{9D278558-2C40-4376-8617-4AA2D1CF47C8}" destId="{BB9A3FEC-3FD2-47FE-96A1-76708180CBCF}" srcOrd="0" destOrd="0" presId="urn:microsoft.com/office/officeart/2005/8/layout/architecture"/>
    <dgm:cxn modelId="{676885F8-974B-4B4F-97D2-65475D803BC2}" type="presParOf" srcId="{BB9A3FEC-3FD2-47FE-96A1-76708180CBCF}" destId="{72B10E07-92D9-4F64-8771-518031663E2B}" srcOrd="0" destOrd="0" presId="urn:microsoft.com/office/officeart/2005/8/layout/architecture"/>
    <dgm:cxn modelId="{58A0DAF7-17B5-488E-A535-CEE6FF78B018}" type="presParOf" srcId="{BB9A3FEC-3FD2-47FE-96A1-76708180CBCF}" destId="{7ABF219C-6159-46B5-80C1-286608166731}" srcOrd="1" destOrd="0" presId="urn:microsoft.com/office/officeart/2005/8/layout/archite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10E07-92D9-4F64-8771-518031663E2B}">
      <dsp:nvSpPr>
        <dsp:cNvPr id="0" name=""/>
        <dsp:cNvSpPr/>
      </dsp:nvSpPr>
      <dsp:spPr>
        <a:xfrm>
          <a:off x="0" y="0"/>
          <a:ext cx="10688713" cy="13234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Is there enough support for male victims of domestic violence?</a:t>
          </a:r>
        </a:p>
      </dsp:txBody>
      <dsp:txXfrm>
        <a:off x="38762" y="38762"/>
        <a:ext cx="10611189" cy="1245915"/>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5427"/>
          </a:xfrm>
          <a:prstGeom prst="rect">
            <a:avLst/>
          </a:prstGeom>
        </p:spPr>
        <p:txBody>
          <a:bodyPr vert="horz" lIns="91440" tIns="45720" rIns="91440" bIns="45720" rtlCol="0"/>
          <a:lstStyle>
            <a:lvl1pPr algn="r">
              <a:defRPr sz="1200"/>
            </a:lvl1pPr>
          </a:lstStyle>
          <a:p>
            <a:fld id="{24F3A8BA-9F98-403D-8A7F-60EDC859781D}" type="datetimeFigureOut">
              <a:rPr lang="en-GB" smtClean="0"/>
              <a:t>03/04/2019</a:t>
            </a:fld>
            <a:endParaRPr lang="en-GB" dirty="0"/>
          </a:p>
        </p:txBody>
      </p:sp>
      <p:sp>
        <p:nvSpPr>
          <p:cNvPr id="4" name="Slide Image Placeholder 3"/>
          <p:cNvSpPr>
            <a:spLocks noGrp="1" noRot="1" noChangeAspect="1"/>
          </p:cNvSpPr>
          <p:nvPr>
            <p:ph type="sldImg" idx="2"/>
          </p:nvPr>
        </p:nvSpPr>
        <p:spPr>
          <a:xfrm>
            <a:off x="466725" y="1233488"/>
            <a:ext cx="5924550" cy="333375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fld id="{7F3E12BF-121D-4390-BEC7-CCA5EE2C3233}" type="slidenum">
              <a:rPr lang="en-GB" smtClean="0"/>
              <a:t>‹#›</a:t>
            </a:fld>
            <a:endParaRPr lang="en-GB" dirty="0"/>
          </a:p>
        </p:txBody>
      </p:sp>
    </p:spTree>
    <p:extLst>
      <p:ext uri="{BB962C8B-B14F-4D97-AF65-F5344CB8AC3E}">
        <p14:creationId xmlns:p14="http://schemas.microsoft.com/office/powerpoint/2010/main" val="423380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while this is a gender neutral definition policy and legislation like violence against women act and Claire's law which are both meant for both genders is bias towards women result in social policy obstructing effort to address f-m DV and leading to lack of funding for male refuges and support services.</a:t>
            </a:r>
          </a:p>
        </p:txBody>
      </p:sp>
      <p:sp>
        <p:nvSpPr>
          <p:cNvPr id="4" name="Slide Number Placeholder 3"/>
          <p:cNvSpPr>
            <a:spLocks noGrp="1"/>
          </p:cNvSpPr>
          <p:nvPr>
            <p:ph type="sldNum" sz="quarter" idx="5"/>
          </p:nvPr>
        </p:nvSpPr>
        <p:spPr/>
        <p:txBody>
          <a:bodyPr/>
          <a:lstStyle/>
          <a:p>
            <a:fld id="{7F3E12BF-121D-4390-BEC7-CCA5EE2C3233}" type="slidenum">
              <a:rPr lang="en-GB" smtClean="0"/>
              <a:t>5</a:t>
            </a:fld>
            <a:endParaRPr lang="en-GB" dirty="0"/>
          </a:p>
        </p:txBody>
      </p:sp>
    </p:spTree>
    <p:extLst>
      <p:ext uri="{BB962C8B-B14F-4D97-AF65-F5344CB8AC3E}">
        <p14:creationId xmlns:p14="http://schemas.microsoft.com/office/powerpoint/2010/main" val="1343287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3E12BF-121D-4390-BEC7-CCA5EE2C3233}" type="slidenum">
              <a:rPr lang="en-GB" smtClean="0"/>
              <a:t>7</a:t>
            </a:fld>
            <a:endParaRPr lang="en-GB" dirty="0"/>
          </a:p>
        </p:txBody>
      </p:sp>
    </p:spTree>
    <p:extLst>
      <p:ext uri="{BB962C8B-B14F-4D97-AF65-F5344CB8AC3E}">
        <p14:creationId xmlns:p14="http://schemas.microsoft.com/office/powerpoint/2010/main" val="3429305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this is your motivation to find out if there is enough help and how from a counselling perspective more should be done to reach out to these males.</a:t>
            </a:r>
          </a:p>
        </p:txBody>
      </p:sp>
      <p:sp>
        <p:nvSpPr>
          <p:cNvPr id="4" name="Slide Number Placeholder 3"/>
          <p:cNvSpPr>
            <a:spLocks noGrp="1"/>
          </p:cNvSpPr>
          <p:nvPr>
            <p:ph type="sldNum" sz="quarter" idx="5"/>
          </p:nvPr>
        </p:nvSpPr>
        <p:spPr/>
        <p:txBody>
          <a:bodyPr/>
          <a:lstStyle/>
          <a:p>
            <a:fld id="{7F3E12BF-121D-4390-BEC7-CCA5EE2C3233}" type="slidenum">
              <a:rPr lang="en-GB" smtClean="0"/>
              <a:t>11</a:t>
            </a:fld>
            <a:endParaRPr lang="en-GB" dirty="0"/>
          </a:p>
        </p:txBody>
      </p:sp>
    </p:spTree>
    <p:extLst>
      <p:ext uri="{BB962C8B-B14F-4D97-AF65-F5344CB8AC3E}">
        <p14:creationId xmlns:p14="http://schemas.microsoft.com/office/powerpoint/2010/main" val="499975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3E12BF-121D-4390-BEC7-CCA5EE2C3233}" type="slidenum">
              <a:rPr lang="en-GB" smtClean="0"/>
              <a:t>14</a:t>
            </a:fld>
            <a:endParaRPr lang="en-GB" dirty="0"/>
          </a:p>
        </p:txBody>
      </p:sp>
    </p:spTree>
    <p:extLst>
      <p:ext uri="{BB962C8B-B14F-4D97-AF65-F5344CB8AC3E}">
        <p14:creationId xmlns:p14="http://schemas.microsoft.com/office/powerpoint/2010/main" val="3513750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4/3/2019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peopleslawschool.ca/publications/child-support-bc" TargetMode="External"/><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anger-word-cloud-annoy-tantrum-1462088/"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s://www.independent.co.uk/voices/domestic-violence-male-victims-shelters-government-funding-stigma-a7626741.html%20.Access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B331-5370-4803-A410-4400BE1D3158}"/>
              </a:ext>
            </a:extLst>
          </p:cNvPr>
          <p:cNvSpPr>
            <a:spLocks noGrp="1"/>
          </p:cNvSpPr>
          <p:nvPr>
            <p:ph type="ctrTitle"/>
          </p:nvPr>
        </p:nvSpPr>
        <p:spPr/>
        <p:txBody>
          <a:bodyPr/>
          <a:lstStyle/>
          <a:p>
            <a:r>
              <a:rPr lang="en-GB" dirty="0"/>
              <a:t>REASEARCH PRESENTATION </a:t>
            </a:r>
          </a:p>
        </p:txBody>
      </p:sp>
      <p:sp>
        <p:nvSpPr>
          <p:cNvPr id="3" name="Subtitle 2">
            <a:extLst>
              <a:ext uri="{FF2B5EF4-FFF2-40B4-BE49-F238E27FC236}">
                <a16:creationId xmlns:a16="http://schemas.microsoft.com/office/drawing/2014/main" id="{D16D72A3-CDED-4BAD-98B0-A3E93E5A0ADF}"/>
              </a:ext>
            </a:extLst>
          </p:cNvPr>
          <p:cNvSpPr>
            <a:spLocks noGrp="1"/>
          </p:cNvSpPr>
          <p:nvPr>
            <p:ph type="subTitle" idx="1"/>
          </p:nvPr>
        </p:nvSpPr>
        <p:spPr/>
        <p:txBody>
          <a:bodyPr/>
          <a:lstStyle/>
          <a:p>
            <a:r>
              <a:rPr lang="en-GB" dirty="0"/>
              <a:t>BY NINA REES</a:t>
            </a:r>
          </a:p>
        </p:txBody>
      </p:sp>
    </p:spTree>
    <p:extLst>
      <p:ext uri="{BB962C8B-B14F-4D97-AF65-F5344CB8AC3E}">
        <p14:creationId xmlns:p14="http://schemas.microsoft.com/office/powerpoint/2010/main" val="2466611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1ADA-1AB6-4040-948C-A0BF6DE171EA}"/>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D6077D5A-6BBB-433D-88DD-AAFD887FC5B1}"/>
              </a:ext>
            </a:extLst>
          </p:cNvPr>
          <p:cNvSpPr>
            <a:spLocks noGrp="1"/>
          </p:cNvSpPr>
          <p:nvPr>
            <p:ph idx="1"/>
          </p:nvPr>
        </p:nvSpPr>
        <p:spPr/>
        <p:txBody>
          <a:bodyPr>
            <a:normAutofit/>
          </a:bodyPr>
          <a:lstStyle/>
          <a:p>
            <a:pPr lvl="0">
              <a:buClr>
                <a:srgbClr val="1E5155">
                  <a:lumMod val="40000"/>
                  <a:lumOff val="60000"/>
                </a:srgbClr>
              </a:buClr>
            </a:pPr>
            <a:r>
              <a:rPr lang="en-GB" sz="2400" dirty="0">
                <a:solidFill>
                  <a:prstClr val="white"/>
                </a:solidFill>
              </a:rPr>
              <a:t>I can still feel his hands around my throat, choking the air out of me. It wasn’t the first time. There were the times he threw me into the wall, or twisted my arm around to the point I thought it might break. And there was that night he went into gruesome detail about how, if given the chance, he would torture and kill me.</a:t>
            </a:r>
          </a:p>
          <a:p>
            <a:endParaRPr lang="en-GB" sz="2600" dirty="0"/>
          </a:p>
        </p:txBody>
      </p:sp>
      <p:sp>
        <p:nvSpPr>
          <p:cNvPr id="4" name="TextBox 3">
            <a:extLst>
              <a:ext uri="{FF2B5EF4-FFF2-40B4-BE49-F238E27FC236}">
                <a16:creationId xmlns:a16="http://schemas.microsoft.com/office/drawing/2014/main" id="{962B74E0-7465-4361-B00F-95533D8AB4EC}"/>
              </a:ext>
            </a:extLst>
          </p:cNvPr>
          <p:cNvSpPr txBox="1"/>
          <p:nvPr/>
        </p:nvSpPr>
        <p:spPr>
          <a:xfrm>
            <a:off x="9605640" y="5879067"/>
            <a:ext cx="2370337" cy="646331"/>
          </a:xfrm>
          <a:prstGeom prst="rect">
            <a:avLst/>
          </a:prstGeom>
          <a:noFill/>
        </p:spPr>
        <p:txBody>
          <a:bodyPr wrap="square" rtlCol="0">
            <a:spAutoFit/>
          </a:bodyPr>
          <a:lstStyle/>
          <a:p>
            <a:r>
              <a:rPr lang="en-GB" dirty="0"/>
              <a:t>Independent (2017)</a:t>
            </a:r>
          </a:p>
        </p:txBody>
      </p:sp>
    </p:spTree>
    <p:extLst>
      <p:ext uri="{BB962C8B-B14F-4D97-AF65-F5344CB8AC3E}">
        <p14:creationId xmlns:p14="http://schemas.microsoft.com/office/powerpoint/2010/main" val="354970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DF6A8-B0E7-4DA0-A231-31A607EB3226}"/>
              </a:ext>
            </a:extLst>
          </p:cNvPr>
          <p:cNvSpPr>
            <a:spLocks noGrp="1"/>
          </p:cNvSpPr>
          <p:nvPr>
            <p:ph type="title"/>
          </p:nvPr>
        </p:nvSpPr>
        <p:spPr/>
        <p:txBody>
          <a:bodyPr/>
          <a:lstStyle/>
          <a:p>
            <a:r>
              <a:rPr lang="en-GB" dirty="0"/>
              <a:t>C	ase Study</a:t>
            </a:r>
          </a:p>
        </p:txBody>
      </p:sp>
      <p:sp>
        <p:nvSpPr>
          <p:cNvPr id="3" name="Content Placeholder 2">
            <a:extLst>
              <a:ext uri="{FF2B5EF4-FFF2-40B4-BE49-F238E27FC236}">
                <a16:creationId xmlns:a16="http://schemas.microsoft.com/office/drawing/2014/main" id="{58A2AAF9-EF34-4318-8906-06DD21A0C686}"/>
              </a:ext>
            </a:extLst>
          </p:cNvPr>
          <p:cNvSpPr>
            <a:spLocks noGrp="1"/>
          </p:cNvSpPr>
          <p:nvPr>
            <p:ph idx="1"/>
          </p:nvPr>
        </p:nvSpPr>
        <p:spPr/>
        <p:txBody>
          <a:bodyPr>
            <a:normAutofit/>
          </a:bodyPr>
          <a:lstStyle/>
          <a:p>
            <a:r>
              <a:rPr lang="en-GB" sz="2400" dirty="0"/>
              <a:t>I can still feel her hands around my throat, choking the air out of me. It wasn’t the first time. There were the times she threw me into the wall, or twisted my arm around to the point I thought it might break. And there was that night she went into gruesome detail about how, if given the chance, she would torture and kill me.</a:t>
            </a:r>
          </a:p>
          <a:p>
            <a:endParaRPr lang="en-GB" sz="2400" dirty="0"/>
          </a:p>
        </p:txBody>
      </p:sp>
      <p:sp>
        <p:nvSpPr>
          <p:cNvPr id="4" name="TextBox 3">
            <a:extLst>
              <a:ext uri="{FF2B5EF4-FFF2-40B4-BE49-F238E27FC236}">
                <a16:creationId xmlns:a16="http://schemas.microsoft.com/office/drawing/2014/main" id="{ADA0A676-D0B8-491D-B8B7-4C85969A0DDA}"/>
              </a:ext>
            </a:extLst>
          </p:cNvPr>
          <p:cNvSpPr txBox="1"/>
          <p:nvPr/>
        </p:nvSpPr>
        <p:spPr>
          <a:xfrm>
            <a:off x="10049853" y="6248399"/>
            <a:ext cx="2053370" cy="646331"/>
          </a:xfrm>
          <a:prstGeom prst="rect">
            <a:avLst/>
          </a:prstGeom>
          <a:noFill/>
        </p:spPr>
        <p:txBody>
          <a:bodyPr wrap="square" rtlCol="0">
            <a:spAutoFit/>
          </a:bodyPr>
          <a:lstStyle/>
          <a:p>
            <a:r>
              <a:rPr lang="en-GB" dirty="0"/>
              <a:t>Independent (2017)</a:t>
            </a:r>
          </a:p>
        </p:txBody>
      </p:sp>
    </p:spTree>
    <p:extLst>
      <p:ext uri="{BB962C8B-B14F-4D97-AF65-F5344CB8AC3E}">
        <p14:creationId xmlns:p14="http://schemas.microsoft.com/office/powerpoint/2010/main" val="2882696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77FE35A-CBE1-41B7-9F3A-63041417F42B}"/>
              </a:ext>
            </a:extLst>
          </p:cNvPr>
          <p:cNvSpPr txBox="1"/>
          <p:nvPr/>
        </p:nvSpPr>
        <p:spPr>
          <a:xfrm>
            <a:off x="896645" y="559293"/>
            <a:ext cx="9827581" cy="923330"/>
          </a:xfrm>
          <a:prstGeom prst="rect">
            <a:avLst/>
          </a:prstGeom>
          <a:noFill/>
        </p:spPr>
        <p:txBody>
          <a:bodyPr wrap="square" rtlCol="0">
            <a:spAutoFit/>
          </a:bodyPr>
          <a:lstStyle/>
          <a:p>
            <a:r>
              <a:rPr lang="en-GB" sz="5400" b="1" u="sng" dirty="0"/>
              <a:t>RESEARCH QUESTION</a:t>
            </a:r>
          </a:p>
        </p:txBody>
      </p:sp>
      <p:graphicFrame>
        <p:nvGraphicFramePr>
          <p:cNvPr id="10" name="Diagram 9">
            <a:extLst>
              <a:ext uri="{FF2B5EF4-FFF2-40B4-BE49-F238E27FC236}">
                <a16:creationId xmlns:a16="http://schemas.microsoft.com/office/drawing/2014/main" id="{93054F7A-D52F-4160-BDED-8B4A94E97E57}"/>
              </a:ext>
            </a:extLst>
          </p:cNvPr>
          <p:cNvGraphicFramePr/>
          <p:nvPr>
            <p:extLst>
              <p:ext uri="{D42A27DB-BD31-4B8C-83A1-F6EECF244321}">
                <p14:modId xmlns:p14="http://schemas.microsoft.com/office/powerpoint/2010/main" val="1809344834"/>
              </p:ext>
            </p:extLst>
          </p:nvPr>
        </p:nvGraphicFramePr>
        <p:xfrm>
          <a:off x="612560" y="2828835"/>
          <a:ext cx="10688714" cy="1323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11">
            <a:extLst>
              <a:ext uri="{FF2B5EF4-FFF2-40B4-BE49-F238E27FC236}">
                <a16:creationId xmlns:a16="http://schemas.microsoft.com/office/drawing/2014/main" id="{1E2B7876-6762-4E6A-AC33-D7A3C169AD1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902221" y="4288204"/>
            <a:ext cx="3950654" cy="2420564"/>
          </a:xfrm>
          <a:prstGeom prst="rect">
            <a:avLst/>
          </a:prstGeom>
        </p:spPr>
      </p:pic>
      <p:sp>
        <p:nvSpPr>
          <p:cNvPr id="13" name="TextBox 12">
            <a:extLst>
              <a:ext uri="{FF2B5EF4-FFF2-40B4-BE49-F238E27FC236}">
                <a16:creationId xmlns:a16="http://schemas.microsoft.com/office/drawing/2014/main" id="{B68D88B2-9DA8-4F16-B56B-0CDCD0B05B47}"/>
              </a:ext>
            </a:extLst>
          </p:cNvPr>
          <p:cNvSpPr txBox="1"/>
          <p:nvPr/>
        </p:nvSpPr>
        <p:spPr>
          <a:xfrm>
            <a:off x="-4763453" y="5177785"/>
            <a:ext cx="7314286" cy="230832"/>
          </a:xfrm>
          <a:prstGeom prst="rect">
            <a:avLst/>
          </a:prstGeom>
          <a:noFill/>
        </p:spPr>
        <p:txBody>
          <a:bodyPr wrap="square" rtlCol="0">
            <a:spAutoFit/>
          </a:bodyPr>
          <a:lstStyle/>
          <a:p>
            <a:r>
              <a:rPr lang="en-GB" sz="900" dirty="0">
                <a:hlinkClick r:id="rId8" tooltip="https://www.peopleslawschool.ca/publications/child-support-bc"/>
              </a:rPr>
              <a:t>This Photo</a:t>
            </a:r>
            <a:r>
              <a:rPr lang="en-GB" sz="900" dirty="0"/>
              <a:t> by Unknown Author is licensed under </a:t>
            </a:r>
            <a:r>
              <a:rPr lang="en-GB" sz="900" dirty="0">
                <a:hlinkClick r:id="rId9" tooltip="https://creativecommons.org/licenses/by-nc-sa/3.0/"/>
              </a:rPr>
              <a:t>CC BY-SA-NC</a:t>
            </a:r>
            <a:endParaRPr lang="en-GB" sz="900" dirty="0"/>
          </a:p>
        </p:txBody>
      </p:sp>
    </p:spTree>
    <p:extLst>
      <p:ext uri="{BB962C8B-B14F-4D97-AF65-F5344CB8AC3E}">
        <p14:creationId xmlns:p14="http://schemas.microsoft.com/office/powerpoint/2010/main" val="295892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D1E5-8277-4652-BC8C-C76F1DB3951E}"/>
              </a:ext>
            </a:extLst>
          </p:cNvPr>
          <p:cNvSpPr>
            <a:spLocks noGrp="1"/>
          </p:cNvSpPr>
          <p:nvPr>
            <p:ph type="title"/>
          </p:nvPr>
        </p:nvSpPr>
        <p:spPr/>
        <p:txBody>
          <a:bodyPr/>
          <a:lstStyle/>
          <a:p>
            <a:r>
              <a:rPr lang="en-GB" b="1" dirty="0"/>
              <a:t>DEFINITIONS OF DOMESTIC VIOLENCE.</a:t>
            </a:r>
          </a:p>
        </p:txBody>
      </p:sp>
      <p:sp>
        <p:nvSpPr>
          <p:cNvPr id="3" name="Content Placeholder 2">
            <a:extLst>
              <a:ext uri="{FF2B5EF4-FFF2-40B4-BE49-F238E27FC236}">
                <a16:creationId xmlns:a16="http://schemas.microsoft.com/office/drawing/2014/main" id="{40A3286D-1050-4FB2-8999-18B7934C3F0F}"/>
              </a:ext>
            </a:extLst>
          </p:cNvPr>
          <p:cNvSpPr>
            <a:spLocks noGrp="1"/>
          </p:cNvSpPr>
          <p:nvPr>
            <p:ph idx="1"/>
          </p:nvPr>
        </p:nvSpPr>
        <p:spPr/>
        <p:txBody>
          <a:bodyPr/>
          <a:lstStyle/>
          <a:p>
            <a:r>
              <a:rPr lang="en-GB" sz="2800" b="1" dirty="0"/>
              <a:t>Gov.uk-</a:t>
            </a:r>
            <a:r>
              <a:rPr lang="en-GB" sz="2800" dirty="0"/>
              <a:t> The cross-government definition of domestic violence and abuse is: any incident or pattern of incidents of controlling, coercive, threatening behaviour, violence or abuse between those aged 16 or over who are, or have been, intimate partners or family members regardless of gender or sexuality.</a:t>
            </a:r>
          </a:p>
          <a:p>
            <a:endParaRPr lang="en-GB" dirty="0"/>
          </a:p>
          <a:p>
            <a:endParaRPr lang="en-GB" u="sng" dirty="0"/>
          </a:p>
        </p:txBody>
      </p:sp>
      <p:sp>
        <p:nvSpPr>
          <p:cNvPr id="4" name="TextBox 3">
            <a:extLst>
              <a:ext uri="{FF2B5EF4-FFF2-40B4-BE49-F238E27FC236}">
                <a16:creationId xmlns:a16="http://schemas.microsoft.com/office/drawing/2014/main" id="{80E63AB9-7BC1-42E2-A8A2-B4670FBEB55A}"/>
              </a:ext>
            </a:extLst>
          </p:cNvPr>
          <p:cNvSpPr txBox="1"/>
          <p:nvPr/>
        </p:nvSpPr>
        <p:spPr>
          <a:xfrm>
            <a:off x="8884356" y="6306445"/>
            <a:ext cx="2878666" cy="369332"/>
          </a:xfrm>
          <a:prstGeom prst="rect">
            <a:avLst/>
          </a:prstGeom>
          <a:noFill/>
        </p:spPr>
        <p:txBody>
          <a:bodyPr wrap="square" rtlCol="0">
            <a:spAutoFit/>
          </a:bodyPr>
          <a:lstStyle/>
          <a:p>
            <a:r>
              <a:rPr lang="en-GB" dirty="0"/>
              <a:t>GOV.UK (2019)</a:t>
            </a:r>
          </a:p>
        </p:txBody>
      </p:sp>
    </p:spTree>
    <p:extLst>
      <p:ext uri="{BB962C8B-B14F-4D97-AF65-F5344CB8AC3E}">
        <p14:creationId xmlns:p14="http://schemas.microsoft.com/office/powerpoint/2010/main" val="273443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C123025-5998-4039-BCCC-4DFFA798FAFC}"/>
              </a:ext>
            </a:extLst>
          </p:cNvPr>
          <p:cNvSpPr>
            <a:spLocks noGrp="1"/>
          </p:cNvSpPr>
          <p:nvPr>
            <p:ph type="title"/>
          </p:nvPr>
        </p:nvSpPr>
        <p:spPr>
          <a:xfrm>
            <a:off x="409044" y="362407"/>
            <a:ext cx="9404723" cy="1400530"/>
          </a:xfrm>
        </p:spPr>
        <p:txBody>
          <a:bodyPr/>
          <a:lstStyle/>
          <a:p>
            <a:r>
              <a:rPr lang="en-GB" sz="4400" b="1" dirty="0"/>
              <a:t>DEFINTIONS OF DV CONT.</a:t>
            </a:r>
          </a:p>
        </p:txBody>
      </p:sp>
      <p:sp>
        <p:nvSpPr>
          <p:cNvPr id="4" name="TextBox 3">
            <a:extLst>
              <a:ext uri="{FF2B5EF4-FFF2-40B4-BE49-F238E27FC236}">
                <a16:creationId xmlns:a16="http://schemas.microsoft.com/office/drawing/2014/main" id="{AE9FD777-98AF-48DA-A84E-6B5B8B4A7F36}"/>
              </a:ext>
            </a:extLst>
          </p:cNvPr>
          <p:cNvSpPr txBox="1"/>
          <p:nvPr/>
        </p:nvSpPr>
        <p:spPr>
          <a:xfrm>
            <a:off x="1038578" y="2043289"/>
            <a:ext cx="10239021" cy="4401205"/>
          </a:xfrm>
          <a:prstGeom prst="rect">
            <a:avLst/>
          </a:prstGeom>
          <a:noFill/>
        </p:spPr>
        <p:txBody>
          <a:bodyPr wrap="square" rtlCol="0">
            <a:spAutoFit/>
          </a:bodyPr>
          <a:lstStyle/>
          <a:p>
            <a:r>
              <a:rPr lang="en-GB" sz="2800" b="1" dirty="0"/>
              <a:t>REFUGE</a:t>
            </a:r>
            <a:r>
              <a:rPr lang="en-GB" sz="2800" dirty="0"/>
              <a:t>-Domestic violence describes any violence or abuse that is used by someone to control or obtain power over their partner. It can include physical, sexual, psychological, verbal, emotional and financial abuse. If you alter your behaviour because you are frightened of how your partner will react, you are being abused.</a:t>
            </a:r>
          </a:p>
          <a:p>
            <a:r>
              <a:rPr lang="en-GB" sz="2800" dirty="0"/>
              <a:t>Many women experience domestic violence and other forms of abuse without ever being physically abused. Remember: non-physical forms of abuse can be as destructive and as undermining as physical violence.</a:t>
            </a:r>
          </a:p>
        </p:txBody>
      </p:sp>
      <p:sp>
        <p:nvSpPr>
          <p:cNvPr id="2" name="TextBox 1">
            <a:extLst>
              <a:ext uri="{FF2B5EF4-FFF2-40B4-BE49-F238E27FC236}">
                <a16:creationId xmlns:a16="http://schemas.microsoft.com/office/drawing/2014/main" id="{37BCE6E6-3F73-4F5F-AF1B-A90AEFAD1CB4}"/>
              </a:ext>
            </a:extLst>
          </p:cNvPr>
          <p:cNvSpPr txBox="1"/>
          <p:nvPr/>
        </p:nvSpPr>
        <p:spPr>
          <a:xfrm>
            <a:off x="9900356" y="6444494"/>
            <a:ext cx="2291644" cy="369332"/>
          </a:xfrm>
          <a:prstGeom prst="rect">
            <a:avLst/>
          </a:prstGeom>
          <a:noFill/>
        </p:spPr>
        <p:txBody>
          <a:bodyPr wrap="square" rtlCol="0">
            <a:spAutoFit/>
          </a:bodyPr>
          <a:lstStyle/>
          <a:p>
            <a:r>
              <a:rPr lang="en-GB" dirty="0"/>
              <a:t>REFUGE(2019)</a:t>
            </a:r>
          </a:p>
        </p:txBody>
      </p:sp>
    </p:spTree>
    <p:extLst>
      <p:ext uri="{BB962C8B-B14F-4D97-AF65-F5344CB8AC3E}">
        <p14:creationId xmlns:p14="http://schemas.microsoft.com/office/powerpoint/2010/main" val="752078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02C82-1BE1-4647-B01F-6F10564376B6}"/>
              </a:ext>
            </a:extLst>
          </p:cNvPr>
          <p:cNvSpPr>
            <a:spLocks noGrp="1"/>
          </p:cNvSpPr>
          <p:nvPr>
            <p:ph type="title"/>
          </p:nvPr>
        </p:nvSpPr>
        <p:spPr/>
        <p:txBody>
          <a:bodyPr/>
          <a:lstStyle/>
          <a:p>
            <a:r>
              <a:rPr lang="en-GB" b="1" dirty="0"/>
              <a:t>DEFINITIONS OF DV CONT</a:t>
            </a:r>
            <a:r>
              <a:rPr lang="en-GB" dirty="0"/>
              <a:t>.</a:t>
            </a:r>
          </a:p>
        </p:txBody>
      </p:sp>
      <p:sp>
        <p:nvSpPr>
          <p:cNvPr id="3" name="TextBox 2">
            <a:extLst>
              <a:ext uri="{FF2B5EF4-FFF2-40B4-BE49-F238E27FC236}">
                <a16:creationId xmlns:a16="http://schemas.microsoft.com/office/drawing/2014/main" id="{E84C540D-5DF9-4442-8432-726EDDD9DFF6}"/>
              </a:ext>
            </a:extLst>
          </p:cNvPr>
          <p:cNvSpPr txBox="1"/>
          <p:nvPr/>
        </p:nvSpPr>
        <p:spPr>
          <a:xfrm>
            <a:off x="338667" y="1998134"/>
            <a:ext cx="11209867" cy="45720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F755D6BF-3BBA-4E49-B1CF-4A398401D3A7}"/>
              </a:ext>
            </a:extLst>
          </p:cNvPr>
          <p:cNvSpPr txBox="1"/>
          <p:nvPr/>
        </p:nvSpPr>
        <p:spPr>
          <a:xfrm>
            <a:off x="524933" y="2116667"/>
            <a:ext cx="11209867" cy="2677656"/>
          </a:xfrm>
          <a:prstGeom prst="rect">
            <a:avLst/>
          </a:prstGeom>
          <a:noFill/>
        </p:spPr>
        <p:txBody>
          <a:bodyPr wrap="square" rtlCol="0">
            <a:spAutoFit/>
          </a:bodyPr>
          <a:lstStyle/>
          <a:p>
            <a:r>
              <a:rPr lang="en-GB" sz="2800" b="1" dirty="0"/>
              <a:t>Women’s Aid- </a:t>
            </a:r>
            <a:r>
              <a:rPr lang="en-GB" sz="2800" dirty="0"/>
              <a:t>defines domestic abuse as an incident or pattern of incidents of controlling, coercive, threatening, degrading and violent behaviour, including sexual violence, in the majority of cases by a partner or ex-partner, but also by a family member or carer. It is very common. In the vast majority of cases it is experienced by women and is perpetrated by men.</a:t>
            </a:r>
          </a:p>
        </p:txBody>
      </p:sp>
      <p:sp>
        <p:nvSpPr>
          <p:cNvPr id="5" name="TextBox 4">
            <a:extLst>
              <a:ext uri="{FF2B5EF4-FFF2-40B4-BE49-F238E27FC236}">
                <a16:creationId xmlns:a16="http://schemas.microsoft.com/office/drawing/2014/main" id="{D505403B-97F0-4192-805F-111DC6020609}"/>
              </a:ext>
            </a:extLst>
          </p:cNvPr>
          <p:cNvSpPr txBox="1"/>
          <p:nvPr/>
        </p:nvSpPr>
        <p:spPr>
          <a:xfrm>
            <a:off x="8240889" y="6355644"/>
            <a:ext cx="3612444" cy="369332"/>
          </a:xfrm>
          <a:prstGeom prst="rect">
            <a:avLst/>
          </a:prstGeom>
          <a:noFill/>
        </p:spPr>
        <p:txBody>
          <a:bodyPr wrap="square" rtlCol="0">
            <a:spAutoFit/>
          </a:bodyPr>
          <a:lstStyle/>
          <a:p>
            <a:r>
              <a:rPr lang="en-GB" dirty="0"/>
              <a:t>WOMENS AID (2019)</a:t>
            </a:r>
          </a:p>
        </p:txBody>
      </p:sp>
    </p:spTree>
    <p:extLst>
      <p:ext uri="{BB962C8B-B14F-4D97-AF65-F5344CB8AC3E}">
        <p14:creationId xmlns:p14="http://schemas.microsoft.com/office/powerpoint/2010/main" val="1130195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E8B8585-844E-4CA5-88D4-35E97ED93774}"/>
              </a:ext>
            </a:extLst>
          </p:cNvPr>
          <p:cNvSpPr/>
          <p:nvPr/>
        </p:nvSpPr>
        <p:spPr>
          <a:xfrm>
            <a:off x="852257" y="745723"/>
            <a:ext cx="8291744" cy="6093976"/>
          </a:xfrm>
          <a:prstGeom prst="rect">
            <a:avLst/>
          </a:prstGeom>
        </p:spPr>
        <p:txBody>
          <a:bodyPr wrap="square">
            <a:spAutoFit/>
          </a:bodyPr>
          <a:lstStyle/>
          <a:p>
            <a:r>
              <a:rPr lang="en-GB" dirty="0"/>
              <a:t> </a:t>
            </a:r>
            <a:r>
              <a:rPr lang="en-GB" sz="3200" b="1" dirty="0"/>
              <a:t>Men don't leave abusive relationships for various reasons – the top 10 reasons being:</a:t>
            </a:r>
            <a:r>
              <a:rPr lang="en-GB" sz="3200" dirty="0"/>
              <a:t>  </a:t>
            </a:r>
          </a:p>
          <a:p>
            <a:r>
              <a:rPr lang="en-GB" dirty="0"/>
              <a:t> </a:t>
            </a:r>
          </a:p>
          <a:p>
            <a:endParaRPr lang="en-GB" dirty="0"/>
          </a:p>
          <a:p>
            <a:r>
              <a:rPr lang="en-GB" dirty="0"/>
              <a:t> </a:t>
            </a:r>
          </a:p>
          <a:p>
            <a:pPr marL="285750" indent="-285750">
              <a:buFont typeface="Arial" panose="020B0604020202020204" pitchFamily="34" charset="0"/>
              <a:buChar char="•"/>
            </a:pPr>
            <a:r>
              <a:rPr lang="en-GB" sz="2000" dirty="0"/>
              <a:t>marriage for life (81%) </a:t>
            </a:r>
          </a:p>
          <a:p>
            <a:pPr marL="285750" indent="-285750">
              <a:buFont typeface="Arial" panose="020B0604020202020204" pitchFamily="34" charset="0"/>
              <a:buChar char="•"/>
            </a:pPr>
            <a:r>
              <a:rPr lang="en-GB" sz="2000" dirty="0"/>
              <a:t> concern about the children (89%), </a:t>
            </a:r>
          </a:p>
          <a:p>
            <a:pPr marL="285750" indent="-285750">
              <a:buFont typeface="Arial" panose="020B0604020202020204" pitchFamily="34" charset="0"/>
              <a:buChar char="•"/>
            </a:pPr>
            <a:r>
              <a:rPr lang="en-GB" sz="2000" dirty="0"/>
              <a:t>  love (71%) </a:t>
            </a:r>
          </a:p>
          <a:p>
            <a:pPr marL="285750" indent="-285750">
              <a:buFont typeface="Arial" panose="020B0604020202020204" pitchFamily="34" charset="0"/>
              <a:buChar char="•"/>
            </a:pPr>
            <a:r>
              <a:rPr lang="en-GB" sz="2000" dirty="0"/>
              <a:t> the fear of never seeing their children again (68%),</a:t>
            </a:r>
          </a:p>
          <a:p>
            <a:pPr marL="285750" indent="-285750">
              <a:buFont typeface="Arial" panose="020B0604020202020204" pitchFamily="34" charset="0"/>
              <a:buChar char="•"/>
            </a:pPr>
            <a:r>
              <a:rPr lang="en-GB" sz="2000" dirty="0"/>
              <a:t>   a belief she will change (56%), </a:t>
            </a:r>
          </a:p>
          <a:p>
            <a:pPr marL="285750" indent="-285750">
              <a:buFont typeface="Arial" panose="020B0604020202020204" pitchFamily="34" charset="0"/>
              <a:buChar char="•"/>
            </a:pPr>
            <a:r>
              <a:rPr lang="en-GB" sz="2000" dirty="0"/>
              <a:t>  not enough money (53%), </a:t>
            </a:r>
          </a:p>
          <a:p>
            <a:pPr marL="285750" indent="-285750">
              <a:buFont typeface="Arial" panose="020B0604020202020204" pitchFamily="34" charset="0"/>
              <a:buChar char="•"/>
            </a:pPr>
            <a:r>
              <a:rPr lang="en-GB" sz="2000" dirty="0"/>
              <a:t>  nowhere to go (52%), </a:t>
            </a:r>
          </a:p>
          <a:p>
            <a:pPr marL="285750" indent="-285750">
              <a:buFont typeface="Arial" panose="020B0604020202020204" pitchFamily="34" charset="0"/>
              <a:buChar char="•"/>
            </a:pPr>
            <a:r>
              <a:rPr lang="en-GB" sz="2000" dirty="0"/>
              <a:t>  embarrassment (52%),  </a:t>
            </a:r>
          </a:p>
          <a:p>
            <a:pPr marL="285750" indent="-285750">
              <a:buFont typeface="Arial" panose="020B0604020202020204" pitchFamily="34" charset="0"/>
              <a:buChar char="•"/>
            </a:pPr>
            <a:r>
              <a:rPr lang="en-GB" sz="2000" dirty="0"/>
              <a:t> not wanting to take kids away from their mother (46%),</a:t>
            </a:r>
          </a:p>
          <a:p>
            <a:pPr marL="285750" indent="-285750">
              <a:buFont typeface="Arial" panose="020B0604020202020204" pitchFamily="34" charset="0"/>
              <a:buChar char="•"/>
            </a:pPr>
            <a:r>
              <a:rPr lang="en-GB" sz="2000" dirty="0"/>
              <a:t>  threats that she will kill herself (28%)</a:t>
            </a:r>
          </a:p>
          <a:p>
            <a:pPr marL="285750" indent="-285750">
              <a:buFont typeface="Arial" panose="020B0604020202020204" pitchFamily="34" charset="0"/>
              <a:buChar char="•"/>
            </a:pPr>
            <a:r>
              <a:rPr lang="en-GB" sz="2000" dirty="0"/>
              <a:t> he fears she will kill him (24%). </a:t>
            </a:r>
          </a:p>
          <a:p>
            <a:r>
              <a:rPr lang="en-GB" sz="2000" dirty="0"/>
              <a:t> </a:t>
            </a:r>
          </a:p>
        </p:txBody>
      </p:sp>
      <p:pic>
        <p:nvPicPr>
          <p:cNvPr id="7" name="Picture 6">
            <a:extLst>
              <a:ext uri="{FF2B5EF4-FFF2-40B4-BE49-F238E27FC236}">
                <a16:creationId xmlns:a16="http://schemas.microsoft.com/office/drawing/2014/main" id="{ED957551-54EA-4640-8FD0-F3E33EEC989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35283" y="2003778"/>
            <a:ext cx="3193873" cy="4205111"/>
          </a:xfrm>
          <a:prstGeom prst="rect">
            <a:avLst/>
          </a:prstGeom>
        </p:spPr>
      </p:pic>
      <p:sp>
        <p:nvSpPr>
          <p:cNvPr id="2" name="TextBox 1">
            <a:extLst>
              <a:ext uri="{FF2B5EF4-FFF2-40B4-BE49-F238E27FC236}">
                <a16:creationId xmlns:a16="http://schemas.microsoft.com/office/drawing/2014/main" id="{792AAF12-610D-4EFF-BC36-F395354824DE}"/>
              </a:ext>
            </a:extLst>
          </p:cNvPr>
          <p:cNvSpPr txBox="1"/>
          <p:nvPr/>
        </p:nvSpPr>
        <p:spPr>
          <a:xfrm>
            <a:off x="10069689" y="6208889"/>
            <a:ext cx="1998133" cy="369332"/>
          </a:xfrm>
          <a:prstGeom prst="rect">
            <a:avLst/>
          </a:prstGeom>
          <a:noFill/>
        </p:spPr>
        <p:txBody>
          <a:bodyPr wrap="square" rtlCol="0">
            <a:spAutoFit/>
          </a:bodyPr>
          <a:lstStyle/>
          <a:p>
            <a:r>
              <a:rPr lang="en-GB" dirty="0"/>
              <a:t>Mankind{2019)</a:t>
            </a:r>
          </a:p>
        </p:txBody>
      </p:sp>
    </p:spTree>
    <p:extLst>
      <p:ext uri="{BB962C8B-B14F-4D97-AF65-F5344CB8AC3E}">
        <p14:creationId xmlns:p14="http://schemas.microsoft.com/office/powerpoint/2010/main" val="1549156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CAF7D-308B-4D88-BB7A-183A10304F64}"/>
              </a:ext>
            </a:extLst>
          </p:cNvPr>
          <p:cNvSpPr>
            <a:spLocks noGrp="1"/>
          </p:cNvSpPr>
          <p:nvPr>
            <p:ph type="title"/>
          </p:nvPr>
        </p:nvSpPr>
        <p:spPr/>
        <p:txBody>
          <a:bodyPr/>
          <a:lstStyle/>
          <a:p>
            <a:r>
              <a:rPr lang="en-GB" dirty="0"/>
              <a:t>STATISTICS REGARDING MALE VICTIMS OF DV.</a:t>
            </a:r>
          </a:p>
        </p:txBody>
      </p:sp>
      <p:sp>
        <p:nvSpPr>
          <p:cNvPr id="4" name="TextBox 3">
            <a:extLst>
              <a:ext uri="{FF2B5EF4-FFF2-40B4-BE49-F238E27FC236}">
                <a16:creationId xmlns:a16="http://schemas.microsoft.com/office/drawing/2014/main" id="{22B284EA-CE8F-4FBA-A421-A395268FB1F7}"/>
              </a:ext>
            </a:extLst>
          </p:cNvPr>
          <p:cNvSpPr txBox="1"/>
          <p:nvPr/>
        </p:nvSpPr>
        <p:spPr>
          <a:xfrm>
            <a:off x="191911" y="2415822"/>
            <a:ext cx="11740445" cy="3108543"/>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t>40% of DV victims are male.</a:t>
            </a:r>
          </a:p>
          <a:p>
            <a:pPr marL="457200" indent="-457200">
              <a:buFont typeface="Wingdings" panose="05000000000000000000" pitchFamily="2" charset="2"/>
              <a:buChar char="Ø"/>
            </a:pPr>
            <a:r>
              <a:rPr lang="en-GB" sz="2800" dirty="0"/>
              <a:t>695,000 men are victims of DV per year compared with the 1.3 million women. This effectively means 1 in 3 victims of DV are males.</a:t>
            </a:r>
          </a:p>
          <a:p>
            <a:pPr marL="457200" indent="-457200">
              <a:buFont typeface="Wingdings" panose="05000000000000000000" pitchFamily="2" charset="2"/>
              <a:buChar char="Ø"/>
            </a:pPr>
            <a:r>
              <a:rPr lang="en-GB" sz="2800" dirty="0"/>
              <a:t>Male victims are three times as likely than women </a:t>
            </a:r>
            <a:r>
              <a:rPr lang="en-GB" sz="2800" b="1" dirty="0"/>
              <a:t>not </a:t>
            </a:r>
            <a:r>
              <a:rPr lang="en-GB" sz="2800" dirty="0"/>
              <a:t>to tell anyone there a victim of abuse.</a:t>
            </a:r>
          </a:p>
          <a:p>
            <a:pPr marL="457200" indent="-457200">
              <a:buFont typeface="Wingdings" panose="05000000000000000000" pitchFamily="2" charset="2"/>
              <a:buChar char="Ø"/>
            </a:pPr>
            <a:r>
              <a:rPr lang="en-GB" sz="2800" b="1" dirty="0"/>
              <a:t>1 in 7</a:t>
            </a:r>
            <a:r>
              <a:rPr lang="en-GB" sz="2800" dirty="0"/>
              <a:t> men will suffer DV in there lifetime.</a:t>
            </a:r>
            <a:endParaRPr lang="en-GB" sz="2800" b="1" dirty="0"/>
          </a:p>
        </p:txBody>
      </p:sp>
      <p:sp>
        <p:nvSpPr>
          <p:cNvPr id="3" name="TextBox 2">
            <a:extLst>
              <a:ext uri="{FF2B5EF4-FFF2-40B4-BE49-F238E27FC236}">
                <a16:creationId xmlns:a16="http://schemas.microsoft.com/office/drawing/2014/main" id="{1128A0DA-D5E1-467A-BD22-78312F12E3B5}"/>
              </a:ext>
            </a:extLst>
          </p:cNvPr>
          <p:cNvSpPr txBox="1"/>
          <p:nvPr/>
        </p:nvSpPr>
        <p:spPr>
          <a:xfrm>
            <a:off x="9595556" y="6513689"/>
            <a:ext cx="2517422" cy="369332"/>
          </a:xfrm>
          <a:prstGeom prst="rect">
            <a:avLst/>
          </a:prstGeom>
          <a:noFill/>
        </p:spPr>
        <p:txBody>
          <a:bodyPr wrap="square" rtlCol="0">
            <a:spAutoFit/>
          </a:bodyPr>
          <a:lstStyle/>
          <a:p>
            <a:r>
              <a:rPr lang="en-GB" dirty="0"/>
              <a:t>ONS (2018)</a:t>
            </a:r>
          </a:p>
        </p:txBody>
      </p:sp>
    </p:spTree>
    <p:extLst>
      <p:ext uri="{BB962C8B-B14F-4D97-AF65-F5344CB8AC3E}">
        <p14:creationId xmlns:p14="http://schemas.microsoft.com/office/powerpoint/2010/main" val="773172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D3EB-18B4-46A1-9832-09A5322BF569}"/>
              </a:ext>
            </a:extLst>
          </p:cNvPr>
          <p:cNvSpPr>
            <a:spLocks noGrp="1"/>
          </p:cNvSpPr>
          <p:nvPr>
            <p:ph type="title"/>
          </p:nvPr>
        </p:nvSpPr>
        <p:spPr/>
        <p:txBody>
          <a:bodyPr/>
          <a:lstStyle/>
          <a:p>
            <a:r>
              <a:rPr lang="en-GB" dirty="0"/>
              <a:t>STATISTICS CONTINUED</a:t>
            </a:r>
          </a:p>
        </p:txBody>
      </p:sp>
      <p:sp>
        <p:nvSpPr>
          <p:cNvPr id="3" name="TextBox 2">
            <a:extLst>
              <a:ext uri="{FF2B5EF4-FFF2-40B4-BE49-F238E27FC236}">
                <a16:creationId xmlns:a16="http://schemas.microsoft.com/office/drawing/2014/main" id="{B49BF8FA-18A8-4A9F-9BD3-E92CEEDB9835}"/>
              </a:ext>
            </a:extLst>
          </p:cNvPr>
          <p:cNvSpPr txBox="1"/>
          <p:nvPr/>
        </p:nvSpPr>
        <p:spPr>
          <a:xfrm>
            <a:off x="451556" y="2017206"/>
            <a:ext cx="11480800" cy="2246769"/>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t>Lack of refuge provision, with only 18 in the whole of the UK and none at all in London . Put in to context in a snapshot took from march of last year out of the 102 beds available only 10 of these were open to men ,with average distance to travel being 160 miles! </a:t>
            </a:r>
          </a:p>
        </p:txBody>
      </p:sp>
      <p:sp>
        <p:nvSpPr>
          <p:cNvPr id="4" name="TextBox 3">
            <a:extLst>
              <a:ext uri="{FF2B5EF4-FFF2-40B4-BE49-F238E27FC236}">
                <a16:creationId xmlns:a16="http://schemas.microsoft.com/office/drawing/2014/main" id="{6D02D538-137F-49BD-9E2A-5088A541B92C}"/>
              </a:ext>
            </a:extLst>
          </p:cNvPr>
          <p:cNvSpPr txBox="1"/>
          <p:nvPr/>
        </p:nvSpPr>
        <p:spPr>
          <a:xfrm>
            <a:off x="8195733" y="6197600"/>
            <a:ext cx="3736623" cy="369332"/>
          </a:xfrm>
          <a:prstGeom prst="rect">
            <a:avLst/>
          </a:prstGeom>
          <a:noFill/>
        </p:spPr>
        <p:txBody>
          <a:bodyPr wrap="square" rtlCol="0">
            <a:spAutoFit/>
          </a:bodyPr>
          <a:lstStyle/>
          <a:p>
            <a:r>
              <a:rPr lang="en-GB" dirty="0"/>
              <a:t>MANKIND (2019)</a:t>
            </a:r>
          </a:p>
        </p:txBody>
      </p:sp>
    </p:spTree>
    <p:extLst>
      <p:ext uri="{BB962C8B-B14F-4D97-AF65-F5344CB8AC3E}">
        <p14:creationId xmlns:p14="http://schemas.microsoft.com/office/powerpoint/2010/main" val="1892187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EBCFE-C7B6-434E-B2EF-CF288FE0185C}"/>
              </a:ext>
            </a:extLst>
          </p:cNvPr>
          <p:cNvSpPr>
            <a:spLocks noGrp="1"/>
          </p:cNvSpPr>
          <p:nvPr>
            <p:ph type="title"/>
          </p:nvPr>
        </p:nvSpPr>
        <p:spPr/>
        <p:txBody>
          <a:bodyPr/>
          <a:lstStyle/>
          <a:p>
            <a:r>
              <a:rPr lang="en-GB" dirty="0"/>
              <a:t>STATISTICS CONTINUED</a:t>
            </a:r>
          </a:p>
        </p:txBody>
      </p:sp>
      <p:sp>
        <p:nvSpPr>
          <p:cNvPr id="3" name="TextBox 2">
            <a:extLst>
              <a:ext uri="{FF2B5EF4-FFF2-40B4-BE49-F238E27FC236}">
                <a16:creationId xmlns:a16="http://schemas.microsoft.com/office/drawing/2014/main" id="{C102D0C9-CF15-4831-B70F-536C2CEE0E38}"/>
              </a:ext>
            </a:extLst>
          </p:cNvPr>
          <p:cNvSpPr txBox="1"/>
          <p:nvPr/>
        </p:nvSpPr>
        <p:spPr>
          <a:xfrm>
            <a:off x="936978" y="1557867"/>
            <a:ext cx="10724444" cy="1815882"/>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t>In terms of mental health and psychological effects felt as a result of DV experienced: </a:t>
            </a:r>
            <a:r>
              <a:rPr lang="en-GB" sz="2800" b="1" dirty="0"/>
              <a:t>41% </a:t>
            </a:r>
            <a:r>
              <a:rPr lang="en-GB" sz="2800" dirty="0"/>
              <a:t>had suffered mental or emotional problems. With a further </a:t>
            </a:r>
            <a:r>
              <a:rPr lang="en-GB" sz="2800" b="1" dirty="0"/>
              <a:t>11%</a:t>
            </a:r>
            <a:r>
              <a:rPr lang="en-GB" sz="2800" dirty="0"/>
              <a:t> trying to end the own lives.</a:t>
            </a:r>
          </a:p>
        </p:txBody>
      </p:sp>
      <p:sp>
        <p:nvSpPr>
          <p:cNvPr id="4" name="TextBox 3">
            <a:extLst>
              <a:ext uri="{FF2B5EF4-FFF2-40B4-BE49-F238E27FC236}">
                <a16:creationId xmlns:a16="http://schemas.microsoft.com/office/drawing/2014/main" id="{CC1B3047-A3CC-4500-A815-27E5F8551916}"/>
              </a:ext>
            </a:extLst>
          </p:cNvPr>
          <p:cNvSpPr txBox="1"/>
          <p:nvPr/>
        </p:nvSpPr>
        <p:spPr>
          <a:xfrm>
            <a:off x="9256889" y="6287911"/>
            <a:ext cx="2799644" cy="369332"/>
          </a:xfrm>
          <a:prstGeom prst="rect">
            <a:avLst/>
          </a:prstGeom>
          <a:noFill/>
        </p:spPr>
        <p:txBody>
          <a:bodyPr wrap="square" rtlCol="0">
            <a:spAutoFit/>
          </a:bodyPr>
          <a:lstStyle/>
          <a:p>
            <a:r>
              <a:rPr lang="en-GB" dirty="0"/>
              <a:t>MANKIND (2019)</a:t>
            </a:r>
          </a:p>
        </p:txBody>
      </p:sp>
    </p:spTree>
    <p:extLst>
      <p:ext uri="{BB962C8B-B14F-4D97-AF65-F5344CB8AC3E}">
        <p14:creationId xmlns:p14="http://schemas.microsoft.com/office/powerpoint/2010/main" val="144247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32EC-BE4A-420B-ABD2-0339EED40EC3}"/>
              </a:ext>
            </a:extLst>
          </p:cNvPr>
          <p:cNvSpPr>
            <a:spLocks noGrp="1"/>
          </p:cNvSpPr>
          <p:nvPr>
            <p:ph type="title" idx="4294967295"/>
          </p:nvPr>
        </p:nvSpPr>
        <p:spPr>
          <a:xfrm>
            <a:off x="0" y="452438"/>
            <a:ext cx="9404350" cy="1400175"/>
          </a:xfrm>
        </p:spPr>
        <p:txBody>
          <a:bodyPr/>
          <a:lstStyle/>
          <a:p>
            <a:r>
              <a:rPr lang="en-GB" dirty="0"/>
              <a:t> </a:t>
            </a:r>
          </a:p>
        </p:txBody>
      </p:sp>
      <p:sp>
        <p:nvSpPr>
          <p:cNvPr id="3" name="TextBox 2">
            <a:extLst>
              <a:ext uri="{FF2B5EF4-FFF2-40B4-BE49-F238E27FC236}">
                <a16:creationId xmlns:a16="http://schemas.microsoft.com/office/drawing/2014/main" id="{3D710AE8-C990-483B-B1DD-6600973A142E}"/>
              </a:ext>
            </a:extLst>
          </p:cNvPr>
          <p:cNvSpPr txBox="1"/>
          <p:nvPr/>
        </p:nvSpPr>
        <p:spPr>
          <a:xfrm>
            <a:off x="1513490" y="1576552"/>
            <a:ext cx="10184524" cy="5016758"/>
          </a:xfrm>
          <a:prstGeom prst="rect">
            <a:avLst/>
          </a:prstGeom>
          <a:noFill/>
        </p:spPr>
        <p:txBody>
          <a:bodyPr wrap="square" rtlCol="0">
            <a:spAutoFit/>
          </a:bodyPr>
          <a:lstStyle/>
          <a:p>
            <a:r>
              <a:rPr lang="en-GB" sz="4000" b="1" dirty="0"/>
              <a:t>RESEARCH METHOD</a:t>
            </a:r>
          </a:p>
          <a:p>
            <a:endParaRPr lang="en-GB" sz="4000" b="1" dirty="0"/>
          </a:p>
          <a:p>
            <a:r>
              <a:rPr lang="en-GB" sz="4000" b="1" dirty="0"/>
              <a:t>This piece of research intents to examine the publics attitude and awareness of male domestic violence victims. It will also look at the help and support available at present from DV support groups.</a:t>
            </a:r>
          </a:p>
        </p:txBody>
      </p:sp>
    </p:spTree>
    <p:extLst>
      <p:ext uri="{BB962C8B-B14F-4D97-AF65-F5344CB8AC3E}">
        <p14:creationId xmlns:p14="http://schemas.microsoft.com/office/powerpoint/2010/main" val="2153449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74FDEE-2039-4F63-B1BE-0FE9E21E8619}"/>
              </a:ext>
            </a:extLst>
          </p:cNvPr>
          <p:cNvSpPr txBox="1"/>
          <p:nvPr/>
        </p:nvSpPr>
        <p:spPr>
          <a:xfrm>
            <a:off x="338667" y="553156"/>
            <a:ext cx="11401777" cy="5632311"/>
          </a:xfrm>
          <a:prstGeom prst="rect">
            <a:avLst/>
          </a:prstGeom>
          <a:noFill/>
        </p:spPr>
        <p:txBody>
          <a:bodyPr wrap="square" rtlCol="0">
            <a:spAutoFit/>
          </a:bodyPr>
          <a:lstStyle/>
          <a:p>
            <a:r>
              <a:rPr lang="en-GB" sz="4000" b="1" dirty="0"/>
              <a:t>MIXED METHODS APPROACH</a:t>
            </a:r>
          </a:p>
          <a:p>
            <a:pPr marL="571500" indent="-571500">
              <a:buFont typeface="Wingdings" panose="05000000000000000000" pitchFamily="2" charset="2"/>
              <a:buChar char="Ø"/>
            </a:pPr>
            <a:endParaRPr lang="en-GB" sz="4000" b="1" dirty="0"/>
          </a:p>
          <a:p>
            <a:pPr marL="571500" indent="-571500">
              <a:buFont typeface="Wingdings" panose="05000000000000000000" pitchFamily="2" charset="2"/>
              <a:buChar char="Ø"/>
            </a:pPr>
            <a:r>
              <a:rPr lang="en-GB" sz="4000" b="1" dirty="0"/>
              <a:t>This approach is going to be used because it will gather both qualitive and quantitative data. This will enable the researcher to gain a more in-depth picture of participants views.</a:t>
            </a:r>
          </a:p>
          <a:p>
            <a:pPr marL="571500" indent="-571500">
              <a:buFont typeface="Wingdings" panose="05000000000000000000" pitchFamily="2" charset="2"/>
              <a:buChar char="Ø"/>
            </a:pPr>
            <a:r>
              <a:rPr lang="en-GB" sz="4000" b="1" dirty="0"/>
              <a:t>Limitations of each method can be balanced against the other.</a:t>
            </a:r>
          </a:p>
        </p:txBody>
      </p:sp>
      <p:sp>
        <p:nvSpPr>
          <p:cNvPr id="5" name="TextBox 4">
            <a:extLst>
              <a:ext uri="{FF2B5EF4-FFF2-40B4-BE49-F238E27FC236}">
                <a16:creationId xmlns:a16="http://schemas.microsoft.com/office/drawing/2014/main" id="{9A061DDD-4517-4EA7-BE0A-A0195DE99899}"/>
              </a:ext>
            </a:extLst>
          </p:cNvPr>
          <p:cNvSpPr txBox="1"/>
          <p:nvPr/>
        </p:nvSpPr>
        <p:spPr>
          <a:xfrm>
            <a:off x="9313333" y="6163733"/>
            <a:ext cx="2054578" cy="369332"/>
          </a:xfrm>
          <a:prstGeom prst="rect">
            <a:avLst/>
          </a:prstGeom>
          <a:noFill/>
        </p:spPr>
        <p:txBody>
          <a:bodyPr wrap="square" rtlCol="0">
            <a:spAutoFit/>
          </a:bodyPr>
          <a:lstStyle/>
          <a:p>
            <a:r>
              <a:rPr lang="en-GB" dirty="0"/>
              <a:t>McLeod(1998)</a:t>
            </a:r>
          </a:p>
        </p:txBody>
      </p:sp>
    </p:spTree>
    <p:extLst>
      <p:ext uri="{BB962C8B-B14F-4D97-AF65-F5344CB8AC3E}">
        <p14:creationId xmlns:p14="http://schemas.microsoft.com/office/powerpoint/2010/main" val="2013333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953C-BA24-4EF0-835E-1A87D5771B59}"/>
              </a:ext>
            </a:extLst>
          </p:cNvPr>
          <p:cNvSpPr>
            <a:spLocks noGrp="1"/>
          </p:cNvSpPr>
          <p:nvPr>
            <p:ph type="title"/>
          </p:nvPr>
        </p:nvSpPr>
        <p:spPr/>
        <p:txBody>
          <a:bodyPr/>
          <a:lstStyle/>
          <a:p>
            <a:r>
              <a:rPr lang="en-GB" sz="6000" b="1" dirty="0"/>
              <a:t>QUESTIONAIRES</a:t>
            </a:r>
          </a:p>
        </p:txBody>
      </p:sp>
      <p:sp>
        <p:nvSpPr>
          <p:cNvPr id="7" name="Text Placeholder 6">
            <a:extLst>
              <a:ext uri="{FF2B5EF4-FFF2-40B4-BE49-F238E27FC236}">
                <a16:creationId xmlns:a16="http://schemas.microsoft.com/office/drawing/2014/main" id="{C183B6AB-6471-4D18-9983-16BBE5634604}"/>
              </a:ext>
            </a:extLst>
          </p:cNvPr>
          <p:cNvSpPr>
            <a:spLocks noGrp="1"/>
          </p:cNvSpPr>
          <p:nvPr>
            <p:ph type="body" idx="1"/>
          </p:nvPr>
        </p:nvSpPr>
        <p:spPr/>
        <p:txBody>
          <a:bodyPr/>
          <a:lstStyle/>
          <a:p>
            <a:r>
              <a:rPr lang="en-GB" sz="3600" b="1" dirty="0"/>
              <a:t>ADVANTAGES</a:t>
            </a:r>
          </a:p>
        </p:txBody>
      </p:sp>
      <p:sp>
        <p:nvSpPr>
          <p:cNvPr id="8" name="Content Placeholder 7">
            <a:extLst>
              <a:ext uri="{FF2B5EF4-FFF2-40B4-BE49-F238E27FC236}">
                <a16:creationId xmlns:a16="http://schemas.microsoft.com/office/drawing/2014/main" id="{9370DEDB-54A1-4F0D-8229-655013B8F003}"/>
              </a:ext>
            </a:extLst>
          </p:cNvPr>
          <p:cNvSpPr>
            <a:spLocks noGrp="1"/>
          </p:cNvSpPr>
          <p:nvPr>
            <p:ph sz="half" idx="2"/>
          </p:nvPr>
        </p:nvSpPr>
        <p:spPr/>
        <p:txBody>
          <a:bodyPr>
            <a:normAutofit/>
          </a:bodyPr>
          <a:lstStyle/>
          <a:p>
            <a:pPr>
              <a:buFont typeface="Wingdings" panose="05000000000000000000" pitchFamily="2" charset="2"/>
              <a:buChar char="Ø"/>
            </a:pPr>
            <a:r>
              <a:rPr lang="en-GB" sz="2800" dirty="0"/>
              <a:t>Cost efficiency.</a:t>
            </a:r>
          </a:p>
          <a:p>
            <a:pPr>
              <a:buFont typeface="Wingdings" panose="05000000000000000000" pitchFamily="2" charset="2"/>
              <a:buChar char="Ø"/>
            </a:pPr>
            <a:r>
              <a:rPr lang="en-GB" sz="2800" dirty="0"/>
              <a:t>Quick results.</a:t>
            </a:r>
          </a:p>
          <a:p>
            <a:pPr>
              <a:buFont typeface="Wingdings" panose="05000000000000000000" pitchFamily="2" charset="2"/>
              <a:buChar char="Ø"/>
            </a:pPr>
            <a:r>
              <a:rPr lang="en-GB" sz="2800" dirty="0"/>
              <a:t>Scalability</a:t>
            </a:r>
          </a:p>
          <a:p>
            <a:pPr>
              <a:buFont typeface="Wingdings" panose="05000000000000000000" pitchFamily="2" charset="2"/>
              <a:buChar char="Ø"/>
            </a:pPr>
            <a:r>
              <a:rPr lang="en-GB" sz="2800" dirty="0"/>
              <a:t>Easy to replicate.</a:t>
            </a:r>
          </a:p>
          <a:p>
            <a:pPr>
              <a:buFont typeface="Wingdings" panose="05000000000000000000" pitchFamily="2" charset="2"/>
              <a:buChar char="Ø"/>
            </a:pPr>
            <a:r>
              <a:rPr lang="en-GB" sz="2800" dirty="0"/>
              <a:t>Identity privacy for subject.</a:t>
            </a:r>
          </a:p>
          <a:p>
            <a:pPr>
              <a:buFont typeface="Wingdings" panose="05000000000000000000" pitchFamily="2" charset="2"/>
              <a:buChar char="Ø"/>
            </a:pPr>
            <a:endParaRPr lang="en-GB" sz="2800" dirty="0"/>
          </a:p>
        </p:txBody>
      </p:sp>
      <p:sp>
        <p:nvSpPr>
          <p:cNvPr id="9" name="Text Placeholder 8">
            <a:extLst>
              <a:ext uri="{FF2B5EF4-FFF2-40B4-BE49-F238E27FC236}">
                <a16:creationId xmlns:a16="http://schemas.microsoft.com/office/drawing/2014/main" id="{5485BBE0-41F2-42A7-A73C-779C110B6E87}"/>
              </a:ext>
            </a:extLst>
          </p:cNvPr>
          <p:cNvSpPr>
            <a:spLocks noGrp="1"/>
          </p:cNvSpPr>
          <p:nvPr>
            <p:ph type="body" sz="quarter" idx="3"/>
          </p:nvPr>
        </p:nvSpPr>
        <p:spPr/>
        <p:txBody>
          <a:bodyPr/>
          <a:lstStyle/>
          <a:p>
            <a:r>
              <a:rPr lang="en-GB" sz="3600" b="1" dirty="0"/>
              <a:t>DISAVANTAGES</a:t>
            </a:r>
          </a:p>
        </p:txBody>
      </p:sp>
      <p:sp>
        <p:nvSpPr>
          <p:cNvPr id="10" name="Content Placeholder 9">
            <a:extLst>
              <a:ext uri="{FF2B5EF4-FFF2-40B4-BE49-F238E27FC236}">
                <a16:creationId xmlns:a16="http://schemas.microsoft.com/office/drawing/2014/main" id="{21DA06FA-0E7E-4D1E-897F-CF6225E39712}"/>
              </a:ext>
            </a:extLst>
          </p:cNvPr>
          <p:cNvSpPr>
            <a:spLocks noGrp="1"/>
          </p:cNvSpPr>
          <p:nvPr>
            <p:ph sz="quarter" idx="4"/>
          </p:nvPr>
        </p:nvSpPr>
        <p:spPr/>
        <p:txBody>
          <a:bodyPr>
            <a:normAutofit/>
          </a:bodyPr>
          <a:lstStyle/>
          <a:p>
            <a:r>
              <a:rPr lang="en-GB" sz="2800" dirty="0"/>
              <a:t>Difficult for people with literacy problems to use.</a:t>
            </a:r>
          </a:p>
          <a:p>
            <a:r>
              <a:rPr lang="en-GB" sz="2800" dirty="0"/>
              <a:t>Dishonesty</a:t>
            </a:r>
          </a:p>
          <a:p>
            <a:r>
              <a:rPr lang="en-GB" sz="2800" dirty="0"/>
              <a:t>Lack of detailed information.</a:t>
            </a:r>
          </a:p>
        </p:txBody>
      </p:sp>
      <p:pic>
        <p:nvPicPr>
          <p:cNvPr id="3" name="Picture 2" descr="C:\Users\Natalie\AppData\Local\Microsoft\Windows\INetCache\IE\38RGWFNE\smile8[1].jpg">
            <a:extLst>
              <a:ext uri="{FF2B5EF4-FFF2-40B4-BE49-F238E27FC236}">
                <a16:creationId xmlns:a16="http://schemas.microsoft.com/office/drawing/2014/main" id="{C674754C-4A2A-490B-B936-5F69C6037F93}"/>
              </a:ext>
            </a:extLst>
          </p:cNvPr>
          <p:cNvPicPr>
            <a:picLocks noChangeAspect="1" noChangeArrowheads="1"/>
          </p:cNvPicPr>
          <p:nvPr/>
        </p:nvPicPr>
        <p:blipFill>
          <a:blip r:embed="rId3" cstate="print"/>
          <a:srcRect/>
          <a:stretch>
            <a:fillRect/>
          </a:stretch>
        </p:blipFill>
        <p:spPr bwMode="auto">
          <a:xfrm>
            <a:off x="10492339" y="4195094"/>
            <a:ext cx="1349885" cy="2061244"/>
          </a:xfrm>
          <a:prstGeom prst="rect">
            <a:avLst/>
          </a:prstGeom>
          <a:noFill/>
        </p:spPr>
      </p:pic>
      <p:sp>
        <p:nvSpPr>
          <p:cNvPr id="4" name="Content Placeholder 12">
            <a:extLst>
              <a:ext uri="{FF2B5EF4-FFF2-40B4-BE49-F238E27FC236}">
                <a16:creationId xmlns:a16="http://schemas.microsoft.com/office/drawing/2014/main" id="{570800AC-31CD-4078-92E7-7E28EC80A330}"/>
              </a:ext>
            </a:extLst>
          </p:cNvPr>
          <p:cNvSpPr>
            <a:spLocks noGrp="1"/>
          </p:cNvSpPr>
          <p:nvPr/>
        </p:nvSpPr>
        <p:spPr>
          <a:xfrm>
            <a:off x="6096000" y="2032000"/>
            <a:ext cx="4041422" cy="438637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18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6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lvl="8"/>
            <a:endParaRPr lang="en-GB" sz="3200" dirty="0"/>
          </a:p>
        </p:txBody>
      </p:sp>
    </p:spTree>
    <p:extLst>
      <p:ext uri="{BB962C8B-B14F-4D97-AF65-F5344CB8AC3E}">
        <p14:creationId xmlns:p14="http://schemas.microsoft.com/office/powerpoint/2010/main" val="1804488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32BB9-9B92-4CDE-8509-90620029D239}"/>
              </a:ext>
            </a:extLst>
          </p:cNvPr>
          <p:cNvSpPr>
            <a:spLocks noGrp="1"/>
          </p:cNvSpPr>
          <p:nvPr>
            <p:ph type="title"/>
          </p:nvPr>
        </p:nvSpPr>
        <p:spPr/>
        <p:txBody>
          <a:bodyPr/>
          <a:lstStyle/>
          <a:p>
            <a:r>
              <a:rPr lang="en-GB" dirty="0"/>
              <a:t>Refences</a:t>
            </a:r>
          </a:p>
        </p:txBody>
      </p:sp>
      <p:sp>
        <p:nvSpPr>
          <p:cNvPr id="3" name="Content Placeholder 2">
            <a:extLst>
              <a:ext uri="{FF2B5EF4-FFF2-40B4-BE49-F238E27FC236}">
                <a16:creationId xmlns:a16="http://schemas.microsoft.com/office/drawing/2014/main" id="{DF561F77-47FC-41FE-AF9C-DA5DEBE45F8E}"/>
              </a:ext>
            </a:extLst>
          </p:cNvPr>
          <p:cNvSpPr>
            <a:spLocks noGrp="1"/>
          </p:cNvSpPr>
          <p:nvPr>
            <p:ph idx="1"/>
          </p:nvPr>
        </p:nvSpPr>
        <p:spPr/>
        <p:txBody>
          <a:bodyPr/>
          <a:lstStyle/>
          <a:p>
            <a:r>
              <a:rPr lang="en-GB" dirty="0"/>
              <a:t>Independent(2017) </a:t>
            </a:r>
            <a:r>
              <a:rPr lang="en-GB" dirty="0">
                <a:hlinkClick r:id="rId2"/>
              </a:rPr>
              <a:t>https://www.independent.co.uk/voices/domestic-violence-male-victims-shelters-government-funding-stigma-a7626741.html .Accessed</a:t>
            </a:r>
            <a:r>
              <a:rPr lang="en-GB" dirty="0"/>
              <a:t> on12/3/19.</a:t>
            </a:r>
          </a:p>
          <a:p>
            <a:r>
              <a:rPr lang="en-GB" dirty="0"/>
              <a:t>Office of national statistics. Online Accesses26/3/19</a:t>
            </a:r>
          </a:p>
          <a:p>
            <a:r>
              <a:rPr lang="en-GB" dirty="0"/>
              <a:t> Mankind.org accessed on 25/3/1https://www.mankind.org.uk/9</a:t>
            </a:r>
          </a:p>
          <a:p>
            <a:r>
              <a:rPr lang="en-GB" dirty="0"/>
              <a:t>McLeod.(1998) Doing counselling research. </a:t>
            </a:r>
            <a:r>
              <a:rPr lang="en-GB" dirty="0" err="1"/>
              <a:t>Sage:London</a:t>
            </a:r>
            <a:r>
              <a:rPr lang="en-GB" dirty="0"/>
              <a:t>.</a:t>
            </a:r>
          </a:p>
        </p:txBody>
      </p:sp>
    </p:spTree>
    <p:extLst>
      <p:ext uri="{BB962C8B-B14F-4D97-AF65-F5344CB8AC3E}">
        <p14:creationId xmlns:p14="http://schemas.microsoft.com/office/powerpoint/2010/main" val="4039075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970C8-64B3-4694-8DD4-1C0589AD3621}"/>
              </a:ext>
            </a:extLst>
          </p:cNvPr>
          <p:cNvSpPr>
            <a:spLocks noGrp="1"/>
          </p:cNvSpPr>
          <p:nvPr>
            <p:ph type="title"/>
          </p:nvPr>
        </p:nvSpPr>
        <p:spPr/>
        <p:txBody>
          <a:bodyPr/>
          <a:lstStyle/>
          <a:p>
            <a:r>
              <a:rPr lang="en-GB" b="1" dirty="0"/>
              <a:t>TELEPHONE INTERVIEW</a:t>
            </a:r>
          </a:p>
        </p:txBody>
      </p:sp>
      <p:sp>
        <p:nvSpPr>
          <p:cNvPr id="3" name="Text Placeholder 2">
            <a:extLst>
              <a:ext uri="{FF2B5EF4-FFF2-40B4-BE49-F238E27FC236}">
                <a16:creationId xmlns:a16="http://schemas.microsoft.com/office/drawing/2014/main" id="{A50F18D0-F866-4295-A711-67E5AF1B79B5}"/>
              </a:ext>
            </a:extLst>
          </p:cNvPr>
          <p:cNvSpPr>
            <a:spLocks noGrp="1"/>
          </p:cNvSpPr>
          <p:nvPr>
            <p:ph type="body" idx="1"/>
          </p:nvPr>
        </p:nvSpPr>
        <p:spPr/>
        <p:txBody>
          <a:bodyPr/>
          <a:lstStyle/>
          <a:p>
            <a:r>
              <a:rPr lang="en-GB" sz="2800" b="1" dirty="0"/>
              <a:t>ADVANTAGES</a:t>
            </a:r>
          </a:p>
        </p:txBody>
      </p:sp>
      <p:sp>
        <p:nvSpPr>
          <p:cNvPr id="4" name="Content Placeholder 3">
            <a:extLst>
              <a:ext uri="{FF2B5EF4-FFF2-40B4-BE49-F238E27FC236}">
                <a16:creationId xmlns:a16="http://schemas.microsoft.com/office/drawing/2014/main" id="{C3419D47-4D56-4B30-A065-8658DC7F4E21}"/>
              </a:ext>
            </a:extLst>
          </p:cNvPr>
          <p:cNvSpPr>
            <a:spLocks noGrp="1"/>
          </p:cNvSpPr>
          <p:nvPr>
            <p:ph sz="half" idx="2"/>
          </p:nvPr>
        </p:nvSpPr>
        <p:spPr/>
        <p:txBody>
          <a:bodyPr>
            <a:normAutofit/>
          </a:bodyPr>
          <a:lstStyle/>
          <a:p>
            <a:pPr>
              <a:buFont typeface="Wingdings" panose="05000000000000000000" pitchFamily="2" charset="2"/>
              <a:buChar char="Ø"/>
            </a:pPr>
            <a:r>
              <a:rPr lang="en-GB" sz="2800" dirty="0"/>
              <a:t>Convenient.</a:t>
            </a:r>
          </a:p>
          <a:p>
            <a:pPr>
              <a:buFont typeface="Wingdings" panose="05000000000000000000" pitchFamily="2" charset="2"/>
              <a:buChar char="Ø"/>
            </a:pPr>
            <a:r>
              <a:rPr lang="en-GB" sz="2800" dirty="0"/>
              <a:t>Able to elaborate on points of interest.</a:t>
            </a:r>
          </a:p>
          <a:p>
            <a:pPr>
              <a:buFont typeface="Wingdings" panose="05000000000000000000" pitchFamily="2" charset="2"/>
              <a:buChar char="Ø"/>
            </a:pPr>
            <a:r>
              <a:rPr lang="en-GB" sz="2800" dirty="0"/>
              <a:t>Enables the interviewer to check his understanding of what is being said.</a:t>
            </a:r>
          </a:p>
        </p:txBody>
      </p:sp>
      <p:sp>
        <p:nvSpPr>
          <p:cNvPr id="5" name="Text Placeholder 4">
            <a:extLst>
              <a:ext uri="{FF2B5EF4-FFF2-40B4-BE49-F238E27FC236}">
                <a16:creationId xmlns:a16="http://schemas.microsoft.com/office/drawing/2014/main" id="{CFEF903B-8A17-49B9-BEAD-47AE411645E0}"/>
              </a:ext>
            </a:extLst>
          </p:cNvPr>
          <p:cNvSpPr>
            <a:spLocks noGrp="1"/>
          </p:cNvSpPr>
          <p:nvPr>
            <p:ph type="body" sz="quarter" idx="3"/>
          </p:nvPr>
        </p:nvSpPr>
        <p:spPr/>
        <p:txBody>
          <a:bodyPr/>
          <a:lstStyle/>
          <a:p>
            <a:r>
              <a:rPr lang="en-GB" sz="2800" b="1" dirty="0"/>
              <a:t>DISADVANTAGES</a:t>
            </a:r>
          </a:p>
        </p:txBody>
      </p:sp>
      <p:sp>
        <p:nvSpPr>
          <p:cNvPr id="6" name="Content Placeholder 5">
            <a:extLst>
              <a:ext uri="{FF2B5EF4-FFF2-40B4-BE49-F238E27FC236}">
                <a16:creationId xmlns:a16="http://schemas.microsoft.com/office/drawing/2014/main" id="{CC657913-308A-48C7-88EF-45935079DDDF}"/>
              </a:ext>
            </a:extLst>
          </p:cNvPr>
          <p:cNvSpPr>
            <a:spLocks noGrp="1"/>
          </p:cNvSpPr>
          <p:nvPr>
            <p:ph sz="quarter" idx="4"/>
          </p:nvPr>
        </p:nvSpPr>
        <p:spPr/>
        <p:txBody>
          <a:bodyPr>
            <a:normAutofit/>
          </a:bodyPr>
          <a:lstStyle/>
          <a:p>
            <a:r>
              <a:rPr lang="en-GB" sz="2800" dirty="0"/>
              <a:t>Unable to see physical responses to questions.</a:t>
            </a:r>
          </a:p>
          <a:p>
            <a:r>
              <a:rPr lang="en-GB" sz="2800" dirty="0"/>
              <a:t>Time consuming. Actual interview and transcribing recording afterwards.</a:t>
            </a:r>
          </a:p>
          <a:p>
            <a:endParaRPr lang="en-GB" sz="2800" dirty="0"/>
          </a:p>
        </p:txBody>
      </p:sp>
      <p:pic>
        <p:nvPicPr>
          <p:cNvPr id="9" name="Picture 8">
            <a:extLst>
              <a:ext uri="{FF2B5EF4-FFF2-40B4-BE49-F238E27FC236}">
                <a16:creationId xmlns:a16="http://schemas.microsoft.com/office/drawing/2014/main" id="{8EBC7268-9EAD-4FEA-AEFD-BD8F40FE8C6B}"/>
              </a:ext>
            </a:extLst>
          </p:cNvPr>
          <p:cNvPicPr>
            <a:picLocks noChangeAspect="1"/>
          </p:cNvPicPr>
          <p:nvPr/>
        </p:nvPicPr>
        <p:blipFill>
          <a:blip r:embed="rId2"/>
          <a:stretch>
            <a:fillRect/>
          </a:stretch>
        </p:blipFill>
        <p:spPr>
          <a:xfrm>
            <a:off x="10050834" y="2533013"/>
            <a:ext cx="2050502" cy="4141647"/>
          </a:xfrm>
          <a:prstGeom prst="rect">
            <a:avLst/>
          </a:prstGeom>
        </p:spPr>
      </p:pic>
    </p:spTree>
    <p:extLst>
      <p:ext uri="{BB962C8B-B14F-4D97-AF65-F5344CB8AC3E}">
        <p14:creationId xmlns:p14="http://schemas.microsoft.com/office/powerpoint/2010/main" val="383144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B2D5-7F6A-4A92-8411-25468B983538}"/>
              </a:ext>
            </a:extLst>
          </p:cNvPr>
          <p:cNvSpPr>
            <a:spLocks noGrp="1"/>
          </p:cNvSpPr>
          <p:nvPr>
            <p:ph type="title"/>
          </p:nvPr>
        </p:nvSpPr>
        <p:spPr>
          <a:xfrm>
            <a:off x="646111" y="452718"/>
            <a:ext cx="9404723" cy="1400530"/>
          </a:xfrm>
        </p:spPr>
        <p:txBody>
          <a:bodyPr/>
          <a:lstStyle/>
          <a:p>
            <a:r>
              <a:rPr lang="en-GB" sz="4800" b="1" dirty="0"/>
              <a:t>ETHICAL CONSIDERATIONS?</a:t>
            </a:r>
          </a:p>
        </p:txBody>
      </p:sp>
      <p:pic>
        <p:nvPicPr>
          <p:cNvPr id="3" name="Picture 2" descr="C:\Users\Natalie\AppData\Local\Microsoft\Windows\INetCache\IE\38RGWFNE\business-ethics-and-society-dsst[1].jpg">
            <a:extLst>
              <a:ext uri="{FF2B5EF4-FFF2-40B4-BE49-F238E27FC236}">
                <a16:creationId xmlns:a16="http://schemas.microsoft.com/office/drawing/2014/main" id="{B77424F6-97A1-4557-BBEF-20FDDD21C5EC}"/>
              </a:ext>
            </a:extLst>
          </p:cNvPr>
          <p:cNvPicPr>
            <a:picLocks noChangeAspect="1" noChangeArrowheads="1"/>
          </p:cNvPicPr>
          <p:nvPr/>
        </p:nvPicPr>
        <p:blipFill>
          <a:blip r:embed="rId2" cstate="print"/>
          <a:srcRect/>
          <a:stretch>
            <a:fillRect/>
          </a:stretch>
        </p:blipFill>
        <p:spPr bwMode="auto">
          <a:xfrm>
            <a:off x="9393704" y="2089835"/>
            <a:ext cx="2643187" cy="4538663"/>
          </a:xfrm>
          <a:prstGeom prst="rect">
            <a:avLst/>
          </a:prstGeom>
          <a:noFill/>
        </p:spPr>
      </p:pic>
      <p:sp>
        <p:nvSpPr>
          <p:cNvPr id="4" name="TextBox 3">
            <a:extLst>
              <a:ext uri="{FF2B5EF4-FFF2-40B4-BE49-F238E27FC236}">
                <a16:creationId xmlns:a16="http://schemas.microsoft.com/office/drawing/2014/main" id="{00A0D642-2B01-438E-B63E-89C64A20A761}"/>
              </a:ext>
            </a:extLst>
          </p:cNvPr>
          <p:cNvSpPr txBox="1"/>
          <p:nvPr/>
        </p:nvSpPr>
        <p:spPr>
          <a:xfrm>
            <a:off x="869244" y="1853248"/>
            <a:ext cx="8681156" cy="3539430"/>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t>Gaining permission to conduct study and adhering  with the guidelines of The British Educational Research Association. (BERA,2012).</a:t>
            </a:r>
          </a:p>
          <a:p>
            <a:pPr marL="457200" indent="-457200">
              <a:buFont typeface="Wingdings" panose="05000000000000000000" pitchFamily="2" charset="2"/>
              <a:buChar char="Ø"/>
            </a:pPr>
            <a:r>
              <a:rPr lang="en-GB" sz="2800" dirty="0"/>
              <a:t>Right to withdraw for participants.</a:t>
            </a:r>
          </a:p>
          <a:p>
            <a:pPr marL="457200" indent="-457200">
              <a:buFont typeface="Wingdings" panose="05000000000000000000" pitchFamily="2" charset="2"/>
              <a:buChar char="Ø"/>
            </a:pPr>
            <a:r>
              <a:rPr lang="en-GB" sz="2800" dirty="0"/>
              <a:t>Due to the sensitive nature of this study, all questionnaires will have signposting to support services should participant feel they need it.</a:t>
            </a:r>
          </a:p>
        </p:txBody>
      </p:sp>
    </p:spTree>
    <p:extLst>
      <p:ext uri="{BB962C8B-B14F-4D97-AF65-F5344CB8AC3E}">
        <p14:creationId xmlns:p14="http://schemas.microsoft.com/office/powerpoint/2010/main" val="3892865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4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3433C6-47E7-45F8-8BBA-B54FB1BB6687}"/>
              </a:ext>
            </a:extLst>
          </p:cNvPr>
          <p:cNvSpPr>
            <a:spLocks noGrp="1"/>
          </p:cNvSpPr>
          <p:nvPr>
            <p:ph type="title"/>
          </p:nvPr>
        </p:nvSpPr>
        <p:spPr>
          <a:xfrm>
            <a:off x="5282382" y="1454964"/>
            <a:ext cx="6261917" cy="3308840"/>
          </a:xfrm>
        </p:spPr>
        <p:txBody>
          <a:bodyPr vert="horz" lIns="91440" tIns="45720" rIns="91440" bIns="45720" rtlCol="0" anchor="b">
            <a:normAutofit/>
          </a:bodyPr>
          <a:lstStyle/>
          <a:p>
            <a:r>
              <a:rPr lang="en-US" sz="4800" b="1" dirty="0"/>
              <a:t>WHAT DO I EXPECT TO FIND FROM DOING THIS PIECE OF RESEARCH?</a:t>
            </a:r>
          </a:p>
        </p:txBody>
      </p:sp>
      <p:pic>
        <p:nvPicPr>
          <p:cNvPr id="6" name="Picture 5" descr="C:\Users\Natalie\AppData\Local\Microsoft\Windows\INetCache\IE\T9I0W1BN\bonecoDuvida[1].jpg">
            <a:extLst>
              <a:ext uri="{FF2B5EF4-FFF2-40B4-BE49-F238E27FC236}">
                <a16:creationId xmlns:a16="http://schemas.microsoft.com/office/drawing/2014/main" id="{79A5A19A-9B3E-411F-A464-DCD86FF10BD6}"/>
              </a:ext>
            </a:extLst>
          </p:cNvPr>
          <p:cNvPicPr>
            <a:picLocks noChangeAspect="1" noChangeArrowheads="1"/>
          </p:cNvPicPr>
          <p:nvPr/>
        </p:nvPicPr>
        <p:blipFill rotWithShape="1">
          <a:blip r:embed="rId7" cstate="print"/>
          <a:srcRect r="5150"/>
          <a:stretch/>
        </p:blipFill>
        <p:spPr bwMode="auto">
          <a:xfrm>
            <a:off x="-1" y="10"/>
            <a:ext cx="4634681" cy="6857990"/>
          </a:xfrm>
          <a:prstGeom prst="rect">
            <a:avLst/>
          </a:prstGeom>
          <a:noFill/>
        </p:spPr>
      </p:pic>
      <p:sp>
        <p:nvSpPr>
          <p:cNvPr id="3" name="TextBox 2">
            <a:extLst>
              <a:ext uri="{FF2B5EF4-FFF2-40B4-BE49-F238E27FC236}">
                <a16:creationId xmlns:a16="http://schemas.microsoft.com/office/drawing/2014/main" id="{2406EF16-4BF6-448B-87FF-1FE31E59A19C}"/>
              </a:ext>
            </a:extLst>
          </p:cNvPr>
          <p:cNvSpPr txBox="1"/>
          <p:nvPr/>
        </p:nvSpPr>
        <p:spPr>
          <a:xfrm>
            <a:off x="587022" y="2144889"/>
            <a:ext cx="11164711" cy="4380089"/>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F2932D8A-D658-499F-979D-21D3BCAC9D99}"/>
              </a:ext>
            </a:extLst>
          </p:cNvPr>
          <p:cNvSpPr txBox="1"/>
          <p:nvPr/>
        </p:nvSpPr>
        <p:spPr>
          <a:xfrm>
            <a:off x="646111" y="2025193"/>
            <a:ext cx="11164711" cy="4380089"/>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B71ED8AD-4303-4D92-ABC0-85A35F152D0E}"/>
              </a:ext>
            </a:extLst>
          </p:cNvPr>
          <p:cNvSpPr txBox="1"/>
          <p:nvPr/>
        </p:nvSpPr>
        <p:spPr>
          <a:xfrm>
            <a:off x="705200" y="2316834"/>
            <a:ext cx="11164711" cy="4380089"/>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746701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DE877AB-A214-4E59-A34E-EC7283B9221C}"/>
              </a:ext>
            </a:extLst>
          </p:cNvPr>
          <p:cNvSpPr txBox="1"/>
          <p:nvPr/>
        </p:nvSpPr>
        <p:spPr>
          <a:xfrm>
            <a:off x="282223" y="1061156"/>
            <a:ext cx="11209866" cy="3970318"/>
          </a:xfrm>
          <a:prstGeom prst="rect">
            <a:avLst/>
          </a:prstGeom>
          <a:noFill/>
        </p:spPr>
        <p:txBody>
          <a:bodyPr wrap="square" rtlCol="0">
            <a:spAutoFit/>
          </a:bodyPr>
          <a:lstStyle/>
          <a:p>
            <a:pPr marL="457200" indent="-457200">
              <a:buFont typeface="Wingdings" panose="05000000000000000000" pitchFamily="2" charset="2"/>
              <a:buChar char="Ø"/>
            </a:pPr>
            <a:r>
              <a:rPr lang="en-GB" sz="2800" b="1" dirty="0"/>
              <a:t>Lack of provision of service available to male DV victims</a:t>
            </a:r>
          </a:p>
          <a:p>
            <a:pPr marL="457200" indent="-457200">
              <a:buFont typeface="Wingdings" panose="05000000000000000000" pitchFamily="2" charset="2"/>
              <a:buChar char="Ø"/>
            </a:pPr>
            <a:endParaRPr lang="en-GB" sz="2800" b="1" dirty="0"/>
          </a:p>
          <a:p>
            <a:pPr marL="457200" indent="-457200">
              <a:buFont typeface="Wingdings" panose="05000000000000000000" pitchFamily="2" charset="2"/>
              <a:buChar char="Ø"/>
            </a:pPr>
            <a:r>
              <a:rPr lang="en-GB" sz="2800" b="1" dirty="0"/>
              <a:t>Stereotypical views of men.</a:t>
            </a:r>
          </a:p>
          <a:p>
            <a:pPr marL="457200" indent="-457200">
              <a:buFont typeface="Wingdings" panose="05000000000000000000" pitchFamily="2" charset="2"/>
              <a:buChar char="Ø"/>
            </a:pPr>
            <a:endParaRPr lang="en-GB" sz="2800" b="1" dirty="0"/>
          </a:p>
          <a:p>
            <a:pPr marL="457200" indent="-457200">
              <a:buFont typeface="Wingdings" panose="05000000000000000000" pitchFamily="2" charset="2"/>
              <a:buChar char="Ø"/>
            </a:pPr>
            <a:r>
              <a:rPr lang="en-GB" sz="2800" b="1" dirty="0"/>
              <a:t> Treatment of men by feminism and government and police all having a impact on how the public view male DV victims.</a:t>
            </a:r>
          </a:p>
          <a:p>
            <a:endParaRPr lang="en-GB" sz="2800" b="1" dirty="0"/>
          </a:p>
          <a:p>
            <a:pPr marL="457200" indent="-457200">
              <a:buFont typeface="Wingdings" panose="05000000000000000000" pitchFamily="2" charset="2"/>
              <a:buChar char="Ø"/>
            </a:pPr>
            <a:r>
              <a:rPr lang="en-GB" sz="2800" b="1" dirty="0"/>
              <a:t>Socialisation and morals and values effecting our views of how we treat men. </a:t>
            </a:r>
          </a:p>
        </p:txBody>
      </p:sp>
    </p:spTree>
    <p:extLst>
      <p:ext uri="{BB962C8B-B14F-4D97-AF65-F5344CB8AC3E}">
        <p14:creationId xmlns:p14="http://schemas.microsoft.com/office/powerpoint/2010/main" val="3022025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1073</Words>
  <Application>Microsoft Office PowerPoint</Application>
  <PresentationFormat>Widescreen</PresentationFormat>
  <Paragraphs>101</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Wingdings</vt:lpstr>
      <vt:lpstr>Wingdings 2</vt:lpstr>
      <vt:lpstr>Wingdings 3</vt:lpstr>
      <vt:lpstr>Ion</vt:lpstr>
      <vt:lpstr>REASEARCH PRESENTATION </vt:lpstr>
      <vt:lpstr>Case Study</vt:lpstr>
      <vt:lpstr>C ase Study</vt:lpstr>
      <vt:lpstr>PowerPoint Presentation</vt:lpstr>
      <vt:lpstr>DEFINITIONS OF DOMESTIC VIOLENCE.</vt:lpstr>
      <vt:lpstr>DEFINTIONS OF DV CONT.</vt:lpstr>
      <vt:lpstr>DEFINITIONS OF DV CONT.</vt:lpstr>
      <vt:lpstr>PowerPoint Presentation</vt:lpstr>
      <vt:lpstr>STATISTICS REGARDING MALE VICTIMS OF DV.</vt:lpstr>
      <vt:lpstr>STATISTICS CONTINUED</vt:lpstr>
      <vt:lpstr>STATISTICS CONTINUED</vt:lpstr>
      <vt:lpstr> </vt:lpstr>
      <vt:lpstr>PowerPoint Presentation</vt:lpstr>
      <vt:lpstr>QUESTIONAIRES</vt:lpstr>
      <vt:lpstr>Refences</vt:lpstr>
      <vt:lpstr>TELEPHONE INTERVIEW</vt:lpstr>
      <vt:lpstr>ETHICAL CONSIDERATIONS?</vt:lpstr>
      <vt:lpstr>WHAT DO I EXPECT TO FIND FROM DOING THIS PIECE OF RESEARCH?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REASEARCH PRESENTATION </dc:title>
  <dc:creator>Nina</dc:creator>
  <cp:lastModifiedBy>Nina</cp:lastModifiedBy>
  <cp:revision>5</cp:revision>
  <dcterms:created xsi:type="dcterms:W3CDTF">2019-04-03T20:57:43Z</dcterms:created>
  <dcterms:modified xsi:type="dcterms:W3CDTF">2019-04-03T21:35:53Z</dcterms:modified>
</cp:coreProperties>
</file>