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y="6858000" cx="12192000"/>
  <p:notesSz cx="6858000" cy="9144000"/>
  <p:embeddedFontLst>
    <p:embeddedFont>
      <p:font typeface="Century Gothic"/>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23" roundtripDataSignature="AMtx7migDXA1opbSw6SxBjGy+jv600g86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CenturyGothic-bold.fntdata"/><Relationship Id="rId11" Type="http://schemas.openxmlformats.org/officeDocument/2006/relationships/slide" Target="slides/slide7.xml"/><Relationship Id="rId22" Type="http://schemas.openxmlformats.org/officeDocument/2006/relationships/font" Target="fonts/CenturyGothic-boldItalic.fntdata"/><Relationship Id="rId10" Type="http://schemas.openxmlformats.org/officeDocument/2006/relationships/slide" Target="slides/slide6.xml"/><Relationship Id="rId21" Type="http://schemas.openxmlformats.org/officeDocument/2006/relationships/font" Target="fonts/CenturyGothic-italic.fntdata"/><Relationship Id="rId13" Type="http://schemas.openxmlformats.org/officeDocument/2006/relationships/slide" Target="slides/slide9.xml"/><Relationship Id="rId12" Type="http://schemas.openxmlformats.org/officeDocument/2006/relationships/slide" Target="slides/slide8.xml"/><Relationship Id="rId23" Type="http://customschemas.google.com/relationships/presentationmetadata" Target="meta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font" Target="fonts/CenturyGothic-regular.fntdata"/><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1" name="Google Shape;251;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6" name="Google Shape;256;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800">
                <a:latin typeface="Times New Roman"/>
                <a:ea typeface="Times New Roman"/>
                <a:cs typeface="Times New Roman"/>
                <a:sym typeface="Times New Roman"/>
              </a:rPr>
              <a:t>Moreover, the effectiveness of the written and oral communication methods persisting in Sainsbury’s would be analyzed in the latter part of the report. Thus, a personal development plan would be prepared to identify the gaps and scope for further improvement.</a:t>
            </a:r>
            <a:endParaRPr/>
          </a:p>
        </p:txBody>
      </p:sp>
      <p:sp>
        <p:nvSpPr>
          <p:cNvPr id="257" name="Google Shape;257;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4" name="Google Shape;264;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US" sz="1800">
                <a:latin typeface="Times New Roman"/>
                <a:ea typeface="Times New Roman"/>
                <a:cs typeface="Times New Roman"/>
                <a:sym typeface="Times New Roman"/>
              </a:rPr>
              <a:t>Reception:</a:t>
            </a:r>
            <a:endParaRPr sz="1800">
              <a:latin typeface="Calibri"/>
              <a:ea typeface="Calibri"/>
              <a:cs typeface="Calibri"/>
              <a:sym typeface="Calibri"/>
            </a:endParaRPr>
          </a:p>
          <a:p>
            <a:pPr indent="0" lvl="0" marL="0" rtl="0" algn="just">
              <a:lnSpc>
                <a:spcPct val="150000"/>
              </a:lnSpc>
              <a:spcBef>
                <a:spcPts val="800"/>
              </a:spcBef>
              <a:spcAft>
                <a:spcPts val="0"/>
              </a:spcAft>
              <a:buNone/>
            </a:pPr>
            <a:r>
              <a:rPr lang="en-US" sz="1800">
                <a:latin typeface="Times New Roman"/>
                <a:ea typeface="Times New Roman"/>
                <a:cs typeface="Times New Roman"/>
                <a:sym typeface="Times New Roman"/>
              </a:rPr>
              <a:t>It refers to the persons and groups to whom the message was conveyed and transferred. Just like the message creator, the message recipient could be any person employed by Sainsbury's. </a:t>
            </a:r>
            <a:endParaRPr sz="1800">
              <a:latin typeface="Calibri"/>
              <a:ea typeface="Calibri"/>
              <a:cs typeface="Calibri"/>
              <a:sym typeface="Calibri"/>
            </a:endParaRPr>
          </a:p>
          <a:p>
            <a:pPr indent="0" lvl="0" marL="0" rtl="0" algn="just">
              <a:lnSpc>
                <a:spcPct val="150000"/>
              </a:lnSpc>
              <a:spcBef>
                <a:spcPts val="800"/>
              </a:spcBef>
              <a:spcAft>
                <a:spcPts val="0"/>
              </a:spcAft>
              <a:buNone/>
            </a:pPr>
            <a:r>
              <a:rPr b="1" lang="en-US" sz="1800">
                <a:latin typeface="Times New Roman"/>
                <a:ea typeface="Times New Roman"/>
                <a:cs typeface="Times New Roman"/>
                <a:sym typeface="Times New Roman"/>
              </a:rPr>
              <a:t>Translation:</a:t>
            </a:r>
            <a:endParaRPr sz="1800">
              <a:latin typeface="Calibri"/>
              <a:ea typeface="Calibri"/>
              <a:cs typeface="Calibri"/>
              <a:sym typeface="Calibri"/>
            </a:endParaRPr>
          </a:p>
          <a:p>
            <a:pPr indent="0" lvl="0" marL="0" rtl="0" algn="just">
              <a:lnSpc>
                <a:spcPct val="150000"/>
              </a:lnSpc>
              <a:spcBef>
                <a:spcPts val="800"/>
              </a:spcBef>
              <a:spcAft>
                <a:spcPts val="0"/>
              </a:spcAft>
              <a:buNone/>
            </a:pPr>
            <a:r>
              <a:rPr lang="en-US" sz="1800">
                <a:latin typeface="Times New Roman"/>
                <a:ea typeface="Times New Roman"/>
                <a:cs typeface="Times New Roman"/>
                <a:sym typeface="Times New Roman"/>
              </a:rPr>
              <a:t>It refers to the process through which the recipient decodes the message received and understands the motive behind it. The messages are transferred on Sainsbury’s own mail platform and required a password to gain access. However, confidential messages are encoded for complete security (</a:t>
            </a:r>
            <a:r>
              <a:rPr lang="en-US" sz="1800">
                <a:solidFill>
                  <a:srgbClr val="222222"/>
                </a:solidFill>
                <a:latin typeface="Times New Roman"/>
                <a:ea typeface="Times New Roman"/>
                <a:cs typeface="Times New Roman"/>
                <a:sym typeface="Times New Roman"/>
              </a:rPr>
              <a:t>Nichols</a:t>
            </a:r>
            <a:r>
              <a:rPr lang="en-US" sz="1800">
                <a:latin typeface="Calibri"/>
                <a:ea typeface="Calibri"/>
                <a:cs typeface="Calibri"/>
                <a:sym typeface="Calibri"/>
              </a:rPr>
              <a:t> </a:t>
            </a:r>
            <a:r>
              <a:rPr i="1" lang="en-US" sz="1800">
                <a:latin typeface="Calibri"/>
                <a:ea typeface="Calibri"/>
                <a:cs typeface="Calibri"/>
                <a:sym typeface="Calibri"/>
              </a:rPr>
              <a:t>et al., </a:t>
            </a:r>
            <a:r>
              <a:rPr lang="en-US" sz="1800">
                <a:latin typeface="Calibri"/>
                <a:ea typeface="Calibri"/>
                <a:cs typeface="Calibri"/>
                <a:sym typeface="Calibri"/>
              </a:rPr>
              <a:t>2015)</a:t>
            </a:r>
            <a:r>
              <a:rPr lang="en-US" sz="1800">
                <a:latin typeface="Times New Roman"/>
                <a:ea typeface="Times New Roman"/>
                <a:cs typeface="Times New Roman"/>
                <a:sym typeface="Times New Roman"/>
              </a:rPr>
              <a:t>. </a:t>
            </a:r>
            <a:endParaRPr sz="1800">
              <a:latin typeface="Calibri"/>
              <a:ea typeface="Calibri"/>
              <a:cs typeface="Calibri"/>
              <a:sym typeface="Calibri"/>
            </a:endParaRPr>
          </a:p>
          <a:p>
            <a:pPr indent="0" lvl="0" marL="0" rtl="0" algn="just">
              <a:lnSpc>
                <a:spcPct val="150000"/>
              </a:lnSpc>
              <a:spcBef>
                <a:spcPts val="800"/>
              </a:spcBef>
              <a:spcAft>
                <a:spcPts val="0"/>
              </a:spcAft>
              <a:buNone/>
            </a:pPr>
            <a:r>
              <a:rPr b="1" lang="en-US" sz="1800">
                <a:latin typeface="Times New Roman"/>
                <a:ea typeface="Times New Roman"/>
                <a:cs typeface="Times New Roman"/>
                <a:sym typeface="Times New Roman"/>
              </a:rPr>
              <a:t>Response:</a:t>
            </a:r>
            <a:endParaRPr sz="1800">
              <a:latin typeface="Calibri"/>
              <a:ea typeface="Calibri"/>
              <a:cs typeface="Calibri"/>
              <a:sym typeface="Calibri"/>
            </a:endParaRPr>
          </a:p>
          <a:p>
            <a:pPr indent="0" lvl="0" marL="0" rtl="0" algn="just">
              <a:lnSpc>
                <a:spcPct val="150000"/>
              </a:lnSpc>
              <a:spcBef>
                <a:spcPts val="800"/>
              </a:spcBef>
              <a:spcAft>
                <a:spcPts val="0"/>
              </a:spcAft>
              <a:buNone/>
            </a:pPr>
            <a:r>
              <a:rPr lang="en-US" sz="1800">
                <a:latin typeface="Times New Roman"/>
                <a:ea typeface="Times New Roman"/>
                <a:cs typeface="Times New Roman"/>
                <a:sym typeface="Times New Roman"/>
              </a:rPr>
              <a:t>It refers to the process through which the recipient responds to the received message if required. The recipient responds by replying to the mail that was received from the sender of Sainsbury’s. </a:t>
            </a:r>
            <a:endParaRPr sz="1800">
              <a:latin typeface="Calibri"/>
              <a:ea typeface="Calibri"/>
              <a:cs typeface="Calibri"/>
              <a:sym typeface="Calibri"/>
            </a:endParaRPr>
          </a:p>
          <a:p>
            <a:pPr indent="0" lvl="0" marL="0" rtl="0" algn="l">
              <a:spcBef>
                <a:spcPts val="800"/>
              </a:spcBef>
              <a:spcAft>
                <a:spcPts val="0"/>
              </a:spcAft>
              <a:buNone/>
            </a:pPr>
            <a:r>
              <a:rPr lang="en-US" sz="1800">
                <a:latin typeface="Times New Roman"/>
                <a:ea typeface="Times New Roman"/>
                <a:cs typeface="Times New Roman"/>
                <a:sym typeface="Times New Roman"/>
              </a:rPr>
              <a:t>The transmission stage requires more flexibility and could be problematic in case of communicating any important information and message that affect the performance and position of Sainsbury’s in the marketplace.</a:t>
            </a:r>
            <a:endParaRPr/>
          </a:p>
        </p:txBody>
      </p:sp>
      <p:sp>
        <p:nvSpPr>
          <p:cNvPr id="265" name="Google Shape;265;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1" name="Google Shape;271;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US" sz="1800">
                <a:latin typeface="Times New Roman"/>
                <a:ea typeface="Times New Roman"/>
                <a:cs typeface="Times New Roman"/>
                <a:sym typeface="Times New Roman"/>
              </a:rPr>
              <a:t>Receiver:</a:t>
            </a:r>
            <a:endParaRPr sz="1800">
              <a:latin typeface="Calibri"/>
              <a:ea typeface="Calibri"/>
              <a:cs typeface="Calibri"/>
              <a:sym typeface="Calibri"/>
            </a:endParaRPr>
          </a:p>
          <a:p>
            <a:pPr indent="0" lvl="0" marL="0" rtl="0" algn="just">
              <a:lnSpc>
                <a:spcPct val="150000"/>
              </a:lnSpc>
              <a:spcBef>
                <a:spcPts val="800"/>
              </a:spcBef>
              <a:spcAft>
                <a:spcPts val="0"/>
              </a:spcAft>
              <a:buNone/>
            </a:pPr>
            <a:r>
              <a:rPr lang="en-US" sz="1800">
                <a:latin typeface="Times New Roman"/>
                <a:ea typeface="Times New Roman"/>
                <a:cs typeface="Times New Roman"/>
                <a:sym typeface="Times New Roman"/>
              </a:rPr>
              <a:t>The message is sent and transferred to the authorized person. Sainsbury’s demands acknowledgment from recipients once they received the message. </a:t>
            </a:r>
            <a:endParaRPr sz="1800">
              <a:latin typeface="Calibri"/>
              <a:ea typeface="Calibri"/>
              <a:cs typeface="Calibri"/>
              <a:sym typeface="Calibri"/>
            </a:endParaRPr>
          </a:p>
          <a:p>
            <a:pPr indent="0" lvl="0" marL="0" rtl="0" algn="just">
              <a:lnSpc>
                <a:spcPct val="150000"/>
              </a:lnSpc>
              <a:spcBef>
                <a:spcPts val="800"/>
              </a:spcBef>
              <a:spcAft>
                <a:spcPts val="0"/>
              </a:spcAft>
              <a:buNone/>
            </a:pPr>
            <a:r>
              <a:rPr b="1" lang="en-US" sz="1800">
                <a:latin typeface="Times New Roman"/>
                <a:ea typeface="Times New Roman"/>
                <a:cs typeface="Times New Roman"/>
                <a:sym typeface="Times New Roman"/>
              </a:rPr>
              <a:t>Decoder:</a:t>
            </a:r>
            <a:endParaRPr sz="1800">
              <a:latin typeface="Calibri"/>
              <a:ea typeface="Calibri"/>
              <a:cs typeface="Calibri"/>
              <a:sym typeface="Calibri"/>
            </a:endParaRPr>
          </a:p>
          <a:p>
            <a:pPr indent="0" lvl="0" marL="0" rtl="0" algn="just">
              <a:lnSpc>
                <a:spcPct val="150000"/>
              </a:lnSpc>
              <a:spcBef>
                <a:spcPts val="800"/>
              </a:spcBef>
              <a:spcAft>
                <a:spcPts val="0"/>
              </a:spcAft>
              <a:buNone/>
            </a:pPr>
            <a:r>
              <a:rPr lang="en-US" sz="1800">
                <a:latin typeface="Times New Roman"/>
                <a:ea typeface="Times New Roman"/>
                <a:cs typeface="Times New Roman"/>
                <a:sym typeface="Times New Roman"/>
              </a:rPr>
              <a:t>The recipient then decodes the message by converting the signals and binary data and finding the actual communication. </a:t>
            </a:r>
            <a:endParaRPr sz="1800">
              <a:latin typeface="Calibri"/>
              <a:ea typeface="Calibri"/>
              <a:cs typeface="Calibri"/>
              <a:sym typeface="Calibri"/>
            </a:endParaRPr>
          </a:p>
          <a:p>
            <a:pPr indent="0" lvl="0" marL="0" rtl="0" algn="just">
              <a:lnSpc>
                <a:spcPct val="150000"/>
              </a:lnSpc>
              <a:spcBef>
                <a:spcPts val="800"/>
              </a:spcBef>
              <a:spcAft>
                <a:spcPts val="0"/>
              </a:spcAft>
              <a:buNone/>
            </a:pPr>
            <a:r>
              <a:rPr b="1" lang="en-US" sz="1800">
                <a:latin typeface="Times New Roman"/>
                <a:ea typeface="Times New Roman"/>
                <a:cs typeface="Times New Roman"/>
                <a:sym typeface="Times New Roman"/>
              </a:rPr>
              <a:t>Noise:</a:t>
            </a:r>
            <a:endParaRPr sz="1800">
              <a:latin typeface="Calibri"/>
              <a:ea typeface="Calibri"/>
              <a:cs typeface="Calibri"/>
              <a:sym typeface="Calibri"/>
            </a:endParaRPr>
          </a:p>
          <a:p>
            <a:pPr indent="0" lvl="0" marL="0" rtl="0" algn="just">
              <a:lnSpc>
                <a:spcPct val="150000"/>
              </a:lnSpc>
              <a:spcBef>
                <a:spcPts val="800"/>
              </a:spcBef>
              <a:spcAft>
                <a:spcPts val="0"/>
              </a:spcAft>
              <a:buNone/>
            </a:pPr>
            <a:r>
              <a:rPr lang="en-US" sz="1800">
                <a:latin typeface="Times New Roman"/>
                <a:ea typeface="Times New Roman"/>
                <a:cs typeface="Times New Roman"/>
                <a:sym typeface="Times New Roman"/>
              </a:rPr>
              <a:t>It refers to the disturbances that could occur during the transition of the message from sender to receiver and vice-versa. Sainsbury’s protects its platform from unauthorized access and unauthorized signals to ensure the communication flow between sender and receiver is smooth and easy.  </a:t>
            </a:r>
            <a:endParaRPr sz="1800">
              <a:latin typeface="Calibri"/>
              <a:ea typeface="Calibri"/>
              <a:cs typeface="Calibri"/>
              <a:sym typeface="Calibri"/>
            </a:endParaRPr>
          </a:p>
          <a:p>
            <a:pPr indent="0" lvl="0" marL="0" rtl="0" algn="l">
              <a:spcBef>
                <a:spcPts val="800"/>
              </a:spcBef>
              <a:spcAft>
                <a:spcPts val="0"/>
              </a:spcAft>
              <a:buNone/>
            </a:pPr>
            <a:r>
              <a:rPr lang="en-US" sz="1800">
                <a:latin typeface="Times New Roman"/>
                <a:ea typeface="Times New Roman"/>
                <a:cs typeface="Times New Roman"/>
                <a:sym typeface="Times New Roman"/>
              </a:rPr>
              <a:t>While all the important messages of Sainsbury’s are communicated through official email IDs, sometimes emergency information is transferred through telephone and digital media platforms like voice calls, video calls, etc. The interaction between functional managers and employees especially in the current situation is often performed through digital media platforms (</a:t>
            </a:r>
            <a:r>
              <a:rPr lang="en-US" sz="1800">
                <a:solidFill>
                  <a:srgbClr val="222222"/>
                </a:solidFill>
                <a:latin typeface="Times New Roman"/>
                <a:ea typeface="Times New Roman"/>
                <a:cs typeface="Times New Roman"/>
                <a:sym typeface="Times New Roman"/>
              </a:rPr>
              <a:t>McQuail and Windahl, 2015</a:t>
            </a:r>
            <a:r>
              <a:rPr lang="en-US"/>
              <a:t>)</a:t>
            </a:r>
            <a:r>
              <a:rPr lang="en-US" sz="1800">
                <a:latin typeface="Times New Roman"/>
                <a:ea typeface="Times New Roman"/>
                <a:cs typeface="Times New Roman"/>
                <a:sym typeface="Times New Roman"/>
              </a:rPr>
              <a:t>. Moreover, the organization needs to implement more initiatives to secure and protect confidential information while interacting through telephone and digital media platforms. Thus, they should interact in code language when the transmission channel is not fully secured and protected and exploit unauthorized access and admittance.</a:t>
            </a:r>
            <a:endParaRPr/>
          </a:p>
        </p:txBody>
      </p:sp>
      <p:sp>
        <p:nvSpPr>
          <p:cNvPr id="272" name="Google Shape;272;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9" name="Google Shape;27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US" sz="1800">
                <a:latin typeface="Times New Roman"/>
                <a:ea typeface="Times New Roman"/>
                <a:cs typeface="Times New Roman"/>
                <a:sym typeface="Times New Roman"/>
              </a:rPr>
              <a:t>Feedback:</a:t>
            </a:r>
            <a:endParaRPr sz="1800">
              <a:latin typeface="Calibri"/>
              <a:ea typeface="Calibri"/>
              <a:cs typeface="Calibri"/>
              <a:sym typeface="Calibri"/>
            </a:endParaRPr>
          </a:p>
          <a:p>
            <a:pPr indent="0" lvl="0" marL="0" rtl="0" algn="just">
              <a:lnSpc>
                <a:spcPct val="150000"/>
              </a:lnSpc>
              <a:spcBef>
                <a:spcPts val="800"/>
              </a:spcBef>
              <a:spcAft>
                <a:spcPts val="0"/>
              </a:spcAft>
              <a:buNone/>
            </a:pPr>
            <a:r>
              <a:rPr lang="en-US" sz="1800">
                <a:latin typeface="Times New Roman"/>
                <a:ea typeface="Times New Roman"/>
                <a:cs typeface="Times New Roman"/>
                <a:sym typeface="Times New Roman"/>
              </a:rPr>
              <a:t>Schramm believed that communication is incomplete until the sender receives an acknowledgment and feedback from the recipient. According to the author, this is important to perform collectively and ensure that the message is finally delivered to the intended person. The workforce communication of Sainsbury’s encompasses the feedback system as recipients are instructed to provide acknowledgment as soon as they receive the message and communication. </a:t>
            </a:r>
            <a:endParaRPr sz="1800">
              <a:latin typeface="Calibri"/>
              <a:ea typeface="Calibri"/>
              <a:cs typeface="Calibri"/>
              <a:sym typeface="Calibri"/>
            </a:endParaRPr>
          </a:p>
          <a:p>
            <a:pPr indent="0" lvl="0" marL="0" rtl="0" algn="l">
              <a:spcBef>
                <a:spcPts val="800"/>
              </a:spcBef>
              <a:spcAft>
                <a:spcPts val="0"/>
              </a:spcAft>
              <a:buNone/>
            </a:pPr>
            <a:r>
              <a:rPr lang="en-US" sz="1800">
                <a:latin typeface="Times New Roman"/>
                <a:ea typeface="Times New Roman"/>
                <a:cs typeface="Times New Roman"/>
                <a:sym typeface="Times New Roman"/>
              </a:rPr>
              <a:t>Sainsbury's needs to restructure its workforce communication through the incorporation of encoding and decoding techniques to enhance its effectiveness, usefulness, and productivity (</a:t>
            </a:r>
            <a:r>
              <a:rPr lang="en-US" sz="1800">
                <a:solidFill>
                  <a:srgbClr val="222222"/>
                </a:solidFill>
                <a:latin typeface="Times New Roman"/>
                <a:ea typeface="Times New Roman"/>
                <a:cs typeface="Times New Roman"/>
                <a:sym typeface="Times New Roman"/>
              </a:rPr>
              <a:t>Sapienza</a:t>
            </a:r>
            <a:r>
              <a:rPr lang="en-US"/>
              <a:t> </a:t>
            </a:r>
            <a:r>
              <a:rPr i="1" lang="en-US"/>
              <a:t>et al., </a:t>
            </a:r>
            <a:r>
              <a:rPr lang="en-US"/>
              <a:t>2016)</a:t>
            </a:r>
            <a:r>
              <a:rPr lang="en-US" sz="1800">
                <a:latin typeface="Times New Roman"/>
                <a:ea typeface="Times New Roman"/>
                <a:cs typeface="Times New Roman"/>
                <a:sym typeface="Times New Roman"/>
              </a:rPr>
              <a:t>.</a:t>
            </a:r>
            <a:endParaRPr/>
          </a:p>
        </p:txBody>
      </p:sp>
      <p:sp>
        <p:nvSpPr>
          <p:cNvPr id="280" name="Google Shape;28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 name="Shape 284"/>
        <p:cNvGrpSpPr/>
        <p:nvPr/>
      </p:nvGrpSpPr>
      <p:grpSpPr>
        <a:xfrm>
          <a:off x="0" y="0"/>
          <a:ext cx="0" cy="0"/>
          <a:chOff x="0" y="0"/>
          <a:chExt cx="0" cy="0"/>
        </a:xfrm>
      </p:grpSpPr>
      <p:sp>
        <p:nvSpPr>
          <p:cNvPr id="285" name="Google Shape;28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6" name="Google Shape;28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800">
                <a:latin typeface="Times New Roman"/>
                <a:ea typeface="Times New Roman"/>
                <a:cs typeface="Times New Roman"/>
                <a:sym typeface="Times New Roman"/>
              </a:rPr>
              <a:t>The messages that are communicated by the functional managers to the workers and employees of Sainsbury’s often hurt their sentiments due to lack of phrases that offers recognition, respect, and cordial relationship.</a:t>
            </a:r>
            <a:endParaRPr/>
          </a:p>
          <a:p>
            <a:pPr indent="0" lvl="0" marL="0" rtl="0" algn="just">
              <a:lnSpc>
                <a:spcPct val="150000"/>
              </a:lnSpc>
              <a:spcBef>
                <a:spcPts val="0"/>
              </a:spcBef>
              <a:spcAft>
                <a:spcPts val="0"/>
              </a:spcAft>
              <a:buNone/>
            </a:pPr>
            <a:r>
              <a:rPr b="1" lang="en-US" sz="1800">
                <a:latin typeface="Times New Roman"/>
                <a:ea typeface="Times New Roman"/>
                <a:cs typeface="Times New Roman"/>
                <a:sym typeface="Times New Roman"/>
              </a:rPr>
              <a:t>Message:</a:t>
            </a:r>
            <a:endParaRPr sz="1800">
              <a:latin typeface="Calibri"/>
              <a:ea typeface="Calibri"/>
              <a:cs typeface="Calibri"/>
              <a:sym typeface="Calibri"/>
            </a:endParaRPr>
          </a:p>
          <a:p>
            <a:pPr indent="0" lvl="0" marL="0" rtl="0" algn="l">
              <a:spcBef>
                <a:spcPts val="800"/>
              </a:spcBef>
              <a:spcAft>
                <a:spcPts val="0"/>
              </a:spcAft>
              <a:buNone/>
            </a:pPr>
            <a:r>
              <a:rPr lang="en-US" sz="1800">
                <a:latin typeface="Times New Roman"/>
                <a:ea typeface="Times New Roman"/>
                <a:cs typeface="Times New Roman"/>
                <a:sym typeface="Times New Roman"/>
              </a:rPr>
              <a:t>The message indicates the information that needs to be communicated to the recipient by the sender. It could be of different types such as text, video, voice, etc. According to the author, it is important for the sender to evaluates the significance and importance of the message and select the most appropriate form (</a:t>
            </a:r>
            <a:r>
              <a:rPr lang="en-US" sz="1800">
                <a:solidFill>
                  <a:srgbClr val="222222"/>
                </a:solidFill>
                <a:latin typeface="Times New Roman"/>
                <a:ea typeface="Times New Roman"/>
                <a:cs typeface="Times New Roman"/>
                <a:sym typeface="Times New Roman"/>
              </a:rPr>
              <a:t>Turaga, 2016</a:t>
            </a:r>
            <a:r>
              <a:rPr lang="en-US"/>
              <a:t>)</a:t>
            </a:r>
            <a:r>
              <a:rPr lang="en-US" sz="1800">
                <a:latin typeface="Times New Roman"/>
                <a:ea typeface="Times New Roman"/>
                <a:cs typeface="Times New Roman"/>
                <a:sym typeface="Times New Roman"/>
              </a:rPr>
              <a:t>. The messages are conveyed in the form of text and voice within the workforce of Sainsbury’s.</a:t>
            </a:r>
            <a:endParaRPr/>
          </a:p>
        </p:txBody>
      </p:sp>
      <p:sp>
        <p:nvSpPr>
          <p:cNvPr id="287" name="Google Shape;28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4" name="Google Shape;29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US" sz="1800">
                <a:latin typeface="Times New Roman"/>
                <a:ea typeface="Times New Roman"/>
                <a:cs typeface="Times New Roman"/>
                <a:sym typeface="Times New Roman"/>
              </a:rPr>
              <a:t>Receiver:</a:t>
            </a:r>
            <a:endParaRPr sz="1800">
              <a:latin typeface="Calibri"/>
              <a:ea typeface="Calibri"/>
              <a:cs typeface="Calibri"/>
              <a:sym typeface="Calibri"/>
            </a:endParaRPr>
          </a:p>
          <a:p>
            <a:pPr indent="0" lvl="0" marL="0" rtl="0" algn="just">
              <a:lnSpc>
                <a:spcPct val="150000"/>
              </a:lnSpc>
              <a:spcBef>
                <a:spcPts val="800"/>
              </a:spcBef>
              <a:spcAft>
                <a:spcPts val="0"/>
              </a:spcAft>
              <a:buNone/>
            </a:pPr>
            <a:r>
              <a:rPr lang="en-US" sz="1800">
                <a:latin typeface="Times New Roman"/>
                <a:ea typeface="Times New Roman"/>
                <a:cs typeface="Times New Roman"/>
                <a:sym typeface="Times New Roman"/>
              </a:rPr>
              <a:t>It refers to the recipient to whom the message is conveyed and communicated. According to the author, the receiver must decode the encoded message and understand the intended communication (</a:t>
            </a:r>
            <a:r>
              <a:rPr lang="en-US" sz="1800">
                <a:solidFill>
                  <a:srgbClr val="222222"/>
                </a:solidFill>
                <a:latin typeface="Times New Roman"/>
                <a:ea typeface="Times New Roman"/>
                <a:cs typeface="Times New Roman"/>
                <a:sym typeface="Times New Roman"/>
              </a:rPr>
              <a:t>Elleström, 2019</a:t>
            </a:r>
            <a:r>
              <a:rPr lang="en-US" sz="1800">
                <a:latin typeface="Calibri"/>
                <a:ea typeface="Calibri"/>
                <a:cs typeface="Calibri"/>
                <a:sym typeface="Calibri"/>
              </a:rPr>
              <a:t>)</a:t>
            </a:r>
            <a:r>
              <a:rPr lang="en-US" sz="1800">
                <a:latin typeface="Times New Roman"/>
                <a:ea typeface="Times New Roman"/>
                <a:cs typeface="Times New Roman"/>
                <a:sym typeface="Times New Roman"/>
              </a:rPr>
              <a:t>. Just like the sender, the understanding approach of the receiver could also be affected by the following factors. </a:t>
            </a:r>
            <a:endParaRPr sz="1800">
              <a:latin typeface="Calibri"/>
              <a:ea typeface="Calibri"/>
              <a:cs typeface="Calibri"/>
              <a:sym typeface="Calibri"/>
            </a:endParaRPr>
          </a:p>
          <a:p>
            <a:pPr indent="-342900" lvl="0" marL="342900" rtl="0" algn="just">
              <a:lnSpc>
                <a:spcPct val="150000"/>
              </a:lnSpc>
              <a:spcBef>
                <a:spcPts val="80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Attitude</a:t>
            </a:r>
            <a:endParaRPr sz="1800">
              <a:latin typeface="Calibri"/>
              <a:ea typeface="Calibri"/>
              <a:cs typeface="Calibri"/>
              <a:sym typeface="Calibri"/>
            </a:endParaRPr>
          </a:p>
          <a:p>
            <a:pPr indent="-342900" lvl="0" marL="342900" rtl="0" algn="just">
              <a:lnSpc>
                <a:spcPct val="150000"/>
              </a:lnSpc>
              <a:spcBef>
                <a:spcPts val="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Knowledge base</a:t>
            </a:r>
            <a:endParaRPr sz="1800">
              <a:latin typeface="Calibri"/>
              <a:ea typeface="Calibri"/>
              <a:cs typeface="Calibri"/>
              <a:sym typeface="Calibri"/>
            </a:endParaRPr>
          </a:p>
          <a:p>
            <a:pPr indent="-342900" lvl="0" marL="342900" rtl="0" algn="just">
              <a:lnSpc>
                <a:spcPct val="150000"/>
              </a:lnSpc>
              <a:spcBef>
                <a:spcPts val="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Professional understanding</a:t>
            </a:r>
            <a:endParaRPr sz="1800">
              <a:latin typeface="Calibri"/>
              <a:ea typeface="Calibri"/>
              <a:cs typeface="Calibri"/>
              <a:sym typeface="Calibri"/>
            </a:endParaRPr>
          </a:p>
          <a:p>
            <a:pPr indent="0" lvl="0" marL="0" rtl="0" algn="l">
              <a:spcBef>
                <a:spcPts val="800"/>
              </a:spcBef>
              <a:spcAft>
                <a:spcPts val="0"/>
              </a:spcAft>
              <a:buNone/>
            </a:pPr>
            <a:r>
              <a:rPr lang="en-US" sz="1800">
                <a:latin typeface="Times New Roman"/>
                <a:ea typeface="Times New Roman"/>
                <a:cs typeface="Times New Roman"/>
                <a:sym typeface="Times New Roman"/>
              </a:rPr>
              <a:t>Sainsbury evaluates the understanding level of the receiver by demanding acknowledgment and feedback from the recipient. Thus, it could be concluded that the workforce communication of Sainsbury’s requires flexibility, more protection, and features of encoding and decoding to enhance its effectiveness and boost the productivity of the workforce.</a:t>
            </a:r>
            <a:endParaRPr/>
          </a:p>
        </p:txBody>
      </p:sp>
      <p:sp>
        <p:nvSpPr>
          <p:cNvPr id="295" name="Google Shape;295;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9" name="Shape 299"/>
        <p:cNvGrpSpPr/>
        <p:nvPr/>
      </p:nvGrpSpPr>
      <p:grpSpPr>
        <a:xfrm>
          <a:off x="0" y="0"/>
          <a:ext cx="0" cy="0"/>
          <a:chOff x="0" y="0"/>
          <a:chExt cx="0" cy="0"/>
        </a:xfrm>
      </p:grpSpPr>
      <p:sp>
        <p:nvSpPr>
          <p:cNvPr id="300" name="Google Shape;30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1" name="Google Shape;30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US" sz="1800">
                <a:latin typeface="Times New Roman"/>
                <a:ea typeface="Times New Roman"/>
                <a:cs typeface="Times New Roman"/>
                <a:sym typeface="Times New Roman"/>
              </a:rPr>
              <a:t>Cordial relationship with employees:</a:t>
            </a:r>
            <a:endParaRPr sz="1800">
              <a:latin typeface="Calibri"/>
              <a:ea typeface="Calibri"/>
              <a:cs typeface="Calibri"/>
              <a:sym typeface="Calibri"/>
            </a:endParaRPr>
          </a:p>
          <a:p>
            <a:pPr indent="0" lvl="0" marL="0" rtl="0" algn="l">
              <a:spcBef>
                <a:spcPts val="800"/>
              </a:spcBef>
              <a:spcAft>
                <a:spcPts val="0"/>
              </a:spcAft>
              <a:buNone/>
            </a:pPr>
            <a:r>
              <a:rPr lang="en-US" sz="1800">
                <a:latin typeface="Times New Roman"/>
                <a:ea typeface="Times New Roman"/>
                <a:cs typeface="Times New Roman"/>
                <a:sym typeface="Times New Roman"/>
              </a:rPr>
              <a:t>Verbal communication skills create a cordial relationship between employees and functional managers that boost collective and team performance and enhance the existing position and performance of the enterprise in the marketplace.</a:t>
            </a:r>
            <a:endParaRPr/>
          </a:p>
        </p:txBody>
      </p:sp>
      <p:sp>
        <p:nvSpPr>
          <p:cNvPr id="302" name="Google Shape;30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7" name="Shape 307"/>
        <p:cNvGrpSpPr/>
        <p:nvPr/>
      </p:nvGrpSpPr>
      <p:grpSpPr>
        <a:xfrm>
          <a:off x="0" y="0"/>
          <a:ext cx="0" cy="0"/>
          <a:chOff x="0" y="0"/>
          <a:chExt cx="0" cy="0"/>
        </a:xfrm>
      </p:grpSpPr>
      <p:sp>
        <p:nvSpPr>
          <p:cNvPr id="308" name="Google Shape;30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9" name="Google Shape;30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US" sz="1800">
                <a:latin typeface="Times New Roman"/>
                <a:ea typeface="Times New Roman"/>
                <a:cs typeface="Times New Roman"/>
                <a:sym typeface="Times New Roman"/>
              </a:rPr>
              <a:t>Verbal communication is important to construct and share a cordial relationship, promotes collective performance, and diminish the operational contingencies of the workforce. Moreover, the verbal communication techniques that are embedded within the workforce of Sainsbury’s are mentioned below. </a:t>
            </a:r>
            <a:endParaRPr sz="1800">
              <a:latin typeface="Calibri"/>
              <a:ea typeface="Calibri"/>
              <a:cs typeface="Calibri"/>
              <a:sym typeface="Calibri"/>
            </a:endParaRPr>
          </a:p>
          <a:p>
            <a:pPr indent="-342900" lvl="0" marL="342900" rtl="0" algn="just">
              <a:lnSpc>
                <a:spcPct val="150000"/>
              </a:lnSpc>
              <a:spcBef>
                <a:spcPts val="80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Directing employees to behave respectfully and show professionalism. </a:t>
            </a:r>
            <a:endParaRPr sz="1800">
              <a:latin typeface="Calibri"/>
              <a:ea typeface="Calibri"/>
              <a:cs typeface="Calibri"/>
              <a:sym typeface="Calibri"/>
            </a:endParaRPr>
          </a:p>
          <a:p>
            <a:pPr indent="-342900" lvl="0" marL="342900" rtl="0" algn="just">
              <a:lnSpc>
                <a:spcPct val="150000"/>
              </a:lnSpc>
              <a:spcBef>
                <a:spcPts val="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Taking feedback from the workers and functional managers on different business matters and projects. </a:t>
            </a:r>
            <a:endParaRPr sz="1800">
              <a:latin typeface="Calibri"/>
              <a:ea typeface="Calibri"/>
              <a:cs typeface="Calibri"/>
              <a:sym typeface="Calibri"/>
            </a:endParaRPr>
          </a:p>
          <a:p>
            <a:pPr indent="-342900" lvl="0" marL="342900" rtl="0" algn="just">
              <a:lnSpc>
                <a:spcPct val="150000"/>
              </a:lnSpc>
              <a:spcBef>
                <a:spcPts val="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Supervision and advising the workers to improve. </a:t>
            </a:r>
            <a:endParaRPr sz="1800">
              <a:latin typeface="Calibri"/>
              <a:ea typeface="Calibri"/>
              <a:cs typeface="Calibri"/>
              <a:sym typeface="Calibri"/>
            </a:endParaRPr>
          </a:p>
          <a:p>
            <a:pPr indent="0" lvl="0" marL="0" rtl="0" algn="l">
              <a:spcBef>
                <a:spcPts val="800"/>
              </a:spcBef>
              <a:spcAft>
                <a:spcPts val="0"/>
              </a:spcAft>
              <a:buNone/>
            </a:pPr>
            <a:r>
              <a:rPr lang="en-US" sz="1800">
                <a:latin typeface="Times New Roman"/>
                <a:ea typeface="Times New Roman"/>
                <a:cs typeface="Times New Roman"/>
                <a:sym typeface="Times New Roman"/>
              </a:rPr>
              <a:t>Thus, the verbal communication techniques with Sainsbury’s fails to recognize and address the problems and queries of the workers that are important for workforce betterment and development.</a:t>
            </a:r>
            <a:endParaRPr/>
          </a:p>
        </p:txBody>
      </p:sp>
      <p:sp>
        <p:nvSpPr>
          <p:cNvPr id="310" name="Google Shape;31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4" name="Shape 314"/>
        <p:cNvGrpSpPr/>
        <p:nvPr/>
      </p:nvGrpSpPr>
      <p:grpSpPr>
        <a:xfrm>
          <a:off x="0" y="0"/>
          <a:ext cx="0" cy="0"/>
          <a:chOff x="0" y="0"/>
          <a:chExt cx="0" cy="0"/>
        </a:xfrm>
      </p:grpSpPr>
      <p:sp>
        <p:nvSpPr>
          <p:cNvPr id="315" name="Google Shape;315;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6" name="Google Shape;316;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US" sz="1800">
                <a:latin typeface="Times New Roman"/>
                <a:ea typeface="Times New Roman"/>
                <a:cs typeface="Times New Roman"/>
                <a:sym typeface="Times New Roman"/>
              </a:rPr>
              <a:t>Stronger relationship:</a:t>
            </a:r>
            <a:endParaRPr sz="1800">
              <a:latin typeface="Calibri"/>
              <a:ea typeface="Calibri"/>
              <a:cs typeface="Calibri"/>
              <a:sym typeface="Calibri"/>
            </a:endParaRPr>
          </a:p>
          <a:p>
            <a:pPr indent="0" lvl="0" marL="0" rtl="0" algn="l">
              <a:spcBef>
                <a:spcPts val="800"/>
              </a:spcBef>
              <a:spcAft>
                <a:spcPts val="0"/>
              </a:spcAft>
              <a:buNone/>
            </a:pPr>
            <a:r>
              <a:rPr lang="en-US" sz="1800">
                <a:latin typeface="Times New Roman"/>
                <a:ea typeface="Times New Roman"/>
                <a:cs typeface="Times New Roman"/>
                <a:sym typeface="Times New Roman"/>
              </a:rPr>
              <a:t>Non-verbal communication creates a strong relationship between the parties as it reflects the true personality of the parties and boosts collective performance within the workforce. The sender and receiver could interact with each other through facial expressions and head movement which is one of the greatest advantages of excellent non-verbal communication.</a:t>
            </a:r>
            <a:endParaRPr/>
          </a:p>
        </p:txBody>
      </p:sp>
      <p:sp>
        <p:nvSpPr>
          <p:cNvPr id="317" name="Google Shape;317;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4" name="Google Shape;324;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US" sz="1800">
                <a:latin typeface="Times New Roman"/>
                <a:ea typeface="Times New Roman"/>
                <a:cs typeface="Times New Roman"/>
                <a:sym typeface="Times New Roman"/>
              </a:rPr>
              <a:t>Moreover, the written communication methods persisting within Sainsbury's workforce are mentioned below. </a:t>
            </a:r>
            <a:endParaRPr sz="1800">
              <a:latin typeface="Calibri"/>
              <a:ea typeface="Calibri"/>
              <a:cs typeface="Calibri"/>
              <a:sym typeface="Calibri"/>
            </a:endParaRPr>
          </a:p>
          <a:p>
            <a:pPr indent="-342900" lvl="0" marL="342900" rtl="0" algn="just">
              <a:lnSpc>
                <a:spcPct val="150000"/>
              </a:lnSpc>
              <a:spcBef>
                <a:spcPts val="80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Circulars</a:t>
            </a:r>
            <a:endParaRPr sz="1800">
              <a:latin typeface="Calibri"/>
              <a:ea typeface="Calibri"/>
              <a:cs typeface="Calibri"/>
              <a:sym typeface="Calibri"/>
            </a:endParaRPr>
          </a:p>
          <a:p>
            <a:pPr indent="-342900" lvl="0" marL="342900" rtl="0" algn="just">
              <a:lnSpc>
                <a:spcPct val="150000"/>
              </a:lnSpc>
              <a:spcBef>
                <a:spcPts val="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Memos</a:t>
            </a:r>
            <a:endParaRPr sz="1800">
              <a:latin typeface="Calibri"/>
              <a:ea typeface="Calibri"/>
              <a:cs typeface="Calibri"/>
              <a:sym typeface="Calibri"/>
            </a:endParaRPr>
          </a:p>
          <a:p>
            <a:pPr indent="-342900" lvl="0" marL="342900" rtl="0" algn="just">
              <a:lnSpc>
                <a:spcPct val="150000"/>
              </a:lnSpc>
              <a:spcBef>
                <a:spcPts val="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Bulletins</a:t>
            </a:r>
            <a:endParaRPr sz="1800">
              <a:latin typeface="Calibri"/>
              <a:ea typeface="Calibri"/>
              <a:cs typeface="Calibri"/>
              <a:sym typeface="Calibri"/>
            </a:endParaRPr>
          </a:p>
          <a:p>
            <a:pPr indent="-342900" lvl="0" marL="342900" rtl="0" algn="just">
              <a:lnSpc>
                <a:spcPct val="150000"/>
              </a:lnSpc>
              <a:spcBef>
                <a:spcPts val="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Reports</a:t>
            </a:r>
            <a:endParaRPr sz="1800">
              <a:latin typeface="Calibri"/>
              <a:ea typeface="Calibri"/>
              <a:cs typeface="Calibri"/>
              <a:sym typeface="Calibri"/>
            </a:endParaRPr>
          </a:p>
          <a:p>
            <a:pPr indent="-342900" lvl="0" marL="342900" rtl="0" algn="just">
              <a:lnSpc>
                <a:spcPct val="150000"/>
              </a:lnSpc>
              <a:spcBef>
                <a:spcPts val="0"/>
              </a:spcBef>
              <a:spcAft>
                <a:spcPts val="0"/>
              </a:spcAft>
              <a:buClr>
                <a:schemeClr val="dk1"/>
              </a:buClr>
              <a:buSzPts val="1800"/>
              <a:buFont typeface="Noto Sans Symbols"/>
              <a:buChar char="∙"/>
            </a:pPr>
            <a:r>
              <a:rPr lang="en-US" sz="1800">
                <a:latin typeface="Times New Roman"/>
                <a:ea typeface="Times New Roman"/>
                <a:cs typeface="Times New Roman"/>
                <a:sym typeface="Times New Roman"/>
              </a:rPr>
              <a:t>E-mail</a:t>
            </a:r>
            <a:endParaRPr sz="1800">
              <a:latin typeface="Calibri"/>
              <a:ea typeface="Calibri"/>
              <a:cs typeface="Calibri"/>
              <a:sym typeface="Calibri"/>
            </a:endParaRPr>
          </a:p>
          <a:p>
            <a:pPr indent="0" lvl="0" marL="0" rtl="0" algn="l">
              <a:spcBef>
                <a:spcPts val="800"/>
              </a:spcBef>
              <a:spcAft>
                <a:spcPts val="0"/>
              </a:spcAft>
              <a:buNone/>
            </a:pPr>
            <a:r>
              <a:rPr lang="en-US" sz="1800">
                <a:latin typeface="Times New Roman"/>
                <a:ea typeface="Times New Roman"/>
                <a:cs typeface="Times New Roman"/>
                <a:sym typeface="Times New Roman"/>
              </a:rPr>
              <a:t>Thus, Sainsbury should promote non-verbal communication skills within its workforce to boost collective performance and enhance the engagement of the workers (</a:t>
            </a:r>
            <a:r>
              <a:rPr lang="en-US" sz="1800">
                <a:solidFill>
                  <a:srgbClr val="222222"/>
                </a:solidFill>
                <a:latin typeface="Times New Roman"/>
                <a:ea typeface="Times New Roman"/>
                <a:cs typeface="Times New Roman"/>
                <a:sym typeface="Times New Roman"/>
              </a:rPr>
              <a:t>Phutela, 2015</a:t>
            </a:r>
            <a:r>
              <a:rPr lang="en-US"/>
              <a:t>)</a:t>
            </a:r>
            <a:r>
              <a:rPr lang="en-US" sz="1800">
                <a:latin typeface="Times New Roman"/>
                <a:ea typeface="Times New Roman"/>
                <a:cs typeface="Times New Roman"/>
                <a:sym typeface="Times New Roman"/>
              </a:rPr>
              <a:t>.</a:t>
            </a:r>
            <a:endParaRPr/>
          </a:p>
        </p:txBody>
      </p:sp>
      <p:sp>
        <p:nvSpPr>
          <p:cNvPr id="325" name="Google Shape;325;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9" name="Shape 329"/>
        <p:cNvGrpSpPr/>
        <p:nvPr/>
      </p:nvGrpSpPr>
      <p:grpSpPr>
        <a:xfrm>
          <a:off x="0" y="0"/>
          <a:ext cx="0" cy="0"/>
          <a:chOff x="0" y="0"/>
          <a:chExt cx="0" cy="0"/>
        </a:xfrm>
      </p:grpSpPr>
      <p:sp>
        <p:nvSpPr>
          <p:cNvPr id="330" name="Google Shape;330;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1" name="Google Shape;33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7" name="Google Shape;337;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3" name="Google Shape;343;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6" name="Shape 26"/>
        <p:cNvGrpSpPr/>
        <p:nvPr/>
      </p:nvGrpSpPr>
      <p:grpSpPr>
        <a:xfrm>
          <a:off x="0" y="0"/>
          <a:ext cx="0" cy="0"/>
          <a:chOff x="0" y="0"/>
          <a:chExt cx="0" cy="0"/>
        </a:xfrm>
      </p:grpSpPr>
      <p:grpSp>
        <p:nvGrpSpPr>
          <p:cNvPr id="27" name="Google Shape;27;p16"/>
          <p:cNvGrpSpPr/>
          <p:nvPr/>
        </p:nvGrpSpPr>
        <p:grpSpPr>
          <a:xfrm>
            <a:off x="0" y="0"/>
            <a:ext cx="12192000" cy="6858000"/>
            <a:chOff x="0" y="0"/>
            <a:chExt cx="12192000" cy="6858000"/>
          </a:xfrm>
        </p:grpSpPr>
        <p:sp>
          <p:nvSpPr>
            <p:cNvPr id="28" name="Google Shape;28;p16"/>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16"/>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30" name="Google Shape;30;p16"/>
          <p:cNvSpPr txBox="1"/>
          <p:nvPr>
            <p:ph type="ctrTitle"/>
          </p:nvPr>
        </p:nvSpPr>
        <p:spPr>
          <a:xfrm>
            <a:off x="1154955" y="2099733"/>
            <a:ext cx="8825658" cy="2677648"/>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6"/>
          <p:cNvSpPr txBox="1"/>
          <p:nvPr>
            <p:ph idx="1" type="subTitle"/>
          </p:nvPr>
        </p:nvSpPr>
        <p:spPr>
          <a:xfrm>
            <a:off x="1154955" y="4777380"/>
            <a:ext cx="8825658" cy="861420"/>
          </a:xfrm>
          <a:prstGeom prst="rect">
            <a:avLst/>
          </a:prstGeom>
          <a:noFill/>
          <a:ln>
            <a:noFill/>
          </a:ln>
        </p:spPr>
        <p:txBody>
          <a:bodyPr anchorCtr="0" anchor="t" bIns="45700" lIns="91425" spcFirstLastPara="1" rIns="91425" wrap="square" tIns="45700">
            <a:normAutofit/>
          </a:bodyPr>
          <a:lstStyle>
            <a:lvl1pPr lvl="0" algn="l">
              <a:spcBef>
                <a:spcPts val="1000"/>
              </a:spcBef>
              <a:spcAft>
                <a:spcPts val="0"/>
              </a:spcAft>
              <a:buSzPts val="1440"/>
              <a:buNone/>
              <a:defRPr cap="none">
                <a:solidFill>
                  <a:srgbClr val="EE52A4"/>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p:txBody>
      </p:sp>
      <p:sp>
        <p:nvSpPr>
          <p:cNvPr id="32" name="Google Shape;32;p16"/>
          <p:cNvSpPr txBox="1"/>
          <p:nvPr>
            <p:ph idx="10" type="dt"/>
          </p:nvPr>
        </p:nvSpPr>
        <p:spPr>
          <a:xfrm rot="5400000">
            <a:off x="10158984" y="1792224"/>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b="0" i="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16"/>
          <p:cNvSpPr txBox="1"/>
          <p:nvPr>
            <p:ph idx="11" type="ftr"/>
          </p:nvPr>
        </p:nvSpPr>
        <p:spPr>
          <a:xfrm rot="5400000">
            <a:off x="8951976" y="3227832"/>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b="0" i="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6"/>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1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6" name="Shape 36"/>
        <p:cNvGrpSpPr/>
        <p:nvPr/>
      </p:nvGrpSpPr>
      <p:grpSpPr>
        <a:xfrm>
          <a:off x="0" y="0"/>
          <a:ext cx="0" cy="0"/>
          <a:chOff x="0" y="0"/>
          <a:chExt cx="0" cy="0"/>
        </a:xfrm>
      </p:grpSpPr>
      <p:sp>
        <p:nvSpPr>
          <p:cNvPr id="37" name="Google Shape;37;p17"/>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7"/>
          <p:cNvSpPr txBox="1"/>
          <p:nvPr>
            <p:ph idx="1" type="body"/>
          </p:nvPr>
        </p:nvSpPr>
        <p:spPr>
          <a:xfrm>
            <a:off x="1154954" y="2603500"/>
            <a:ext cx="8825659" cy="3416300"/>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39" name="Google Shape;39;p17"/>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17"/>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spTree>
      <p:nvGrpSpPr>
        <p:cNvPr id="42" name="Shape 42"/>
        <p:cNvGrpSpPr/>
        <p:nvPr/>
      </p:nvGrpSpPr>
      <p:grpSpPr>
        <a:xfrm>
          <a:off x="0" y="0"/>
          <a:ext cx="0" cy="0"/>
          <a:chOff x="0" y="0"/>
          <a:chExt cx="0" cy="0"/>
        </a:xfrm>
      </p:grpSpPr>
      <p:grpSp>
        <p:nvGrpSpPr>
          <p:cNvPr id="43" name="Google Shape;43;p18"/>
          <p:cNvGrpSpPr/>
          <p:nvPr/>
        </p:nvGrpSpPr>
        <p:grpSpPr>
          <a:xfrm>
            <a:off x="0" y="0"/>
            <a:ext cx="12192000" cy="6858000"/>
            <a:chOff x="0" y="0"/>
            <a:chExt cx="12192000" cy="6858000"/>
          </a:xfrm>
        </p:grpSpPr>
        <p:sp>
          <p:nvSpPr>
            <p:cNvPr id="44" name="Google Shape;44;p18"/>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18"/>
            <p:cNvSpPr/>
            <p:nvPr/>
          </p:nvSpPr>
          <p:spPr>
            <a:xfrm>
              <a:off x="0" y="2667000"/>
              <a:ext cx="4191000" cy="4191000"/>
            </a:xfrm>
            <a:prstGeom prst="ellipse">
              <a:avLst/>
            </a:prstGeom>
            <a:gradFill>
              <a:gsLst>
                <a:gs pos="0">
                  <a:srgbClr val="9B6BF2">
                    <a:alpha val="10980"/>
                  </a:srgbClr>
                </a:gs>
                <a:gs pos="36000">
                  <a:srgbClr val="9B6BF2">
                    <a:alpha val="9803"/>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18"/>
            <p:cNvSpPr/>
            <p:nvPr/>
          </p:nvSpPr>
          <p:spPr>
            <a:xfrm>
              <a:off x="0" y="2895600"/>
              <a:ext cx="2362200" cy="2362200"/>
            </a:xfrm>
            <a:prstGeom prst="ellipse">
              <a:avLst/>
            </a:prstGeom>
            <a:gradFill>
              <a:gsLst>
                <a:gs pos="0">
                  <a:srgbClr val="9B6BF2">
                    <a:alpha val="7843"/>
                  </a:srgbClr>
                </a:gs>
                <a:gs pos="36000">
                  <a:srgbClr val="9B6BF2">
                    <a:alpha val="7843"/>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18"/>
            <p:cNvSpPr/>
            <p:nvPr/>
          </p:nvSpPr>
          <p:spPr>
            <a:xfrm>
              <a:off x="8609012" y="5867400"/>
              <a:ext cx="990600" cy="990600"/>
            </a:xfrm>
            <a:prstGeom prst="ellipse">
              <a:avLst/>
            </a:prstGeom>
            <a:gradFill>
              <a:gsLst>
                <a:gs pos="0">
                  <a:srgbClr val="9B6BF2">
                    <a:alpha val="13725"/>
                  </a:srgbClr>
                </a:gs>
                <a:gs pos="36000">
                  <a:srgbClr val="9B6BF2">
                    <a:alpha val="6666"/>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18"/>
            <p:cNvSpPr/>
            <p:nvPr/>
          </p:nvSpPr>
          <p:spPr>
            <a:xfrm>
              <a:off x="8609012" y="1676400"/>
              <a:ext cx="2819400" cy="2819400"/>
            </a:xfrm>
            <a:prstGeom prst="ellipse">
              <a:avLst/>
            </a:prstGeom>
            <a:gradFill>
              <a:gsLst>
                <a:gs pos="0">
                  <a:srgbClr val="9B6BF2">
                    <a:alpha val="6666"/>
                  </a:srgbClr>
                </a:gs>
                <a:gs pos="36000">
                  <a:srgbClr val="9B6BF2">
                    <a:alpha val="5882"/>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18"/>
            <p:cNvSpPr/>
            <p:nvPr/>
          </p:nvSpPr>
          <p:spPr>
            <a:xfrm>
              <a:off x="7999412" y="8464"/>
              <a:ext cx="1600200" cy="1600200"/>
            </a:xfrm>
            <a:prstGeom prst="ellipse">
              <a:avLst/>
            </a:prstGeom>
            <a:gradFill>
              <a:gsLst>
                <a:gs pos="0">
                  <a:srgbClr val="9B6BF2">
                    <a:alpha val="13725"/>
                  </a:srgbClr>
                </a:gs>
                <a:gs pos="36000">
                  <a:srgbClr val="9B6BF2">
                    <a:alpha val="6666"/>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18"/>
            <p:cNvSpPr/>
            <p:nvPr/>
          </p:nvSpPr>
          <p:spPr>
            <a:xfrm>
              <a:off x="7289800" y="402165"/>
              <a:ext cx="4478865" cy="605367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18"/>
            <p:cNvSpPr/>
            <p:nvPr/>
          </p:nvSpPr>
          <p:spPr>
            <a:xfrm rot="-5400000">
              <a:off x="3787244" y="2801721"/>
              <a:ext cx="6053670" cy="1254558"/>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52" name="Google Shape;52;p18"/>
            <p:cNvSpPr/>
            <p:nvPr/>
          </p:nvSpPr>
          <p:spPr>
            <a:xfrm rot="-5677511">
              <a:off x="4698352" y="1826078"/>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18"/>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54" name="Google Shape;54;p18"/>
          <p:cNvSpPr txBox="1"/>
          <p:nvPr>
            <p:ph type="title"/>
          </p:nvPr>
        </p:nvSpPr>
        <p:spPr>
          <a:xfrm>
            <a:off x="1154954" y="2677645"/>
            <a:ext cx="4351025" cy="228382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18"/>
          <p:cNvSpPr txBox="1"/>
          <p:nvPr>
            <p:ph idx="1" type="body"/>
          </p:nvPr>
        </p:nvSpPr>
        <p:spPr>
          <a:xfrm>
            <a:off x="6895559" y="2677644"/>
            <a:ext cx="3757545" cy="228382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600"/>
              <a:buNone/>
              <a:defRPr sz="2000" cap="none">
                <a:solidFill>
                  <a:srgbClr val="EE52A4"/>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56" name="Google Shape;56;p18"/>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8"/>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18"/>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18"/>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0" name="Shape 60"/>
        <p:cNvGrpSpPr/>
        <p:nvPr/>
      </p:nvGrpSpPr>
      <p:grpSpPr>
        <a:xfrm>
          <a:off x="0" y="0"/>
          <a:ext cx="0" cy="0"/>
          <a:chOff x="0" y="0"/>
          <a:chExt cx="0" cy="0"/>
        </a:xfrm>
      </p:grpSpPr>
      <p:sp>
        <p:nvSpPr>
          <p:cNvPr id="61" name="Google Shape;61;p19"/>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19"/>
          <p:cNvSpPr txBox="1"/>
          <p:nvPr>
            <p:ph idx="1" type="body"/>
          </p:nvPr>
        </p:nvSpPr>
        <p:spPr>
          <a:xfrm>
            <a:off x="1154954" y="2603500"/>
            <a:ext cx="4825158" cy="3416301"/>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3" name="Google Shape;63;p19"/>
          <p:cNvSpPr txBox="1"/>
          <p:nvPr>
            <p:ph idx="2" type="body"/>
          </p:nvPr>
        </p:nvSpPr>
        <p:spPr>
          <a:xfrm>
            <a:off x="6208712" y="2603500"/>
            <a:ext cx="4825159" cy="3416300"/>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4" name="Google Shape;64;p19"/>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9"/>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9"/>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7" name="Shape 67"/>
        <p:cNvGrpSpPr/>
        <p:nvPr/>
      </p:nvGrpSpPr>
      <p:grpSpPr>
        <a:xfrm>
          <a:off x="0" y="0"/>
          <a:ext cx="0" cy="0"/>
          <a:chOff x="0" y="0"/>
          <a:chExt cx="0" cy="0"/>
        </a:xfrm>
      </p:grpSpPr>
      <p:sp>
        <p:nvSpPr>
          <p:cNvPr id="68" name="Google Shape;68;p20"/>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36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0"/>
          <p:cNvSpPr txBox="1"/>
          <p:nvPr>
            <p:ph idx="1" type="body"/>
          </p:nvPr>
        </p:nvSpPr>
        <p:spPr>
          <a:xfrm>
            <a:off x="1154954" y="2603500"/>
            <a:ext cx="4825157"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chemeClr val="accent1"/>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70" name="Google Shape;70;p20"/>
          <p:cNvSpPr txBox="1"/>
          <p:nvPr>
            <p:ph idx="2" type="body"/>
          </p:nvPr>
        </p:nvSpPr>
        <p:spPr>
          <a:xfrm>
            <a:off x="1154954" y="3179762"/>
            <a:ext cx="4825158" cy="2840039"/>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71" name="Google Shape;71;p20"/>
          <p:cNvSpPr txBox="1"/>
          <p:nvPr>
            <p:ph idx="3" type="body"/>
          </p:nvPr>
        </p:nvSpPr>
        <p:spPr>
          <a:xfrm>
            <a:off x="6208712" y="2603500"/>
            <a:ext cx="4825159"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chemeClr val="accent1"/>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72" name="Google Shape;72;p20"/>
          <p:cNvSpPr txBox="1"/>
          <p:nvPr>
            <p:ph idx="4" type="body"/>
          </p:nvPr>
        </p:nvSpPr>
        <p:spPr>
          <a:xfrm>
            <a:off x="6208712" y="3179762"/>
            <a:ext cx="4825159" cy="2840039"/>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sz="1800"/>
            </a:lvl1pPr>
            <a:lvl2pPr indent="-309880" lvl="1" marL="914400" algn="l">
              <a:spcBef>
                <a:spcPts val="1000"/>
              </a:spcBef>
              <a:spcAft>
                <a:spcPts val="0"/>
              </a:spcAft>
              <a:buSzPts val="1280"/>
              <a:buChar char="►"/>
              <a:defRPr sz="1600"/>
            </a:lvl2pPr>
            <a:lvl3pPr indent="-299719" lvl="2" marL="1371600" algn="l">
              <a:spcBef>
                <a:spcPts val="1000"/>
              </a:spcBef>
              <a:spcAft>
                <a:spcPts val="0"/>
              </a:spcAft>
              <a:buSzPts val="1120"/>
              <a:buChar char="►"/>
              <a:defRPr sz="1400"/>
            </a:lvl3pPr>
            <a:lvl4pPr indent="-289560" lvl="3" marL="1828800" algn="l">
              <a:spcBef>
                <a:spcPts val="1000"/>
              </a:spcBef>
              <a:spcAft>
                <a:spcPts val="0"/>
              </a:spcAft>
              <a:buSzPts val="960"/>
              <a:buChar char="►"/>
              <a:defRPr sz="1200"/>
            </a:lvl4pPr>
            <a:lvl5pPr indent="-289560" lvl="4" marL="2286000" algn="l">
              <a:spcBef>
                <a:spcPts val="1000"/>
              </a:spcBef>
              <a:spcAft>
                <a:spcPts val="0"/>
              </a:spcAft>
              <a:buSzPts val="960"/>
              <a:buChar char="►"/>
              <a:defRPr sz="1200"/>
            </a:lvl5pPr>
            <a:lvl6pPr indent="-289560" lvl="5" marL="2743200" algn="l">
              <a:spcBef>
                <a:spcPts val="1000"/>
              </a:spcBef>
              <a:spcAft>
                <a:spcPts val="0"/>
              </a:spcAft>
              <a:buSzPts val="960"/>
              <a:buChar char="►"/>
              <a:defRPr sz="1200"/>
            </a:lvl6pPr>
            <a:lvl7pPr indent="-289560" lvl="6" marL="3200400" algn="l">
              <a:spcBef>
                <a:spcPts val="1000"/>
              </a:spcBef>
              <a:spcAft>
                <a:spcPts val="0"/>
              </a:spcAft>
              <a:buSzPts val="960"/>
              <a:buChar char="►"/>
              <a:defRPr sz="1200"/>
            </a:lvl7pPr>
            <a:lvl8pPr indent="-289559" lvl="7" marL="3657600" algn="l">
              <a:spcBef>
                <a:spcPts val="1000"/>
              </a:spcBef>
              <a:spcAft>
                <a:spcPts val="0"/>
              </a:spcAft>
              <a:buSzPts val="960"/>
              <a:buChar char="►"/>
              <a:defRPr sz="1200"/>
            </a:lvl8pPr>
            <a:lvl9pPr indent="-289559" lvl="8" marL="4114800" algn="l">
              <a:spcBef>
                <a:spcPts val="1000"/>
              </a:spcBef>
              <a:spcAft>
                <a:spcPts val="0"/>
              </a:spcAft>
              <a:buSzPts val="960"/>
              <a:buChar char="►"/>
              <a:defRPr sz="1200"/>
            </a:lvl9pPr>
          </a:lstStyle>
          <a:p/>
        </p:txBody>
      </p:sp>
      <p:sp>
        <p:nvSpPr>
          <p:cNvPr id="73" name="Google Shape;73;p20"/>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20"/>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0"/>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6" name="Shape 76"/>
        <p:cNvGrpSpPr/>
        <p:nvPr/>
      </p:nvGrpSpPr>
      <p:grpSpPr>
        <a:xfrm>
          <a:off x="0" y="0"/>
          <a:ext cx="0" cy="0"/>
          <a:chOff x="0" y="0"/>
          <a:chExt cx="0" cy="0"/>
        </a:xfrm>
      </p:grpSpPr>
      <p:sp>
        <p:nvSpPr>
          <p:cNvPr id="77" name="Google Shape;77;p21"/>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36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1"/>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1"/>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1"/>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81" name="Shape 81"/>
        <p:cNvGrpSpPr/>
        <p:nvPr/>
      </p:nvGrpSpPr>
      <p:grpSpPr>
        <a:xfrm>
          <a:off x="0" y="0"/>
          <a:ext cx="0" cy="0"/>
          <a:chOff x="0" y="0"/>
          <a:chExt cx="0" cy="0"/>
        </a:xfrm>
      </p:grpSpPr>
      <p:sp>
        <p:nvSpPr>
          <p:cNvPr id="82" name="Google Shape;82;p22"/>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2"/>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2"/>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22"/>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86" name="Shape 86"/>
        <p:cNvGrpSpPr/>
        <p:nvPr/>
      </p:nvGrpSpPr>
      <p:grpSpPr>
        <a:xfrm>
          <a:off x="0" y="0"/>
          <a:ext cx="0" cy="0"/>
          <a:chOff x="0" y="0"/>
          <a:chExt cx="0" cy="0"/>
        </a:xfrm>
      </p:grpSpPr>
      <p:grpSp>
        <p:nvGrpSpPr>
          <p:cNvPr id="87" name="Google Shape;87;p23"/>
          <p:cNvGrpSpPr/>
          <p:nvPr/>
        </p:nvGrpSpPr>
        <p:grpSpPr>
          <a:xfrm>
            <a:off x="0" y="0"/>
            <a:ext cx="12192000" cy="6858000"/>
            <a:chOff x="0" y="0"/>
            <a:chExt cx="12192000" cy="6858000"/>
          </a:xfrm>
        </p:grpSpPr>
        <p:sp>
          <p:nvSpPr>
            <p:cNvPr id="88" name="Google Shape;88;p23"/>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23"/>
            <p:cNvSpPr/>
            <p:nvPr/>
          </p:nvSpPr>
          <p:spPr>
            <a:xfrm>
              <a:off x="0" y="2667000"/>
              <a:ext cx="4191000" cy="4191000"/>
            </a:xfrm>
            <a:prstGeom prst="ellipse">
              <a:avLst/>
            </a:prstGeom>
            <a:gradFill>
              <a:gsLst>
                <a:gs pos="0">
                  <a:srgbClr val="9B6BF2">
                    <a:alpha val="10980"/>
                  </a:srgbClr>
                </a:gs>
                <a:gs pos="36000">
                  <a:srgbClr val="9B6BF2">
                    <a:alpha val="9803"/>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23"/>
            <p:cNvSpPr/>
            <p:nvPr/>
          </p:nvSpPr>
          <p:spPr>
            <a:xfrm>
              <a:off x="0" y="2895600"/>
              <a:ext cx="2362200" cy="2362200"/>
            </a:xfrm>
            <a:prstGeom prst="ellipse">
              <a:avLst/>
            </a:prstGeom>
            <a:gradFill>
              <a:gsLst>
                <a:gs pos="0">
                  <a:srgbClr val="9B6BF2">
                    <a:alpha val="7843"/>
                  </a:srgbClr>
                </a:gs>
                <a:gs pos="36000">
                  <a:srgbClr val="9B6BF2">
                    <a:alpha val="7843"/>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23"/>
            <p:cNvSpPr/>
            <p:nvPr/>
          </p:nvSpPr>
          <p:spPr>
            <a:xfrm>
              <a:off x="8609012" y="5867400"/>
              <a:ext cx="990600" cy="990600"/>
            </a:xfrm>
            <a:prstGeom prst="ellipse">
              <a:avLst/>
            </a:prstGeom>
            <a:gradFill>
              <a:gsLst>
                <a:gs pos="0">
                  <a:srgbClr val="9B6BF2">
                    <a:alpha val="13725"/>
                  </a:srgbClr>
                </a:gs>
                <a:gs pos="36000">
                  <a:srgbClr val="9B6BF2">
                    <a:alpha val="6666"/>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23"/>
            <p:cNvSpPr/>
            <p:nvPr/>
          </p:nvSpPr>
          <p:spPr>
            <a:xfrm>
              <a:off x="8609012" y="1676400"/>
              <a:ext cx="2819400" cy="2819400"/>
            </a:xfrm>
            <a:prstGeom prst="ellipse">
              <a:avLst/>
            </a:prstGeom>
            <a:gradFill>
              <a:gsLst>
                <a:gs pos="0">
                  <a:srgbClr val="9B6BF2">
                    <a:alpha val="6666"/>
                  </a:srgbClr>
                </a:gs>
                <a:gs pos="36000">
                  <a:srgbClr val="9B6BF2">
                    <a:alpha val="5882"/>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23"/>
            <p:cNvSpPr/>
            <p:nvPr/>
          </p:nvSpPr>
          <p:spPr>
            <a:xfrm>
              <a:off x="7999412" y="8464"/>
              <a:ext cx="1600200" cy="1600200"/>
            </a:xfrm>
            <a:prstGeom prst="ellipse">
              <a:avLst/>
            </a:prstGeom>
            <a:gradFill>
              <a:gsLst>
                <a:gs pos="0">
                  <a:srgbClr val="9B6BF2">
                    <a:alpha val="13725"/>
                  </a:srgbClr>
                </a:gs>
                <a:gs pos="36000">
                  <a:srgbClr val="9B6BF2">
                    <a:alpha val="6666"/>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23"/>
            <p:cNvSpPr/>
            <p:nvPr/>
          </p:nvSpPr>
          <p:spPr>
            <a:xfrm>
              <a:off x="5713412" y="402165"/>
              <a:ext cx="6055253" cy="605367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23"/>
            <p:cNvSpPr/>
            <p:nvPr/>
          </p:nvSpPr>
          <p:spPr>
            <a:xfrm rot="-5677511">
              <a:off x="3140485" y="1826078"/>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23"/>
            <p:cNvSpPr/>
            <p:nvPr/>
          </p:nvSpPr>
          <p:spPr>
            <a:xfrm rot="-5400000">
              <a:off x="2229377" y="2801721"/>
              <a:ext cx="6053670" cy="1254558"/>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97" name="Google Shape;97;p23"/>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98" name="Google Shape;98;p23"/>
          <p:cNvSpPr txBox="1"/>
          <p:nvPr>
            <p:ph type="title"/>
          </p:nvPr>
        </p:nvSpPr>
        <p:spPr>
          <a:xfrm>
            <a:off x="1154955" y="1295400"/>
            <a:ext cx="2793158" cy="16002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23"/>
          <p:cNvSpPr txBox="1"/>
          <p:nvPr>
            <p:ph idx="1" type="body"/>
          </p:nvPr>
        </p:nvSpPr>
        <p:spPr>
          <a:xfrm>
            <a:off x="5781146" y="1447800"/>
            <a:ext cx="5190066" cy="4572000"/>
          </a:xfrm>
          <a:prstGeom prst="rect">
            <a:avLst/>
          </a:prstGeom>
          <a:noFill/>
          <a:ln>
            <a:noFill/>
          </a:ln>
        </p:spPr>
        <p:txBody>
          <a:bodyPr anchorCtr="0" anchor="ctr"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00" name="Google Shape;100;p23"/>
          <p:cNvSpPr txBox="1"/>
          <p:nvPr>
            <p:ph idx="2" type="body"/>
          </p:nvPr>
        </p:nvSpPr>
        <p:spPr>
          <a:xfrm>
            <a:off x="1154954" y="3129280"/>
            <a:ext cx="2793158" cy="289559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solidFill>
                  <a:srgbClr val="EE52A4"/>
                </a:solidFill>
              </a:defRPr>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01" name="Google Shape;101;p23"/>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23"/>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23"/>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23"/>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105" name="Shape 105"/>
        <p:cNvGrpSpPr/>
        <p:nvPr/>
      </p:nvGrpSpPr>
      <p:grpSpPr>
        <a:xfrm>
          <a:off x="0" y="0"/>
          <a:ext cx="0" cy="0"/>
          <a:chOff x="0" y="0"/>
          <a:chExt cx="0" cy="0"/>
        </a:xfrm>
      </p:grpSpPr>
      <p:grpSp>
        <p:nvGrpSpPr>
          <p:cNvPr id="106" name="Google Shape;106;p24"/>
          <p:cNvGrpSpPr/>
          <p:nvPr/>
        </p:nvGrpSpPr>
        <p:grpSpPr>
          <a:xfrm>
            <a:off x="0" y="0"/>
            <a:ext cx="12192000" cy="6858000"/>
            <a:chOff x="0" y="0"/>
            <a:chExt cx="12192000" cy="6858000"/>
          </a:xfrm>
        </p:grpSpPr>
        <p:sp>
          <p:nvSpPr>
            <p:cNvPr id="107" name="Google Shape;107;p24"/>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24"/>
            <p:cNvSpPr/>
            <p:nvPr/>
          </p:nvSpPr>
          <p:spPr>
            <a:xfrm>
              <a:off x="0" y="2667000"/>
              <a:ext cx="4191000" cy="4191000"/>
            </a:xfrm>
            <a:prstGeom prst="ellipse">
              <a:avLst/>
            </a:prstGeom>
            <a:gradFill>
              <a:gsLst>
                <a:gs pos="0">
                  <a:srgbClr val="9B6BF2">
                    <a:alpha val="10980"/>
                  </a:srgbClr>
                </a:gs>
                <a:gs pos="36000">
                  <a:srgbClr val="9B6BF2">
                    <a:alpha val="9803"/>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24"/>
            <p:cNvSpPr/>
            <p:nvPr/>
          </p:nvSpPr>
          <p:spPr>
            <a:xfrm>
              <a:off x="0" y="2895600"/>
              <a:ext cx="2362200" cy="2362200"/>
            </a:xfrm>
            <a:prstGeom prst="ellipse">
              <a:avLst/>
            </a:prstGeom>
            <a:gradFill>
              <a:gsLst>
                <a:gs pos="0">
                  <a:srgbClr val="9B6BF2">
                    <a:alpha val="7843"/>
                  </a:srgbClr>
                </a:gs>
                <a:gs pos="36000">
                  <a:srgbClr val="9B6BF2">
                    <a:alpha val="7843"/>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24"/>
            <p:cNvSpPr/>
            <p:nvPr/>
          </p:nvSpPr>
          <p:spPr>
            <a:xfrm>
              <a:off x="8609012" y="5867400"/>
              <a:ext cx="990600" cy="990600"/>
            </a:xfrm>
            <a:prstGeom prst="ellipse">
              <a:avLst/>
            </a:prstGeom>
            <a:gradFill>
              <a:gsLst>
                <a:gs pos="0">
                  <a:srgbClr val="9B6BF2">
                    <a:alpha val="13725"/>
                  </a:srgbClr>
                </a:gs>
                <a:gs pos="36000">
                  <a:srgbClr val="9B6BF2">
                    <a:alpha val="6666"/>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24"/>
            <p:cNvSpPr/>
            <p:nvPr/>
          </p:nvSpPr>
          <p:spPr>
            <a:xfrm>
              <a:off x="8609012" y="1676400"/>
              <a:ext cx="2819400" cy="2819400"/>
            </a:xfrm>
            <a:prstGeom prst="ellipse">
              <a:avLst/>
            </a:prstGeom>
            <a:gradFill>
              <a:gsLst>
                <a:gs pos="0">
                  <a:srgbClr val="9B6BF2">
                    <a:alpha val="6666"/>
                  </a:srgbClr>
                </a:gs>
                <a:gs pos="36000">
                  <a:srgbClr val="9B6BF2">
                    <a:alpha val="5882"/>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24"/>
            <p:cNvSpPr/>
            <p:nvPr/>
          </p:nvSpPr>
          <p:spPr>
            <a:xfrm>
              <a:off x="7999412" y="8464"/>
              <a:ext cx="1600200" cy="1600200"/>
            </a:xfrm>
            <a:prstGeom prst="ellipse">
              <a:avLst/>
            </a:prstGeom>
            <a:gradFill>
              <a:gsLst>
                <a:gs pos="0">
                  <a:srgbClr val="9B6BF2">
                    <a:alpha val="13725"/>
                  </a:srgbClr>
                </a:gs>
                <a:gs pos="36000">
                  <a:srgbClr val="9B6BF2">
                    <a:alpha val="6666"/>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24"/>
            <p:cNvSpPr/>
            <p:nvPr/>
          </p:nvSpPr>
          <p:spPr>
            <a:xfrm>
              <a:off x="6172200" y="402165"/>
              <a:ext cx="5596465" cy="605367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24"/>
            <p:cNvSpPr/>
            <p:nvPr/>
          </p:nvSpPr>
          <p:spPr>
            <a:xfrm rot="-5677511">
              <a:off x="4203594" y="1826078"/>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24"/>
            <p:cNvSpPr/>
            <p:nvPr/>
          </p:nvSpPr>
          <p:spPr>
            <a:xfrm rot="-5400000">
              <a:off x="3295432" y="2801721"/>
              <a:ext cx="6053670" cy="1254558"/>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16" name="Google Shape;116;p24"/>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17" name="Google Shape;117;p24"/>
          <p:cNvSpPr txBox="1"/>
          <p:nvPr>
            <p:ph type="title"/>
          </p:nvPr>
        </p:nvSpPr>
        <p:spPr>
          <a:xfrm>
            <a:off x="1154955" y="1693333"/>
            <a:ext cx="3865134" cy="1735667"/>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2"/>
              </a:buClr>
              <a:buSzPts val="3600"/>
              <a:buFont typeface="Century Gothic"/>
              <a:buNone/>
              <a:defRPr b="0"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24"/>
          <p:cNvSpPr/>
          <p:nvPr>
            <p:ph idx="2" type="pic"/>
          </p:nvPr>
        </p:nvSpPr>
        <p:spPr>
          <a:xfrm>
            <a:off x="6547870" y="1143000"/>
            <a:ext cx="3227193" cy="4572000"/>
          </a:xfrm>
          <a:prstGeom prst="roundRect">
            <a:avLst>
              <a:gd fmla="val 1858" name="adj"/>
            </a:avLst>
          </a:prstGeom>
          <a:noFill/>
          <a:ln>
            <a:noFill/>
          </a:ln>
          <a:effectLst>
            <a:outerShdw blurRad="50800" rotWithShape="0" algn="tl" dir="5400000" dist="50800">
              <a:srgbClr val="000000">
                <a:alpha val="42745"/>
              </a:srgbClr>
            </a:outerShdw>
          </a:effectLst>
        </p:spPr>
        <p:txBody>
          <a:bodyPr anchorCtr="0" anchor="t" bIns="45700" lIns="91425" spcFirstLastPara="1" rIns="91425" wrap="square" tIns="45700">
            <a:normAutofit/>
          </a:bodyPr>
          <a:lstStyle>
            <a:lvl1pPr lvl="0" marR="0" rtl="0" algn="ctr">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1pPr>
            <a:lvl2pPr lvl="1"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2pPr>
            <a:lvl3pPr lvl="2"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3pPr>
            <a:lvl4pPr lvl="3"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4pPr>
            <a:lvl5pPr lvl="4"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5pPr>
            <a:lvl6pPr lvl="5"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6pPr>
            <a:lvl7pPr lvl="6"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7pPr>
            <a:lvl8pPr lvl="7"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8pPr>
            <a:lvl9pPr lvl="8"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9pPr>
          </a:lstStyle>
          <a:p/>
        </p:txBody>
      </p:sp>
      <p:sp>
        <p:nvSpPr>
          <p:cNvPr id="119" name="Google Shape;119;p24"/>
          <p:cNvSpPr txBox="1"/>
          <p:nvPr>
            <p:ph idx="1" type="body"/>
          </p:nvPr>
        </p:nvSpPr>
        <p:spPr>
          <a:xfrm>
            <a:off x="1154954" y="3657600"/>
            <a:ext cx="3859212" cy="13716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solidFill>
                  <a:srgbClr val="EE52A4"/>
                </a:solidFill>
              </a:defRPr>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20" name="Google Shape;120;p24"/>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24"/>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24"/>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24"/>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124" name="Shape 124"/>
        <p:cNvGrpSpPr/>
        <p:nvPr/>
      </p:nvGrpSpPr>
      <p:grpSpPr>
        <a:xfrm>
          <a:off x="0" y="0"/>
          <a:ext cx="0" cy="0"/>
          <a:chOff x="0" y="0"/>
          <a:chExt cx="0" cy="0"/>
        </a:xfrm>
      </p:grpSpPr>
      <p:grpSp>
        <p:nvGrpSpPr>
          <p:cNvPr id="125" name="Google Shape;125;p25"/>
          <p:cNvGrpSpPr/>
          <p:nvPr/>
        </p:nvGrpSpPr>
        <p:grpSpPr>
          <a:xfrm>
            <a:off x="0" y="0"/>
            <a:ext cx="12192000" cy="6858000"/>
            <a:chOff x="0" y="0"/>
            <a:chExt cx="12192000" cy="6858000"/>
          </a:xfrm>
        </p:grpSpPr>
        <p:sp>
          <p:nvSpPr>
            <p:cNvPr id="126" name="Google Shape;126;p25"/>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25"/>
            <p:cNvSpPr/>
            <p:nvPr/>
          </p:nvSpPr>
          <p:spPr>
            <a:xfrm>
              <a:off x="0" y="2667000"/>
              <a:ext cx="4191000" cy="4191000"/>
            </a:xfrm>
            <a:prstGeom prst="ellipse">
              <a:avLst/>
            </a:prstGeom>
            <a:gradFill>
              <a:gsLst>
                <a:gs pos="0">
                  <a:srgbClr val="9B6BF2">
                    <a:alpha val="10980"/>
                  </a:srgbClr>
                </a:gs>
                <a:gs pos="36000">
                  <a:srgbClr val="9B6BF2">
                    <a:alpha val="9803"/>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25"/>
            <p:cNvSpPr/>
            <p:nvPr/>
          </p:nvSpPr>
          <p:spPr>
            <a:xfrm>
              <a:off x="0" y="2895600"/>
              <a:ext cx="2362200" cy="2362200"/>
            </a:xfrm>
            <a:prstGeom prst="ellipse">
              <a:avLst/>
            </a:prstGeom>
            <a:gradFill>
              <a:gsLst>
                <a:gs pos="0">
                  <a:srgbClr val="9B6BF2">
                    <a:alpha val="7843"/>
                  </a:srgbClr>
                </a:gs>
                <a:gs pos="36000">
                  <a:srgbClr val="9B6BF2">
                    <a:alpha val="7843"/>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25"/>
            <p:cNvSpPr/>
            <p:nvPr/>
          </p:nvSpPr>
          <p:spPr>
            <a:xfrm>
              <a:off x="8609012" y="5867400"/>
              <a:ext cx="990600" cy="990600"/>
            </a:xfrm>
            <a:prstGeom prst="ellipse">
              <a:avLst/>
            </a:prstGeom>
            <a:gradFill>
              <a:gsLst>
                <a:gs pos="0">
                  <a:srgbClr val="9B6BF2">
                    <a:alpha val="13725"/>
                  </a:srgbClr>
                </a:gs>
                <a:gs pos="36000">
                  <a:srgbClr val="9B6BF2">
                    <a:alpha val="6666"/>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25"/>
            <p:cNvSpPr/>
            <p:nvPr/>
          </p:nvSpPr>
          <p:spPr>
            <a:xfrm>
              <a:off x="8609012" y="1676400"/>
              <a:ext cx="2819400" cy="2819400"/>
            </a:xfrm>
            <a:prstGeom prst="ellipse">
              <a:avLst/>
            </a:prstGeom>
            <a:gradFill>
              <a:gsLst>
                <a:gs pos="0">
                  <a:srgbClr val="9B6BF2">
                    <a:alpha val="6666"/>
                  </a:srgbClr>
                </a:gs>
                <a:gs pos="36000">
                  <a:srgbClr val="9B6BF2">
                    <a:alpha val="5882"/>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25"/>
            <p:cNvSpPr/>
            <p:nvPr/>
          </p:nvSpPr>
          <p:spPr>
            <a:xfrm>
              <a:off x="7999412" y="8464"/>
              <a:ext cx="1600200" cy="1600200"/>
            </a:xfrm>
            <a:prstGeom prst="ellipse">
              <a:avLst/>
            </a:prstGeom>
            <a:gradFill>
              <a:gsLst>
                <a:gs pos="0">
                  <a:srgbClr val="9B6BF2">
                    <a:alpha val="13725"/>
                  </a:srgbClr>
                </a:gs>
                <a:gs pos="36000">
                  <a:srgbClr val="9B6BF2">
                    <a:alpha val="6666"/>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25"/>
            <p:cNvSpPr/>
            <p:nvPr/>
          </p:nvSpPr>
          <p:spPr>
            <a:xfrm rot="10371525">
              <a:off x="263767" y="4438254"/>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25"/>
            <p:cNvSpPr/>
            <p:nvPr/>
          </p:nvSpPr>
          <p:spPr>
            <a:xfrm rot="10800000">
              <a:off x="459506" y="321130"/>
              <a:ext cx="11277600" cy="4533900"/>
            </a:xfrm>
            <a:custGeom>
              <a:rect b="b" l="l" r="r" t="t"/>
              <a:pathLst>
                <a:path extrusionOk="0" h="2856" w="7104">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134" name="Google Shape;134;p25"/>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35" name="Google Shape;135;p25"/>
          <p:cNvSpPr txBox="1"/>
          <p:nvPr>
            <p:ph type="title"/>
          </p:nvPr>
        </p:nvSpPr>
        <p:spPr>
          <a:xfrm>
            <a:off x="1154954" y="4969927"/>
            <a:ext cx="8825659"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2"/>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25"/>
          <p:cNvSpPr/>
          <p:nvPr>
            <p:ph idx="2" type="pic"/>
          </p:nvPr>
        </p:nvSpPr>
        <p:spPr>
          <a:xfrm>
            <a:off x="1154954" y="685800"/>
            <a:ext cx="8825659" cy="3429000"/>
          </a:xfrm>
          <a:prstGeom prst="roundRect">
            <a:avLst>
              <a:gd fmla="val 1858" name="adj"/>
            </a:avLst>
          </a:prstGeom>
          <a:noFill/>
          <a:ln>
            <a:noFill/>
          </a:ln>
          <a:effectLst>
            <a:outerShdw blurRad="50800" rotWithShape="0" algn="tl" dir="5400000" dist="50800">
              <a:srgbClr val="000000">
                <a:alpha val="42745"/>
              </a:srgbClr>
            </a:outerShdw>
          </a:effectLst>
        </p:spPr>
        <p:txBody>
          <a:bodyPr anchorCtr="0" anchor="t" bIns="45700" lIns="91425" spcFirstLastPara="1" rIns="91425" wrap="square" tIns="45700">
            <a:normAutofit/>
          </a:bodyPr>
          <a:lstStyle>
            <a:lvl1pPr lvl="0" marR="0" rtl="0" algn="ctr">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1pPr>
            <a:lvl2pPr lvl="1"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2pPr>
            <a:lvl3pPr lvl="2"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3pPr>
            <a:lvl4pPr lvl="3"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4pPr>
            <a:lvl5pPr lvl="4"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5pPr>
            <a:lvl6pPr lvl="5"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6pPr>
            <a:lvl7pPr lvl="6"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7pPr>
            <a:lvl8pPr lvl="7"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8pPr>
            <a:lvl9pPr lvl="8"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9pPr>
          </a:lstStyle>
          <a:p/>
        </p:txBody>
      </p:sp>
      <p:sp>
        <p:nvSpPr>
          <p:cNvPr id="137" name="Google Shape;137;p25"/>
          <p:cNvSpPr txBox="1"/>
          <p:nvPr>
            <p:ph idx="1" type="body"/>
          </p:nvPr>
        </p:nvSpPr>
        <p:spPr>
          <a:xfrm>
            <a:off x="1154954" y="5536665"/>
            <a:ext cx="8825658" cy="49371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solidFill>
                  <a:srgbClr val="EE52A4"/>
                </a:solidFill>
              </a:defRPr>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38" name="Google Shape;138;p25"/>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25"/>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25"/>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2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showMasterSp="0">
  <p:cSld name="Title and Caption">
    <p:spTree>
      <p:nvGrpSpPr>
        <p:cNvPr id="142" name="Shape 142"/>
        <p:cNvGrpSpPr/>
        <p:nvPr/>
      </p:nvGrpSpPr>
      <p:grpSpPr>
        <a:xfrm>
          <a:off x="0" y="0"/>
          <a:ext cx="0" cy="0"/>
          <a:chOff x="0" y="0"/>
          <a:chExt cx="0" cy="0"/>
        </a:xfrm>
      </p:grpSpPr>
      <p:grpSp>
        <p:nvGrpSpPr>
          <p:cNvPr id="143" name="Google Shape;143;p26"/>
          <p:cNvGrpSpPr/>
          <p:nvPr/>
        </p:nvGrpSpPr>
        <p:grpSpPr>
          <a:xfrm>
            <a:off x="0" y="0"/>
            <a:ext cx="12192000" cy="6858000"/>
            <a:chOff x="0" y="0"/>
            <a:chExt cx="12192000" cy="6858000"/>
          </a:xfrm>
        </p:grpSpPr>
        <p:sp>
          <p:nvSpPr>
            <p:cNvPr id="144" name="Google Shape;144;p26"/>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26"/>
            <p:cNvSpPr/>
            <p:nvPr/>
          </p:nvSpPr>
          <p:spPr>
            <a:xfrm>
              <a:off x="0" y="2667000"/>
              <a:ext cx="4191000" cy="4191000"/>
            </a:xfrm>
            <a:prstGeom prst="ellipse">
              <a:avLst/>
            </a:prstGeom>
            <a:gradFill>
              <a:gsLst>
                <a:gs pos="0">
                  <a:srgbClr val="9B6BF2">
                    <a:alpha val="10980"/>
                  </a:srgbClr>
                </a:gs>
                <a:gs pos="36000">
                  <a:srgbClr val="9B6BF2">
                    <a:alpha val="9803"/>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26"/>
            <p:cNvSpPr/>
            <p:nvPr/>
          </p:nvSpPr>
          <p:spPr>
            <a:xfrm>
              <a:off x="0" y="2895600"/>
              <a:ext cx="2362200" cy="2362200"/>
            </a:xfrm>
            <a:prstGeom prst="ellipse">
              <a:avLst/>
            </a:prstGeom>
            <a:gradFill>
              <a:gsLst>
                <a:gs pos="0">
                  <a:srgbClr val="9B6BF2">
                    <a:alpha val="7843"/>
                  </a:srgbClr>
                </a:gs>
                <a:gs pos="36000">
                  <a:srgbClr val="9B6BF2">
                    <a:alpha val="7843"/>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26"/>
            <p:cNvSpPr/>
            <p:nvPr/>
          </p:nvSpPr>
          <p:spPr>
            <a:xfrm>
              <a:off x="8609012" y="5867400"/>
              <a:ext cx="990600" cy="990600"/>
            </a:xfrm>
            <a:prstGeom prst="ellipse">
              <a:avLst/>
            </a:prstGeom>
            <a:gradFill>
              <a:gsLst>
                <a:gs pos="0">
                  <a:srgbClr val="9B6BF2">
                    <a:alpha val="13725"/>
                  </a:srgbClr>
                </a:gs>
                <a:gs pos="36000">
                  <a:srgbClr val="9B6BF2">
                    <a:alpha val="6666"/>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26"/>
            <p:cNvSpPr/>
            <p:nvPr/>
          </p:nvSpPr>
          <p:spPr>
            <a:xfrm>
              <a:off x="8609012" y="1676400"/>
              <a:ext cx="2819400" cy="2819400"/>
            </a:xfrm>
            <a:prstGeom prst="ellipse">
              <a:avLst/>
            </a:prstGeom>
            <a:gradFill>
              <a:gsLst>
                <a:gs pos="0">
                  <a:srgbClr val="9B6BF2">
                    <a:alpha val="6666"/>
                  </a:srgbClr>
                </a:gs>
                <a:gs pos="36000">
                  <a:srgbClr val="9B6BF2">
                    <a:alpha val="5882"/>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26"/>
            <p:cNvSpPr/>
            <p:nvPr/>
          </p:nvSpPr>
          <p:spPr>
            <a:xfrm>
              <a:off x="7999412" y="8464"/>
              <a:ext cx="1600200" cy="1600200"/>
            </a:xfrm>
            <a:prstGeom prst="ellipse">
              <a:avLst/>
            </a:prstGeom>
            <a:gradFill>
              <a:gsLst>
                <a:gs pos="0">
                  <a:srgbClr val="9B6BF2">
                    <a:alpha val="13725"/>
                  </a:srgbClr>
                </a:gs>
                <a:gs pos="36000">
                  <a:srgbClr val="9B6BF2">
                    <a:alpha val="6666"/>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26"/>
            <p:cNvSpPr/>
            <p:nvPr/>
          </p:nvSpPr>
          <p:spPr>
            <a:xfrm rot="-589932">
              <a:off x="8490951" y="2714874"/>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26"/>
            <p:cNvSpPr/>
            <p:nvPr/>
          </p:nvSpPr>
          <p:spPr>
            <a:xfrm>
              <a:off x="455612" y="2801319"/>
              <a:ext cx="11277600" cy="3602637"/>
            </a:xfrm>
            <a:custGeom>
              <a:rect b="b" l="l" r="r" t="t"/>
              <a:pathLst>
                <a:path extrusionOk="0" h="7946" w="10000">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lt1"/>
            </a:solidFill>
            <a:ln>
              <a:noFill/>
            </a:ln>
          </p:spPr>
        </p:sp>
        <p:sp>
          <p:nvSpPr>
            <p:cNvPr id="152" name="Google Shape;152;p26"/>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53" name="Google Shape;153;p26"/>
          <p:cNvSpPr txBox="1"/>
          <p:nvPr>
            <p:ph type="title"/>
          </p:nvPr>
        </p:nvSpPr>
        <p:spPr>
          <a:xfrm>
            <a:off x="1148798" y="1063417"/>
            <a:ext cx="8831816" cy="1372986"/>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4000"/>
              <a:buFont typeface="Century Gothic"/>
              <a:buNone/>
              <a:defRPr sz="4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26"/>
          <p:cNvSpPr txBox="1"/>
          <p:nvPr>
            <p:ph idx="1" type="body"/>
          </p:nvPr>
        </p:nvSpPr>
        <p:spPr>
          <a:xfrm>
            <a:off x="1154954" y="3543300"/>
            <a:ext cx="8825659" cy="2476500"/>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55" name="Google Shape;155;p26"/>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6" name="Google Shape;156;p26"/>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7" name="Google Shape;157;p26"/>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2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showMasterSp="0">
  <p:cSld name="Quote with Caption">
    <p:spTree>
      <p:nvGrpSpPr>
        <p:cNvPr id="159" name="Shape 159"/>
        <p:cNvGrpSpPr/>
        <p:nvPr/>
      </p:nvGrpSpPr>
      <p:grpSpPr>
        <a:xfrm>
          <a:off x="0" y="0"/>
          <a:ext cx="0" cy="0"/>
          <a:chOff x="0" y="0"/>
          <a:chExt cx="0" cy="0"/>
        </a:xfrm>
      </p:grpSpPr>
      <p:grpSp>
        <p:nvGrpSpPr>
          <p:cNvPr id="160" name="Google Shape;160;p27"/>
          <p:cNvGrpSpPr/>
          <p:nvPr/>
        </p:nvGrpSpPr>
        <p:grpSpPr>
          <a:xfrm>
            <a:off x="0" y="0"/>
            <a:ext cx="12192000" cy="6858000"/>
            <a:chOff x="0" y="0"/>
            <a:chExt cx="12192000" cy="6858000"/>
          </a:xfrm>
        </p:grpSpPr>
        <p:sp>
          <p:nvSpPr>
            <p:cNvPr id="161" name="Google Shape;161;p27"/>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27"/>
            <p:cNvSpPr/>
            <p:nvPr/>
          </p:nvSpPr>
          <p:spPr>
            <a:xfrm>
              <a:off x="0" y="2667000"/>
              <a:ext cx="4191000" cy="4191000"/>
            </a:xfrm>
            <a:prstGeom prst="ellipse">
              <a:avLst/>
            </a:prstGeom>
            <a:gradFill>
              <a:gsLst>
                <a:gs pos="0">
                  <a:srgbClr val="9B6BF2">
                    <a:alpha val="10980"/>
                  </a:srgbClr>
                </a:gs>
                <a:gs pos="36000">
                  <a:srgbClr val="9B6BF2">
                    <a:alpha val="9803"/>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27"/>
            <p:cNvSpPr/>
            <p:nvPr/>
          </p:nvSpPr>
          <p:spPr>
            <a:xfrm>
              <a:off x="0" y="2895600"/>
              <a:ext cx="2362200" cy="2362200"/>
            </a:xfrm>
            <a:prstGeom prst="ellipse">
              <a:avLst/>
            </a:prstGeom>
            <a:gradFill>
              <a:gsLst>
                <a:gs pos="0">
                  <a:srgbClr val="9B6BF2">
                    <a:alpha val="7843"/>
                  </a:srgbClr>
                </a:gs>
                <a:gs pos="36000">
                  <a:srgbClr val="9B6BF2">
                    <a:alpha val="7843"/>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27"/>
            <p:cNvSpPr/>
            <p:nvPr/>
          </p:nvSpPr>
          <p:spPr>
            <a:xfrm>
              <a:off x="8609012" y="5867400"/>
              <a:ext cx="990600" cy="990600"/>
            </a:xfrm>
            <a:prstGeom prst="ellipse">
              <a:avLst/>
            </a:prstGeom>
            <a:gradFill>
              <a:gsLst>
                <a:gs pos="0">
                  <a:srgbClr val="9B6BF2">
                    <a:alpha val="13725"/>
                  </a:srgbClr>
                </a:gs>
                <a:gs pos="36000">
                  <a:srgbClr val="9B6BF2">
                    <a:alpha val="6666"/>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27"/>
            <p:cNvSpPr/>
            <p:nvPr/>
          </p:nvSpPr>
          <p:spPr>
            <a:xfrm>
              <a:off x="8609012" y="1676400"/>
              <a:ext cx="2819400" cy="2819400"/>
            </a:xfrm>
            <a:prstGeom prst="ellipse">
              <a:avLst/>
            </a:prstGeom>
            <a:gradFill>
              <a:gsLst>
                <a:gs pos="0">
                  <a:srgbClr val="9B6BF2">
                    <a:alpha val="6666"/>
                  </a:srgbClr>
                </a:gs>
                <a:gs pos="36000">
                  <a:srgbClr val="9B6BF2">
                    <a:alpha val="5882"/>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27"/>
            <p:cNvSpPr/>
            <p:nvPr/>
          </p:nvSpPr>
          <p:spPr>
            <a:xfrm>
              <a:off x="7999412" y="8464"/>
              <a:ext cx="1600200" cy="1600200"/>
            </a:xfrm>
            <a:prstGeom prst="ellipse">
              <a:avLst/>
            </a:prstGeom>
            <a:gradFill>
              <a:gsLst>
                <a:gs pos="0">
                  <a:srgbClr val="9B6BF2">
                    <a:alpha val="13725"/>
                  </a:srgbClr>
                </a:gs>
                <a:gs pos="36000">
                  <a:srgbClr val="9B6BF2">
                    <a:alpha val="6666"/>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27"/>
            <p:cNvSpPr/>
            <p:nvPr/>
          </p:nvSpPr>
          <p:spPr>
            <a:xfrm rot="-589932">
              <a:off x="8490951" y="4185117"/>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27"/>
            <p:cNvSpPr/>
            <p:nvPr/>
          </p:nvSpPr>
          <p:spPr>
            <a:xfrm>
              <a:off x="455612" y="4241801"/>
              <a:ext cx="11277600" cy="2337161"/>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69" name="Google Shape;169;p27"/>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70" name="Google Shape;170;p27"/>
          <p:cNvSpPr txBox="1"/>
          <p:nvPr/>
        </p:nvSpPr>
        <p:spPr>
          <a:xfrm>
            <a:off x="881566" y="607336"/>
            <a:ext cx="801912" cy="1569660"/>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9600" u="none" cap="none" strike="noStrike">
                <a:solidFill>
                  <a:srgbClr val="EE52A4"/>
                </a:solidFill>
                <a:latin typeface="Arial"/>
                <a:ea typeface="Arial"/>
                <a:cs typeface="Arial"/>
                <a:sym typeface="Arial"/>
              </a:rPr>
              <a:t>“</a:t>
            </a:r>
            <a:endParaRPr/>
          </a:p>
        </p:txBody>
      </p:sp>
      <p:sp>
        <p:nvSpPr>
          <p:cNvPr id="171" name="Google Shape;171;p27"/>
          <p:cNvSpPr txBox="1"/>
          <p:nvPr/>
        </p:nvSpPr>
        <p:spPr>
          <a:xfrm>
            <a:off x="9884458" y="2613787"/>
            <a:ext cx="652763" cy="1569660"/>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9600" u="none" cap="none" strike="noStrike">
                <a:solidFill>
                  <a:srgbClr val="EE52A4"/>
                </a:solidFill>
                <a:latin typeface="Arial"/>
                <a:ea typeface="Arial"/>
                <a:cs typeface="Arial"/>
                <a:sym typeface="Arial"/>
              </a:rPr>
              <a:t>”</a:t>
            </a:r>
            <a:endParaRPr/>
          </a:p>
        </p:txBody>
      </p:sp>
      <p:sp>
        <p:nvSpPr>
          <p:cNvPr id="172" name="Google Shape;172;p27"/>
          <p:cNvSpPr txBox="1"/>
          <p:nvPr>
            <p:ph type="title"/>
          </p:nvPr>
        </p:nvSpPr>
        <p:spPr>
          <a:xfrm>
            <a:off x="1581878" y="982134"/>
            <a:ext cx="8453906" cy="269663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4000"/>
              <a:buFont typeface="Century Gothic"/>
              <a:buNone/>
              <a:defRPr sz="4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3" name="Google Shape;173;p27"/>
          <p:cNvSpPr txBox="1"/>
          <p:nvPr>
            <p:ph idx="1" type="body"/>
          </p:nvPr>
        </p:nvSpPr>
        <p:spPr>
          <a:xfrm>
            <a:off x="1945945" y="3678766"/>
            <a:ext cx="7731219" cy="34217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b="0" i="0" sz="1400" cap="small">
                <a:solidFill>
                  <a:srgbClr val="EE52A4"/>
                </a:solidFill>
                <a:latin typeface="Century Gothic"/>
                <a:ea typeface="Century Gothic"/>
                <a:cs typeface="Century Gothic"/>
                <a:sym typeface="Century Gothic"/>
              </a:defRPr>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74" name="Google Shape;174;p27"/>
          <p:cNvSpPr txBox="1"/>
          <p:nvPr>
            <p:ph idx="2" type="body"/>
          </p:nvPr>
        </p:nvSpPr>
        <p:spPr>
          <a:xfrm>
            <a:off x="1154954" y="5029199"/>
            <a:ext cx="9244897" cy="997857"/>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75" name="Google Shape;175;p27"/>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6" name="Google Shape;176;p27"/>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7" name="Google Shape;177;p27"/>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2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showMasterSp="0">
  <p:cSld name="Name Card">
    <p:spTree>
      <p:nvGrpSpPr>
        <p:cNvPr id="179" name="Shape 179"/>
        <p:cNvGrpSpPr/>
        <p:nvPr/>
      </p:nvGrpSpPr>
      <p:grpSpPr>
        <a:xfrm>
          <a:off x="0" y="0"/>
          <a:ext cx="0" cy="0"/>
          <a:chOff x="0" y="0"/>
          <a:chExt cx="0" cy="0"/>
        </a:xfrm>
      </p:grpSpPr>
      <p:grpSp>
        <p:nvGrpSpPr>
          <p:cNvPr id="180" name="Google Shape;180;p28"/>
          <p:cNvGrpSpPr/>
          <p:nvPr/>
        </p:nvGrpSpPr>
        <p:grpSpPr>
          <a:xfrm>
            <a:off x="0" y="0"/>
            <a:ext cx="12192000" cy="6858000"/>
            <a:chOff x="0" y="0"/>
            <a:chExt cx="12192000" cy="6858000"/>
          </a:xfrm>
        </p:grpSpPr>
        <p:sp>
          <p:nvSpPr>
            <p:cNvPr id="181" name="Google Shape;181;p28"/>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28"/>
            <p:cNvSpPr/>
            <p:nvPr/>
          </p:nvSpPr>
          <p:spPr>
            <a:xfrm>
              <a:off x="0" y="2667000"/>
              <a:ext cx="4191000" cy="4191000"/>
            </a:xfrm>
            <a:prstGeom prst="ellipse">
              <a:avLst/>
            </a:prstGeom>
            <a:gradFill>
              <a:gsLst>
                <a:gs pos="0">
                  <a:srgbClr val="9B6BF2">
                    <a:alpha val="10980"/>
                  </a:srgbClr>
                </a:gs>
                <a:gs pos="36000">
                  <a:srgbClr val="9B6BF2">
                    <a:alpha val="9803"/>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28"/>
            <p:cNvSpPr/>
            <p:nvPr/>
          </p:nvSpPr>
          <p:spPr>
            <a:xfrm>
              <a:off x="0" y="2895600"/>
              <a:ext cx="2362200" cy="2362200"/>
            </a:xfrm>
            <a:prstGeom prst="ellipse">
              <a:avLst/>
            </a:prstGeom>
            <a:gradFill>
              <a:gsLst>
                <a:gs pos="0">
                  <a:srgbClr val="9B6BF2">
                    <a:alpha val="7843"/>
                  </a:srgbClr>
                </a:gs>
                <a:gs pos="36000">
                  <a:srgbClr val="9B6BF2">
                    <a:alpha val="7843"/>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28"/>
            <p:cNvSpPr/>
            <p:nvPr/>
          </p:nvSpPr>
          <p:spPr>
            <a:xfrm>
              <a:off x="8609012" y="5867400"/>
              <a:ext cx="990600" cy="990600"/>
            </a:xfrm>
            <a:prstGeom prst="ellipse">
              <a:avLst/>
            </a:prstGeom>
            <a:gradFill>
              <a:gsLst>
                <a:gs pos="0">
                  <a:srgbClr val="9B6BF2">
                    <a:alpha val="13725"/>
                  </a:srgbClr>
                </a:gs>
                <a:gs pos="36000">
                  <a:srgbClr val="9B6BF2">
                    <a:alpha val="6666"/>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28"/>
            <p:cNvSpPr/>
            <p:nvPr/>
          </p:nvSpPr>
          <p:spPr>
            <a:xfrm>
              <a:off x="8609012" y="1676400"/>
              <a:ext cx="2819400" cy="2819400"/>
            </a:xfrm>
            <a:prstGeom prst="ellipse">
              <a:avLst/>
            </a:prstGeom>
            <a:gradFill>
              <a:gsLst>
                <a:gs pos="0">
                  <a:srgbClr val="9B6BF2">
                    <a:alpha val="6666"/>
                  </a:srgbClr>
                </a:gs>
                <a:gs pos="36000">
                  <a:srgbClr val="9B6BF2">
                    <a:alpha val="5882"/>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28"/>
            <p:cNvSpPr/>
            <p:nvPr/>
          </p:nvSpPr>
          <p:spPr>
            <a:xfrm>
              <a:off x="7999412" y="8464"/>
              <a:ext cx="1600200" cy="1600200"/>
            </a:xfrm>
            <a:prstGeom prst="ellipse">
              <a:avLst/>
            </a:prstGeom>
            <a:gradFill>
              <a:gsLst>
                <a:gs pos="0">
                  <a:srgbClr val="9B6BF2">
                    <a:alpha val="13725"/>
                  </a:srgbClr>
                </a:gs>
                <a:gs pos="36000">
                  <a:srgbClr val="9B6BF2">
                    <a:alpha val="6666"/>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28"/>
            <p:cNvSpPr/>
            <p:nvPr/>
          </p:nvSpPr>
          <p:spPr>
            <a:xfrm rot="-589932">
              <a:off x="8490951" y="4193583"/>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28"/>
            <p:cNvSpPr/>
            <p:nvPr/>
          </p:nvSpPr>
          <p:spPr>
            <a:xfrm>
              <a:off x="455612" y="4241801"/>
              <a:ext cx="11277600" cy="2337161"/>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189" name="Google Shape;189;p28"/>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190" name="Google Shape;190;p28"/>
          <p:cNvSpPr txBox="1"/>
          <p:nvPr>
            <p:ph type="title"/>
          </p:nvPr>
        </p:nvSpPr>
        <p:spPr>
          <a:xfrm>
            <a:off x="1154954" y="2370667"/>
            <a:ext cx="8825660" cy="1822514"/>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1" name="Google Shape;191;p28"/>
          <p:cNvSpPr txBox="1"/>
          <p:nvPr>
            <p:ph idx="1" type="body"/>
          </p:nvPr>
        </p:nvSpPr>
        <p:spPr>
          <a:xfrm>
            <a:off x="1154954" y="5024967"/>
            <a:ext cx="8825659"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cap="none">
                <a:solidFill>
                  <a:srgbClr val="EE52A4"/>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92" name="Google Shape;192;p28"/>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3" name="Google Shape;193;p28"/>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4" name="Google Shape;194;p28"/>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28"/>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96" name="Shape 196"/>
        <p:cNvGrpSpPr/>
        <p:nvPr/>
      </p:nvGrpSpPr>
      <p:grpSpPr>
        <a:xfrm>
          <a:off x="0" y="0"/>
          <a:ext cx="0" cy="0"/>
          <a:chOff x="0" y="0"/>
          <a:chExt cx="0" cy="0"/>
        </a:xfrm>
      </p:grpSpPr>
      <p:sp>
        <p:nvSpPr>
          <p:cNvPr id="197" name="Google Shape;197;p29"/>
          <p:cNvSpPr txBox="1"/>
          <p:nvPr>
            <p:ph type="title"/>
          </p:nvPr>
        </p:nvSpPr>
        <p:spPr>
          <a:xfrm>
            <a:off x="1154954" y="973668"/>
            <a:ext cx="8825659" cy="70696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3600"/>
              <a:buFont typeface="Century Gothic"/>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8" name="Google Shape;198;p29"/>
          <p:cNvSpPr txBox="1"/>
          <p:nvPr>
            <p:ph idx="1" type="body"/>
          </p:nvPr>
        </p:nvSpPr>
        <p:spPr>
          <a:xfrm>
            <a:off x="1154954" y="2603502"/>
            <a:ext cx="314187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EE52A4"/>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99" name="Google Shape;199;p29"/>
          <p:cNvSpPr txBox="1"/>
          <p:nvPr>
            <p:ph idx="2" type="body"/>
          </p:nvPr>
        </p:nvSpPr>
        <p:spPr>
          <a:xfrm>
            <a:off x="1154953" y="3179764"/>
            <a:ext cx="3141879" cy="2847293"/>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200" name="Google Shape;200;p29"/>
          <p:cNvSpPr txBox="1"/>
          <p:nvPr>
            <p:ph idx="3" type="body"/>
          </p:nvPr>
        </p:nvSpPr>
        <p:spPr>
          <a:xfrm>
            <a:off x="4512721" y="2603500"/>
            <a:ext cx="3147009"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EE52A4"/>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201" name="Google Shape;201;p29"/>
          <p:cNvSpPr txBox="1"/>
          <p:nvPr>
            <p:ph idx="4" type="body"/>
          </p:nvPr>
        </p:nvSpPr>
        <p:spPr>
          <a:xfrm>
            <a:off x="4512721" y="3179763"/>
            <a:ext cx="3147009" cy="2847293"/>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202" name="Google Shape;202;p29"/>
          <p:cNvSpPr txBox="1"/>
          <p:nvPr>
            <p:ph idx="5" type="body"/>
          </p:nvPr>
        </p:nvSpPr>
        <p:spPr>
          <a:xfrm>
            <a:off x="7888135" y="2603501"/>
            <a:ext cx="3145730"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EE52A4"/>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203" name="Google Shape;203;p29"/>
          <p:cNvSpPr txBox="1"/>
          <p:nvPr>
            <p:ph idx="6" type="body"/>
          </p:nvPr>
        </p:nvSpPr>
        <p:spPr>
          <a:xfrm>
            <a:off x="7888329" y="3179762"/>
            <a:ext cx="3145536" cy="2847293"/>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cxnSp>
        <p:nvCxnSpPr>
          <p:cNvPr id="204" name="Google Shape;204;p29"/>
          <p:cNvCxnSpPr/>
          <p:nvPr/>
        </p:nvCxnSpPr>
        <p:spPr>
          <a:xfrm>
            <a:off x="4403971" y="2569633"/>
            <a:ext cx="0" cy="3492499"/>
          </a:xfrm>
          <a:prstGeom prst="straightConnector1">
            <a:avLst/>
          </a:prstGeom>
          <a:noFill/>
          <a:ln cap="flat" cmpd="sng" w="12700">
            <a:solidFill>
              <a:schemeClr val="accent1">
                <a:alpha val="40000"/>
              </a:schemeClr>
            </a:solidFill>
            <a:prstDash val="solid"/>
            <a:round/>
            <a:headEnd len="sm" w="sm" type="none"/>
            <a:tailEnd len="sm" w="sm" type="none"/>
          </a:ln>
        </p:spPr>
      </p:cxnSp>
      <p:cxnSp>
        <p:nvCxnSpPr>
          <p:cNvPr id="205" name="Google Shape;205;p29"/>
          <p:cNvCxnSpPr/>
          <p:nvPr/>
        </p:nvCxnSpPr>
        <p:spPr>
          <a:xfrm>
            <a:off x="7772401" y="2569633"/>
            <a:ext cx="0" cy="3492499"/>
          </a:xfrm>
          <a:prstGeom prst="straightConnector1">
            <a:avLst/>
          </a:prstGeom>
          <a:noFill/>
          <a:ln cap="flat" cmpd="sng" w="12700">
            <a:solidFill>
              <a:schemeClr val="accent1">
                <a:alpha val="40000"/>
              </a:schemeClr>
            </a:solidFill>
            <a:prstDash val="solid"/>
            <a:round/>
            <a:headEnd len="sm" w="sm" type="none"/>
            <a:tailEnd len="sm" w="sm" type="none"/>
          </a:ln>
        </p:spPr>
      </p:cxnSp>
      <p:sp>
        <p:nvSpPr>
          <p:cNvPr id="206" name="Google Shape;206;p29"/>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7" name="Google Shape;207;p29"/>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8" name="Google Shape;208;p29"/>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209" name="Shape 209"/>
        <p:cNvGrpSpPr/>
        <p:nvPr/>
      </p:nvGrpSpPr>
      <p:grpSpPr>
        <a:xfrm>
          <a:off x="0" y="0"/>
          <a:ext cx="0" cy="0"/>
          <a:chOff x="0" y="0"/>
          <a:chExt cx="0" cy="0"/>
        </a:xfrm>
      </p:grpSpPr>
      <p:sp>
        <p:nvSpPr>
          <p:cNvPr id="210" name="Google Shape;210;p30"/>
          <p:cNvSpPr txBox="1"/>
          <p:nvPr>
            <p:ph type="title"/>
          </p:nvPr>
        </p:nvSpPr>
        <p:spPr>
          <a:xfrm>
            <a:off x="1154954" y="973668"/>
            <a:ext cx="8825659" cy="70696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3600"/>
              <a:buFont typeface="Century Gothic"/>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1" name="Google Shape;211;p30"/>
          <p:cNvSpPr txBox="1"/>
          <p:nvPr>
            <p:ph idx="1" type="body"/>
          </p:nvPr>
        </p:nvSpPr>
        <p:spPr>
          <a:xfrm>
            <a:off x="1154954" y="4532844"/>
            <a:ext cx="305043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EE52A4"/>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212" name="Google Shape;212;p30"/>
          <p:cNvSpPr/>
          <p:nvPr>
            <p:ph idx="2" type="pic"/>
          </p:nvPr>
        </p:nvSpPr>
        <p:spPr>
          <a:xfrm>
            <a:off x="1334553" y="2603500"/>
            <a:ext cx="2691242" cy="1591510"/>
          </a:xfrm>
          <a:prstGeom prst="roundRect">
            <a:avLst>
              <a:gd fmla="val 1858" name="adj"/>
            </a:avLst>
          </a:prstGeom>
          <a:noFill/>
          <a:ln>
            <a:noFill/>
          </a:ln>
          <a:effectLst>
            <a:outerShdw blurRad="50800" rotWithShape="0" algn="tl" dir="5400000" dist="50800">
              <a:srgbClr val="000000">
                <a:alpha val="42745"/>
              </a:srgbClr>
            </a:outerShdw>
          </a:effectLst>
        </p:spPr>
        <p:txBody>
          <a:bodyPr anchorCtr="0" anchor="t" bIns="45700" lIns="91425" spcFirstLastPara="1" rIns="91425" wrap="square" tIns="45700">
            <a:normAutofit/>
          </a:bodyPr>
          <a:lstStyle>
            <a:lvl1pPr lvl="0" marR="0" rtl="0" algn="ctr">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1pPr>
            <a:lvl2pPr lvl="1"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2pPr>
            <a:lvl3pPr lvl="2"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3pPr>
            <a:lvl4pPr lvl="3"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4pPr>
            <a:lvl5pPr lvl="4"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5pPr>
            <a:lvl6pPr lvl="5"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6pPr>
            <a:lvl7pPr lvl="6"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7pPr>
            <a:lvl8pPr lvl="7"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8pPr>
            <a:lvl9pPr lvl="8"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9pPr>
          </a:lstStyle>
          <a:p/>
        </p:txBody>
      </p:sp>
      <p:sp>
        <p:nvSpPr>
          <p:cNvPr id="213" name="Google Shape;213;p30"/>
          <p:cNvSpPr txBox="1"/>
          <p:nvPr>
            <p:ph idx="3" type="body"/>
          </p:nvPr>
        </p:nvSpPr>
        <p:spPr>
          <a:xfrm>
            <a:off x="1154954" y="5109106"/>
            <a:ext cx="3050438" cy="91795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214" name="Google Shape;214;p30"/>
          <p:cNvSpPr txBox="1"/>
          <p:nvPr>
            <p:ph idx="4" type="body"/>
          </p:nvPr>
        </p:nvSpPr>
        <p:spPr>
          <a:xfrm>
            <a:off x="4568865" y="4532844"/>
            <a:ext cx="3050438" cy="576263"/>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EE52A4"/>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215" name="Google Shape;215;p30"/>
          <p:cNvSpPr/>
          <p:nvPr>
            <p:ph idx="5" type="pic"/>
          </p:nvPr>
        </p:nvSpPr>
        <p:spPr>
          <a:xfrm>
            <a:off x="4748462" y="2603500"/>
            <a:ext cx="2691243" cy="1591510"/>
          </a:xfrm>
          <a:prstGeom prst="roundRect">
            <a:avLst>
              <a:gd fmla="val 1858" name="adj"/>
            </a:avLst>
          </a:prstGeom>
          <a:noFill/>
          <a:ln>
            <a:noFill/>
          </a:ln>
          <a:effectLst>
            <a:outerShdw blurRad="50800" rotWithShape="0" algn="tl" dir="5400000" dist="50800">
              <a:srgbClr val="000000">
                <a:alpha val="42745"/>
              </a:srgbClr>
            </a:outerShdw>
          </a:effectLst>
        </p:spPr>
        <p:txBody>
          <a:bodyPr anchorCtr="0" anchor="t" bIns="45700" lIns="91425" spcFirstLastPara="1" rIns="91425" wrap="square" tIns="45700">
            <a:normAutofit/>
          </a:bodyPr>
          <a:lstStyle>
            <a:lvl1pPr lvl="0" marR="0" rtl="0" algn="ctr">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1pPr>
            <a:lvl2pPr lvl="1"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2pPr>
            <a:lvl3pPr lvl="2"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3pPr>
            <a:lvl4pPr lvl="3"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4pPr>
            <a:lvl5pPr lvl="4"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5pPr>
            <a:lvl6pPr lvl="5"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6pPr>
            <a:lvl7pPr lvl="6"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7pPr>
            <a:lvl8pPr lvl="7"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8pPr>
            <a:lvl9pPr lvl="8"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9pPr>
          </a:lstStyle>
          <a:p/>
        </p:txBody>
      </p:sp>
      <p:sp>
        <p:nvSpPr>
          <p:cNvPr id="216" name="Google Shape;216;p30"/>
          <p:cNvSpPr txBox="1"/>
          <p:nvPr>
            <p:ph idx="6" type="body"/>
          </p:nvPr>
        </p:nvSpPr>
        <p:spPr>
          <a:xfrm>
            <a:off x="4570172" y="5109105"/>
            <a:ext cx="3050438" cy="91795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217" name="Google Shape;217;p30"/>
          <p:cNvSpPr txBox="1"/>
          <p:nvPr>
            <p:ph idx="7" type="body"/>
          </p:nvPr>
        </p:nvSpPr>
        <p:spPr>
          <a:xfrm>
            <a:off x="7982775" y="4532845"/>
            <a:ext cx="3051095"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EE52A4"/>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218" name="Google Shape;218;p30"/>
          <p:cNvSpPr/>
          <p:nvPr>
            <p:ph idx="8" type="pic"/>
          </p:nvPr>
        </p:nvSpPr>
        <p:spPr>
          <a:xfrm>
            <a:off x="8163031" y="2603500"/>
            <a:ext cx="2691242" cy="1591510"/>
          </a:xfrm>
          <a:prstGeom prst="roundRect">
            <a:avLst>
              <a:gd fmla="val 1858" name="adj"/>
            </a:avLst>
          </a:prstGeom>
          <a:noFill/>
          <a:ln>
            <a:noFill/>
          </a:ln>
          <a:effectLst>
            <a:outerShdw blurRad="50800" rotWithShape="0" algn="tl" dir="5400000" dist="50800">
              <a:srgbClr val="000000">
                <a:alpha val="42745"/>
              </a:srgbClr>
            </a:outerShdw>
          </a:effectLst>
        </p:spPr>
        <p:txBody>
          <a:bodyPr anchorCtr="0" anchor="t" bIns="45700" lIns="91425" spcFirstLastPara="1" rIns="91425" wrap="square" tIns="45700">
            <a:normAutofit/>
          </a:bodyPr>
          <a:lstStyle>
            <a:lvl1pPr lvl="0" marR="0" rtl="0" algn="ctr">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1pPr>
            <a:lvl2pPr lvl="1"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2pPr>
            <a:lvl3pPr lvl="2"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3pPr>
            <a:lvl4pPr lvl="3"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4pPr>
            <a:lvl5pPr lvl="4"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5pPr>
            <a:lvl6pPr lvl="5"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6pPr>
            <a:lvl7pPr lvl="6"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7pPr>
            <a:lvl8pPr lvl="7"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8pPr>
            <a:lvl9pPr lvl="8" marR="0" rtl="0" algn="l">
              <a:spcBef>
                <a:spcPts val="1000"/>
              </a:spcBef>
              <a:spcAft>
                <a:spcPts val="0"/>
              </a:spcAft>
              <a:buClr>
                <a:schemeClr val="accent1"/>
              </a:buClr>
              <a:buSzPts val="1280"/>
              <a:buFont typeface="Noto Sans Symbols"/>
              <a:buNone/>
              <a:defRPr b="0" i="0" sz="1600" u="none" cap="none" strike="noStrike">
                <a:solidFill>
                  <a:srgbClr val="3F3F3F"/>
                </a:solidFill>
                <a:latin typeface="Century Gothic"/>
                <a:ea typeface="Century Gothic"/>
                <a:cs typeface="Century Gothic"/>
                <a:sym typeface="Century Gothic"/>
              </a:defRPr>
            </a:lvl9pPr>
          </a:lstStyle>
          <a:p/>
        </p:txBody>
      </p:sp>
      <p:sp>
        <p:nvSpPr>
          <p:cNvPr id="219" name="Google Shape;219;p30"/>
          <p:cNvSpPr txBox="1"/>
          <p:nvPr>
            <p:ph idx="9" type="body"/>
          </p:nvPr>
        </p:nvSpPr>
        <p:spPr>
          <a:xfrm>
            <a:off x="7982775" y="5109104"/>
            <a:ext cx="3051096" cy="91795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cxnSp>
        <p:nvCxnSpPr>
          <p:cNvPr id="220" name="Google Shape;220;p30"/>
          <p:cNvCxnSpPr/>
          <p:nvPr/>
        </p:nvCxnSpPr>
        <p:spPr>
          <a:xfrm>
            <a:off x="4405831" y="2569633"/>
            <a:ext cx="0" cy="3492499"/>
          </a:xfrm>
          <a:prstGeom prst="straightConnector1">
            <a:avLst/>
          </a:prstGeom>
          <a:noFill/>
          <a:ln cap="flat" cmpd="sng" w="12700">
            <a:solidFill>
              <a:schemeClr val="accent1">
                <a:alpha val="40000"/>
              </a:schemeClr>
            </a:solidFill>
            <a:prstDash val="solid"/>
            <a:round/>
            <a:headEnd len="sm" w="sm" type="none"/>
            <a:tailEnd len="sm" w="sm" type="none"/>
          </a:ln>
        </p:spPr>
      </p:cxnSp>
      <p:cxnSp>
        <p:nvCxnSpPr>
          <p:cNvPr id="221" name="Google Shape;221;p30"/>
          <p:cNvCxnSpPr/>
          <p:nvPr/>
        </p:nvCxnSpPr>
        <p:spPr>
          <a:xfrm>
            <a:off x="7797802" y="2569633"/>
            <a:ext cx="0" cy="3492499"/>
          </a:xfrm>
          <a:prstGeom prst="straightConnector1">
            <a:avLst/>
          </a:prstGeom>
          <a:noFill/>
          <a:ln cap="flat" cmpd="sng" w="12700">
            <a:solidFill>
              <a:schemeClr val="accent1">
                <a:alpha val="40000"/>
              </a:schemeClr>
            </a:solidFill>
            <a:prstDash val="solid"/>
            <a:round/>
            <a:headEnd len="sm" w="sm" type="none"/>
            <a:tailEnd len="sm" w="sm" type="none"/>
          </a:ln>
        </p:spPr>
      </p:cxnSp>
      <p:sp>
        <p:nvSpPr>
          <p:cNvPr id="222" name="Google Shape;222;p30"/>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3" name="Google Shape;223;p30"/>
          <p:cNvSpPr txBox="1"/>
          <p:nvPr>
            <p:ph idx="11" type="ftr"/>
          </p:nvPr>
        </p:nvSpPr>
        <p:spPr>
          <a:xfrm>
            <a:off x="561111" y="6391838"/>
            <a:ext cx="3644282"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4" name="Google Shape;224;p30"/>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225" name="Shape 225"/>
        <p:cNvGrpSpPr/>
        <p:nvPr/>
      </p:nvGrpSpPr>
      <p:grpSpPr>
        <a:xfrm>
          <a:off x="0" y="0"/>
          <a:ext cx="0" cy="0"/>
          <a:chOff x="0" y="0"/>
          <a:chExt cx="0" cy="0"/>
        </a:xfrm>
      </p:grpSpPr>
      <p:sp>
        <p:nvSpPr>
          <p:cNvPr id="226" name="Google Shape;226;p31"/>
          <p:cNvSpPr txBox="1"/>
          <p:nvPr>
            <p:ph type="title"/>
          </p:nvPr>
        </p:nvSpPr>
        <p:spPr>
          <a:xfrm>
            <a:off x="1154954" y="973668"/>
            <a:ext cx="8825659" cy="70696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7" name="Google Shape;227;p31"/>
          <p:cNvSpPr txBox="1"/>
          <p:nvPr>
            <p:ph idx="1" type="body"/>
          </p:nvPr>
        </p:nvSpPr>
        <p:spPr>
          <a:xfrm rot="5400000">
            <a:off x="3859634" y="-101180"/>
            <a:ext cx="3416300" cy="8825659"/>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228" name="Google Shape;228;p31"/>
          <p:cNvSpPr txBox="1"/>
          <p:nvPr>
            <p:ph idx="10" type="dt"/>
          </p:nvPr>
        </p:nvSpPr>
        <p:spPr>
          <a:xfrm>
            <a:off x="10695439" y="6391838"/>
            <a:ext cx="990599"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9" name="Google Shape;229;p31"/>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0" name="Google Shape;230;p31"/>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231" name="Shape 231"/>
        <p:cNvGrpSpPr/>
        <p:nvPr/>
      </p:nvGrpSpPr>
      <p:grpSpPr>
        <a:xfrm>
          <a:off x="0" y="0"/>
          <a:ext cx="0" cy="0"/>
          <a:chOff x="0" y="0"/>
          <a:chExt cx="0" cy="0"/>
        </a:xfrm>
      </p:grpSpPr>
      <p:grpSp>
        <p:nvGrpSpPr>
          <p:cNvPr id="232" name="Google Shape;232;p32"/>
          <p:cNvGrpSpPr/>
          <p:nvPr/>
        </p:nvGrpSpPr>
        <p:grpSpPr>
          <a:xfrm>
            <a:off x="0" y="0"/>
            <a:ext cx="12192000" cy="6858000"/>
            <a:chOff x="0" y="0"/>
            <a:chExt cx="12192000" cy="6858000"/>
          </a:xfrm>
        </p:grpSpPr>
        <p:sp>
          <p:nvSpPr>
            <p:cNvPr id="233" name="Google Shape;233;p32"/>
            <p:cNvSpPr/>
            <p:nvPr/>
          </p:nvSpPr>
          <p:spPr>
            <a:xfrm>
              <a:off x="0" y="0"/>
              <a:ext cx="12192000" cy="6858000"/>
            </a:xfrm>
            <a:prstGeom prst="rect">
              <a:avLst/>
            </a:prstGeom>
            <a:blipFill rotWithShape="1">
              <a:blip r:embed="rId2">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32"/>
            <p:cNvSpPr/>
            <p:nvPr/>
          </p:nvSpPr>
          <p:spPr>
            <a:xfrm>
              <a:off x="0" y="2667000"/>
              <a:ext cx="4191000" cy="4191000"/>
            </a:xfrm>
            <a:prstGeom prst="ellipse">
              <a:avLst/>
            </a:prstGeom>
            <a:gradFill>
              <a:gsLst>
                <a:gs pos="0">
                  <a:srgbClr val="9B6BF2">
                    <a:alpha val="10980"/>
                  </a:srgbClr>
                </a:gs>
                <a:gs pos="36000">
                  <a:srgbClr val="9B6BF2">
                    <a:alpha val="9803"/>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32"/>
            <p:cNvSpPr/>
            <p:nvPr/>
          </p:nvSpPr>
          <p:spPr>
            <a:xfrm>
              <a:off x="0" y="2895600"/>
              <a:ext cx="2362200" cy="2362200"/>
            </a:xfrm>
            <a:prstGeom prst="ellipse">
              <a:avLst/>
            </a:prstGeom>
            <a:gradFill>
              <a:gsLst>
                <a:gs pos="0">
                  <a:srgbClr val="9B6BF2">
                    <a:alpha val="7843"/>
                  </a:srgbClr>
                </a:gs>
                <a:gs pos="36000">
                  <a:srgbClr val="9B6BF2">
                    <a:alpha val="7843"/>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32"/>
            <p:cNvSpPr/>
            <p:nvPr/>
          </p:nvSpPr>
          <p:spPr>
            <a:xfrm>
              <a:off x="8609012" y="5867400"/>
              <a:ext cx="990600" cy="990600"/>
            </a:xfrm>
            <a:prstGeom prst="ellipse">
              <a:avLst/>
            </a:prstGeom>
            <a:gradFill>
              <a:gsLst>
                <a:gs pos="0">
                  <a:srgbClr val="9B6BF2">
                    <a:alpha val="13725"/>
                  </a:srgbClr>
                </a:gs>
                <a:gs pos="36000">
                  <a:srgbClr val="9B6BF2">
                    <a:alpha val="6666"/>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32"/>
            <p:cNvSpPr/>
            <p:nvPr/>
          </p:nvSpPr>
          <p:spPr>
            <a:xfrm>
              <a:off x="8609012" y="1676400"/>
              <a:ext cx="2819400" cy="2819400"/>
            </a:xfrm>
            <a:prstGeom prst="ellipse">
              <a:avLst/>
            </a:prstGeom>
            <a:gradFill>
              <a:gsLst>
                <a:gs pos="0">
                  <a:srgbClr val="9B6BF2">
                    <a:alpha val="6666"/>
                  </a:srgbClr>
                </a:gs>
                <a:gs pos="36000">
                  <a:srgbClr val="9B6BF2">
                    <a:alpha val="5882"/>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32"/>
            <p:cNvSpPr/>
            <p:nvPr/>
          </p:nvSpPr>
          <p:spPr>
            <a:xfrm>
              <a:off x="7999412" y="8464"/>
              <a:ext cx="1600200" cy="1600200"/>
            </a:xfrm>
            <a:prstGeom prst="ellipse">
              <a:avLst/>
            </a:prstGeom>
            <a:gradFill>
              <a:gsLst>
                <a:gs pos="0">
                  <a:srgbClr val="9B6BF2">
                    <a:alpha val="13725"/>
                  </a:srgbClr>
                </a:gs>
                <a:gs pos="36000">
                  <a:srgbClr val="9B6BF2">
                    <a:alpha val="6666"/>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 name="Google Shape;239;p32"/>
            <p:cNvSpPr/>
            <p:nvPr/>
          </p:nvSpPr>
          <p:spPr>
            <a:xfrm>
              <a:off x="414867" y="402165"/>
              <a:ext cx="6510866" cy="605367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32"/>
            <p:cNvSpPr/>
            <p:nvPr/>
          </p:nvSpPr>
          <p:spPr>
            <a:xfrm rot="5101749">
              <a:off x="6294738" y="4577737"/>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32"/>
            <p:cNvSpPr/>
            <p:nvPr/>
          </p:nvSpPr>
          <p:spPr>
            <a:xfrm rot="5400000">
              <a:off x="4449232" y="2801721"/>
              <a:ext cx="6053670" cy="1254558"/>
            </a:xfrm>
            <a:custGeom>
              <a:rect b="b" l="l" r="r" t="t"/>
              <a:pathLst>
                <a:path extrusionOk="0" h="8000" w="10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lt1"/>
            </a:solidFill>
            <a:ln>
              <a:noFill/>
            </a:ln>
          </p:spPr>
        </p:sp>
        <p:sp>
          <p:nvSpPr>
            <p:cNvPr id="242" name="Google Shape;242;p32"/>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243" name="Google Shape;243;p32"/>
          <p:cNvSpPr txBox="1"/>
          <p:nvPr>
            <p:ph type="title"/>
          </p:nvPr>
        </p:nvSpPr>
        <p:spPr>
          <a:xfrm rot="5400000">
            <a:off x="6915922" y="2947779"/>
            <a:ext cx="4748590" cy="1409965"/>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4" name="Google Shape;244;p32"/>
          <p:cNvSpPr txBox="1"/>
          <p:nvPr>
            <p:ph idx="1" type="body"/>
          </p:nvPr>
        </p:nvSpPr>
        <p:spPr>
          <a:xfrm rot="5400000">
            <a:off x="1908671" y="524749"/>
            <a:ext cx="4748590" cy="6256025"/>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245" name="Google Shape;245;p32"/>
          <p:cNvSpPr txBox="1"/>
          <p:nvPr>
            <p:ph idx="10" type="dt"/>
          </p:nvPr>
        </p:nvSpPr>
        <p:spPr>
          <a:xfrm>
            <a:off x="10653104" y="6391838"/>
            <a:ext cx="992135" cy="304799"/>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6" name="Google Shape;246;p32"/>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7" name="Google Shape;247;p32"/>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32"/>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2.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grpSp>
        <p:nvGrpSpPr>
          <p:cNvPr id="10" name="Google Shape;10;p15"/>
          <p:cNvGrpSpPr/>
          <p:nvPr/>
        </p:nvGrpSpPr>
        <p:grpSpPr>
          <a:xfrm>
            <a:off x="0" y="0"/>
            <a:ext cx="12192000" cy="6858000"/>
            <a:chOff x="0" y="0"/>
            <a:chExt cx="12192000" cy="6858000"/>
          </a:xfrm>
        </p:grpSpPr>
        <p:sp>
          <p:nvSpPr>
            <p:cNvPr id="11" name="Google Shape;11;p15"/>
            <p:cNvSpPr/>
            <p:nvPr/>
          </p:nvSpPr>
          <p:spPr>
            <a:xfrm>
              <a:off x="0" y="0"/>
              <a:ext cx="12192000" cy="6858000"/>
            </a:xfrm>
            <a:prstGeom prst="rect">
              <a:avLst/>
            </a:prstGeom>
            <a:blipFill rotWithShape="1">
              <a:blip r:embed="rId1">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15"/>
            <p:cNvSpPr/>
            <p:nvPr/>
          </p:nvSpPr>
          <p:spPr>
            <a:xfrm>
              <a:off x="0" y="2667000"/>
              <a:ext cx="4191000" cy="4191000"/>
            </a:xfrm>
            <a:prstGeom prst="ellipse">
              <a:avLst/>
            </a:prstGeom>
            <a:gradFill>
              <a:gsLst>
                <a:gs pos="0">
                  <a:srgbClr val="9B6BF2">
                    <a:alpha val="10980"/>
                  </a:srgbClr>
                </a:gs>
                <a:gs pos="36000">
                  <a:srgbClr val="9B6BF2">
                    <a:alpha val="9803"/>
                  </a:srgbClr>
                </a:gs>
                <a:gs pos="75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15"/>
            <p:cNvSpPr/>
            <p:nvPr/>
          </p:nvSpPr>
          <p:spPr>
            <a:xfrm>
              <a:off x="0" y="2895600"/>
              <a:ext cx="2362200" cy="2362200"/>
            </a:xfrm>
            <a:prstGeom prst="ellipse">
              <a:avLst/>
            </a:prstGeom>
            <a:gradFill>
              <a:gsLst>
                <a:gs pos="0">
                  <a:srgbClr val="9B6BF2">
                    <a:alpha val="7843"/>
                  </a:srgbClr>
                </a:gs>
                <a:gs pos="36000">
                  <a:srgbClr val="9B6BF2">
                    <a:alpha val="7843"/>
                  </a:srgbClr>
                </a:gs>
                <a:gs pos="72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15"/>
            <p:cNvSpPr/>
            <p:nvPr/>
          </p:nvSpPr>
          <p:spPr>
            <a:xfrm>
              <a:off x="8609012" y="5867400"/>
              <a:ext cx="990600" cy="990600"/>
            </a:xfrm>
            <a:prstGeom prst="ellipse">
              <a:avLst/>
            </a:prstGeom>
            <a:gradFill>
              <a:gsLst>
                <a:gs pos="0">
                  <a:srgbClr val="9B6BF2">
                    <a:alpha val="13725"/>
                  </a:srgbClr>
                </a:gs>
                <a:gs pos="36000">
                  <a:srgbClr val="9B6BF2">
                    <a:alpha val="6666"/>
                  </a:srgbClr>
                </a:gs>
                <a:gs pos="66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15"/>
            <p:cNvSpPr/>
            <p:nvPr/>
          </p:nvSpPr>
          <p:spPr>
            <a:xfrm>
              <a:off x="8609012" y="1676400"/>
              <a:ext cx="2819400" cy="2819400"/>
            </a:xfrm>
            <a:prstGeom prst="ellipse">
              <a:avLst/>
            </a:prstGeom>
            <a:gradFill>
              <a:gsLst>
                <a:gs pos="0">
                  <a:srgbClr val="9B6BF2">
                    <a:alpha val="6666"/>
                  </a:srgbClr>
                </a:gs>
                <a:gs pos="36000">
                  <a:srgbClr val="9B6BF2">
                    <a:alpha val="5882"/>
                  </a:srgbClr>
                </a:gs>
                <a:gs pos="69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5"/>
            <p:cNvSpPr/>
            <p:nvPr/>
          </p:nvSpPr>
          <p:spPr>
            <a:xfrm>
              <a:off x="7999412" y="8464"/>
              <a:ext cx="1600200" cy="1600200"/>
            </a:xfrm>
            <a:prstGeom prst="ellipse">
              <a:avLst/>
            </a:prstGeom>
            <a:gradFill>
              <a:gsLst>
                <a:gs pos="0">
                  <a:srgbClr val="9B6BF2">
                    <a:alpha val="13725"/>
                  </a:srgbClr>
                </a:gs>
                <a:gs pos="36000">
                  <a:srgbClr val="9B6BF2">
                    <a:alpha val="6666"/>
                  </a:srgbClr>
                </a:gs>
                <a:gs pos="73000">
                  <a:srgbClr val="9B6BF2">
                    <a:alpha val="0"/>
                  </a:srgbClr>
                </a:gs>
                <a:gs pos="100000">
                  <a:srgbClr val="9B6BF2">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15"/>
            <p:cNvSpPr/>
            <p:nvPr/>
          </p:nvSpPr>
          <p:spPr>
            <a:xfrm rot="-589932">
              <a:off x="8490951" y="1797517"/>
              <a:ext cx="3299407" cy="440924"/>
            </a:xfrm>
            <a:custGeom>
              <a:rect b="b" l="l" r="r" t="t"/>
              <a:pathLst>
                <a:path extrusionOk="0" h="5291" w="10000">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lt1">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15"/>
            <p:cNvSpPr/>
            <p:nvPr/>
          </p:nvSpPr>
          <p:spPr>
            <a:xfrm>
              <a:off x="459506" y="1866405"/>
              <a:ext cx="11277600" cy="4533900"/>
            </a:xfrm>
            <a:custGeom>
              <a:rect b="b" l="l" r="r" t="t"/>
              <a:pathLst>
                <a:path extrusionOk="0" h="2856" w="7104">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lt1"/>
            </a:solidFill>
            <a:ln>
              <a:noFill/>
            </a:ln>
          </p:spPr>
        </p:sp>
        <p:sp>
          <p:nvSpPr>
            <p:cNvPr id="19" name="Google Shape;19;p15"/>
            <p:cNvSpPr/>
            <p:nvPr/>
          </p:nvSpPr>
          <p:spPr>
            <a:xfrm>
              <a:off x="0" y="1587"/>
              <a:ext cx="12192000" cy="6856413"/>
            </a:xfrm>
            <a:custGeom>
              <a:rect b="b" l="l" r="r" t="t"/>
              <a:pathLst>
                <a:path extrusionOk="0" h="8638" w="15356">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lt1"/>
            </a:solidFill>
            <a:ln>
              <a:noFill/>
            </a:ln>
          </p:spPr>
        </p:sp>
      </p:grpSp>
      <p:sp>
        <p:nvSpPr>
          <p:cNvPr id="20" name="Google Shape;20;p15"/>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Clr>
                <a:schemeClr val="lt2"/>
              </a:buClr>
              <a:buSzPts val="3600"/>
              <a:buFont typeface="Century Gothic"/>
              <a:buNone/>
              <a:defRPr b="0" i="0" sz="3600" u="none" cap="none" strike="noStrike">
                <a:solidFill>
                  <a:schemeClr val="lt2"/>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21" name="Google Shape;21;p15"/>
          <p:cNvSpPr txBox="1"/>
          <p:nvPr>
            <p:ph idx="1" type="body"/>
          </p:nvPr>
        </p:nvSpPr>
        <p:spPr>
          <a:xfrm>
            <a:off x="1154954" y="2603500"/>
            <a:ext cx="8761413" cy="3416300"/>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3F3F3F"/>
                </a:solidFill>
                <a:latin typeface="Century Gothic"/>
                <a:ea typeface="Century Gothic"/>
                <a:cs typeface="Century Gothic"/>
                <a:sym typeface="Century Gothic"/>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3F3F3F"/>
                </a:solidFill>
                <a:latin typeface="Century Gothic"/>
                <a:ea typeface="Century Gothic"/>
                <a:cs typeface="Century Gothic"/>
                <a:sym typeface="Century Gothic"/>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3F3F3F"/>
                </a:solidFill>
                <a:latin typeface="Century Gothic"/>
                <a:ea typeface="Century Gothic"/>
                <a:cs typeface="Century Gothic"/>
                <a:sym typeface="Century Gothic"/>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Century Gothic"/>
                <a:ea typeface="Century Gothic"/>
                <a:cs typeface="Century Gothic"/>
                <a:sym typeface="Century Gothic"/>
              </a:defRPr>
            </a:lvl9pPr>
          </a:lstStyle>
          <a:p/>
        </p:txBody>
      </p:sp>
      <p:sp>
        <p:nvSpPr>
          <p:cNvPr id="22" name="Google Shape;22;p15"/>
          <p:cNvSpPr txBox="1"/>
          <p:nvPr>
            <p:ph idx="10" type="dt"/>
          </p:nvPr>
        </p:nvSpPr>
        <p:spPr>
          <a:xfrm>
            <a:off x="10653104" y="6391838"/>
            <a:ext cx="990599" cy="304799"/>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1" i="0" sz="1000" u="none" cap="none" strike="noStrike">
                <a:solidFill>
                  <a:schemeClr val="accen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23" name="Google Shape;23;p15"/>
          <p:cNvSpPr txBox="1"/>
          <p:nvPr>
            <p:ph idx="11" type="ftr"/>
          </p:nvPr>
        </p:nvSpPr>
        <p:spPr>
          <a:xfrm>
            <a:off x="561110" y="6391838"/>
            <a:ext cx="3859795" cy="304801"/>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1" i="0" sz="1000" u="none" cap="none" strike="noStrike">
                <a:solidFill>
                  <a:schemeClr val="accen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24" name="Google Shape;24;p15"/>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1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rtl="0" algn="ctr">
              <a:spcBef>
                <a:spcPts val="0"/>
              </a:spcBef>
              <a:buNone/>
              <a:defRPr b="0" i="0" sz="2800" u="none" cap="none" strike="noStrike">
                <a:solidFill>
                  <a:schemeClr val="lt1"/>
                </a:solidFill>
                <a:latin typeface="Century Gothic"/>
                <a:ea typeface="Century Gothic"/>
                <a:cs typeface="Century Gothic"/>
                <a:sym typeface="Century Gothic"/>
              </a:defRPr>
            </a:lvl1pPr>
            <a:lvl2pPr indent="0" lvl="1" marL="0" marR="0" rtl="0" algn="ctr">
              <a:spcBef>
                <a:spcPts val="0"/>
              </a:spcBef>
              <a:buNone/>
              <a:defRPr b="0" i="0" sz="2800" u="none" cap="none" strike="noStrike">
                <a:solidFill>
                  <a:schemeClr val="lt1"/>
                </a:solidFill>
                <a:latin typeface="Century Gothic"/>
                <a:ea typeface="Century Gothic"/>
                <a:cs typeface="Century Gothic"/>
                <a:sym typeface="Century Gothic"/>
              </a:defRPr>
            </a:lvl2pPr>
            <a:lvl3pPr indent="0" lvl="2" marL="0" marR="0" rtl="0" algn="ctr">
              <a:spcBef>
                <a:spcPts val="0"/>
              </a:spcBef>
              <a:buNone/>
              <a:defRPr b="0" i="0" sz="2800" u="none" cap="none" strike="noStrike">
                <a:solidFill>
                  <a:schemeClr val="lt1"/>
                </a:solidFill>
                <a:latin typeface="Century Gothic"/>
                <a:ea typeface="Century Gothic"/>
                <a:cs typeface="Century Gothic"/>
                <a:sym typeface="Century Gothic"/>
              </a:defRPr>
            </a:lvl3pPr>
            <a:lvl4pPr indent="0" lvl="3" marL="0" marR="0" rtl="0" algn="ctr">
              <a:spcBef>
                <a:spcPts val="0"/>
              </a:spcBef>
              <a:buNone/>
              <a:defRPr b="0" i="0" sz="2800" u="none" cap="none" strike="noStrike">
                <a:solidFill>
                  <a:schemeClr val="lt1"/>
                </a:solidFill>
                <a:latin typeface="Century Gothic"/>
                <a:ea typeface="Century Gothic"/>
                <a:cs typeface="Century Gothic"/>
                <a:sym typeface="Century Gothic"/>
              </a:defRPr>
            </a:lvl4pPr>
            <a:lvl5pPr indent="0" lvl="4" marL="0" marR="0" rtl="0" algn="ctr">
              <a:spcBef>
                <a:spcPts val="0"/>
              </a:spcBef>
              <a:buNone/>
              <a:defRPr b="0" i="0" sz="2800" u="none" cap="none" strike="noStrike">
                <a:solidFill>
                  <a:schemeClr val="lt1"/>
                </a:solidFill>
                <a:latin typeface="Century Gothic"/>
                <a:ea typeface="Century Gothic"/>
                <a:cs typeface="Century Gothic"/>
                <a:sym typeface="Century Gothic"/>
              </a:defRPr>
            </a:lvl5pPr>
            <a:lvl6pPr indent="0" lvl="5" marL="0" marR="0" rtl="0" algn="ctr">
              <a:spcBef>
                <a:spcPts val="0"/>
              </a:spcBef>
              <a:buNone/>
              <a:defRPr b="0" i="0" sz="2800" u="none" cap="none" strike="noStrike">
                <a:solidFill>
                  <a:schemeClr val="lt1"/>
                </a:solidFill>
                <a:latin typeface="Century Gothic"/>
                <a:ea typeface="Century Gothic"/>
                <a:cs typeface="Century Gothic"/>
                <a:sym typeface="Century Gothic"/>
              </a:defRPr>
            </a:lvl6pPr>
            <a:lvl7pPr indent="0" lvl="6" marL="0" marR="0" rtl="0" algn="ctr">
              <a:spcBef>
                <a:spcPts val="0"/>
              </a:spcBef>
              <a:buNone/>
              <a:defRPr b="0" i="0" sz="2800" u="none" cap="none" strike="noStrike">
                <a:solidFill>
                  <a:schemeClr val="lt1"/>
                </a:solidFill>
                <a:latin typeface="Century Gothic"/>
                <a:ea typeface="Century Gothic"/>
                <a:cs typeface="Century Gothic"/>
                <a:sym typeface="Century Gothic"/>
              </a:defRPr>
            </a:lvl7pPr>
            <a:lvl8pPr indent="0" lvl="7" marL="0" marR="0" rtl="0" algn="ctr">
              <a:spcBef>
                <a:spcPts val="0"/>
              </a:spcBef>
              <a:buNone/>
              <a:defRPr b="0" i="0" sz="2800" u="none" cap="none" strike="noStrike">
                <a:solidFill>
                  <a:schemeClr val="lt1"/>
                </a:solidFill>
                <a:latin typeface="Century Gothic"/>
                <a:ea typeface="Century Gothic"/>
                <a:cs typeface="Century Gothic"/>
                <a:sym typeface="Century Gothic"/>
              </a:defRPr>
            </a:lvl8pPr>
            <a:lvl9pPr indent="0" lvl="8" marL="0" marR="0" rtl="0" algn="ctr">
              <a:spcBef>
                <a:spcPts val="0"/>
              </a:spcBef>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7.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sp>
        <p:nvSpPr>
          <p:cNvPr id="253" name="Google Shape;253;p1"/>
          <p:cNvSpPr txBox="1"/>
          <p:nvPr>
            <p:ph type="ctrTitle"/>
          </p:nvPr>
        </p:nvSpPr>
        <p:spPr>
          <a:xfrm>
            <a:off x="1154955" y="2099733"/>
            <a:ext cx="8825658" cy="2677648"/>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lt2"/>
              </a:buClr>
              <a:buSzPts val="5400"/>
              <a:buFont typeface="Century Gothic"/>
              <a:buNone/>
            </a:pPr>
            <a:r>
              <a:rPr lang="en-US"/>
              <a:t>EFFECTIVE TEAM WORKING AND COMMUNICATION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2"/>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3200"/>
              <a:buFont typeface="Times New Roman"/>
              <a:buNone/>
            </a:pPr>
            <a:r>
              <a:rPr lang="en-US" sz="3200">
                <a:latin typeface="Times New Roman"/>
                <a:ea typeface="Times New Roman"/>
                <a:cs typeface="Times New Roman"/>
                <a:sym typeface="Times New Roman"/>
              </a:rPr>
              <a:t>INTRODUCTION</a:t>
            </a:r>
            <a:endParaRPr sz="3200"/>
          </a:p>
        </p:txBody>
      </p:sp>
      <p:sp>
        <p:nvSpPr>
          <p:cNvPr id="260" name="Google Shape;260;p2"/>
          <p:cNvSpPr txBox="1"/>
          <p:nvPr>
            <p:ph idx="1" type="body"/>
          </p:nvPr>
        </p:nvSpPr>
        <p:spPr>
          <a:xfrm>
            <a:off x="763068" y="2482202"/>
            <a:ext cx="5721707" cy="3983912"/>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lnSpc>
                <a:spcPct val="150000"/>
              </a:lnSpc>
              <a:spcBef>
                <a:spcPts val="0"/>
              </a:spcBef>
              <a:spcAft>
                <a:spcPts val="0"/>
              </a:spcAft>
              <a:buSzPct val="79999"/>
              <a:buChar char="►"/>
            </a:pPr>
            <a:r>
              <a:rPr lang="en-US" sz="1800">
                <a:latin typeface="Times New Roman"/>
                <a:ea typeface="Times New Roman"/>
                <a:cs typeface="Times New Roman"/>
                <a:sym typeface="Times New Roman"/>
              </a:rPr>
              <a:t>Productive communication with the organization's workforce is significant to identify the hidden opportunities and forecast critical threats.</a:t>
            </a:r>
            <a:endParaRPr/>
          </a:p>
          <a:p>
            <a:pPr indent="-342900" lvl="0" marL="342900" rtl="0" algn="l">
              <a:lnSpc>
                <a:spcPct val="150000"/>
              </a:lnSpc>
              <a:spcBef>
                <a:spcPts val="1000"/>
              </a:spcBef>
              <a:spcAft>
                <a:spcPts val="0"/>
              </a:spcAft>
              <a:buSzPct val="79999"/>
              <a:buChar char="►"/>
            </a:pPr>
            <a:r>
              <a:rPr lang="en-US" sz="1800">
                <a:latin typeface="Times New Roman"/>
                <a:ea typeface="Times New Roman"/>
                <a:cs typeface="Times New Roman"/>
                <a:sym typeface="Times New Roman"/>
              </a:rPr>
              <a:t>The report would evaluate the effectiveness of workforce communication through the application of different theories and models such as Berlo’s communication model, Comms Cycle, etc.</a:t>
            </a:r>
            <a:endParaRPr>
              <a:latin typeface="Times New Roman"/>
              <a:ea typeface="Times New Roman"/>
              <a:cs typeface="Times New Roman"/>
              <a:sym typeface="Times New Roman"/>
            </a:endParaRPr>
          </a:p>
          <a:p>
            <a:pPr indent="-342900" lvl="0" marL="342900" rtl="0" algn="l">
              <a:lnSpc>
                <a:spcPct val="150000"/>
              </a:lnSpc>
              <a:spcBef>
                <a:spcPts val="1000"/>
              </a:spcBef>
              <a:spcAft>
                <a:spcPts val="0"/>
              </a:spcAft>
              <a:buSzPct val="79999"/>
              <a:buChar char="►"/>
            </a:pPr>
            <a:r>
              <a:rPr lang="en-US" sz="1800">
                <a:latin typeface="Times New Roman"/>
                <a:ea typeface="Times New Roman"/>
                <a:cs typeface="Times New Roman"/>
                <a:sym typeface="Times New Roman"/>
              </a:rPr>
              <a:t>The contribution of verbal and non-verbal communication style towards the workforce betterment would also be highlighted to enhance the relevancy of the report.</a:t>
            </a:r>
            <a:endParaRPr/>
          </a:p>
        </p:txBody>
      </p:sp>
      <p:pic>
        <p:nvPicPr>
          <p:cNvPr id="261" name="Google Shape;261;p2"/>
          <p:cNvPicPr preferRelativeResize="0"/>
          <p:nvPr/>
        </p:nvPicPr>
        <p:blipFill rotWithShape="1">
          <a:blip r:embed="rId3">
            <a:alphaModFix/>
          </a:blip>
          <a:srcRect b="0" l="0" r="0" t="0"/>
          <a:stretch/>
        </p:blipFill>
        <p:spPr>
          <a:xfrm>
            <a:off x="7007290" y="2603500"/>
            <a:ext cx="4795934" cy="34163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3"/>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2400"/>
              <a:buFont typeface="Times New Roman"/>
              <a:buNone/>
            </a:pPr>
            <a:r>
              <a:rPr lang="en-US" sz="2700">
                <a:latin typeface="Georgia"/>
                <a:ea typeface="Georgia"/>
                <a:cs typeface="Georgia"/>
                <a:sym typeface="Georgia"/>
              </a:rPr>
              <a:t>EVALUATION OF THE EFFECTIVENESS OF THE WORKFORCE COMMUNICATION IN </a:t>
            </a:r>
            <a:r>
              <a:rPr lang="en-US" sz="2800">
                <a:latin typeface="Georgia"/>
                <a:ea typeface="Georgia"/>
                <a:cs typeface="Georgia"/>
                <a:sym typeface="Georgia"/>
              </a:rPr>
              <a:t>PREMIER INN</a:t>
            </a:r>
            <a:endParaRPr sz="2800">
              <a:latin typeface="Georgia"/>
              <a:ea typeface="Georgia"/>
              <a:cs typeface="Georgia"/>
              <a:sym typeface="Georgia"/>
            </a:endParaRPr>
          </a:p>
        </p:txBody>
      </p:sp>
      <p:sp>
        <p:nvSpPr>
          <p:cNvPr id="268" name="Google Shape;268;p3"/>
          <p:cNvSpPr txBox="1"/>
          <p:nvPr>
            <p:ph idx="1" type="body"/>
          </p:nvPr>
        </p:nvSpPr>
        <p:spPr>
          <a:xfrm>
            <a:off x="0" y="2425959"/>
            <a:ext cx="12017828" cy="4320073"/>
          </a:xfrm>
          <a:prstGeom prst="rect">
            <a:avLst/>
          </a:prstGeom>
          <a:noFill/>
          <a:ln>
            <a:noFill/>
          </a:ln>
        </p:spPr>
        <p:txBody>
          <a:bodyPr anchorCtr="0" anchor="t" bIns="45700" lIns="91425" spcFirstLastPara="1" rIns="91425" wrap="square" tIns="45700">
            <a:normAutofit fontScale="85000"/>
          </a:bodyPr>
          <a:lstStyle/>
          <a:p>
            <a:pPr indent="0" lvl="0" marL="0" rtl="0" algn="l">
              <a:lnSpc>
                <a:spcPct val="160000"/>
              </a:lnSpc>
              <a:spcBef>
                <a:spcPts val="0"/>
              </a:spcBef>
              <a:spcAft>
                <a:spcPts val="0"/>
              </a:spcAft>
              <a:buSzPct val="79999"/>
              <a:buNone/>
            </a:pPr>
            <a:r>
              <a:rPr lang="en-US" sz="1800">
                <a:latin typeface="Times New Roman"/>
                <a:ea typeface="Times New Roman"/>
                <a:cs typeface="Times New Roman"/>
                <a:sym typeface="Times New Roman"/>
              </a:rPr>
              <a:t>To evaluate the effectiveness of workforce communication, the application of different theories is required that are mentioned below.</a:t>
            </a:r>
            <a:endParaRPr/>
          </a:p>
          <a:p>
            <a:pPr indent="-342900" lvl="0" marL="342900" rtl="0" algn="l">
              <a:lnSpc>
                <a:spcPct val="160000"/>
              </a:lnSpc>
              <a:spcBef>
                <a:spcPts val="1000"/>
              </a:spcBef>
              <a:spcAft>
                <a:spcPts val="0"/>
              </a:spcAft>
              <a:buSzPct val="79999"/>
              <a:buChar char="►"/>
            </a:pPr>
            <a:r>
              <a:rPr b="1" lang="en-US" sz="1800">
                <a:latin typeface="Times New Roman"/>
                <a:ea typeface="Times New Roman"/>
                <a:cs typeface="Times New Roman"/>
                <a:sym typeface="Times New Roman"/>
              </a:rPr>
              <a:t>Communication cycle</a:t>
            </a:r>
            <a:endParaRPr/>
          </a:p>
          <a:p>
            <a:pPr indent="-342900" lvl="0" marL="342900" rtl="0" algn="l">
              <a:lnSpc>
                <a:spcPct val="160000"/>
              </a:lnSpc>
              <a:spcBef>
                <a:spcPts val="1000"/>
              </a:spcBef>
              <a:spcAft>
                <a:spcPts val="0"/>
              </a:spcAft>
              <a:buSzPct val="79999"/>
              <a:buChar char="►"/>
            </a:pPr>
            <a:r>
              <a:rPr lang="en-US" sz="1800">
                <a:latin typeface="Times New Roman"/>
                <a:ea typeface="Times New Roman"/>
                <a:cs typeface="Times New Roman"/>
                <a:sym typeface="Times New Roman"/>
              </a:rPr>
              <a:t>It refers to the process through which a message is transferred and communicated to the recipient. The communication cycle is comprised of five stages that are as follows.</a:t>
            </a:r>
            <a:endParaRPr b="1">
              <a:latin typeface="Times New Roman"/>
              <a:ea typeface="Times New Roman"/>
              <a:cs typeface="Times New Roman"/>
              <a:sym typeface="Times New Roman"/>
            </a:endParaRPr>
          </a:p>
          <a:p>
            <a:pPr indent="-342900" lvl="0" marL="342900" rtl="0" algn="l">
              <a:lnSpc>
                <a:spcPct val="160000"/>
              </a:lnSpc>
              <a:spcBef>
                <a:spcPts val="1000"/>
              </a:spcBef>
              <a:spcAft>
                <a:spcPts val="0"/>
              </a:spcAft>
              <a:buSzPct val="79999"/>
              <a:buChar char="►"/>
            </a:pPr>
            <a:r>
              <a:rPr b="1" lang="en-US" sz="1800">
                <a:latin typeface="Times New Roman"/>
                <a:ea typeface="Times New Roman"/>
                <a:cs typeface="Times New Roman"/>
                <a:sym typeface="Times New Roman"/>
              </a:rPr>
              <a:t>Message creation</a:t>
            </a:r>
            <a:endParaRPr/>
          </a:p>
          <a:p>
            <a:pPr indent="-342900" lvl="0" marL="342900" rtl="0" algn="l">
              <a:lnSpc>
                <a:spcPct val="160000"/>
              </a:lnSpc>
              <a:spcBef>
                <a:spcPts val="1000"/>
              </a:spcBef>
              <a:spcAft>
                <a:spcPts val="0"/>
              </a:spcAft>
              <a:buSzPct val="79999"/>
              <a:buChar char="►"/>
            </a:pPr>
            <a:r>
              <a:rPr lang="en-US" sz="1800">
                <a:latin typeface="Times New Roman"/>
                <a:ea typeface="Times New Roman"/>
                <a:cs typeface="Times New Roman"/>
                <a:sym typeface="Times New Roman"/>
              </a:rPr>
              <a:t>This stage is accountable for commencing the communication cycle as it creates the message that needs to be communicated and transferred..</a:t>
            </a:r>
            <a:endParaRPr/>
          </a:p>
          <a:p>
            <a:pPr indent="-342900" lvl="0" marL="342900" rtl="0" algn="l">
              <a:lnSpc>
                <a:spcPct val="160000"/>
              </a:lnSpc>
              <a:spcBef>
                <a:spcPts val="1000"/>
              </a:spcBef>
              <a:spcAft>
                <a:spcPts val="0"/>
              </a:spcAft>
              <a:buSzPct val="79999"/>
              <a:buChar char="►"/>
            </a:pPr>
            <a:r>
              <a:rPr b="1" lang="en-US" sz="1800">
                <a:latin typeface="Times New Roman"/>
                <a:ea typeface="Times New Roman"/>
                <a:cs typeface="Times New Roman"/>
                <a:sym typeface="Times New Roman"/>
              </a:rPr>
              <a:t>Transmission</a:t>
            </a:r>
            <a:endParaRPr/>
          </a:p>
          <a:p>
            <a:pPr indent="-342900" lvl="0" marL="342900" rtl="0" algn="l">
              <a:lnSpc>
                <a:spcPct val="160000"/>
              </a:lnSpc>
              <a:spcBef>
                <a:spcPts val="1000"/>
              </a:spcBef>
              <a:spcAft>
                <a:spcPts val="0"/>
              </a:spcAft>
              <a:buSzPct val="79999"/>
              <a:buChar char="►"/>
            </a:pPr>
            <a:r>
              <a:rPr lang="en-US" sz="1800">
                <a:latin typeface="Times New Roman"/>
                <a:ea typeface="Times New Roman"/>
                <a:cs typeface="Times New Roman"/>
                <a:sym typeface="Times New Roman"/>
              </a:rPr>
              <a:t>It transfers and communicates the message to the recipient through different channels.</a:t>
            </a:r>
            <a:endParaRPr/>
          </a:p>
          <a:p>
            <a:pPr indent="-342900" lvl="0" marL="342900" rtl="0" algn="l">
              <a:lnSpc>
                <a:spcPct val="160000"/>
              </a:lnSpc>
              <a:spcBef>
                <a:spcPts val="1000"/>
              </a:spcBef>
              <a:spcAft>
                <a:spcPts val="0"/>
              </a:spcAft>
              <a:buSzPct val="79999"/>
              <a:buChar char="►"/>
            </a:pPr>
            <a:r>
              <a:rPr lang="en-US" sz="1800">
                <a:latin typeface="Times New Roman"/>
                <a:ea typeface="Times New Roman"/>
                <a:cs typeface="Times New Roman"/>
                <a:sym typeface="Times New Roman"/>
              </a:rPr>
              <a:t>The majority of the messages are communicated through e-mail within the workforce</a:t>
            </a:r>
            <a:r>
              <a:rPr lang="en-US">
                <a:latin typeface="Times New Roman"/>
                <a:ea typeface="Times New Roman"/>
                <a:cs typeface="Times New Roman"/>
                <a:sym typeface="Times New Roman"/>
              </a:rPr>
              <a:t>.</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3" name="Shape 273"/>
        <p:cNvGrpSpPr/>
        <p:nvPr/>
      </p:nvGrpSpPr>
      <p:grpSpPr>
        <a:xfrm>
          <a:off x="0" y="0"/>
          <a:ext cx="0" cy="0"/>
          <a:chOff x="0" y="0"/>
          <a:chExt cx="0" cy="0"/>
        </a:xfrm>
      </p:grpSpPr>
      <p:sp>
        <p:nvSpPr>
          <p:cNvPr id="274" name="Google Shape;274;p4"/>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2800"/>
              <a:buFont typeface="Times New Roman"/>
              <a:buNone/>
            </a:pPr>
            <a:r>
              <a:rPr b="1" lang="en-US" sz="2800">
                <a:latin typeface="Times New Roman"/>
                <a:ea typeface="Times New Roman"/>
                <a:cs typeface="Times New Roman"/>
                <a:sym typeface="Times New Roman"/>
              </a:rPr>
              <a:t>SHANNON &amp; WEAVER COMMUNICATION MODEL</a:t>
            </a:r>
            <a:endParaRPr sz="2800"/>
          </a:p>
        </p:txBody>
      </p:sp>
      <p:sp>
        <p:nvSpPr>
          <p:cNvPr id="275" name="Google Shape;275;p4"/>
          <p:cNvSpPr txBox="1"/>
          <p:nvPr>
            <p:ph idx="1" type="body"/>
          </p:nvPr>
        </p:nvSpPr>
        <p:spPr>
          <a:xfrm>
            <a:off x="109925" y="2304660"/>
            <a:ext cx="8825659" cy="4553340"/>
          </a:xfrm>
          <a:prstGeom prst="rect">
            <a:avLst/>
          </a:prstGeom>
          <a:noFill/>
          <a:ln>
            <a:noFill/>
          </a:ln>
        </p:spPr>
        <p:txBody>
          <a:bodyPr anchorCtr="0" anchor="t" bIns="45700" lIns="91425" spcFirstLastPara="1" rIns="91425" wrap="square" tIns="45700">
            <a:normAutofit fontScale="85000" lnSpcReduction="10000"/>
          </a:bodyPr>
          <a:lstStyle/>
          <a:p>
            <a:pPr indent="0" lvl="0" marL="0" rtl="0" algn="l">
              <a:lnSpc>
                <a:spcPct val="160000"/>
              </a:lnSpc>
              <a:spcBef>
                <a:spcPts val="0"/>
              </a:spcBef>
              <a:spcAft>
                <a:spcPts val="0"/>
              </a:spcAft>
              <a:buSzPct val="79999"/>
              <a:buNone/>
            </a:pPr>
            <a:r>
              <a:rPr lang="en-US" sz="1800">
                <a:latin typeface="Times New Roman"/>
                <a:ea typeface="Times New Roman"/>
                <a:cs typeface="Times New Roman"/>
                <a:sym typeface="Times New Roman"/>
              </a:rPr>
              <a:t>The communication model by Shannon &amp; Weaver is similar to the communication cycle mentioned above.</a:t>
            </a:r>
            <a:endParaRPr/>
          </a:p>
          <a:p>
            <a:pPr indent="0" lvl="0" marL="0" rtl="0" algn="l">
              <a:lnSpc>
                <a:spcPct val="160000"/>
              </a:lnSpc>
              <a:spcBef>
                <a:spcPts val="1000"/>
              </a:spcBef>
              <a:spcAft>
                <a:spcPts val="0"/>
              </a:spcAft>
              <a:buSzPct val="79999"/>
              <a:buNone/>
            </a:pPr>
            <a:r>
              <a:rPr lang="en-US" sz="1800">
                <a:latin typeface="Times New Roman"/>
                <a:ea typeface="Times New Roman"/>
                <a:cs typeface="Times New Roman"/>
                <a:sym typeface="Times New Roman"/>
              </a:rPr>
              <a:t>The application of Shannon &amp; Weaver's communication model within the workforce communication  comprised of the following findings.</a:t>
            </a:r>
            <a:endParaRPr>
              <a:latin typeface="Times New Roman"/>
              <a:ea typeface="Times New Roman"/>
              <a:cs typeface="Times New Roman"/>
              <a:sym typeface="Times New Roman"/>
            </a:endParaRPr>
          </a:p>
          <a:p>
            <a:pPr indent="-342900" lvl="0" marL="342900" rtl="0" algn="l">
              <a:lnSpc>
                <a:spcPct val="160000"/>
              </a:lnSpc>
              <a:spcBef>
                <a:spcPts val="1000"/>
              </a:spcBef>
              <a:spcAft>
                <a:spcPts val="0"/>
              </a:spcAft>
              <a:buSzPct val="79999"/>
              <a:buChar char="►"/>
            </a:pPr>
            <a:r>
              <a:rPr b="1" lang="en-US" sz="1800">
                <a:latin typeface="Times New Roman"/>
                <a:ea typeface="Times New Roman"/>
                <a:cs typeface="Times New Roman"/>
                <a:sym typeface="Times New Roman"/>
              </a:rPr>
              <a:t>Sender</a:t>
            </a:r>
            <a:endParaRPr/>
          </a:p>
          <a:p>
            <a:pPr indent="-342900" lvl="0" marL="342900" rtl="0" algn="l">
              <a:lnSpc>
                <a:spcPct val="160000"/>
              </a:lnSpc>
              <a:spcBef>
                <a:spcPts val="1000"/>
              </a:spcBef>
              <a:spcAft>
                <a:spcPts val="0"/>
              </a:spcAft>
              <a:buSzPct val="79999"/>
              <a:buChar char="►"/>
            </a:pPr>
            <a:r>
              <a:rPr lang="en-US" sz="1800">
                <a:latin typeface="Times New Roman"/>
                <a:ea typeface="Times New Roman"/>
                <a:cs typeface="Times New Roman"/>
                <a:sym typeface="Times New Roman"/>
              </a:rPr>
              <a:t>The sender could be any stakeholder who wants to communicate with internal and external stakeholders </a:t>
            </a:r>
            <a:endParaRPr b="1">
              <a:latin typeface="Times New Roman"/>
              <a:ea typeface="Times New Roman"/>
              <a:cs typeface="Times New Roman"/>
              <a:sym typeface="Times New Roman"/>
            </a:endParaRPr>
          </a:p>
          <a:p>
            <a:pPr indent="-342900" lvl="0" marL="342900" rtl="0" algn="l">
              <a:lnSpc>
                <a:spcPct val="160000"/>
              </a:lnSpc>
              <a:spcBef>
                <a:spcPts val="1000"/>
              </a:spcBef>
              <a:spcAft>
                <a:spcPts val="0"/>
              </a:spcAft>
              <a:buSzPct val="79999"/>
              <a:buChar char="►"/>
            </a:pPr>
            <a:r>
              <a:rPr b="1" lang="en-US" sz="1800">
                <a:latin typeface="Times New Roman"/>
                <a:ea typeface="Times New Roman"/>
                <a:cs typeface="Times New Roman"/>
                <a:sym typeface="Times New Roman"/>
              </a:rPr>
              <a:t>Encoder</a:t>
            </a:r>
            <a:endParaRPr/>
          </a:p>
          <a:p>
            <a:pPr indent="-342900" lvl="0" marL="342900" rtl="0" algn="l">
              <a:lnSpc>
                <a:spcPct val="160000"/>
              </a:lnSpc>
              <a:spcBef>
                <a:spcPts val="1000"/>
              </a:spcBef>
              <a:spcAft>
                <a:spcPts val="0"/>
              </a:spcAft>
              <a:buSzPct val="79999"/>
              <a:buChar char="►"/>
            </a:pPr>
            <a:r>
              <a:rPr lang="en-US" sz="1800">
                <a:latin typeface="Times New Roman"/>
                <a:ea typeface="Times New Roman"/>
                <a:cs typeface="Times New Roman"/>
                <a:sym typeface="Times New Roman"/>
              </a:rPr>
              <a:t>The sender encodes the message into different signals to protect it from unauthorized access.</a:t>
            </a:r>
            <a:endParaRPr b="1">
              <a:latin typeface="Times New Roman"/>
              <a:ea typeface="Times New Roman"/>
              <a:cs typeface="Times New Roman"/>
              <a:sym typeface="Times New Roman"/>
            </a:endParaRPr>
          </a:p>
          <a:p>
            <a:pPr indent="-342900" lvl="0" marL="342900" rtl="0" algn="l">
              <a:lnSpc>
                <a:spcPct val="160000"/>
              </a:lnSpc>
              <a:spcBef>
                <a:spcPts val="1000"/>
              </a:spcBef>
              <a:spcAft>
                <a:spcPts val="0"/>
              </a:spcAft>
              <a:buSzPct val="79999"/>
              <a:buChar char="►"/>
            </a:pPr>
            <a:r>
              <a:rPr lang="en-US" sz="1800">
                <a:latin typeface="Times New Roman"/>
                <a:ea typeface="Times New Roman"/>
                <a:cs typeface="Times New Roman"/>
                <a:sym typeface="Times New Roman"/>
              </a:rPr>
              <a:t>The official mail platform is password protected and used by authorized persons.</a:t>
            </a:r>
            <a:endParaRPr/>
          </a:p>
          <a:p>
            <a:pPr indent="-342900" lvl="0" marL="342900" rtl="0" algn="l">
              <a:lnSpc>
                <a:spcPct val="160000"/>
              </a:lnSpc>
              <a:spcBef>
                <a:spcPts val="1000"/>
              </a:spcBef>
              <a:spcAft>
                <a:spcPts val="0"/>
              </a:spcAft>
              <a:buSzPct val="79999"/>
              <a:buChar char="►"/>
            </a:pPr>
            <a:r>
              <a:rPr lang="en-US" sz="1800">
                <a:latin typeface="Times New Roman"/>
                <a:ea typeface="Times New Roman"/>
                <a:cs typeface="Times New Roman"/>
                <a:sym typeface="Times New Roman"/>
              </a:rPr>
              <a:t>In the case of highly confidential information signals and binary data are used to encode the messages (</a:t>
            </a:r>
            <a:r>
              <a:rPr lang="en-US" sz="1800">
                <a:solidFill>
                  <a:srgbClr val="222222"/>
                </a:solidFill>
                <a:latin typeface="Times New Roman"/>
                <a:ea typeface="Times New Roman"/>
                <a:cs typeface="Times New Roman"/>
                <a:sym typeface="Times New Roman"/>
              </a:rPr>
              <a:t>Koptseva</a:t>
            </a:r>
            <a:r>
              <a:rPr lang="en-US"/>
              <a:t> </a:t>
            </a:r>
            <a:r>
              <a:rPr i="1" lang="en-US"/>
              <a:t>et al., </a:t>
            </a:r>
            <a:r>
              <a:rPr lang="en-US"/>
              <a:t>2015)</a:t>
            </a:r>
            <a:r>
              <a:rPr lang="en-US" sz="1800">
                <a:latin typeface="Times New Roman"/>
                <a:ea typeface="Times New Roman"/>
                <a:cs typeface="Times New Roman"/>
                <a:sym typeface="Times New Roman"/>
              </a:rPr>
              <a:t>.</a:t>
            </a:r>
            <a:endParaRPr/>
          </a:p>
        </p:txBody>
      </p:sp>
      <p:pic>
        <p:nvPicPr>
          <p:cNvPr descr="Shannon and Weaver Model Of Communication - Businesstopia" id="276" name="Google Shape;276;p4"/>
          <p:cNvPicPr preferRelativeResize="0"/>
          <p:nvPr/>
        </p:nvPicPr>
        <p:blipFill rotWithShape="1">
          <a:blip r:embed="rId3">
            <a:alphaModFix/>
          </a:blip>
          <a:srcRect b="0" l="0" r="0" t="0"/>
          <a:stretch/>
        </p:blipFill>
        <p:spPr>
          <a:xfrm>
            <a:off x="8860937" y="2609153"/>
            <a:ext cx="3253273" cy="3959598"/>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1" name="Shape 281"/>
        <p:cNvGrpSpPr/>
        <p:nvPr/>
      </p:nvGrpSpPr>
      <p:grpSpPr>
        <a:xfrm>
          <a:off x="0" y="0"/>
          <a:ext cx="0" cy="0"/>
          <a:chOff x="0" y="0"/>
          <a:chExt cx="0" cy="0"/>
        </a:xfrm>
      </p:grpSpPr>
      <p:sp>
        <p:nvSpPr>
          <p:cNvPr id="282" name="Google Shape;282;p5"/>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2800"/>
              <a:buFont typeface="Times New Roman"/>
              <a:buNone/>
            </a:pPr>
            <a:r>
              <a:rPr b="1" lang="en-US" sz="2800">
                <a:latin typeface="Times New Roman"/>
                <a:ea typeface="Times New Roman"/>
                <a:cs typeface="Times New Roman"/>
                <a:sym typeface="Times New Roman"/>
              </a:rPr>
              <a:t>SCHRAMM MODEL OF COMMUNICATION</a:t>
            </a:r>
            <a:endParaRPr sz="2800"/>
          </a:p>
        </p:txBody>
      </p:sp>
      <p:sp>
        <p:nvSpPr>
          <p:cNvPr id="283" name="Google Shape;283;p5"/>
          <p:cNvSpPr txBox="1"/>
          <p:nvPr>
            <p:ph idx="1" type="body"/>
          </p:nvPr>
        </p:nvSpPr>
        <p:spPr>
          <a:xfrm>
            <a:off x="0" y="2313992"/>
            <a:ext cx="12055151" cy="4450702"/>
          </a:xfrm>
          <a:prstGeom prst="rect">
            <a:avLst/>
          </a:prstGeom>
          <a:noFill/>
          <a:ln>
            <a:noFill/>
          </a:ln>
        </p:spPr>
        <p:txBody>
          <a:bodyPr anchorCtr="0" anchor="t" bIns="45700" lIns="91425" spcFirstLastPara="1" rIns="91425" wrap="square" tIns="45700">
            <a:normAutofit fontScale="70000" lnSpcReduction="10000"/>
          </a:bodyPr>
          <a:lstStyle/>
          <a:p>
            <a:pPr indent="0" lvl="0" marL="0" rtl="0" algn="l">
              <a:lnSpc>
                <a:spcPct val="120000"/>
              </a:lnSpc>
              <a:spcBef>
                <a:spcPts val="0"/>
              </a:spcBef>
              <a:spcAft>
                <a:spcPts val="0"/>
              </a:spcAft>
              <a:buSzPct val="79999"/>
              <a:buNone/>
            </a:pPr>
            <a:r>
              <a:rPr lang="en-US" sz="1800">
                <a:latin typeface="Times New Roman"/>
                <a:ea typeface="Times New Roman"/>
                <a:cs typeface="Times New Roman"/>
                <a:sym typeface="Times New Roman"/>
              </a:rPr>
              <a:t>It is a dynamic model that aims for the smooth exchange of ideas, information, and attitudes between two people and participants.</a:t>
            </a:r>
            <a:endParaRPr/>
          </a:p>
          <a:p>
            <a:pPr indent="0" lvl="0" marL="0" rtl="0" algn="l">
              <a:lnSpc>
                <a:spcPct val="120000"/>
              </a:lnSpc>
              <a:spcBef>
                <a:spcPts val="1000"/>
              </a:spcBef>
              <a:spcAft>
                <a:spcPts val="0"/>
              </a:spcAft>
              <a:buSzPct val="79999"/>
              <a:buNone/>
            </a:pPr>
            <a:r>
              <a:rPr lang="en-US" sz="1800">
                <a:latin typeface="Times New Roman"/>
                <a:ea typeface="Times New Roman"/>
                <a:cs typeface="Times New Roman"/>
                <a:sym typeface="Times New Roman"/>
              </a:rPr>
              <a:t>This model of communication is more practical as it addresses the cons of traditional communication.</a:t>
            </a:r>
            <a:endParaRPr>
              <a:latin typeface="Times New Roman"/>
              <a:ea typeface="Times New Roman"/>
              <a:cs typeface="Times New Roman"/>
              <a:sym typeface="Times New Roman"/>
            </a:endParaRPr>
          </a:p>
          <a:p>
            <a:pPr indent="0" lvl="0" marL="0" rtl="0" algn="l">
              <a:lnSpc>
                <a:spcPct val="120000"/>
              </a:lnSpc>
              <a:spcBef>
                <a:spcPts val="1000"/>
              </a:spcBef>
              <a:spcAft>
                <a:spcPts val="0"/>
              </a:spcAft>
              <a:buSzPct val="79999"/>
              <a:buNone/>
            </a:pPr>
            <a:r>
              <a:rPr lang="en-US" sz="1800">
                <a:latin typeface="Times New Roman"/>
                <a:ea typeface="Times New Roman"/>
                <a:cs typeface="Times New Roman"/>
                <a:sym typeface="Times New Roman"/>
              </a:rPr>
              <a:t>Moreover, the model is segregated into different stages that are mentioned below.</a:t>
            </a:r>
            <a:endParaRPr/>
          </a:p>
          <a:p>
            <a:pPr indent="-342900" lvl="0" marL="342900" rtl="0" algn="l">
              <a:lnSpc>
                <a:spcPct val="120000"/>
              </a:lnSpc>
              <a:spcBef>
                <a:spcPts val="1000"/>
              </a:spcBef>
              <a:spcAft>
                <a:spcPts val="0"/>
              </a:spcAft>
              <a:buSzPct val="79999"/>
              <a:buChar char="►"/>
            </a:pPr>
            <a:r>
              <a:rPr b="1" lang="en-US" sz="1800">
                <a:latin typeface="Times New Roman"/>
                <a:ea typeface="Times New Roman"/>
                <a:cs typeface="Times New Roman"/>
                <a:sym typeface="Times New Roman"/>
              </a:rPr>
              <a:t>Encoding</a:t>
            </a:r>
            <a:endParaRPr/>
          </a:p>
          <a:p>
            <a:pPr indent="-342900" lvl="0" marL="342900" rtl="0" algn="l">
              <a:lnSpc>
                <a:spcPct val="120000"/>
              </a:lnSpc>
              <a:spcBef>
                <a:spcPts val="1000"/>
              </a:spcBef>
              <a:spcAft>
                <a:spcPts val="0"/>
              </a:spcAft>
              <a:buSzPct val="79999"/>
              <a:buChar char="►"/>
            </a:pPr>
            <a:r>
              <a:rPr lang="en-US" sz="1800">
                <a:latin typeface="Times New Roman"/>
                <a:ea typeface="Times New Roman"/>
                <a:cs typeface="Times New Roman"/>
                <a:sym typeface="Times New Roman"/>
              </a:rPr>
              <a:t>Encoding is to secure the message and ensure it is understood by the intended recipient only.</a:t>
            </a:r>
            <a:endParaRPr b="1">
              <a:latin typeface="Times New Roman"/>
              <a:ea typeface="Times New Roman"/>
              <a:cs typeface="Times New Roman"/>
              <a:sym typeface="Times New Roman"/>
            </a:endParaRPr>
          </a:p>
          <a:p>
            <a:pPr indent="-342900" lvl="0" marL="342900" rtl="0" algn="l">
              <a:lnSpc>
                <a:spcPct val="120000"/>
              </a:lnSpc>
              <a:spcBef>
                <a:spcPts val="1000"/>
              </a:spcBef>
              <a:spcAft>
                <a:spcPts val="0"/>
              </a:spcAft>
              <a:buSzPct val="79999"/>
              <a:buChar char="►"/>
            </a:pPr>
            <a:r>
              <a:rPr lang="en-US" sz="1800">
                <a:latin typeface="Times New Roman"/>
                <a:ea typeface="Times New Roman"/>
                <a:cs typeface="Times New Roman"/>
                <a:sym typeface="Times New Roman"/>
              </a:rPr>
              <a:t>Schramm emphasized the significance of encoding in the process of communication.</a:t>
            </a:r>
            <a:endParaRPr b="1" sz="1800">
              <a:latin typeface="Times New Roman"/>
              <a:ea typeface="Times New Roman"/>
              <a:cs typeface="Times New Roman"/>
              <a:sym typeface="Times New Roman"/>
            </a:endParaRPr>
          </a:p>
          <a:p>
            <a:pPr indent="-342900" lvl="0" marL="342900" rtl="0" algn="l">
              <a:lnSpc>
                <a:spcPct val="120000"/>
              </a:lnSpc>
              <a:spcBef>
                <a:spcPts val="1000"/>
              </a:spcBef>
              <a:spcAft>
                <a:spcPts val="0"/>
              </a:spcAft>
              <a:buSzPct val="79999"/>
              <a:buChar char="►"/>
            </a:pPr>
            <a:r>
              <a:rPr lang="en-US" sz="1800">
                <a:latin typeface="Times New Roman"/>
                <a:ea typeface="Times New Roman"/>
                <a:cs typeface="Times New Roman"/>
                <a:sym typeface="Times New Roman"/>
              </a:rPr>
              <a:t>In this department, the workforce communication of </a:t>
            </a:r>
            <a:r>
              <a:rPr lang="en-US">
                <a:latin typeface="Times New Roman"/>
                <a:ea typeface="Times New Roman"/>
                <a:cs typeface="Times New Roman"/>
                <a:sym typeface="Times New Roman"/>
              </a:rPr>
              <a:t>premier inn</a:t>
            </a:r>
            <a:r>
              <a:rPr lang="en-US" sz="1800">
                <a:latin typeface="Times New Roman"/>
                <a:ea typeface="Times New Roman"/>
                <a:cs typeface="Times New Roman"/>
                <a:sym typeface="Times New Roman"/>
              </a:rPr>
              <a:t> is not effective as messages are not properly encoded but are password protected which could be easily hacked and managed.</a:t>
            </a:r>
            <a:endParaRPr/>
          </a:p>
          <a:p>
            <a:pPr indent="-342900" lvl="0" marL="342900" rtl="0" algn="l">
              <a:lnSpc>
                <a:spcPct val="120000"/>
              </a:lnSpc>
              <a:spcBef>
                <a:spcPts val="1000"/>
              </a:spcBef>
              <a:spcAft>
                <a:spcPts val="0"/>
              </a:spcAft>
              <a:buSzPct val="79999"/>
              <a:buChar char="►"/>
            </a:pPr>
            <a:r>
              <a:rPr b="1" lang="en-US" sz="1800">
                <a:latin typeface="Times New Roman"/>
                <a:ea typeface="Times New Roman"/>
                <a:cs typeface="Times New Roman"/>
                <a:sym typeface="Times New Roman"/>
              </a:rPr>
              <a:t>Decoding</a:t>
            </a:r>
            <a:endParaRPr/>
          </a:p>
          <a:p>
            <a:pPr indent="-342900" lvl="0" marL="342900" rtl="0" algn="l">
              <a:lnSpc>
                <a:spcPct val="120000"/>
              </a:lnSpc>
              <a:spcBef>
                <a:spcPts val="1000"/>
              </a:spcBef>
              <a:spcAft>
                <a:spcPts val="0"/>
              </a:spcAft>
              <a:buSzPct val="79999"/>
              <a:buChar char="►"/>
            </a:pPr>
            <a:r>
              <a:rPr lang="en-US" sz="1800">
                <a:latin typeface="Times New Roman"/>
                <a:ea typeface="Times New Roman"/>
                <a:cs typeface="Times New Roman"/>
                <a:sym typeface="Times New Roman"/>
              </a:rPr>
              <a:t>Decoding is dependent upon encoding.</a:t>
            </a:r>
            <a:endParaRPr b="1">
              <a:latin typeface="Times New Roman"/>
              <a:ea typeface="Times New Roman"/>
              <a:cs typeface="Times New Roman"/>
              <a:sym typeface="Times New Roman"/>
            </a:endParaRPr>
          </a:p>
          <a:p>
            <a:pPr indent="-342900" lvl="0" marL="342900" rtl="0" algn="l">
              <a:lnSpc>
                <a:spcPct val="120000"/>
              </a:lnSpc>
              <a:spcBef>
                <a:spcPts val="1000"/>
              </a:spcBef>
              <a:spcAft>
                <a:spcPts val="0"/>
              </a:spcAft>
              <a:buSzPct val="79999"/>
              <a:buChar char="►"/>
            </a:pPr>
            <a:r>
              <a:rPr lang="en-US" sz="1800">
                <a:latin typeface="Times New Roman"/>
                <a:ea typeface="Times New Roman"/>
                <a:cs typeface="Times New Roman"/>
                <a:sym typeface="Times New Roman"/>
              </a:rPr>
              <a:t>If the message is not encoded by the sender, then there is no question of decoding.</a:t>
            </a:r>
            <a:endParaRPr/>
          </a:p>
          <a:p>
            <a:pPr indent="-342900" lvl="0" marL="342900" rtl="0" algn="l">
              <a:lnSpc>
                <a:spcPct val="120000"/>
              </a:lnSpc>
              <a:spcBef>
                <a:spcPts val="1000"/>
              </a:spcBef>
              <a:spcAft>
                <a:spcPts val="0"/>
              </a:spcAft>
              <a:buSzPct val="79999"/>
              <a:buChar char="►"/>
            </a:pPr>
            <a:r>
              <a:rPr lang="en-US" sz="1800">
                <a:latin typeface="Times New Roman"/>
                <a:ea typeface="Times New Roman"/>
                <a:cs typeface="Times New Roman"/>
                <a:sym typeface="Times New Roman"/>
              </a:rPr>
              <a:t>Schramm highlighted the necessity of decoding to ensure that the recipient does not misinterpret the communication and understand the actual message and communication that the sender is trying to convey (</a:t>
            </a:r>
            <a:r>
              <a:rPr lang="en-US" sz="1800">
                <a:solidFill>
                  <a:srgbClr val="222222"/>
                </a:solidFill>
                <a:latin typeface="Times New Roman"/>
                <a:ea typeface="Times New Roman"/>
                <a:cs typeface="Times New Roman"/>
                <a:sym typeface="Times New Roman"/>
              </a:rPr>
              <a:t>Teixeira</a:t>
            </a:r>
            <a:r>
              <a:rPr lang="en-US"/>
              <a:t> </a:t>
            </a:r>
            <a:r>
              <a:rPr i="1" lang="en-US"/>
              <a:t>et al., </a:t>
            </a:r>
            <a:r>
              <a:rPr lang="en-US"/>
              <a:t>2017)</a:t>
            </a:r>
            <a:r>
              <a:rPr lang="en-US" sz="1800">
                <a:latin typeface="Times New Roman"/>
                <a:ea typeface="Times New Roman"/>
                <a:cs typeface="Times New Roman"/>
                <a:sym typeface="Times New Roman"/>
              </a:rPr>
              <a:t>.</a:t>
            </a:r>
            <a:endParaRPr>
              <a:latin typeface="Times New Roman"/>
              <a:ea typeface="Times New Roman"/>
              <a:cs typeface="Times New Roman"/>
              <a:sym typeface="Times New Roman"/>
            </a:endParaRPr>
          </a:p>
          <a:p>
            <a:pPr indent="0" lvl="0" marL="342900" rtl="0" algn="l">
              <a:lnSpc>
                <a:spcPct val="120000"/>
              </a:lnSpc>
              <a:spcBef>
                <a:spcPts val="1000"/>
              </a:spcBef>
              <a:spcAft>
                <a:spcPts val="0"/>
              </a:spcAft>
              <a:buNone/>
            </a:pPr>
            <a:r>
              <a:rPr lang="en-US" sz="1800">
                <a:latin typeface="Times New Roman"/>
                <a:ea typeface="Times New Roman"/>
                <a:cs typeface="Times New Roman"/>
                <a:sym typeface="Times New Roman"/>
              </a:rPr>
              <a:t>.</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8" name="Shape 288"/>
        <p:cNvGrpSpPr/>
        <p:nvPr/>
      </p:nvGrpSpPr>
      <p:grpSpPr>
        <a:xfrm>
          <a:off x="0" y="0"/>
          <a:ext cx="0" cy="0"/>
          <a:chOff x="0" y="0"/>
          <a:chExt cx="0" cy="0"/>
        </a:xfrm>
      </p:grpSpPr>
      <p:sp>
        <p:nvSpPr>
          <p:cNvPr id="289" name="Google Shape;289;p6"/>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2800"/>
              <a:buFont typeface="Times New Roman"/>
              <a:buNone/>
            </a:pPr>
            <a:r>
              <a:rPr b="1" lang="en-US" sz="2800">
                <a:latin typeface="Times New Roman"/>
                <a:ea typeface="Times New Roman"/>
                <a:cs typeface="Times New Roman"/>
                <a:sym typeface="Times New Roman"/>
              </a:rPr>
              <a:t>BERLO’S MODEL OF COMMUNICATION</a:t>
            </a:r>
            <a:endParaRPr sz="2800"/>
          </a:p>
        </p:txBody>
      </p:sp>
      <p:sp>
        <p:nvSpPr>
          <p:cNvPr id="290" name="Google Shape;290;p6"/>
          <p:cNvSpPr txBox="1"/>
          <p:nvPr>
            <p:ph idx="1" type="body"/>
          </p:nvPr>
        </p:nvSpPr>
        <p:spPr>
          <a:xfrm>
            <a:off x="1" y="2323322"/>
            <a:ext cx="7688424" cy="4534678"/>
          </a:xfrm>
          <a:prstGeom prst="rect">
            <a:avLst/>
          </a:prstGeom>
          <a:noFill/>
          <a:ln>
            <a:noFill/>
          </a:ln>
        </p:spPr>
        <p:txBody>
          <a:bodyPr anchorCtr="0" anchor="t" bIns="45700" lIns="91425" spcFirstLastPara="1" rIns="91425" wrap="square" tIns="45700">
            <a:normAutofit lnSpcReduction="20000"/>
          </a:bodyPr>
          <a:lstStyle/>
          <a:p>
            <a:pPr indent="0" lvl="0" marL="0" rtl="0" algn="l">
              <a:spcBef>
                <a:spcPts val="0"/>
              </a:spcBef>
              <a:spcAft>
                <a:spcPts val="0"/>
              </a:spcAft>
              <a:buSzPts val="1440"/>
              <a:buNone/>
            </a:pPr>
            <a:r>
              <a:rPr lang="en-US" sz="1800">
                <a:latin typeface="Times New Roman"/>
                <a:ea typeface="Times New Roman"/>
                <a:cs typeface="Times New Roman"/>
                <a:sym typeface="Times New Roman"/>
              </a:rPr>
              <a:t>Berlo integrated the entire process of communication into the SMCR acronym that stands for the sender, message, channel, and receiver.</a:t>
            </a:r>
            <a:endParaRPr/>
          </a:p>
          <a:p>
            <a:pPr indent="0" lvl="0" marL="0" rtl="0" algn="l">
              <a:spcBef>
                <a:spcPts val="1000"/>
              </a:spcBef>
              <a:spcAft>
                <a:spcPts val="0"/>
              </a:spcAft>
              <a:buSzPts val="1440"/>
              <a:buNone/>
            </a:pPr>
            <a:r>
              <a:rPr lang="en-US" sz="1800">
                <a:latin typeface="Times New Roman"/>
                <a:ea typeface="Times New Roman"/>
                <a:cs typeface="Times New Roman"/>
                <a:sym typeface="Times New Roman"/>
              </a:rPr>
              <a:t>The application of Berlo’s model of communication within workforce communication  comprised of the following outcomes.</a:t>
            </a:r>
            <a:endParaRPr/>
          </a:p>
          <a:p>
            <a:pPr indent="-349758" lvl="0" marL="342900" rtl="0" algn="l">
              <a:spcBef>
                <a:spcPts val="1000"/>
              </a:spcBef>
              <a:spcAft>
                <a:spcPts val="0"/>
              </a:spcAft>
              <a:buSzPts val="1440"/>
              <a:buChar char="►"/>
            </a:pPr>
            <a:r>
              <a:rPr b="1" lang="en-US" sz="1800">
                <a:latin typeface="Times New Roman"/>
                <a:ea typeface="Times New Roman"/>
                <a:cs typeface="Times New Roman"/>
                <a:sym typeface="Times New Roman"/>
              </a:rPr>
              <a:t>Sender</a:t>
            </a:r>
            <a:endParaRPr/>
          </a:p>
          <a:p>
            <a:pPr indent="-349758" lvl="0" marL="342900" rtl="0" algn="l">
              <a:spcBef>
                <a:spcPts val="1000"/>
              </a:spcBef>
              <a:spcAft>
                <a:spcPts val="0"/>
              </a:spcAft>
              <a:buSzPts val="1440"/>
              <a:buChar char="►"/>
            </a:pPr>
            <a:r>
              <a:rPr lang="en-US" sz="1800">
                <a:latin typeface="Times New Roman"/>
                <a:ea typeface="Times New Roman"/>
                <a:cs typeface="Times New Roman"/>
                <a:sym typeface="Times New Roman"/>
              </a:rPr>
              <a:t>According to the author, the sender who actually commences the communication process is affected by the following factors.</a:t>
            </a:r>
            <a:endParaRPr b="1">
              <a:latin typeface="Times New Roman"/>
              <a:ea typeface="Times New Roman"/>
              <a:cs typeface="Times New Roman"/>
              <a:sym typeface="Times New Roman"/>
            </a:endParaRPr>
          </a:p>
          <a:p>
            <a:pPr indent="-349758" lvl="0" marL="342900" rtl="0" algn="just">
              <a:lnSpc>
                <a:spcPct val="15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Listening, speaking, and reading skills.</a:t>
            </a:r>
            <a:endParaRPr sz="1800">
              <a:latin typeface="Calibri"/>
              <a:ea typeface="Calibri"/>
              <a:cs typeface="Calibri"/>
              <a:sym typeface="Calibri"/>
            </a:endParaRPr>
          </a:p>
          <a:p>
            <a:pPr indent="-349758" lvl="0" marL="342900" rtl="0" algn="just">
              <a:lnSpc>
                <a:spcPct val="15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Personal and professional attitude towards the recipient. </a:t>
            </a:r>
            <a:endParaRPr sz="1800">
              <a:latin typeface="Calibri"/>
              <a:ea typeface="Calibri"/>
              <a:cs typeface="Calibri"/>
              <a:sym typeface="Calibri"/>
            </a:endParaRPr>
          </a:p>
          <a:p>
            <a:pPr indent="-349758" lvl="0" marL="342900" rtl="0" algn="just">
              <a:lnSpc>
                <a:spcPct val="15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Knowledge base.</a:t>
            </a:r>
            <a:endParaRPr sz="1800">
              <a:latin typeface="Calibri"/>
              <a:ea typeface="Calibri"/>
              <a:cs typeface="Calibri"/>
              <a:sym typeface="Calibri"/>
            </a:endParaRPr>
          </a:p>
          <a:p>
            <a:pPr indent="-349758" lvl="0" marL="342900" rtl="0" algn="just">
              <a:lnSpc>
                <a:spcPct val="15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Beliefs, religion, and values. </a:t>
            </a:r>
            <a:endParaRPr/>
          </a:p>
          <a:p>
            <a:pPr indent="-349758" lvl="0" marL="342900" rtl="0" algn="just">
              <a:lnSpc>
                <a:spcPct val="150000"/>
              </a:lnSpc>
              <a:spcBef>
                <a:spcPts val="1800"/>
              </a:spcBef>
              <a:spcAft>
                <a:spcPts val="0"/>
              </a:spcAft>
              <a:buSzPts val="1440"/>
              <a:buFont typeface="Noto Sans Symbols"/>
              <a:buChar char="∙"/>
            </a:pPr>
            <a:r>
              <a:rPr lang="en-US" sz="1800">
                <a:latin typeface="Times New Roman"/>
                <a:ea typeface="Times New Roman"/>
                <a:cs typeface="Times New Roman"/>
                <a:sym typeface="Times New Roman"/>
              </a:rPr>
              <a:t>Culture.</a:t>
            </a:r>
            <a:endParaRPr/>
          </a:p>
        </p:txBody>
      </p:sp>
      <p:pic>
        <p:nvPicPr>
          <p:cNvPr descr="BERLO'S SMCR MODEL OF COMMUNICATION" id="291" name="Google Shape;291;p6"/>
          <p:cNvPicPr preferRelativeResize="0"/>
          <p:nvPr/>
        </p:nvPicPr>
        <p:blipFill rotWithShape="1">
          <a:blip r:embed="rId3">
            <a:alphaModFix/>
          </a:blip>
          <a:srcRect b="0" l="0" r="0" t="0"/>
          <a:stretch/>
        </p:blipFill>
        <p:spPr>
          <a:xfrm>
            <a:off x="7856376" y="2371689"/>
            <a:ext cx="4259126" cy="411308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6" name="Shape 296"/>
        <p:cNvGrpSpPr/>
        <p:nvPr/>
      </p:nvGrpSpPr>
      <p:grpSpPr>
        <a:xfrm>
          <a:off x="0" y="0"/>
          <a:ext cx="0" cy="0"/>
          <a:chOff x="0" y="0"/>
          <a:chExt cx="0" cy="0"/>
        </a:xfrm>
      </p:grpSpPr>
      <p:sp>
        <p:nvSpPr>
          <p:cNvPr id="297" name="Google Shape;297;p7"/>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2800"/>
              <a:buFont typeface="Times New Roman"/>
              <a:buNone/>
            </a:pPr>
            <a:r>
              <a:rPr b="1" lang="en-US" sz="2800">
                <a:latin typeface="Times New Roman"/>
                <a:ea typeface="Times New Roman"/>
                <a:cs typeface="Times New Roman"/>
                <a:sym typeface="Times New Roman"/>
              </a:rPr>
              <a:t>BERLO’S MODEL OF COMMUNICATION</a:t>
            </a:r>
            <a:endParaRPr sz="2800"/>
          </a:p>
        </p:txBody>
      </p:sp>
      <p:sp>
        <p:nvSpPr>
          <p:cNvPr id="298" name="Google Shape;298;p7"/>
          <p:cNvSpPr txBox="1"/>
          <p:nvPr>
            <p:ph idx="1" type="body"/>
          </p:nvPr>
        </p:nvSpPr>
        <p:spPr>
          <a:xfrm>
            <a:off x="195943" y="2407297"/>
            <a:ext cx="11775233" cy="4282751"/>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440"/>
              <a:buChar char="►"/>
            </a:pPr>
            <a:r>
              <a:rPr b="1" lang="en-US" sz="1800">
                <a:latin typeface="Times New Roman"/>
                <a:ea typeface="Times New Roman"/>
                <a:cs typeface="Times New Roman"/>
                <a:sym typeface="Times New Roman"/>
              </a:rPr>
              <a:t>Channel</a:t>
            </a:r>
            <a:endParaRPr/>
          </a:p>
          <a:p>
            <a:pPr indent="-342900" lvl="0" marL="342900" rtl="0" algn="l">
              <a:spcBef>
                <a:spcPts val="1000"/>
              </a:spcBef>
              <a:spcAft>
                <a:spcPts val="0"/>
              </a:spcAft>
              <a:buSzPts val="1440"/>
              <a:buChar char="►"/>
            </a:pPr>
            <a:r>
              <a:rPr lang="en-US" sz="1800">
                <a:latin typeface="Times New Roman"/>
                <a:ea typeface="Times New Roman"/>
                <a:cs typeface="Times New Roman"/>
                <a:sym typeface="Times New Roman"/>
              </a:rPr>
              <a:t>It refers to the intermediaries that are executed to send the message to the recipient.</a:t>
            </a:r>
            <a:endParaRPr b="1">
              <a:latin typeface="Times New Roman"/>
              <a:ea typeface="Times New Roman"/>
              <a:cs typeface="Times New Roman"/>
              <a:sym typeface="Times New Roman"/>
            </a:endParaRPr>
          </a:p>
          <a:p>
            <a:pPr indent="-342900" lvl="0" marL="342900" rtl="0" algn="l">
              <a:spcBef>
                <a:spcPts val="1000"/>
              </a:spcBef>
              <a:spcAft>
                <a:spcPts val="0"/>
              </a:spcAft>
              <a:buSzPts val="1440"/>
              <a:buChar char="►"/>
            </a:pPr>
            <a:r>
              <a:rPr lang="en-US" sz="1800">
                <a:latin typeface="Times New Roman"/>
                <a:ea typeface="Times New Roman"/>
                <a:cs typeface="Times New Roman"/>
                <a:sym typeface="Times New Roman"/>
              </a:rPr>
              <a:t>According to the author, the selected channel should consider the sensory system of the recipient to ensure that the message is appropriately communicated.</a:t>
            </a:r>
            <a:endParaRPr/>
          </a:p>
          <a:p>
            <a:pPr indent="-342900" lvl="0" marL="342900" rtl="0" algn="l">
              <a:spcBef>
                <a:spcPts val="1000"/>
              </a:spcBef>
              <a:spcAft>
                <a:spcPts val="0"/>
              </a:spcAft>
              <a:buSzPts val="1440"/>
              <a:buChar char="►"/>
            </a:pPr>
            <a:r>
              <a:rPr lang="en-US" sz="1800">
                <a:latin typeface="Times New Roman"/>
                <a:ea typeface="Times New Roman"/>
                <a:cs typeface="Times New Roman"/>
                <a:sym typeface="Times New Roman"/>
              </a:rPr>
              <a:t>The senses that must be considered are mentioned below.</a:t>
            </a:r>
            <a:endParaRPr>
              <a:latin typeface="Times New Roman"/>
              <a:ea typeface="Times New Roman"/>
              <a:cs typeface="Times New Roman"/>
              <a:sym typeface="Times New Roman"/>
            </a:endParaRPr>
          </a:p>
          <a:p>
            <a:pPr indent="-342900" lvl="0" marL="342900" rtl="0" algn="just">
              <a:lnSpc>
                <a:spcPct val="15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Touch</a:t>
            </a:r>
            <a:endParaRPr sz="1800">
              <a:latin typeface="Calibri"/>
              <a:ea typeface="Calibri"/>
              <a:cs typeface="Calibri"/>
              <a:sym typeface="Calibri"/>
            </a:endParaRPr>
          </a:p>
          <a:p>
            <a:pPr indent="-342900" lvl="0" marL="342900" rtl="0" algn="just">
              <a:lnSpc>
                <a:spcPct val="15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Hear</a:t>
            </a:r>
            <a:endParaRPr/>
          </a:p>
          <a:p>
            <a:pPr indent="-342900" lvl="0" marL="342900" rtl="0" algn="just">
              <a:lnSpc>
                <a:spcPct val="150000"/>
              </a:lnSpc>
              <a:spcBef>
                <a:spcPts val="1800"/>
              </a:spcBef>
              <a:spcAft>
                <a:spcPts val="0"/>
              </a:spcAft>
              <a:buSzPts val="1440"/>
              <a:buFont typeface="Noto Sans Symbols"/>
              <a:buChar char="∙"/>
            </a:pPr>
            <a:r>
              <a:rPr lang="en-US" sz="1800">
                <a:latin typeface="Times New Roman"/>
                <a:ea typeface="Times New Roman"/>
                <a:cs typeface="Times New Roman"/>
                <a:sym typeface="Times New Roman"/>
              </a:rPr>
              <a:t>Vision</a:t>
            </a:r>
            <a:endParaRPr/>
          </a:p>
          <a:p>
            <a:pPr indent="-342900" lvl="0" marL="342900" rtl="0" algn="l">
              <a:spcBef>
                <a:spcPts val="1800"/>
              </a:spcBef>
              <a:spcAft>
                <a:spcPts val="0"/>
              </a:spcAft>
              <a:buSzPts val="1440"/>
              <a:buChar char="►"/>
            </a:pPr>
            <a:r>
              <a:rPr lang="en-US" sz="1800">
                <a:latin typeface="Times New Roman"/>
                <a:ea typeface="Times New Roman"/>
                <a:cs typeface="Times New Roman"/>
                <a:sym typeface="Times New Roman"/>
              </a:rPr>
              <a:t>Considering the mode of intermediaries selected by the senders , hearing and vision are the required senses to communicate and interpret the messages.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 name="Shape 303"/>
        <p:cNvGrpSpPr/>
        <p:nvPr/>
      </p:nvGrpSpPr>
      <p:grpSpPr>
        <a:xfrm>
          <a:off x="0" y="0"/>
          <a:ext cx="0" cy="0"/>
          <a:chOff x="0" y="0"/>
          <a:chExt cx="0" cy="0"/>
        </a:xfrm>
      </p:grpSpPr>
      <p:sp>
        <p:nvSpPr>
          <p:cNvPr id="304" name="Google Shape;304;p8"/>
          <p:cNvSpPr txBox="1"/>
          <p:nvPr>
            <p:ph type="title"/>
          </p:nvPr>
        </p:nvSpPr>
        <p:spPr>
          <a:xfrm>
            <a:off x="1154954" y="727788"/>
            <a:ext cx="8761413" cy="95284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2000"/>
              <a:buFont typeface="Times New Roman"/>
              <a:buNone/>
            </a:pPr>
            <a:r>
              <a:rPr lang="en-US" sz="2000">
                <a:latin typeface="Times New Roman"/>
                <a:ea typeface="Times New Roman"/>
                <a:cs typeface="Times New Roman"/>
                <a:sym typeface="Times New Roman"/>
              </a:rPr>
              <a:t>ASSESSMENT OF THE IMPORTANCE OF VERBAL AND NON-VERBAL COMMUNICATIONS IN ADDITION TO THE METHODS EMPLOYED BY PREMIER INN</a:t>
            </a:r>
            <a:endParaRPr sz="2000"/>
          </a:p>
        </p:txBody>
      </p:sp>
      <p:sp>
        <p:nvSpPr>
          <p:cNvPr id="305" name="Google Shape;305;p8"/>
          <p:cNvSpPr txBox="1"/>
          <p:nvPr>
            <p:ph idx="1" type="body"/>
          </p:nvPr>
        </p:nvSpPr>
        <p:spPr>
          <a:xfrm>
            <a:off x="102638" y="2332653"/>
            <a:ext cx="7996333" cy="4525347"/>
          </a:xfrm>
          <a:prstGeom prst="rect">
            <a:avLst/>
          </a:prstGeom>
          <a:noFill/>
          <a:ln>
            <a:noFill/>
          </a:ln>
        </p:spPr>
        <p:txBody>
          <a:bodyPr anchorCtr="0" anchor="t" bIns="45700" lIns="91425" spcFirstLastPara="1" rIns="91425" wrap="square" tIns="45700">
            <a:normAutofit fontScale="92500"/>
          </a:bodyPr>
          <a:lstStyle/>
          <a:p>
            <a:pPr indent="0" lvl="0" marL="0" rtl="0" algn="l">
              <a:spcBef>
                <a:spcPts val="0"/>
              </a:spcBef>
              <a:spcAft>
                <a:spcPts val="0"/>
              </a:spcAft>
              <a:buSzPct val="79999"/>
              <a:buNone/>
            </a:pPr>
            <a:r>
              <a:rPr lang="en-US" sz="1800">
                <a:latin typeface="Times New Roman"/>
                <a:ea typeface="Times New Roman"/>
                <a:cs typeface="Times New Roman"/>
                <a:sym typeface="Times New Roman"/>
              </a:rPr>
              <a:t>The workforce interaction should be integrated with verbal and non-verbal communication techniques to improve the workforce productivity and ensure a smooth flow of interaction between internal and external stakeholders (</a:t>
            </a:r>
            <a:r>
              <a:rPr lang="en-US" sz="1800">
                <a:solidFill>
                  <a:srgbClr val="222222"/>
                </a:solidFill>
                <a:latin typeface="Times New Roman"/>
                <a:ea typeface="Times New Roman"/>
                <a:cs typeface="Times New Roman"/>
                <a:sym typeface="Times New Roman"/>
              </a:rPr>
              <a:t>Kuznar and Yager, 2020</a:t>
            </a:r>
            <a:r>
              <a:rPr lang="en-US"/>
              <a:t>)</a:t>
            </a:r>
            <a:r>
              <a:rPr lang="en-US" sz="1800">
                <a:latin typeface="Times New Roman"/>
                <a:ea typeface="Times New Roman"/>
                <a:cs typeface="Times New Roman"/>
                <a:sym typeface="Times New Roman"/>
              </a:rPr>
              <a:t>.</a:t>
            </a:r>
            <a:endParaRPr/>
          </a:p>
          <a:p>
            <a:pPr indent="0" lvl="0" marL="0" rtl="0" algn="l">
              <a:spcBef>
                <a:spcPts val="1000"/>
              </a:spcBef>
              <a:spcAft>
                <a:spcPts val="0"/>
              </a:spcAft>
              <a:buSzPct val="79999"/>
              <a:buNone/>
            </a:pPr>
            <a:r>
              <a:rPr lang="en-US" sz="1800">
                <a:latin typeface="Times New Roman"/>
                <a:ea typeface="Times New Roman"/>
                <a:cs typeface="Times New Roman"/>
                <a:sym typeface="Times New Roman"/>
              </a:rPr>
              <a:t>Moreover, the importance of verbal and non-verbal communication techniques is mentioned below.</a:t>
            </a:r>
            <a:endParaRPr>
              <a:latin typeface="Times New Roman"/>
              <a:ea typeface="Times New Roman"/>
              <a:cs typeface="Times New Roman"/>
              <a:sym typeface="Times New Roman"/>
            </a:endParaRPr>
          </a:p>
          <a:p>
            <a:pPr indent="-342900" lvl="0" marL="342900" rtl="0" algn="l">
              <a:spcBef>
                <a:spcPts val="1000"/>
              </a:spcBef>
              <a:spcAft>
                <a:spcPts val="0"/>
              </a:spcAft>
              <a:buSzPct val="79999"/>
              <a:buChar char="►"/>
            </a:pPr>
            <a:r>
              <a:rPr b="1" lang="en-US" sz="1800">
                <a:latin typeface="Times New Roman"/>
                <a:ea typeface="Times New Roman"/>
                <a:cs typeface="Times New Roman"/>
                <a:sym typeface="Times New Roman"/>
              </a:rPr>
              <a:t>Importance of verbal communication</a:t>
            </a:r>
            <a:endParaRPr/>
          </a:p>
          <a:p>
            <a:pPr indent="-342900" lvl="0" marL="342900" rtl="0" algn="l">
              <a:spcBef>
                <a:spcPts val="1000"/>
              </a:spcBef>
              <a:spcAft>
                <a:spcPts val="0"/>
              </a:spcAft>
              <a:buSzPct val="79999"/>
              <a:buChar char="►"/>
            </a:pPr>
            <a:r>
              <a:rPr lang="en-US" sz="1800">
                <a:latin typeface="Times New Roman"/>
                <a:ea typeface="Times New Roman"/>
                <a:cs typeface="Times New Roman"/>
                <a:sym typeface="Times New Roman"/>
              </a:rPr>
              <a:t>Verbal communication is comprised of interpersonal, small group, and public communication. The importance is as follows.</a:t>
            </a:r>
            <a:endParaRPr b="1">
              <a:latin typeface="Times New Roman"/>
              <a:ea typeface="Times New Roman"/>
              <a:cs typeface="Times New Roman"/>
              <a:sym typeface="Times New Roman"/>
            </a:endParaRPr>
          </a:p>
          <a:p>
            <a:pPr indent="-342900" lvl="0" marL="342900" rtl="0" algn="l">
              <a:spcBef>
                <a:spcPts val="1000"/>
              </a:spcBef>
              <a:spcAft>
                <a:spcPts val="0"/>
              </a:spcAft>
              <a:buSzPct val="79999"/>
              <a:buChar char="►"/>
            </a:pPr>
            <a:r>
              <a:rPr b="1" lang="en-US" sz="1800">
                <a:latin typeface="Times New Roman"/>
                <a:ea typeface="Times New Roman"/>
                <a:cs typeface="Times New Roman"/>
                <a:sym typeface="Times New Roman"/>
              </a:rPr>
              <a:t>Business relationships</a:t>
            </a:r>
            <a:endParaRPr/>
          </a:p>
          <a:p>
            <a:pPr indent="-342900" lvl="0" marL="342900" rtl="0" algn="l">
              <a:spcBef>
                <a:spcPts val="1000"/>
              </a:spcBef>
              <a:spcAft>
                <a:spcPts val="0"/>
              </a:spcAft>
              <a:buSzPct val="79999"/>
              <a:buChar char="►"/>
            </a:pPr>
            <a:r>
              <a:rPr lang="en-US" sz="1800">
                <a:latin typeface="Times New Roman"/>
                <a:ea typeface="Times New Roman"/>
                <a:cs typeface="Times New Roman"/>
                <a:sym typeface="Times New Roman"/>
              </a:rPr>
              <a:t>It enables the entrepreneur and functional managers to attract prospective clients and efficiently negotiate with suppliers to maintain a cordial relationship with them.</a:t>
            </a:r>
            <a:endParaRPr/>
          </a:p>
          <a:p>
            <a:pPr indent="-342900" lvl="0" marL="342900" rtl="0" algn="l">
              <a:spcBef>
                <a:spcPts val="1000"/>
              </a:spcBef>
              <a:spcAft>
                <a:spcPts val="0"/>
              </a:spcAft>
              <a:buSzPct val="79999"/>
              <a:buChar char="►"/>
            </a:pPr>
            <a:r>
              <a:rPr lang="en-US" sz="1800">
                <a:latin typeface="Times New Roman"/>
                <a:ea typeface="Times New Roman"/>
                <a:cs typeface="Times New Roman"/>
                <a:sym typeface="Times New Roman"/>
              </a:rPr>
              <a:t>Productive verbal communication skills enable the workers to efficiently reflects the positive values of the enterprise and convince the customers during the decision-making process.</a:t>
            </a:r>
            <a:endParaRPr/>
          </a:p>
        </p:txBody>
      </p:sp>
      <p:pic>
        <p:nvPicPr>
          <p:cNvPr descr="Non Verbal Communication - PowerPoint Slides" id="306" name="Google Shape;306;p8"/>
          <p:cNvPicPr preferRelativeResize="0"/>
          <p:nvPr/>
        </p:nvPicPr>
        <p:blipFill rotWithShape="1">
          <a:blip r:embed="rId3">
            <a:alphaModFix/>
          </a:blip>
          <a:srcRect b="0" l="0" r="0" t="0"/>
          <a:stretch/>
        </p:blipFill>
        <p:spPr>
          <a:xfrm>
            <a:off x="8098971" y="2560701"/>
            <a:ext cx="3931920" cy="394273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1" name="Shape 311"/>
        <p:cNvGrpSpPr/>
        <p:nvPr/>
      </p:nvGrpSpPr>
      <p:grpSpPr>
        <a:xfrm>
          <a:off x="0" y="0"/>
          <a:ext cx="0" cy="0"/>
          <a:chOff x="0" y="0"/>
          <a:chExt cx="0" cy="0"/>
        </a:xfrm>
      </p:grpSpPr>
      <p:sp>
        <p:nvSpPr>
          <p:cNvPr id="312" name="Google Shape;312;p9"/>
          <p:cNvSpPr txBox="1"/>
          <p:nvPr>
            <p:ph type="title"/>
          </p:nvPr>
        </p:nvSpPr>
        <p:spPr>
          <a:xfrm>
            <a:off x="1154954" y="699796"/>
            <a:ext cx="8761413" cy="980836"/>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2000"/>
              <a:buFont typeface="Times New Roman"/>
              <a:buNone/>
            </a:pPr>
            <a:r>
              <a:rPr lang="en-US" sz="2000">
                <a:latin typeface="Times New Roman"/>
                <a:ea typeface="Times New Roman"/>
                <a:cs typeface="Times New Roman"/>
                <a:sym typeface="Times New Roman"/>
              </a:rPr>
              <a:t>ASSESSMENT OF THE IMPORTANCE OF VERBAL AND NON-VERBAL COMMUNICATIONS IN ADDITION TO THE METHODS </a:t>
            </a:r>
            <a:endParaRPr sz="2000"/>
          </a:p>
        </p:txBody>
      </p:sp>
      <p:sp>
        <p:nvSpPr>
          <p:cNvPr id="313" name="Google Shape;313;p9"/>
          <p:cNvSpPr txBox="1"/>
          <p:nvPr>
            <p:ph idx="1" type="body"/>
          </p:nvPr>
        </p:nvSpPr>
        <p:spPr>
          <a:xfrm>
            <a:off x="149290" y="2603500"/>
            <a:ext cx="11765902" cy="4095880"/>
          </a:xfrm>
          <a:prstGeom prst="rect">
            <a:avLst/>
          </a:prstGeom>
          <a:noFill/>
          <a:ln>
            <a:noFill/>
          </a:ln>
        </p:spPr>
        <p:txBody>
          <a:bodyPr anchorCtr="0" anchor="t" bIns="45700" lIns="91425" spcFirstLastPara="1" rIns="91425" wrap="square" tIns="45700">
            <a:normAutofit/>
          </a:bodyPr>
          <a:lstStyle/>
          <a:p>
            <a:pPr indent="-342900" lvl="0" marL="342900" rtl="0" algn="l">
              <a:lnSpc>
                <a:spcPct val="150000"/>
              </a:lnSpc>
              <a:spcBef>
                <a:spcPts val="0"/>
              </a:spcBef>
              <a:spcAft>
                <a:spcPts val="0"/>
              </a:spcAft>
              <a:buSzPts val="1440"/>
              <a:buChar char="►"/>
            </a:pPr>
            <a:r>
              <a:rPr b="1" lang="en-US" sz="1800">
                <a:latin typeface="Times New Roman"/>
                <a:ea typeface="Times New Roman"/>
                <a:cs typeface="Times New Roman"/>
                <a:sym typeface="Times New Roman"/>
              </a:rPr>
              <a:t>Boost productivity and diminish operations errors</a:t>
            </a:r>
            <a:endParaRPr/>
          </a:p>
          <a:p>
            <a:pPr indent="-342900" lvl="0" marL="342900" rtl="0" algn="l">
              <a:lnSpc>
                <a:spcPct val="150000"/>
              </a:lnSpc>
              <a:spcBef>
                <a:spcPts val="1000"/>
              </a:spcBef>
              <a:spcAft>
                <a:spcPts val="0"/>
              </a:spcAft>
              <a:buSzPts val="1440"/>
              <a:buChar char="►"/>
            </a:pPr>
            <a:r>
              <a:rPr lang="en-US" sz="1800">
                <a:latin typeface="Times New Roman"/>
                <a:ea typeface="Times New Roman"/>
                <a:cs typeface="Times New Roman"/>
                <a:sym typeface="Times New Roman"/>
              </a:rPr>
              <a:t>The verbal communication process is simple and easy to apply within the work environment.</a:t>
            </a:r>
            <a:endParaRPr b="1">
              <a:latin typeface="Times New Roman"/>
              <a:ea typeface="Times New Roman"/>
              <a:cs typeface="Times New Roman"/>
              <a:sym typeface="Times New Roman"/>
            </a:endParaRPr>
          </a:p>
          <a:p>
            <a:pPr indent="-342900" lvl="0" marL="342900" rtl="0" algn="l">
              <a:lnSpc>
                <a:spcPct val="150000"/>
              </a:lnSpc>
              <a:spcBef>
                <a:spcPts val="1000"/>
              </a:spcBef>
              <a:spcAft>
                <a:spcPts val="0"/>
              </a:spcAft>
              <a:buSzPts val="1440"/>
              <a:buChar char="►"/>
            </a:pPr>
            <a:r>
              <a:rPr lang="en-US" sz="1800">
                <a:latin typeface="Times New Roman"/>
                <a:ea typeface="Times New Roman"/>
                <a:cs typeface="Times New Roman"/>
                <a:sym typeface="Times New Roman"/>
              </a:rPr>
              <a:t>It enables the functional managers to consistently review the performance of the workers and provide innovative recommendations that improve the workforce productivity and diminish the frequency of operations errors (</a:t>
            </a:r>
            <a:r>
              <a:rPr lang="en-US" sz="1800">
                <a:solidFill>
                  <a:srgbClr val="222222"/>
                </a:solidFill>
                <a:latin typeface="Times New Roman"/>
                <a:ea typeface="Times New Roman"/>
                <a:cs typeface="Times New Roman"/>
                <a:sym typeface="Times New Roman"/>
              </a:rPr>
              <a:t>Tiechuan, 2016</a:t>
            </a:r>
            <a:r>
              <a:rPr lang="en-US"/>
              <a:t>)</a:t>
            </a:r>
            <a:r>
              <a:rPr lang="en-US" sz="1800">
                <a:latin typeface="Times New Roman"/>
                <a:ea typeface="Times New Roman"/>
                <a:cs typeface="Times New Roman"/>
                <a:sym typeface="Times New Roman"/>
              </a:rPr>
              <a:t>.</a:t>
            </a:r>
            <a:endParaRPr b="1" sz="1800">
              <a:latin typeface="Times New Roman"/>
              <a:ea typeface="Times New Roman"/>
              <a:cs typeface="Times New Roman"/>
              <a:sym typeface="Times New Roman"/>
            </a:endParaRPr>
          </a:p>
          <a:p>
            <a:pPr indent="-342900" lvl="0" marL="342900" rtl="0" algn="l">
              <a:lnSpc>
                <a:spcPct val="150000"/>
              </a:lnSpc>
              <a:spcBef>
                <a:spcPts val="1000"/>
              </a:spcBef>
              <a:spcAft>
                <a:spcPts val="0"/>
              </a:spcAft>
              <a:buSzPts val="1440"/>
              <a:buChar char="►"/>
            </a:pPr>
            <a:r>
              <a:rPr lang="en-US" sz="1800">
                <a:latin typeface="Times New Roman"/>
                <a:ea typeface="Times New Roman"/>
                <a:cs typeface="Times New Roman"/>
                <a:sym typeface="Times New Roman"/>
              </a:rPr>
              <a:t>However, it is important that workers and employees should be given the necessary freedom to verbally communicate with the managers and ask for help as and when needed.</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8" name="Shape 318"/>
        <p:cNvGrpSpPr/>
        <p:nvPr/>
      </p:nvGrpSpPr>
      <p:grpSpPr>
        <a:xfrm>
          <a:off x="0" y="0"/>
          <a:ext cx="0" cy="0"/>
          <a:chOff x="0" y="0"/>
          <a:chExt cx="0" cy="0"/>
        </a:xfrm>
      </p:grpSpPr>
      <p:sp>
        <p:nvSpPr>
          <p:cNvPr id="319" name="Google Shape;319;p10"/>
          <p:cNvSpPr txBox="1"/>
          <p:nvPr>
            <p:ph type="title"/>
          </p:nvPr>
        </p:nvSpPr>
        <p:spPr>
          <a:xfrm>
            <a:off x="1154954" y="681135"/>
            <a:ext cx="8761413" cy="999497"/>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2000"/>
              <a:buFont typeface="Times New Roman"/>
              <a:buNone/>
            </a:pPr>
            <a:r>
              <a:rPr lang="en-US" sz="2000">
                <a:latin typeface="Times New Roman"/>
                <a:ea typeface="Times New Roman"/>
                <a:cs typeface="Times New Roman"/>
                <a:sym typeface="Times New Roman"/>
              </a:rPr>
              <a:t>ASSESSMENT OF THE IMPORTANCE OF VERBAL AND NON-VERBAL COMMUNICATIONS IN ADDITION TO THE METHODS EMPLOYED BY PREMIER INN</a:t>
            </a:r>
            <a:endParaRPr sz="2000"/>
          </a:p>
        </p:txBody>
      </p:sp>
      <p:sp>
        <p:nvSpPr>
          <p:cNvPr id="320" name="Google Shape;320;p10"/>
          <p:cNvSpPr txBox="1"/>
          <p:nvPr>
            <p:ph idx="1" type="body"/>
          </p:nvPr>
        </p:nvSpPr>
        <p:spPr>
          <a:xfrm>
            <a:off x="111968" y="2314251"/>
            <a:ext cx="7025951" cy="4189186"/>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440"/>
              <a:buChar char="►"/>
            </a:pPr>
            <a:r>
              <a:rPr b="1" lang="en-US" sz="1800">
                <a:latin typeface="Times New Roman"/>
                <a:ea typeface="Times New Roman"/>
                <a:cs typeface="Times New Roman"/>
                <a:sym typeface="Times New Roman"/>
              </a:rPr>
              <a:t>Importance of non-verbal communication</a:t>
            </a:r>
            <a:endParaRPr/>
          </a:p>
          <a:p>
            <a:pPr indent="-342900" lvl="0" marL="342900" rtl="0" algn="l">
              <a:spcBef>
                <a:spcPts val="1000"/>
              </a:spcBef>
              <a:spcAft>
                <a:spcPts val="0"/>
              </a:spcAft>
              <a:buSzPts val="1440"/>
              <a:buChar char="►"/>
            </a:pPr>
            <a:r>
              <a:rPr lang="en-US" sz="1800">
                <a:latin typeface="Times New Roman"/>
                <a:ea typeface="Times New Roman"/>
                <a:cs typeface="Times New Roman"/>
                <a:sym typeface="Times New Roman"/>
              </a:rPr>
              <a:t>Non-verbal communication deals with body language, expression, attitude, and physical appearance that affects the workforce communication and interaction between two or more stakeholders.</a:t>
            </a:r>
            <a:endParaRPr b="1">
              <a:latin typeface="Times New Roman"/>
              <a:ea typeface="Times New Roman"/>
              <a:cs typeface="Times New Roman"/>
              <a:sym typeface="Times New Roman"/>
            </a:endParaRPr>
          </a:p>
          <a:p>
            <a:pPr indent="-342900" lvl="0" marL="342900" rtl="0" algn="l">
              <a:spcBef>
                <a:spcPts val="1000"/>
              </a:spcBef>
              <a:spcAft>
                <a:spcPts val="0"/>
              </a:spcAft>
              <a:buSzPts val="1440"/>
              <a:buChar char="►"/>
            </a:pPr>
            <a:r>
              <a:rPr lang="en-US" sz="1800">
                <a:latin typeface="Times New Roman"/>
                <a:ea typeface="Times New Roman"/>
                <a:cs typeface="Times New Roman"/>
                <a:sym typeface="Times New Roman"/>
              </a:rPr>
              <a:t>The significance of non-verbal communication is mentioned below.</a:t>
            </a:r>
            <a:endParaRPr b="1" sz="1800">
              <a:latin typeface="Times New Roman"/>
              <a:ea typeface="Times New Roman"/>
              <a:cs typeface="Times New Roman"/>
              <a:sym typeface="Times New Roman"/>
            </a:endParaRPr>
          </a:p>
          <a:p>
            <a:pPr indent="-342900" lvl="0" marL="342900" rtl="0" algn="l">
              <a:spcBef>
                <a:spcPts val="1000"/>
              </a:spcBef>
              <a:spcAft>
                <a:spcPts val="0"/>
              </a:spcAft>
              <a:buSzPts val="1440"/>
              <a:buChar char="►"/>
            </a:pPr>
            <a:r>
              <a:rPr b="1" lang="en-US" sz="1800">
                <a:latin typeface="Times New Roman"/>
                <a:ea typeface="Times New Roman"/>
                <a:cs typeface="Times New Roman"/>
                <a:sym typeface="Times New Roman"/>
              </a:rPr>
              <a:t>Engagement and participation</a:t>
            </a:r>
            <a:endParaRPr/>
          </a:p>
          <a:p>
            <a:pPr indent="-342900" lvl="0" marL="342900" rtl="0" algn="l">
              <a:spcBef>
                <a:spcPts val="1000"/>
              </a:spcBef>
              <a:spcAft>
                <a:spcPts val="0"/>
              </a:spcAft>
              <a:buSzPts val="1440"/>
              <a:buChar char="►"/>
            </a:pPr>
            <a:r>
              <a:rPr lang="en-US" sz="1800">
                <a:latin typeface="Times New Roman"/>
                <a:ea typeface="Times New Roman"/>
                <a:cs typeface="Times New Roman"/>
                <a:sym typeface="Times New Roman"/>
              </a:rPr>
              <a:t>Non-verbal communication enhances the engagement and proactive participation of the parties involved in the interaction process.</a:t>
            </a:r>
            <a:endParaRPr b="1">
              <a:latin typeface="Times New Roman"/>
              <a:ea typeface="Times New Roman"/>
              <a:cs typeface="Times New Roman"/>
              <a:sym typeface="Times New Roman"/>
            </a:endParaRPr>
          </a:p>
          <a:p>
            <a:pPr indent="-342900" lvl="0" marL="342900" rtl="0" algn="l">
              <a:spcBef>
                <a:spcPts val="1000"/>
              </a:spcBef>
              <a:spcAft>
                <a:spcPts val="0"/>
              </a:spcAft>
              <a:buSzPts val="1440"/>
              <a:buChar char="►"/>
            </a:pPr>
            <a:r>
              <a:rPr lang="en-US" sz="1800">
                <a:latin typeface="Times New Roman"/>
                <a:ea typeface="Times New Roman"/>
                <a:cs typeface="Times New Roman"/>
                <a:sym typeface="Times New Roman"/>
              </a:rPr>
              <a:t>It depicts the interest and curiosity of the parties create a cordial bond and relationship among them (</a:t>
            </a:r>
            <a:r>
              <a:rPr lang="en-US" sz="1800">
                <a:solidFill>
                  <a:srgbClr val="222222"/>
                </a:solidFill>
                <a:latin typeface="Times New Roman"/>
                <a:ea typeface="Times New Roman"/>
                <a:cs typeface="Times New Roman"/>
                <a:sym typeface="Times New Roman"/>
              </a:rPr>
              <a:t>Hejzlarová, 2018</a:t>
            </a:r>
            <a:r>
              <a:rPr lang="en-US"/>
              <a:t>)</a:t>
            </a:r>
            <a:r>
              <a:rPr lang="en-US" sz="1800">
                <a:latin typeface="Times New Roman"/>
                <a:ea typeface="Times New Roman"/>
                <a:cs typeface="Times New Roman"/>
                <a:sym typeface="Times New Roman"/>
              </a:rPr>
              <a:t>.</a:t>
            </a:r>
            <a:endParaRPr/>
          </a:p>
          <a:p>
            <a:pPr indent="-342900" lvl="0" marL="342900" rtl="0" algn="l">
              <a:spcBef>
                <a:spcPts val="1000"/>
              </a:spcBef>
              <a:spcAft>
                <a:spcPts val="0"/>
              </a:spcAft>
              <a:buSzPts val="1440"/>
              <a:buChar char="►"/>
            </a:pPr>
            <a:r>
              <a:rPr lang="en-US" sz="1800">
                <a:latin typeface="Times New Roman"/>
                <a:ea typeface="Times New Roman"/>
                <a:cs typeface="Times New Roman"/>
                <a:sym typeface="Times New Roman"/>
              </a:rPr>
              <a:t>Moreover, it enhances the productivity of the communication process and promotes meaningful interaction within the organization's workforce.</a:t>
            </a:r>
            <a:endParaRPr/>
          </a:p>
        </p:txBody>
      </p:sp>
      <p:pic>
        <p:nvPicPr>
          <p:cNvPr descr="Importance of Non Verbal Communication - The Business Communication" id="321" name="Google Shape;321;p10"/>
          <p:cNvPicPr preferRelativeResize="0"/>
          <p:nvPr/>
        </p:nvPicPr>
        <p:blipFill rotWithShape="1">
          <a:blip r:embed="rId3">
            <a:alphaModFix/>
          </a:blip>
          <a:srcRect b="0" l="0" r="0" t="0"/>
          <a:stretch/>
        </p:blipFill>
        <p:spPr>
          <a:xfrm>
            <a:off x="7492482" y="2314251"/>
            <a:ext cx="4385387" cy="397458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11"/>
          <p:cNvSpPr txBox="1"/>
          <p:nvPr>
            <p:ph type="title"/>
          </p:nvPr>
        </p:nvSpPr>
        <p:spPr>
          <a:xfrm>
            <a:off x="1154954" y="838200"/>
            <a:ext cx="8761413" cy="842432"/>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2000"/>
              <a:buFont typeface="Times New Roman"/>
              <a:buNone/>
            </a:pPr>
            <a:r>
              <a:rPr lang="en-US" sz="2000">
                <a:latin typeface="Times New Roman"/>
                <a:ea typeface="Times New Roman"/>
                <a:cs typeface="Times New Roman"/>
                <a:sym typeface="Times New Roman"/>
              </a:rPr>
              <a:t>ASSESSMENT OF THE IMPORTANCE OF VERBAL AND NON-VERBAL COMMUNICATIONS IN ADDITION TO THE METHODS EMPLOYED BY PREMIER INN</a:t>
            </a:r>
            <a:endParaRPr sz="2000"/>
          </a:p>
        </p:txBody>
      </p:sp>
      <p:sp>
        <p:nvSpPr>
          <p:cNvPr id="328" name="Google Shape;328;p11"/>
          <p:cNvSpPr txBox="1"/>
          <p:nvPr>
            <p:ph idx="1" type="body"/>
          </p:nvPr>
        </p:nvSpPr>
        <p:spPr>
          <a:xfrm>
            <a:off x="270588" y="2603499"/>
            <a:ext cx="11243388" cy="4058557"/>
          </a:xfrm>
          <a:prstGeom prst="rect">
            <a:avLst/>
          </a:prstGeom>
          <a:noFill/>
          <a:ln>
            <a:noFill/>
          </a:ln>
        </p:spPr>
        <p:txBody>
          <a:bodyPr anchorCtr="0" anchor="t" bIns="45700" lIns="91425" spcFirstLastPara="1" rIns="91425" wrap="square" tIns="45700">
            <a:normAutofit lnSpcReduction="10000"/>
          </a:bodyPr>
          <a:lstStyle/>
          <a:p>
            <a:pPr indent="-342900" lvl="0" marL="342900" rtl="0" algn="l">
              <a:lnSpc>
                <a:spcPct val="200000"/>
              </a:lnSpc>
              <a:spcBef>
                <a:spcPts val="0"/>
              </a:spcBef>
              <a:spcAft>
                <a:spcPts val="0"/>
              </a:spcAft>
              <a:buSzPts val="1440"/>
              <a:buChar char="►"/>
            </a:pPr>
            <a:r>
              <a:rPr b="1" lang="en-US" sz="1800">
                <a:latin typeface="Times New Roman"/>
                <a:ea typeface="Times New Roman"/>
                <a:cs typeface="Times New Roman"/>
                <a:sym typeface="Times New Roman"/>
              </a:rPr>
              <a:t>Trust, clarity, and collective performance</a:t>
            </a:r>
            <a:endParaRPr/>
          </a:p>
          <a:p>
            <a:pPr indent="-342900" lvl="0" marL="342900" rtl="0" algn="l">
              <a:lnSpc>
                <a:spcPct val="200000"/>
              </a:lnSpc>
              <a:spcBef>
                <a:spcPts val="1000"/>
              </a:spcBef>
              <a:spcAft>
                <a:spcPts val="0"/>
              </a:spcAft>
              <a:buSzPts val="1440"/>
              <a:buChar char="►"/>
            </a:pPr>
            <a:r>
              <a:rPr lang="en-US" sz="1800">
                <a:latin typeface="Times New Roman"/>
                <a:ea typeface="Times New Roman"/>
                <a:cs typeface="Times New Roman"/>
                <a:sym typeface="Times New Roman"/>
              </a:rPr>
              <a:t>Non-verbal communication creates a trust between the parties and transparently transfer and communicate the message.</a:t>
            </a:r>
            <a:endParaRPr b="1">
              <a:latin typeface="Times New Roman"/>
              <a:ea typeface="Times New Roman"/>
              <a:cs typeface="Times New Roman"/>
              <a:sym typeface="Times New Roman"/>
            </a:endParaRPr>
          </a:p>
          <a:p>
            <a:pPr indent="-342900" lvl="0" marL="342900" rtl="0" algn="l">
              <a:lnSpc>
                <a:spcPct val="200000"/>
              </a:lnSpc>
              <a:spcBef>
                <a:spcPts val="1000"/>
              </a:spcBef>
              <a:spcAft>
                <a:spcPts val="0"/>
              </a:spcAft>
              <a:buSzPts val="1440"/>
              <a:buChar char="►"/>
            </a:pPr>
            <a:r>
              <a:rPr lang="en-US" sz="1800">
                <a:latin typeface="Times New Roman"/>
                <a:ea typeface="Times New Roman"/>
                <a:cs typeface="Times New Roman"/>
                <a:sym typeface="Times New Roman"/>
              </a:rPr>
              <a:t>It also enables the workers to understand the satisfaction of the consumers so to make changes accordingly and proceed strategically.</a:t>
            </a:r>
            <a:endParaRPr b="1" sz="1800">
              <a:latin typeface="Times New Roman"/>
              <a:ea typeface="Times New Roman"/>
              <a:cs typeface="Times New Roman"/>
              <a:sym typeface="Times New Roman"/>
            </a:endParaRPr>
          </a:p>
          <a:p>
            <a:pPr indent="-342900" lvl="0" marL="342900" rtl="0" algn="l">
              <a:lnSpc>
                <a:spcPct val="200000"/>
              </a:lnSpc>
              <a:spcBef>
                <a:spcPts val="1000"/>
              </a:spcBef>
              <a:spcAft>
                <a:spcPts val="0"/>
              </a:spcAft>
              <a:buSzPts val="1440"/>
              <a:buChar char="►"/>
            </a:pPr>
            <a:r>
              <a:rPr lang="en-US" sz="1800">
                <a:latin typeface="Times New Roman"/>
                <a:ea typeface="Times New Roman"/>
                <a:cs typeface="Times New Roman"/>
                <a:sym typeface="Times New Roman"/>
              </a:rPr>
              <a:t>Non-verbal communication enhances the usefulness and effectiveness of workforce communication by creating stronger relationships and cordial bonds.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2" name="Shape 332"/>
        <p:cNvGrpSpPr/>
        <p:nvPr/>
      </p:nvGrpSpPr>
      <p:grpSpPr>
        <a:xfrm>
          <a:off x="0" y="0"/>
          <a:ext cx="0" cy="0"/>
          <a:chOff x="0" y="0"/>
          <a:chExt cx="0" cy="0"/>
        </a:xfrm>
      </p:grpSpPr>
      <p:sp>
        <p:nvSpPr>
          <p:cNvPr id="333" name="Google Shape;333;p12"/>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3600"/>
              <a:buFont typeface="Century Gothic"/>
              <a:buNone/>
            </a:pPr>
            <a:r>
              <a:rPr lang="en-US"/>
              <a:t>REFERENCES</a:t>
            </a:r>
            <a:endParaRPr/>
          </a:p>
        </p:txBody>
      </p:sp>
      <p:sp>
        <p:nvSpPr>
          <p:cNvPr id="334" name="Google Shape;334;p12"/>
          <p:cNvSpPr txBox="1"/>
          <p:nvPr>
            <p:ph idx="1" type="body"/>
          </p:nvPr>
        </p:nvSpPr>
        <p:spPr>
          <a:xfrm>
            <a:off x="139959" y="2341985"/>
            <a:ext cx="11299372" cy="4413378"/>
          </a:xfrm>
          <a:prstGeom prst="rect">
            <a:avLst/>
          </a:prstGeom>
          <a:noFill/>
          <a:ln>
            <a:noFill/>
          </a:ln>
        </p:spPr>
        <p:txBody>
          <a:bodyPr anchorCtr="0" anchor="t" bIns="45700" lIns="91425" spcFirstLastPara="1" rIns="91425" wrap="square" tIns="45700">
            <a:normAutofit fontScale="85000" lnSpcReduction="10000"/>
          </a:bodyPr>
          <a:lstStyle/>
          <a:p>
            <a:pPr indent="-342900" lvl="0" marL="342900" rtl="0" algn="just">
              <a:lnSpc>
                <a:spcPct val="160000"/>
              </a:lnSpc>
              <a:spcBef>
                <a:spcPts val="0"/>
              </a:spcBef>
              <a:spcAft>
                <a:spcPts val="0"/>
              </a:spcAft>
              <a:buSzPct val="79999"/>
              <a:buChar char="►"/>
            </a:pPr>
            <a:r>
              <a:rPr lang="en-US" sz="1800">
                <a:solidFill>
                  <a:srgbClr val="222222"/>
                </a:solidFill>
                <a:latin typeface="Times New Roman"/>
                <a:ea typeface="Times New Roman"/>
                <a:cs typeface="Times New Roman"/>
                <a:sym typeface="Times New Roman"/>
              </a:rPr>
              <a:t>Elleström, L., 2019. Modelling human communication: Mediality and semiotics. In </a:t>
            </a:r>
            <a:r>
              <a:rPr i="1" lang="en-US" sz="1800">
                <a:latin typeface="Calibri"/>
                <a:ea typeface="Calibri"/>
                <a:cs typeface="Calibri"/>
                <a:sym typeface="Calibri"/>
              </a:rPr>
              <a:t>Meanings &amp; Co.</a:t>
            </a:r>
            <a:r>
              <a:rPr lang="en-US" sz="1800">
                <a:latin typeface="Calibri"/>
                <a:ea typeface="Calibri"/>
                <a:cs typeface="Calibri"/>
                <a:sym typeface="Calibri"/>
              </a:rPr>
              <a:t> (pp. 7-32). Springer, Cham.</a:t>
            </a:r>
            <a:endParaRPr/>
          </a:p>
          <a:p>
            <a:pPr indent="-342900" lvl="0" marL="342900" rtl="0" algn="just">
              <a:lnSpc>
                <a:spcPct val="16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Galindro, B.M., Zanghelini, G.M. and Soares, S.R., 2019. Use of benchmarking techniques to improve communication in life cycle assessment: A general review. </a:t>
            </a:r>
            <a:r>
              <a:rPr i="1" lang="en-US" sz="1800">
                <a:latin typeface="Calibri"/>
                <a:ea typeface="Calibri"/>
                <a:cs typeface="Calibri"/>
                <a:sym typeface="Calibri"/>
              </a:rPr>
              <a:t>Journal of Cleaner Production</a:t>
            </a:r>
            <a:r>
              <a:rPr lang="en-US" sz="1800">
                <a:latin typeface="Calibri"/>
                <a:ea typeface="Calibri"/>
                <a:cs typeface="Calibri"/>
                <a:sym typeface="Calibri"/>
              </a:rPr>
              <a:t>, </a:t>
            </a:r>
            <a:r>
              <a:rPr i="1" lang="en-US" sz="1800">
                <a:latin typeface="Calibri"/>
                <a:ea typeface="Calibri"/>
                <a:cs typeface="Calibri"/>
                <a:sym typeface="Calibri"/>
              </a:rPr>
              <a:t>213</a:t>
            </a:r>
            <a:r>
              <a:rPr lang="en-US" sz="1800">
                <a:latin typeface="Calibri"/>
                <a:ea typeface="Calibri"/>
                <a:cs typeface="Calibri"/>
                <a:sym typeface="Calibri"/>
              </a:rPr>
              <a:t>, pp.143-157.</a:t>
            </a:r>
            <a:endParaRPr/>
          </a:p>
          <a:p>
            <a:pPr indent="-342900" lvl="0" marL="342900" rtl="0" algn="just">
              <a:lnSpc>
                <a:spcPct val="16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Hejzlarová, M., 2018. Non-verbal Communication in Malaysia: Gestures and Facial Expressions at Business Meetings and Negotiations.</a:t>
            </a:r>
            <a:endParaRPr sz="1800">
              <a:latin typeface="Calibri"/>
              <a:ea typeface="Calibri"/>
              <a:cs typeface="Calibri"/>
              <a:sym typeface="Calibri"/>
            </a:endParaRPr>
          </a:p>
          <a:p>
            <a:pPr indent="-342900" lvl="0" marL="342900" rtl="0" algn="just">
              <a:lnSpc>
                <a:spcPct val="16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Koptseva, N.P., Liia, M. and Kirko, V.I., 2015. The Concept of “Communication” in Contemporary Research.</a:t>
            </a:r>
            <a:endParaRPr sz="1800">
              <a:latin typeface="Calibri"/>
              <a:ea typeface="Calibri"/>
              <a:cs typeface="Calibri"/>
              <a:sym typeface="Calibri"/>
            </a:endParaRPr>
          </a:p>
          <a:p>
            <a:pPr indent="-342900" lvl="0" marL="342900" rtl="0" algn="just">
              <a:lnSpc>
                <a:spcPct val="16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Kuznar, L.A. and Yager, M., 2020. </a:t>
            </a:r>
            <a:r>
              <a:rPr i="1" lang="en-US" sz="1800">
                <a:latin typeface="Calibri"/>
                <a:ea typeface="Calibri"/>
                <a:cs typeface="Calibri"/>
                <a:sym typeface="Calibri"/>
              </a:rPr>
              <a:t>The Development of Communication Models, Quick Look</a:t>
            </a:r>
            <a:r>
              <a:rPr lang="en-US" sz="1800">
                <a:latin typeface="Calibri"/>
                <a:ea typeface="Calibri"/>
                <a:cs typeface="Calibri"/>
                <a:sym typeface="Calibri"/>
              </a:rPr>
              <a:t>. Joint Staff J39, Strategic Multi-layer Assessment Washington, DC United States.</a:t>
            </a:r>
            <a:endParaRPr/>
          </a:p>
          <a:p>
            <a:pPr indent="-342900" lvl="0" marL="342900" rtl="0" algn="l">
              <a:lnSpc>
                <a:spcPct val="16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McQuail, D. and Windahl, S., 2015. </a:t>
            </a:r>
            <a:r>
              <a:rPr i="1" lang="en-US"/>
              <a:t>Communication models for the study of mass communications</a:t>
            </a:r>
            <a:r>
              <a:rPr lang="en-US"/>
              <a:t>. Routledge.</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8" name="Shape 338"/>
        <p:cNvGrpSpPr/>
        <p:nvPr/>
      </p:nvGrpSpPr>
      <p:grpSpPr>
        <a:xfrm>
          <a:off x="0" y="0"/>
          <a:ext cx="0" cy="0"/>
          <a:chOff x="0" y="0"/>
          <a:chExt cx="0" cy="0"/>
        </a:xfrm>
      </p:grpSpPr>
      <p:sp>
        <p:nvSpPr>
          <p:cNvPr id="339" name="Google Shape;339;p13"/>
          <p:cNvSpPr txBox="1"/>
          <p:nvPr>
            <p:ph type="title"/>
          </p:nvPr>
        </p:nvSpPr>
        <p:spPr>
          <a:xfrm>
            <a:off x="1154954" y="973668"/>
            <a:ext cx="8761413" cy="70696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2"/>
              </a:buClr>
              <a:buSzPts val="3600"/>
              <a:buFont typeface="Century Gothic"/>
              <a:buNone/>
            </a:pPr>
            <a:r>
              <a:rPr lang="en-US"/>
              <a:t>REFERENCES</a:t>
            </a:r>
            <a:endParaRPr/>
          </a:p>
        </p:txBody>
      </p:sp>
      <p:sp>
        <p:nvSpPr>
          <p:cNvPr id="340" name="Google Shape;340;p13"/>
          <p:cNvSpPr txBox="1"/>
          <p:nvPr>
            <p:ph idx="1" type="body"/>
          </p:nvPr>
        </p:nvSpPr>
        <p:spPr>
          <a:xfrm>
            <a:off x="297024" y="2388895"/>
            <a:ext cx="11597951" cy="4254501"/>
          </a:xfrm>
          <a:prstGeom prst="rect">
            <a:avLst/>
          </a:prstGeom>
          <a:noFill/>
          <a:ln>
            <a:noFill/>
          </a:ln>
        </p:spPr>
        <p:txBody>
          <a:bodyPr anchorCtr="0" anchor="t" bIns="45700" lIns="91425" spcFirstLastPara="1" rIns="91425" wrap="square" tIns="45700">
            <a:normAutofit fontScale="70000" lnSpcReduction="20000"/>
          </a:bodyPr>
          <a:lstStyle/>
          <a:p>
            <a:pPr indent="-342900" lvl="0" marL="342900" rtl="0" algn="just">
              <a:lnSpc>
                <a:spcPct val="170000"/>
              </a:lnSpc>
              <a:spcBef>
                <a:spcPts val="0"/>
              </a:spcBef>
              <a:spcAft>
                <a:spcPts val="0"/>
              </a:spcAft>
              <a:buSzPct val="79999"/>
              <a:buChar char="►"/>
            </a:pPr>
            <a:r>
              <a:rPr lang="en-US" sz="1800">
                <a:solidFill>
                  <a:srgbClr val="222222"/>
                </a:solidFill>
                <a:latin typeface="Times New Roman"/>
                <a:ea typeface="Times New Roman"/>
                <a:cs typeface="Times New Roman"/>
                <a:sym typeface="Times New Roman"/>
              </a:rPr>
              <a:t>Nichols, P., Horner, B. and Fyfe, K., 2015. Understanding and improving communication processes in an increasingly multicultural aged care workforce. </a:t>
            </a:r>
            <a:r>
              <a:rPr i="1" lang="en-US" sz="1800">
                <a:latin typeface="Calibri"/>
                <a:ea typeface="Calibri"/>
                <a:cs typeface="Calibri"/>
                <a:sym typeface="Calibri"/>
              </a:rPr>
              <a:t>Journal of Aging Studies</a:t>
            </a:r>
            <a:r>
              <a:rPr lang="en-US" sz="1800">
                <a:latin typeface="Calibri"/>
                <a:ea typeface="Calibri"/>
                <a:cs typeface="Calibri"/>
                <a:sym typeface="Calibri"/>
              </a:rPr>
              <a:t>, </a:t>
            </a:r>
            <a:r>
              <a:rPr i="1" lang="en-US" sz="1800">
                <a:latin typeface="Calibri"/>
                <a:ea typeface="Calibri"/>
                <a:cs typeface="Calibri"/>
                <a:sym typeface="Calibri"/>
              </a:rPr>
              <a:t>32</a:t>
            </a:r>
            <a:r>
              <a:rPr lang="en-US" sz="1800">
                <a:latin typeface="Calibri"/>
                <a:ea typeface="Calibri"/>
                <a:cs typeface="Calibri"/>
                <a:sym typeface="Calibri"/>
              </a:rPr>
              <a:t>, pp.23-31.</a:t>
            </a:r>
            <a:endParaRPr/>
          </a:p>
          <a:p>
            <a:pPr indent="-342900" lvl="0" marL="342900" rtl="0" algn="just">
              <a:lnSpc>
                <a:spcPct val="17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Phutela, D., 2015. The importance of non-verbal communication. </a:t>
            </a:r>
            <a:r>
              <a:rPr i="1" lang="en-US" sz="1800">
                <a:latin typeface="Calibri"/>
                <a:ea typeface="Calibri"/>
                <a:cs typeface="Calibri"/>
                <a:sym typeface="Calibri"/>
              </a:rPr>
              <a:t>IUP Journal of Soft Skills</a:t>
            </a:r>
            <a:r>
              <a:rPr lang="en-US" sz="1800">
                <a:latin typeface="Calibri"/>
                <a:ea typeface="Calibri"/>
                <a:cs typeface="Calibri"/>
                <a:sym typeface="Calibri"/>
              </a:rPr>
              <a:t>, </a:t>
            </a:r>
            <a:r>
              <a:rPr i="1" lang="en-US" sz="1800">
                <a:latin typeface="Calibri"/>
                <a:ea typeface="Calibri"/>
                <a:cs typeface="Calibri"/>
                <a:sym typeface="Calibri"/>
              </a:rPr>
              <a:t>9</a:t>
            </a:r>
            <a:r>
              <a:rPr lang="en-US" sz="1800">
                <a:latin typeface="Calibri"/>
                <a:ea typeface="Calibri"/>
                <a:cs typeface="Calibri"/>
                <a:sym typeface="Calibri"/>
              </a:rPr>
              <a:t>(4), p.43.</a:t>
            </a:r>
            <a:endParaRPr/>
          </a:p>
          <a:p>
            <a:pPr indent="-342900" lvl="0" marL="342900" rtl="0" algn="just">
              <a:lnSpc>
                <a:spcPct val="17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Sapienza, Z.S., Veenstra, A.S., Kirtiklis, K. and Giannino, S.S., 2016. The transmission model of communication: Toward a multidisciplinary explication. </a:t>
            </a:r>
            <a:r>
              <a:rPr i="1" lang="en-US" sz="1800">
                <a:latin typeface="Calibri"/>
                <a:ea typeface="Calibri"/>
                <a:cs typeface="Calibri"/>
                <a:sym typeface="Calibri"/>
              </a:rPr>
              <a:t>ETC.: A Review of General Semantics</a:t>
            </a:r>
            <a:r>
              <a:rPr lang="en-US" sz="1800">
                <a:latin typeface="Calibri"/>
                <a:ea typeface="Calibri"/>
                <a:cs typeface="Calibri"/>
                <a:sym typeface="Calibri"/>
              </a:rPr>
              <a:t>, </a:t>
            </a:r>
            <a:r>
              <a:rPr i="1" lang="en-US" sz="1800">
                <a:latin typeface="Calibri"/>
                <a:ea typeface="Calibri"/>
                <a:cs typeface="Calibri"/>
                <a:sym typeface="Calibri"/>
              </a:rPr>
              <a:t>73</a:t>
            </a:r>
            <a:r>
              <a:rPr lang="en-US" sz="1800">
                <a:latin typeface="Calibri"/>
                <a:ea typeface="Calibri"/>
                <a:cs typeface="Calibri"/>
                <a:sym typeface="Calibri"/>
              </a:rPr>
              <a:t>(4), p.321.</a:t>
            </a:r>
            <a:endParaRPr/>
          </a:p>
          <a:p>
            <a:pPr indent="-342900" lvl="0" marL="342900" rtl="0" algn="just">
              <a:lnSpc>
                <a:spcPct val="17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Tiechuan, M., 2016. A study on non-verbal communication in cross-culture. </a:t>
            </a:r>
            <a:r>
              <a:rPr i="1" lang="en-US" sz="1800">
                <a:latin typeface="Calibri"/>
                <a:ea typeface="Calibri"/>
                <a:cs typeface="Calibri"/>
                <a:sym typeface="Calibri"/>
              </a:rPr>
              <a:t>Asian journal of humanities and social sciences</a:t>
            </a:r>
            <a:r>
              <a:rPr lang="en-US" sz="1800">
                <a:latin typeface="Calibri"/>
                <a:ea typeface="Calibri"/>
                <a:cs typeface="Calibri"/>
                <a:sym typeface="Calibri"/>
              </a:rPr>
              <a:t>, </a:t>
            </a:r>
            <a:r>
              <a:rPr i="1" lang="en-US" sz="1800">
                <a:latin typeface="Calibri"/>
                <a:ea typeface="Calibri"/>
                <a:cs typeface="Calibri"/>
                <a:sym typeface="Calibri"/>
              </a:rPr>
              <a:t>4</a:t>
            </a:r>
            <a:r>
              <a:rPr lang="en-US" sz="1800">
                <a:latin typeface="Calibri"/>
                <a:ea typeface="Calibri"/>
                <a:cs typeface="Calibri"/>
                <a:sym typeface="Calibri"/>
              </a:rPr>
              <a:t>(1).</a:t>
            </a:r>
            <a:endParaRPr/>
          </a:p>
          <a:p>
            <a:pPr indent="-342900" lvl="0" marL="342900" rtl="0" algn="just">
              <a:lnSpc>
                <a:spcPct val="17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Turaga, R., 2016. Organizational models of effective communication. </a:t>
            </a:r>
            <a:r>
              <a:rPr i="1" lang="en-US" sz="1800">
                <a:latin typeface="Calibri"/>
                <a:ea typeface="Calibri"/>
                <a:cs typeface="Calibri"/>
                <a:sym typeface="Calibri"/>
              </a:rPr>
              <a:t>IUP Journal of Soft Skills</a:t>
            </a:r>
            <a:r>
              <a:rPr lang="en-US" sz="1800">
                <a:latin typeface="Calibri"/>
                <a:ea typeface="Calibri"/>
                <a:cs typeface="Calibri"/>
                <a:sym typeface="Calibri"/>
              </a:rPr>
              <a:t>, </a:t>
            </a:r>
            <a:r>
              <a:rPr i="1" lang="en-US" sz="1800">
                <a:latin typeface="Calibri"/>
                <a:ea typeface="Calibri"/>
                <a:cs typeface="Calibri"/>
                <a:sym typeface="Calibri"/>
              </a:rPr>
              <a:t>10</a:t>
            </a:r>
            <a:r>
              <a:rPr lang="en-US" sz="1800">
                <a:latin typeface="Calibri"/>
                <a:ea typeface="Calibri"/>
                <a:cs typeface="Calibri"/>
                <a:sym typeface="Calibri"/>
              </a:rPr>
              <a:t>(2), p.56.</a:t>
            </a:r>
            <a:endParaRPr/>
          </a:p>
          <a:p>
            <a:pPr indent="-342900" lvl="0" marL="342900" rtl="0" algn="l">
              <a:lnSpc>
                <a:spcPct val="170000"/>
              </a:lnSpc>
              <a:spcBef>
                <a:spcPts val="1800"/>
              </a:spcBef>
              <a:spcAft>
                <a:spcPts val="0"/>
              </a:spcAft>
              <a:buSzPct val="79999"/>
              <a:buChar char="►"/>
            </a:pPr>
            <a:r>
              <a:rPr lang="en-US" sz="1800">
                <a:solidFill>
                  <a:srgbClr val="222222"/>
                </a:solidFill>
                <a:latin typeface="Times New Roman"/>
                <a:ea typeface="Times New Roman"/>
                <a:cs typeface="Times New Roman"/>
                <a:sym typeface="Times New Roman"/>
              </a:rPr>
              <a:t>Teixeira, M.M., de Souza, J.V., Homenick, D.B.D., da Silva Medeiros, E., dos Santos, H.P.B., da Silva, F.A.L., dos Santos, A.S., de Morais, C.A., da Silva, L.U., Ribeiro, G.J.M. and Lima, T.F.V., 2017, June. From mathematical model of communication to the communication model of virtual universe. In </a:t>
            </a:r>
            <a:r>
              <a:rPr i="1" lang="en-US"/>
              <a:t>2017 12th Iberian Conference on Information Systems and Technologies (CISTI)</a:t>
            </a:r>
            <a:r>
              <a:rPr lang="en-US"/>
              <a:t> (pp. 1-8). IEEE.</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pic>
        <p:nvPicPr>
          <p:cNvPr id="345" name="Google Shape;345;p14"/>
          <p:cNvPicPr preferRelativeResize="0"/>
          <p:nvPr/>
        </p:nvPicPr>
        <p:blipFill rotWithShape="1">
          <a:blip r:embed="rId3">
            <a:alphaModFix/>
          </a:blip>
          <a:srcRect b="0" l="0" r="0" t="0"/>
          <a:stretch/>
        </p:blipFill>
        <p:spPr>
          <a:xfrm>
            <a:off x="1" y="-41988"/>
            <a:ext cx="12192000" cy="6941976"/>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Ion Boardroom">
  <a:themeElements>
    <a:clrScheme name="Ion Boardroom">
      <a:dk1>
        <a:srgbClr val="000000"/>
      </a:dk1>
      <a:lt1>
        <a:srgbClr val="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2021-05-19T11:10:08Z</dcterms:created>
  <dc:creator>BUNNY</dc:creator>
</cp:coreProperties>
</file>