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handoutMasterIdLst>
    <p:handoutMasterId r:id="rId23"/>
  </p:handoutMasterIdLst>
  <p:sldIdLst>
    <p:sldId id="256" r:id="rId2"/>
    <p:sldId id="257" r:id="rId3"/>
    <p:sldId id="275" r:id="rId4"/>
    <p:sldId id="258" r:id="rId5"/>
    <p:sldId id="260" r:id="rId6"/>
    <p:sldId id="259" r:id="rId7"/>
    <p:sldId id="265" r:id="rId8"/>
    <p:sldId id="266" r:id="rId9"/>
    <p:sldId id="272" r:id="rId10"/>
    <p:sldId id="267" r:id="rId11"/>
    <p:sldId id="268" r:id="rId12"/>
    <p:sldId id="273" r:id="rId13"/>
    <p:sldId id="269" r:id="rId14"/>
    <p:sldId id="270" r:id="rId15"/>
    <p:sldId id="261" r:id="rId16"/>
    <p:sldId id="262" r:id="rId17"/>
    <p:sldId id="271" r:id="rId18"/>
    <p:sldId id="264" r:id="rId19"/>
    <p:sldId id="263" r:id="rId20"/>
    <p:sldId id="280" r:id="rId2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548" autoAdjust="0"/>
  </p:normalViewPr>
  <p:slideViewPr>
    <p:cSldViewPr>
      <p:cViewPr varScale="1">
        <p:scale>
          <a:sx n="88" d="100"/>
          <a:sy n="88" d="100"/>
        </p:scale>
        <p:origin x="163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945659" cy="496332"/>
          </a:xfrm>
          <a:prstGeom prst="rect">
            <a:avLst/>
          </a:prstGeom>
        </p:spPr>
        <p:txBody>
          <a:bodyPr vert="horz" lIns="91422" tIns="45710" rIns="91422" bIns="4571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22" tIns="45710" rIns="91422" bIns="45710" rtlCol="0"/>
          <a:lstStyle>
            <a:lvl1pPr algn="r">
              <a:defRPr sz="1200"/>
            </a:lvl1pPr>
          </a:lstStyle>
          <a:p>
            <a:fld id="{E60C4315-EA38-4AB3-B441-58A433F413C9}" type="datetimeFigureOut">
              <a:rPr lang="en-GB" smtClean="0"/>
              <a:pPr/>
              <a:t>17/09/2025</a:t>
            </a:fld>
            <a:endParaRPr lang="en-GB"/>
          </a:p>
        </p:txBody>
      </p:sp>
      <p:sp>
        <p:nvSpPr>
          <p:cNvPr id="4" name="Footer Placeholder 3"/>
          <p:cNvSpPr>
            <a:spLocks noGrp="1"/>
          </p:cNvSpPr>
          <p:nvPr>
            <p:ph type="ftr" sz="quarter" idx="2"/>
          </p:nvPr>
        </p:nvSpPr>
        <p:spPr>
          <a:xfrm>
            <a:off x="2" y="9428583"/>
            <a:ext cx="2945659" cy="496332"/>
          </a:xfrm>
          <a:prstGeom prst="rect">
            <a:avLst/>
          </a:prstGeom>
        </p:spPr>
        <p:txBody>
          <a:bodyPr vert="horz" lIns="91422" tIns="45710" rIns="91422" bIns="4571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22" tIns="45710" rIns="91422" bIns="45710" rtlCol="0" anchor="b"/>
          <a:lstStyle>
            <a:lvl1pPr algn="r">
              <a:defRPr sz="1200"/>
            </a:lvl1pPr>
          </a:lstStyle>
          <a:p>
            <a:fld id="{682C6B96-E347-4FE1-B653-90789A12C1AB}" type="slidenum">
              <a:rPr lang="en-GB" smtClean="0"/>
              <a:pPr/>
              <a:t>‹#›</a:t>
            </a:fld>
            <a:endParaRPr lang="en-GB"/>
          </a:p>
        </p:txBody>
      </p:sp>
    </p:spTree>
    <p:extLst>
      <p:ext uri="{BB962C8B-B14F-4D97-AF65-F5344CB8AC3E}">
        <p14:creationId xmlns:p14="http://schemas.microsoft.com/office/powerpoint/2010/main" val="34237413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945659" cy="496332"/>
          </a:xfrm>
          <a:prstGeom prst="rect">
            <a:avLst/>
          </a:prstGeom>
        </p:spPr>
        <p:txBody>
          <a:bodyPr vert="horz" lIns="91422" tIns="45710" rIns="91422" bIns="4571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22" tIns="45710" rIns="91422" bIns="45710" rtlCol="0"/>
          <a:lstStyle>
            <a:lvl1pPr algn="r">
              <a:defRPr sz="1200"/>
            </a:lvl1pPr>
          </a:lstStyle>
          <a:p>
            <a:fld id="{CCE39998-A94F-46FE-B4A6-789E55BB837E}" type="datetimeFigureOut">
              <a:rPr lang="en-GB" smtClean="0"/>
              <a:pPr/>
              <a:t>17/09/2025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22" tIns="45710" rIns="91422" bIns="45710" rtlCol="0" anchor="ctr"/>
          <a:lstStyle/>
          <a:p>
            <a:endParaRPr lang="en-GB"/>
          </a:p>
        </p:txBody>
      </p:sp>
      <p:sp>
        <p:nvSpPr>
          <p:cNvPr id="5" name="Notes Placeholder 4"/>
          <p:cNvSpPr>
            <a:spLocks noGrp="1"/>
          </p:cNvSpPr>
          <p:nvPr>
            <p:ph type="body" sz="quarter" idx="3"/>
          </p:nvPr>
        </p:nvSpPr>
        <p:spPr>
          <a:xfrm>
            <a:off x="679768" y="4715155"/>
            <a:ext cx="5438140" cy="4466987"/>
          </a:xfrm>
          <a:prstGeom prst="rect">
            <a:avLst/>
          </a:prstGeom>
        </p:spPr>
        <p:txBody>
          <a:bodyPr vert="horz" lIns="91422" tIns="45710" rIns="91422" bIns="4571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2" y="9428583"/>
            <a:ext cx="2945659" cy="496332"/>
          </a:xfrm>
          <a:prstGeom prst="rect">
            <a:avLst/>
          </a:prstGeom>
        </p:spPr>
        <p:txBody>
          <a:bodyPr vert="horz" lIns="91422" tIns="45710" rIns="91422" bIns="4571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22" tIns="45710" rIns="91422" bIns="45710" rtlCol="0" anchor="b"/>
          <a:lstStyle>
            <a:lvl1pPr algn="r">
              <a:defRPr sz="1200"/>
            </a:lvl1pPr>
          </a:lstStyle>
          <a:p>
            <a:fld id="{AEB3B3C8-2C1F-46A9-808F-4F3EBEA21EEE}" type="slidenum">
              <a:rPr lang="en-GB" smtClean="0"/>
              <a:pPr/>
              <a:t>‹#›</a:t>
            </a:fld>
            <a:endParaRPr lang="en-GB"/>
          </a:p>
        </p:txBody>
      </p:sp>
    </p:spTree>
    <p:extLst>
      <p:ext uri="{BB962C8B-B14F-4D97-AF65-F5344CB8AC3E}">
        <p14:creationId xmlns:p14="http://schemas.microsoft.com/office/powerpoint/2010/main" val="3416354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NsMPeszgYcUWkbteOJHgLQmliqYA%3A1758014232603&amp;q=Kanban+boards&amp;sa=X&amp;ved=2ahUKEwjzvKGu-dyPAxXwWkEAHdV8AlMQxccNegQIBBAB&amp;mstk=AUtExfBifKbo9Hxo1tYD8_PBr4a6VcV-ABuh_5o9ZMsJOmyTldhP_2lwJWuaItcO8BHq363b-PfWADHVZZAw4QITHCyj9FeXCgp79DEF6s1G6YHwfkLY5jn6EnCrjQ3p5SyTNIj3VDiaS2_fZ8lhTFHC5ANboLbO2HqeslH7aOhnxkp-YPSUXpeYe0Nb70Rwc24rmfkMgj-oSg_BlNPo7l4THfen4bXEPaE6TGg6a3kQHFCHWuDrH3RQvCJq5c7xmDZ3QVEK-iDCNo4YQiphD6qOw23w&amp;csui=3"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google.com/search?sca_esv=53f892ddff1617d9&amp;cs=0&amp;sxsrf=AE3TifNsMPeszgYcUWkbteOJHgLQmliqYA%3A1758014232603&amp;q=what-if&amp;sa=X&amp;ved=2ahUKEwjzvKGu-dyPAxXwWkEAHdV8AlMQxccNegQIBBAC&amp;mstk=AUtExfBifKbo9Hxo1tYD8_PBr4a6VcV-ABuh_5o9ZMsJOmyTldhP_2lwJWuaItcO8BHq363b-PfWADHVZZAw4QITHCyj9FeXCgp79DEF6s1G6YHwfkLY5jn6EnCrjQ3p5SyTNIj3VDiaS2_fZ8lhTFHC5ANboLbO2HqeslH7aOhnxkp-YPSUXpeYe0Nb70Rwc24rmfkMgj-oSg_BlNPo7l4THfen4bXEPaE6TGg6a3kQHFCHWuDrH3RQvCJq5c7xmDZ3QVEK-iDCNo4YQiphD6qOw23w&amp;csui=3"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lKW95RPZ-x9wOYdkhJ_1uzfgfRw%3A1758014754271&amp;q=macro+environment&amp;sa=X&amp;ved=2ahUKEwjryJWn-9yPAxXwYEEAHQAMNCUQxccNegQIBBAB&amp;mstk=AUtExfBL2i_GLXlEAx9KsHypivDzGtZGeOnVyBEtQxd2i0GgRQNUpoVPdnNN2OsuEkmikw8dEP4ak4-kAlVyMjhf7HOL1QHF0iiOMma_WWik0puYMJbIFoCU0bUQA7vR39NN69txlJRC6CIBNnaxwjnaq5bXhMAHYzHQwm6yWOeLUEFjtB32tYC4Oz-91IMYl1WuVy43FpN7DN2qCD_7NaACKugmytL2tzNFIiQ9o1HWYid_-QlifdOUdfKsko9C2Yzislwl-VoybSy-wu3dIhoq-dj7&amp;csui=3"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7JFwtYiD67B2yXYXI0_v_LJ8cYw%3A1758014799843&amp;q=Porter%27s+Five+Forces&amp;sa=X&amp;ved=2ahUKEwjj3NG8-9yPAxVHVUEAHTx8LiIQxccNegQIXBAB&amp;mstk=AUtExfAj3o6mafE7gzXueMGhD4GvI6jcHdzqhbmK-OlaCOPdRpOjUdtvoRe3-ls6svKLt6IdrZKP7SRVhJa1KED5o_Pkj7lRLGUiuQQwGbTvBMz1A3H4FZN_kreHycCucTqja0stIZmxExii1Fji7a6hO4e8TC2Nz_w9WzWUmzohCXTSZKporgFuP33fEkf_c80mTdT2aAm-fJoYgvYfVopLD5m6Tx7I7dyA4ez6EN1tnpXi6lW7K1V8UxwyXFN6J99BMLt964Suqx52oYM20WiLchDR&amp;csui=3"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kern="1200" dirty="0">
                <a:solidFill>
                  <a:schemeClr val="tx1"/>
                </a:solidFill>
                <a:effectLst/>
                <a:latin typeface="+mn-lt"/>
                <a:ea typeface="+mn-ea"/>
                <a:cs typeface="+mn-cs"/>
              </a:rPr>
              <a:t>Strategic analysis is the critical first step in developing an organization's strategy, involving an examination of both the internal environment (strengths and weaknesses) and the external environment (opportunities and threats) to determine the company's current "strategic position". This foundational understanding is essential because, without knowing its position, an organization cannot effectively decide its future direction or formulate a successful strategy.  </a:t>
            </a:r>
          </a:p>
          <a:p>
            <a:r>
              <a:rPr lang="en-GB" sz="1200" b="0" i="0" kern="1200" dirty="0">
                <a:solidFill>
                  <a:schemeClr val="tx1"/>
                </a:solidFill>
                <a:effectLst/>
                <a:latin typeface="+mn-lt"/>
                <a:ea typeface="+mn-ea"/>
                <a:cs typeface="+mn-cs"/>
              </a:rPr>
              <a:t>What it is:</a:t>
            </a:r>
          </a:p>
          <a:p>
            <a:r>
              <a:rPr lang="en-GB" sz="1200" b="1" i="0" kern="1200" dirty="0">
                <a:solidFill>
                  <a:schemeClr val="tx1"/>
                </a:solidFill>
                <a:effectLst/>
                <a:latin typeface="+mn-lt"/>
                <a:ea typeface="+mn-ea"/>
                <a:cs typeface="+mn-cs"/>
              </a:rPr>
              <a:t>A foundational process: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Strategic analysis is the process of researching and </a:t>
            </a:r>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an organization and its operating environment. </a:t>
            </a:r>
          </a:p>
          <a:p>
            <a:r>
              <a:rPr lang="en-GB" sz="1200" b="1" i="0" kern="1200" dirty="0">
                <a:solidFill>
                  <a:schemeClr val="tx1"/>
                </a:solidFill>
                <a:effectLst/>
                <a:latin typeface="+mn-lt"/>
                <a:ea typeface="+mn-ea"/>
                <a:cs typeface="+mn-cs"/>
              </a:rPr>
              <a:t>An internal and external view:</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It requires looking inward at the organization's own resources and capabilities and looking outward at the broader market and industry. </a:t>
            </a:r>
          </a:p>
          <a:p>
            <a:r>
              <a:rPr lang="en-GB" sz="1200" b="1" i="0" kern="1200" dirty="0">
                <a:solidFill>
                  <a:schemeClr val="tx1"/>
                </a:solidFill>
                <a:effectLst/>
                <a:latin typeface="+mn-lt"/>
                <a:ea typeface="+mn-ea"/>
                <a:cs typeface="+mn-cs"/>
              </a:rPr>
              <a:t>Identifying the strategic position: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goal is to understand the organization's current standing and capabilities to inform future decisions.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Why it's important:</a:t>
            </a:r>
          </a:p>
          <a:p>
            <a:r>
              <a:rPr lang="en-GB" sz="1200" b="1" i="0" kern="1200" dirty="0">
                <a:solidFill>
                  <a:schemeClr val="tx1"/>
                </a:solidFill>
                <a:effectLst/>
                <a:latin typeface="+mn-lt"/>
                <a:ea typeface="+mn-ea"/>
                <a:cs typeface="+mn-cs"/>
              </a:rPr>
              <a:t>Informs strategy formulation: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It provides the necessary context and insights to decide which direction to take and what specific strategies to develop. </a:t>
            </a:r>
          </a:p>
          <a:p>
            <a:r>
              <a:rPr lang="en-GB" sz="1200" b="1" i="0" kern="1200" dirty="0">
                <a:solidFill>
                  <a:schemeClr val="tx1"/>
                </a:solidFill>
                <a:effectLst/>
                <a:latin typeface="+mn-lt"/>
                <a:ea typeface="+mn-ea"/>
                <a:cs typeface="+mn-cs"/>
              </a:rPr>
              <a:t>Ensures informed decisions: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gaining a clear picture of its internal strengths and external challenges, an organization can make well-informed choices about its future. </a:t>
            </a:r>
          </a:p>
          <a:p>
            <a:r>
              <a:rPr lang="en-GB" sz="1200" b="1" i="0" kern="1200" dirty="0">
                <a:solidFill>
                  <a:schemeClr val="tx1"/>
                </a:solidFill>
                <a:effectLst/>
                <a:latin typeface="+mn-lt"/>
                <a:ea typeface="+mn-ea"/>
                <a:cs typeface="+mn-cs"/>
              </a:rPr>
              <a:t>Prevents misdirection: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An organization without a clear strategic position cannot properly plan its path forward and may make poor strategic choices, leading to ineffective outcomes.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it's done:</a:t>
            </a:r>
          </a:p>
          <a:p>
            <a:r>
              <a:rPr lang="en-GB" sz="1200" b="1" i="0" kern="1200" dirty="0">
                <a:solidFill>
                  <a:schemeClr val="tx1"/>
                </a:solidFill>
                <a:effectLst/>
                <a:latin typeface="+mn-lt"/>
                <a:ea typeface="+mn-ea"/>
                <a:cs typeface="+mn-cs"/>
              </a:rPr>
              <a:t>Internal Analysis: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organization examines its own strengths and weaknesses, such as its financial resources, staff expertise, or technological capabilities. </a:t>
            </a:r>
          </a:p>
          <a:p>
            <a:r>
              <a:rPr lang="en-GB" sz="1200" b="1" i="0" kern="1200" dirty="0">
                <a:solidFill>
                  <a:schemeClr val="tx1"/>
                </a:solidFill>
                <a:effectLst/>
                <a:latin typeface="+mn-lt"/>
                <a:ea typeface="+mn-ea"/>
                <a:cs typeface="+mn-cs"/>
              </a:rPr>
              <a:t>External Analysis: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organization </a:t>
            </a:r>
            <a:r>
              <a:rPr lang="en-GB" sz="1200" b="0" i="0" kern="1200" dirty="0" err="1">
                <a:solidFill>
                  <a:schemeClr val="tx1"/>
                </a:solidFill>
                <a:effectLst/>
                <a:latin typeface="+mn-lt"/>
                <a:ea typeface="+mn-ea"/>
                <a:cs typeface="+mn-cs"/>
              </a:rPr>
              <a:t>analyzes</a:t>
            </a:r>
            <a:r>
              <a:rPr lang="en-GB" sz="1200" b="0" i="0" kern="1200" dirty="0">
                <a:solidFill>
                  <a:schemeClr val="tx1"/>
                </a:solidFill>
                <a:effectLst/>
                <a:latin typeface="+mn-lt"/>
                <a:ea typeface="+mn-ea"/>
                <a:cs typeface="+mn-cs"/>
              </a:rPr>
              <a:t> its external environment, including market trends, competitor actions, customer needs, and broader economic and social factors. </a:t>
            </a:r>
          </a:p>
          <a:p>
            <a:r>
              <a:rPr lang="en-GB" sz="1200" b="0" i="0" kern="1200" dirty="0">
                <a:solidFill>
                  <a:schemeClr val="tx1"/>
                </a:solidFill>
                <a:effectLst/>
                <a:latin typeface="+mn-lt"/>
                <a:ea typeface="+mn-ea"/>
                <a:cs typeface="+mn-cs"/>
              </a:rPr>
              <a:t>In essence, strategic analysis provides the intelligence that an organization needs to understand itself and its landscape, enabling it to create a sound and effective plan for the future. </a:t>
            </a:r>
          </a:p>
          <a:p>
            <a:endParaRPr lang="en-GB" dirty="0"/>
          </a:p>
        </p:txBody>
      </p:sp>
      <p:sp>
        <p:nvSpPr>
          <p:cNvPr id="4" name="Slide Number Placeholder 3"/>
          <p:cNvSpPr>
            <a:spLocks noGrp="1"/>
          </p:cNvSpPr>
          <p:nvPr>
            <p:ph type="sldNum" sz="quarter" idx="5"/>
          </p:nvPr>
        </p:nvSpPr>
        <p:spPr/>
        <p:txBody>
          <a:bodyPr/>
          <a:lstStyle/>
          <a:p>
            <a:fld id="{AEB3B3C8-2C1F-46A9-808F-4F3EBEA21EEE}" type="slidenum">
              <a:rPr lang="en-GB" smtClean="0"/>
              <a:pPr/>
              <a:t>2</a:t>
            </a:fld>
            <a:endParaRPr lang="en-GB"/>
          </a:p>
        </p:txBody>
      </p:sp>
    </p:spTree>
    <p:extLst>
      <p:ext uri="{BB962C8B-B14F-4D97-AF65-F5344CB8AC3E}">
        <p14:creationId xmlns:p14="http://schemas.microsoft.com/office/powerpoint/2010/main" val="3681323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6D0D108D-FA9B-4FCB-BA00-A6CE70F7419B}" type="slidenum">
              <a:rPr lang="en-US" smtClean="0"/>
              <a:pPr/>
              <a:t>3</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r>
              <a:rPr lang="en-US" dirty="0"/>
              <a:t>External – PESTEL and Porters five Forces Macro Micro</a:t>
            </a:r>
          </a:p>
          <a:p>
            <a:pPr eaLnBrk="1" hangingPunct="1"/>
            <a:r>
              <a:rPr lang="en-US" dirty="0"/>
              <a:t>Internal - </a:t>
            </a:r>
            <a:r>
              <a:rPr lang="en-GB" b="1" dirty="0">
                <a:solidFill>
                  <a:srgbClr val="00B0F0"/>
                </a:solidFill>
              </a:rPr>
              <a:t>Resource Capability, Value Chain and Stakeholder Analysis</a:t>
            </a:r>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The process you're describing is a fundamental part of strategic planning called </a:t>
            </a:r>
            <a:r>
              <a:rPr lang="en-GB" sz="1200" b="1" i="0" kern="1200" dirty="0">
                <a:solidFill>
                  <a:schemeClr val="tx1"/>
                </a:solidFill>
                <a:effectLst/>
                <a:latin typeface="+mn-lt"/>
                <a:ea typeface="+mn-ea"/>
                <a:cs typeface="+mn-cs"/>
              </a:rPr>
              <a:t>internal environment analysis</a:t>
            </a:r>
            <a:r>
              <a:rPr lang="en-GB" sz="1200" b="0" i="0" kern="1200" dirty="0">
                <a:solidFill>
                  <a:schemeClr val="tx1"/>
                </a:solidFill>
                <a:effectLst/>
                <a:latin typeface="+mn-lt"/>
                <a:ea typeface="+mn-ea"/>
                <a:cs typeface="+mn-cs"/>
              </a:rPr>
              <a:t> or </a:t>
            </a:r>
            <a:r>
              <a:rPr lang="en-GB" sz="1200" b="1" i="0" kern="1200" dirty="0">
                <a:solidFill>
                  <a:schemeClr val="tx1"/>
                </a:solidFill>
                <a:effectLst/>
                <a:latin typeface="+mn-lt"/>
                <a:ea typeface="+mn-ea"/>
                <a:cs typeface="+mn-cs"/>
              </a:rPr>
              <a:t>organizational assessment</a:t>
            </a:r>
            <a:r>
              <a:rPr lang="en-GB" sz="1200" b="0" i="0" kern="1200" dirty="0">
                <a:solidFill>
                  <a:schemeClr val="tx1"/>
                </a:solidFill>
                <a:effectLst/>
                <a:latin typeface="+mn-lt"/>
                <a:ea typeface="+mn-ea"/>
                <a:cs typeface="+mn-cs"/>
              </a:rPr>
              <a:t>. It is the practice of evaluating a company's internal factors to determine its strengths and weaknesses.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Here is a short explanation of the key elements:</a:t>
            </a:r>
          </a:p>
          <a:p>
            <a:r>
              <a:rPr lang="en-GB" sz="1200" b="1" i="0"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 The main goal is to gain an in-depth understanding of the organization's internal health and capabilities. This insight helps management make informed decisions, formulate effective strategies, and align resources to achieve objectives.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Strategic capability:</a:t>
            </a:r>
            <a:r>
              <a:rPr lang="en-GB" sz="1200" b="0" i="0" kern="1200" dirty="0">
                <a:solidFill>
                  <a:schemeClr val="tx1"/>
                </a:solidFill>
                <a:effectLst/>
                <a:latin typeface="+mn-lt"/>
                <a:ea typeface="+mn-ea"/>
                <a:cs typeface="+mn-cs"/>
              </a:rPr>
              <a:t> Based on the work of Johnson et al., strategic capability refers to an organization's resources and competencies that are necessary for its long-term survival and for gaining a competitive advantage.</a:t>
            </a:r>
          </a:p>
          <a:p>
            <a:pPr lvl="1"/>
            <a:r>
              <a:rPr lang="en-GB" sz="1200" b="1" i="0" kern="1200" dirty="0">
                <a:solidFill>
                  <a:schemeClr val="tx1"/>
                </a:solidFill>
                <a:effectLst/>
                <a:latin typeface="+mn-lt"/>
                <a:ea typeface="+mn-ea"/>
                <a:cs typeface="+mn-cs"/>
              </a:rPr>
              <a:t>Resources:</a:t>
            </a:r>
            <a:r>
              <a:rPr lang="en-GB" sz="1200" b="0" i="0" kern="1200" dirty="0">
                <a:solidFill>
                  <a:schemeClr val="tx1"/>
                </a:solidFill>
                <a:effectLst/>
                <a:latin typeface="+mn-lt"/>
                <a:ea typeface="+mn-ea"/>
                <a:cs typeface="+mn-cs"/>
              </a:rPr>
              <a:t> These are the assets an organization owns, including both tangible and intangible assets, such as financial resources, equipment, patents, and brand reputation.</a:t>
            </a:r>
          </a:p>
          <a:p>
            <a:pPr lvl="1"/>
            <a:r>
              <a:rPr lang="en-GB" sz="1200" b="1" i="0" kern="1200" dirty="0">
                <a:solidFill>
                  <a:schemeClr val="tx1"/>
                </a:solidFill>
                <a:effectLst/>
                <a:latin typeface="+mn-lt"/>
                <a:ea typeface="+mn-ea"/>
                <a:cs typeface="+mn-cs"/>
              </a:rPr>
              <a:t>Core competencies:</a:t>
            </a:r>
            <a:r>
              <a:rPr lang="en-GB" sz="1200" b="0" i="0" kern="1200" dirty="0">
                <a:solidFill>
                  <a:schemeClr val="tx1"/>
                </a:solidFill>
                <a:effectLst/>
                <a:latin typeface="+mn-lt"/>
                <a:ea typeface="+mn-ea"/>
                <a:cs typeface="+mn-cs"/>
              </a:rPr>
              <a:t> These are the unique skills and abilities the organization has developed to effectively utilize its resources and perform key activities better than competitors.</a:t>
            </a:r>
          </a:p>
          <a:p>
            <a:r>
              <a:rPr lang="en-GB" sz="1200" b="1" i="0" kern="1200" dirty="0">
                <a:solidFill>
                  <a:schemeClr val="tx1"/>
                </a:solidFill>
                <a:effectLst/>
                <a:latin typeface="+mn-lt"/>
                <a:ea typeface="+mn-ea"/>
                <a:cs typeface="+mn-cs"/>
              </a:rPr>
              <a:t>Key activities and situation:</a:t>
            </a:r>
            <a:r>
              <a:rPr lang="en-GB" sz="1200" b="0" i="0" kern="1200" dirty="0">
                <a:solidFill>
                  <a:schemeClr val="tx1"/>
                </a:solidFill>
                <a:effectLst/>
                <a:latin typeface="+mn-lt"/>
                <a:ea typeface="+mn-ea"/>
                <a:cs typeface="+mn-cs"/>
              </a:rPr>
              <a:t> The analysis examines the company's current operations, such as production, marketing, and research and development, to identify inefficiencies and bottlenecks.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Techniques and processes:</a:t>
            </a:r>
            <a:r>
              <a:rPr lang="en-GB" sz="1200" b="0" i="0" kern="1200" dirty="0">
                <a:solidFill>
                  <a:schemeClr val="tx1"/>
                </a:solidFill>
                <a:effectLst/>
                <a:latin typeface="+mn-lt"/>
                <a:ea typeface="+mn-ea"/>
                <a:cs typeface="+mn-cs"/>
              </a:rPr>
              <a:t> Various tools can be used for this analysis. The most common is the </a:t>
            </a:r>
            <a:r>
              <a:rPr lang="en-GB" sz="1200" b="1" i="0" kern="1200" dirty="0">
                <a:solidFill>
                  <a:schemeClr val="tx1"/>
                </a:solidFill>
                <a:effectLst/>
                <a:latin typeface="+mn-lt"/>
                <a:ea typeface="+mn-ea"/>
                <a:cs typeface="+mn-cs"/>
              </a:rPr>
              <a:t>SWOT analysis</a:t>
            </a:r>
            <a:r>
              <a:rPr lang="en-GB" sz="1200" b="0" i="0" kern="1200" dirty="0">
                <a:solidFill>
                  <a:schemeClr val="tx1"/>
                </a:solidFill>
                <a:effectLst/>
                <a:latin typeface="+mn-lt"/>
                <a:ea typeface="+mn-ea"/>
                <a:cs typeface="+mn-cs"/>
              </a:rPr>
              <a:t>, which specifically looks at the company's internal </a:t>
            </a:r>
            <a:r>
              <a:rPr lang="en-GB" sz="1200" b="1" i="0" kern="1200" dirty="0">
                <a:solidFill>
                  <a:schemeClr val="tx1"/>
                </a:solidFill>
                <a:effectLst/>
                <a:latin typeface="+mn-lt"/>
                <a:ea typeface="+mn-ea"/>
                <a:cs typeface="+mn-cs"/>
              </a:rPr>
              <a:t>Strengths</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Weaknesses</a:t>
            </a:r>
            <a:r>
              <a:rPr lang="en-GB" sz="1200" b="0" i="0" kern="1200" dirty="0">
                <a:solidFill>
                  <a:schemeClr val="tx1"/>
                </a:solidFill>
                <a:effectLst/>
                <a:latin typeface="+mn-lt"/>
                <a:ea typeface="+mn-ea"/>
                <a:cs typeface="+mn-cs"/>
              </a:rPr>
              <a:t>. Other methods include:</a:t>
            </a:r>
          </a:p>
          <a:p>
            <a:pPr lvl="1"/>
            <a:r>
              <a:rPr lang="en-GB" sz="1200" b="1" i="0" kern="1200" dirty="0">
                <a:solidFill>
                  <a:schemeClr val="tx1"/>
                </a:solidFill>
                <a:effectLst/>
                <a:latin typeface="+mn-lt"/>
                <a:ea typeface="+mn-ea"/>
                <a:cs typeface="+mn-cs"/>
              </a:rPr>
              <a:t>Value Chain Analysis:</a:t>
            </a:r>
            <a:r>
              <a:rPr lang="en-GB" sz="1200" b="0" i="0" kern="1200" dirty="0">
                <a:solidFill>
                  <a:schemeClr val="tx1"/>
                </a:solidFill>
                <a:effectLst/>
                <a:latin typeface="+mn-lt"/>
                <a:ea typeface="+mn-ea"/>
                <a:cs typeface="+mn-cs"/>
              </a:rPr>
              <a:t> Examines the steps involved in delivering a product or service to identify areas that add the most value.</a:t>
            </a:r>
          </a:p>
          <a:p>
            <a:pPr lvl="1"/>
            <a:r>
              <a:rPr lang="en-GB" sz="1200" b="1" i="0" kern="1200" dirty="0">
                <a:solidFill>
                  <a:schemeClr val="tx1"/>
                </a:solidFill>
                <a:effectLst/>
                <a:latin typeface="+mn-lt"/>
                <a:ea typeface="+mn-ea"/>
                <a:cs typeface="+mn-cs"/>
              </a:rPr>
              <a:t>VRIO Framework:</a:t>
            </a:r>
            <a:r>
              <a:rPr lang="en-GB" sz="1200" b="0" i="0" kern="1200" dirty="0">
                <a:solidFill>
                  <a:schemeClr val="tx1"/>
                </a:solidFill>
                <a:effectLst/>
                <a:latin typeface="+mn-lt"/>
                <a:ea typeface="+mn-ea"/>
                <a:cs typeface="+mn-cs"/>
              </a:rPr>
              <a:t> Assesses resources and capabilities based on whether they are </a:t>
            </a:r>
            <a:r>
              <a:rPr lang="en-GB" sz="1200" b="1" i="0" kern="1200" dirty="0">
                <a:solidFill>
                  <a:schemeClr val="tx1"/>
                </a:solidFill>
                <a:effectLst/>
                <a:latin typeface="+mn-lt"/>
                <a:ea typeface="+mn-ea"/>
                <a:cs typeface="+mn-cs"/>
              </a:rPr>
              <a:t>V</a:t>
            </a:r>
            <a:r>
              <a:rPr lang="en-GB" sz="1200" b="0" i="0" kern="1200" dirty="0">
                <a:solidFill>
                  <a:schemeClr val="tx1"/>
                </a:solidFill>
                <a:effectLst/>
                <a:latin typeface="+mn-lt"/>
                <a:ea typeface="+mn-ea"/>
                <a:cs typeface="+mn-cs"/>
              </a:rPr>
              <a:t>aluable, </a:t>
            </a:r>
            <a:r>
              <a:rPr lang="en-GB" sz="1200" b="1" i="0" kern="1200" dirty="0">
                <a:solidFill>
                  <a:schemeClr val="tx1"/>
                </a:solidFill>
                <a:effectLst/>
                <a:latin typeface="+mn-lt"/>
                <a:ea typeface="+mn-ea"/>
                <a:cs typeface="+mn-cs"/>
              </a:rPr>
              <a:t>R</a:t>
            </a:r>
            <a:r>
              <a:rPr lang="en-GB" sz="1200" b="0" i="0" kern="1200" dirty="0">
                <a:solidFill>
                  <a:schemeClr val="tx1"/>
                </a:solidFill>
                <a:effectLst/>
                <a:latin typeface="+mn-lt"/>
                <a:ea typeface="+mn-ea"/>
                <a:cs typeface="+mn-cs"/>
              </a:rPr>
              <a:t>are, </a:t>
            </a:r>
            <a:r>
              <a:rPr lang="en-GB" sz="1200" b="1" i="0" kern="1200" dirty="0">
                <a:solidFill>
                  <a:schemeClr val="tx1"/>
                </a:solidFill>
                <a:effectLst/>
                <a:latin typeface="+mn-lt"/>
                <a:ea typeface="+mn-ea"/>
                <a:cs typeface="+mn-cs"/>
              </a:rPr>
              <a:t>I</a:t>
            </a:r>
            <a:r>
              <a:rPr lang="en-GB" sz="1200" b="0" i="0" kern="1200" dirty="0">
                <a:solidFill>
                  <a:schemeClr val="tx1"/>
                </a:solidFill>
                <a:effectLst/>
                <a:latin typeface="+mn-lt"/>
                <a:ea typeface="+mn-ea"/>
                <a:cs typeface="+mn-cs"/>
              </a:rPr>
              <a:t>nimitable, and </a:t>
            </a:r>
            <a:r>
              <a:rPr lang="en-GB" sz="1200" b="1" i="0" kern="1200" dirty="0">
                <a:solidFill>
                  <a:schemeClr val="tx1"/>
                </a:solidFill>
                <a:effectLst/>
                <a:latin typeface="+mn-lt"/>
                <a:ea typeface="+mn-ea"/>
                <a:cs typeface="+mn-cs"/>
              </a:rPr>
              <a:t>O</a:t>
            </a:r>
            <a:r>
              <a:rPr lang="en-GB" sz="1200" b="0" i="0" kern="1200" dirty="0">
                <a:solidFill>
                  <a:schemeClr val="tx1"/>
                </a:solidFill>
                <a:effectLst/>
                <a:latin typeface="+mn-lt"/>
                <a:ea typeface="+mn-ea"/>
                <a:cs typeface="+mn-cs"/>
              </a:rPr>
              <a:t>rganized to capture value.</a:t>
            </a:r>
          </a:p>
          <a:p>
            <a:pPr lvl="1"/>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Outcome:</a:t>
            </a:r>
            <a:r>
              <a:rPr lang="en-GB" sz="1200" b="0" i="0" kern="1200" dirty="0">
                <a:solidFill>
                  <a:schemeClr val="tx1"/>
                </a:solidFill>
                <a:effectLst/>
                <a:latin typeface="+mn-lt"/>
                <a:ea typeface="+mn-ea"/>
                <a:cs typeface="+mn-cs"/>
              </a:rPr>
              <a:t> The final output is a clear picture of the company's internal strengths (what it does well) and weaknesses (areas that need improvement), along with the strategic implications for future decision-making. </a:t>
            </a:r>
          </a:p>
          <a:p>
            <a:endParaRPr lang="en-GB" dirty="0"/>
          </a:p>
        </p:txBody>
      </p:sp>
      <p:sp>
        <p:nvSpPr>
          <p:cNvPr id="4" name="Slide Number Placeholder 3"/>
          <p:cNvSpPr>
            <a:spLocks noGrp="1"/>
          </p:cNvSpPr>
          <p:nvPr>
            <p:ph type="sldNum" sz="quarter" idx="5"/>
          </p:nvPr>
        </p:nvSpPr>
        <p:spPr/>
        <p:txBody>
          <a:bodyPr/>
          <a:lstStyle/>
          <a:p>
            <a:fld id="{AEB3B3C8-2C1F-46A9-808F-4F3EBEA21EEE}" type="slidenum">
              <a:rPr lang="en-GB" smtClean="0"/>
              <a:pPr/>
              <a:t>4</a:t>
            </a:fld>
            <a:endParaRPr lang="en-GB"/>
          </a:p>
        </p:txBody>
      </p:sp>
    </p:spTree>
    <p:extLst>
      <p:ext uri="{BB962C8B-B14F-4D97-AF65-F5344CB8AC3E}">
        <p14:creationId xmlns:p14="http://schemas.microsoft.com/office/powerpoint/2010/main" val="1149126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kern="1200" dirty="0">
                <a:solidFill>
                  <a:schemeClr val="tx1"/>
                </a:solidFill>
                <a:effectLst/>
                <a:latin typeface="+mn-lt"/>
                <a:ea typeface="+mn-ea"/>
                <a:cs typeface="+mn-cs"/>
              </a:rPr>
              <a:t>Portfolio analysis tools enhance strategic capability by providing frameworks and software to assess, balance, and optimize an organization's investments, projects, products, or services against strategic goals, ensuring efficient resource allocation, risk management, and growth. These tools enable informed decision-making, helping companies identify high-performing assets, address underperformers, and align their portfolio with mission and vision through features like </a:t>
            </a:r>
            <a:r>
              <a:rPr lang="en-GB" sz="1200" b="0" i="0" kern="1200" dirty="0">
                <a:solidFill>
                  <a:schemeClr val="tx1"/>
                </a:solidFill>
                <a:effectLst/>
                <a:latin typeface="+mn-lt"/>
                <a:ea typeface="+mn-ea"/>
                <a:cs typeface="+mn-cs"/>
                <a:hlinkClick r:id="rId3"/>
              </a:rPr>
              <a:t>Kanban boards</a:t>
            </a:r>
            <a:r>
              <a:rPr lang="en-GB" sz="1200" b="0" i="0" kern="1200" dirty="0">
                <a:solidFill>
                  <a:schemeClr val="tx1"/>
                </a:solidFill>
                <a:effectLst/>
                <a:latin typeface="+mn-lt"/>
                <a:ea typeface="+mn-ea"/>
                <a:cs typeface="+mn-cs"/>
              </a:rPr>
              <a:t>, AI-powered predictive analytics, and "</a:t>
            </a:r>
            <a:r>
              <a:rPr lang="en-GB" sz="1200" b="0" i="0" kern="1200" dirty="0">
                <a:solidFill>
                  <a:schemeClr val="tx1"/>
                </a:solidFill>
                <a:effectLst/>
                <a:latin typeface="+mn-lt"/>
                <a:ea typeface="+mn-ea"/>
                <a:cs typeface="+mn-cs"/>
                <a:hlinkClick r:id="rId4"/>
              </a:rPr>
              <a:t>what-if</a:t>
            </a:r>
            <a:r>
              <a:rPr lang="en-GB" sz="1200" b="0" i="0" kern="1200" dirty="0">
                <a:solidFill>
                  <a:schemeClr val="tx1"/>
                </a:solidFill>
                <a:effectLst/>
                <a:latin typeface="+mn-lt"/>
                <a:ea typeface="+mn-ea"/>
                <a:cs typeface="+mn-cs"/>
              </a:rPr>
              <a:t>" scenario planning.  </a:t>
            </a:r>
          </a:p>
          <a:p>
            <a:endParaRPr lang="en-GB" sz="1200" b="0" i="0" kern="1200" dirty="0">
              <a:solidFill>
                <a:schemeClr val="tx1"/>
              </a:solidFill>
              <a:effectLst/>
              <a:latin typeface="+mn-lt"/>
              <a:ea typeface="+mn-ea"/>
              <a:cs typeface="+mn-cs"/>
            </a:endParaRPr>
          </a:p>
          <a:p>
            <a:r>
              <a:rPr lang="en-GB" dirty="0"/>
              <a:t>The product life cycle (PLC) describes the distinct stages a product goes through from its inception to its withdrawal from the market, typically comprising development, introduction, growth, maturity, and decline. This marketing concept helps businesses understand how a product evolves, allowing them to make strategic decisions about pricing, promotion, and market positioning to maximize profitability and extend the product's lifespan. </a:t>
            </a:r>
          </a:p>
          <a:p>
            <a:endParaRPr lang="en-GB" dirty="0"/>
          </a:p>
          <a:p>
            <a:r>
              <a:rPr lang="en-GB" sz="1200" b="0" i="0" kern="1200" dirty="0">
                <a:solidFill>
                  <a:schemeClr val="tx1"/>
                </a:solidFill>
                <a:effectLst/>
                <a:latin typeface="+mn-lt"/>
                <a:ea typeface="+mn-ea"/>
                <a:cs typeface="+mn-cs"/>
              </a:rPr>
              <a:t>Financial Ratios are quantitative tools derived from a company's financial statements used to assess its financial health, performance, and value, while Shareholder Value Analysis focuses on how these ratios relate to creating returns for investors. Key ratios for shareholder value analysis include Profitability Ratios (like Return on Equity - ROE), which measure profit generation from shareholder investments, and Market Value Ratios (like Price-to-Earnings - P/E), which compare stock price to earnings. Analysts use these ratios to evaluate a company's efficiency, leverage, and overall potential for growth, comparing them against past performance and industry benchmarks to identify trends and inform investment decisions.  </a:t>
            </a:r>
          </a:p>
          <a:p>
            <a:r>
              <a:rPr lang="en-GB" sz="1200" b="0" i="0" kern="1200" dirty="0">
                <a:solidFill>
                  <a:schemeClr val="tx1"/>
                </a:solidFill>
                <a:effectLst/>
                <a:latin typeface="+mn-lt"/>
                <a:ea typeface="+mn-ea"/>
                <a:cs typeface="+mn-cs"/>
              </a:rPr>
              <a:t>What is Financial Ratio Analysis?</a:t>
            </a:r>
          </a:p>
          <a:p>
            <a:r>
              <a:rPr lang="en-GB" sz="1200" b="0" i="0" kern="1200" dirty="0">
                <a:solidFill>
                  <a:schemeClr val="tx1"/>
                </a:solidFill>
                <a:effectLst/>
                <a:latin typeface="+mn-lt"/>
                <a:ea typeface="+mn-ea"/>
                <a:cs typeface="+mn-cs"/>
              </a:rPr>
              <a:t>Financial ratio analysis is a technique that uses numbers from a company's financial statements to create insights into its financial position. It involves calculating various ratios and comparing them to: </a:t>
            </a:r>
          </a:p>
          <a:p>
            <a:r>
              <a:rPr lang="en-GB" sz="1200" b="1" i="0" kern="1200" dirty="0">
                <a:solidFill>
                  <a:schemeClr val="tx1"/>
                </a:solidFill>
                <a:effectLst/>
                <a:latin typeface="+mn-lt"/>
                <a:ea typeface="+mn-ea"/>
                <a:cs typeface="+mn-cs"/>
              </a:rPr>
              <a:t>Historical performance</a:t>
            </a:r>
            <a:r>
              <a:rPr lang="en-GB" sz="1200" b="0" i="0" kern="1200" dirty="0">
                <a:solidFill>
                  <a:schemeClr val="tx1"/>
                </a:solidFill>
                <a:effectLst/>
                <a:latin typeface="+mn-lt"/>
                <a:ea typeface="+mn-ea"/>
                <a:cs typeface="+mn-cs"/>
              </a:rPr>
              <a:t>: How the company has performed over time. </a:t>
            </a:r>
          </a:p>
          <a:p>
            <a:r>
              <a:rPr lang="en-GB" sz="1200" b="1" i="0" kern="1200" dirty="0">
                <a:solidFill>
                  <a:schemeClr val="tx1"/>
                </a:solidFill>
                <a:effectLst/>
                <a:latin typeface="+mn-lt"/>
                <a:ea typeface="+mn-ea"/>
                <a:cs typeface="+mn-cs"/>
              </a:rPr>
              <a:t>Industry peers</a:t>
            </a:r>
            <a:r>
              <a:rPr lang="en-GB" sz="1200" b="0" i="0" kern="1200" dirty="0">
                <a:solidFill>
                  <a:schemeClr val="tx1"/>
                </a:solidFill>
                <a:effectLst/>
                <a:latin typeface="+mn-lt"/>
                <a:ea typeface="+mn-ea"/>
                <a:cs typeface="+mn-cs"/>
              </a:rPr>
              <a:t>: How the company compares to competitors. </a:t>
            </a:r>
          </a:p>
          <a:p>
            <a:r>
              <a:rPr lang="en-GB" sz="1200" b="1" i="0" kern="1200" dirty="0">
                <a:solidFill>
                  <a:schemeClr val="tx1"/>
                </a:solidFill>
                <a:effectLst/>
                <a:latin typeface="+mn-lt"/>
                <a:ea typeface="+mn-ea"/>
                <a:cs typeface="+mn-cs"/>
              </a:rPr>
              <a:t>Budgets and forecasts</a:t>
            </a:r>
            <a:r>
              <a:rPr lang="en-GB" sz="1200" b="0" i="0" kern="1200" dirty="0">
                <a:solidFill>
                  <a:schemeClr val="tx1"/>
                </a:solidFill>
                <a:effectLst/>
                <a:latin typeface="+mn-lt"/>
                <a:ea typeface="+mn-ea"/>
                <a:cs typeface="+mn-cs"/>
              </a:rPr>
              <a:t>: How the company is doing against its own financial plans. </a:t>
            </a:r>
          </a:p>
          <a:p>
            <a:r>
              <a:rPr lang="en-GB" sz="1200" b="0" i="0" kern="1200" dirty="0">
                <a:solidFill>
                  <a:schemeClr val="tx1"/>
                </a:solidFill>
                <a:effectLst/>
                <a:latin typeface="+mn-lt"/>
                <a:ea typeface="+mn-ea"/>
                <a:cs typeface="+mn-cs"/>
              </a:rPr>
              <a:t>How it Relates to Shareholder Value Analysis</a:t>
            </a:r>
          </a:p>
          <a:p>
            <a:r>
              <a:rPr lang="en-GB" sz="1200" b="0" i="0" kern="1200" dirty="0">
                <a:solidFill>
                  <a:schemeClr val="tx1"/>
                </a:solidFill>
                <a:effectLst/>
                <a:latin typeface="+mn-lt"/>
                <a:ea typeface="+mn-ea"/>
                <a:cs typeface="+mn-cs"/>
              </a:rPr>
              <a:t>Shareholder value analysis uses financial ratios to determine a company's ability to generate returns for its shareholders. The goal is to understand a company's financial stability, potential for growth, and ability to reward investors.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Cultural Web is a management model by Johnson and Scholes that </a:t>
            </a:r>
            <a:r>
              <a:rPr lang="en-GB" sz="1200" b="0" i="0" kern="1200" dirty="0" err="1">
                <a:solidFill>
                  <a:schemeClr val="tx1"/>
                </a:solidFill>
                <a:effectLst/>
                <a:latin typeface="+mn-lt"/>
                <a:ea typeface="+mn-ea"/>
                <a:cs typeface="+mn-cs"/>
              </a:rPr>
              <a:t>analyzes</a:t>
            </a:r>
            <a:r>
              <a:rPr lang="en-GB" sz="1200" b="0" i="0" kern="1200" dirty="0">
                <a:solidFill>
                  <a:schemeClr val="tx1"/>
                </a:solidFill>
                <a:effectLst/>
                <a:latin typeface="+mn-lt"/>
                <a:ea typeface="+mn-ea"/>
                <a:cs typeface="+mn-cs"/>
              </a:rPr>
              <a:t> an organization's culture by examining its core, or paradigm, and six surrounding factors: stories, symbols, power structures, control systems, routines and rituals, and organizational structures. This tool helps organizations understand their current culture, identify gaps, and strategize for desired future cultures to achieve business goals</a:t>
            </a:r>
          </a:p>
          <a:p>
            <a:endParaRPr lang="en-GB" dirty="0"/>
          </a:p>
          <a:p>
            <a:pPr algn="l">
              <a:spcAft>
                <a:spcPts val="750"/>
              </a:spcAft>
              <a:buNone/>
            </a:pPr>
            <a:r>
              <a:rPr lang="en-GB" b="0" i="0" dirty="0">
                <a:solidFill>
                  <a:srgbClr val="001D35"/>
                </a:solidFill>
                <a:effectLst/>
                <a:latin typeface="Google Sans"/>
              </a:rPr>
              <a:t>An innovation audit is a process for systematically assessing an organization's innovation capabilities, processes, and outcomes to identify strengths and weaknesses and uncover opportunities for improvement. It involves evaluating aspects like strategy, idea generation, culture, implementation, and people to develop actionable plans for enhancing innovation, boosting the return on investment (ROI), and staying competitive. </a:t>
            </a:r>
          </a:p>
          <a:p>
            <a:pPr algn="l">
              <a:lnSpc>
                <a:spcPts val="2100"/>
              </a:lnSpc>
              <a:spcBef>
                <a:spcPts val="1500"/>
              </a:spcBef>
              <a:spcAft>
                <a:spcPts val="750"/>
              </a:spcAft>
              <a:buNone/>
            </a:pPr>
            <a:r>
              <a:rPr lang="en-GB" b="0" i="0" dirty="0">
                <a:solidFill>
                  <a:srgbClr val="001D35"/>
                </a:solidFill>
                <a:effectLst/>
                <a:latin typeface="Google Sans"/>
              </a:rPr>
              <a:t>Purpose of an Innovation Audit</a:t>
            </a:r>
          </a:p>
          <a:p>
            <a:pPr algn="l">
              <a:lnSpc>
                <a:spcPts val="1800"/>
              </a:lnSpc>
              <a:spcBef>
                <a:spcPts val="750"/>
              </a:spcBef>
              <a:spcAft>
                <a:spcPts val="600"/>
              </a:spcAft>
              <a:buFont typeface="Arial" panose="020B0604020202020204" pitchFamily="34" charset="0"/>
              <a:buChar char="•"/>
            </a:pPr>
            <a:r>
              <a:rPr lang="en-GB" b="1" i="0" dirty="0">
                <a:solidFill>
                  <a:srgbClr val="001D35"/>
                </a:solidFill>
                <a:effectLst/>
                <a:latin typeface="Google Sans"/>
              </a:rPr>
              <a:t>Understand current state:</a:t>
            </a:r>
            <a:r>
              <a:rPr lang="en-GB" b="0" i="0" dirty="0">
                <a:solidFill>
                  <a:srgbClr val="001D35"/>
                </a:solidFill>
                <a:effectLst/>
                <a:latin typeface="Google Sans"/>
              </a:rPr>
              <a:t> </a:t>
            </a:r>
          </a:p>
          <a:p>
            <a:pPr algn="l">
              <a:lnSpc>
                <a:spcPts val="1800"/>
              </a:lnSpc>
              <a:spcBef>
                <a:spcPts val="750"/>
              </a:spcBef>
              <a:spcAft>
                <a:spcPts val="600"/>
              </a:spcAft>
              <a:buFont typeface="Arial" panose="020B0604020202020204" pitchFamily="34" charset="0"/>
              <a:buChar char="•"/>
            </a:pPr>
            <a:r>
              <a:rPr lang="en-GB" b="0" i="0" dirty="0">
                <a:solidFill>
                  <a:srgbClr val="001D35"/>
                </a:solidFill>
                <a:effectLst/>
                <a:latin typeface="Google Sans"/>
              </a:rPr>
              <a:t>Gain an objective view of how innovation is currently managed within the organization. </a:t>
            </a:r>
          </a:p>
          <a:p>
            <a:pPr algn="l">
              <a:lnSpc>
                <a:spcPts val="1800"/>
              </a:lnSpc>
              <a:spcBef>
                <a:spcPts val="750"/>
              </a:spcBef>
              <a:spcAft>
                <a:spcPts val="600"/>
              </a:spcAft>
              <a:buFont typeface="Arial" panose="020B0604020202020204" pitchFamily="34" charset="0"/>
              <a:buChar char="•"/>
            </a:pPr>
            <a:r>
              <a:rPr lang="en-GB" b="1" i="0" dirty="0">
                <a:solidFill>
                  <a:srgbClr val="001D35"/>
                </a:solidFill>
                <a:effectLst/>
                <a:latin typeface="Google Sans"/>
              </a:rPr>
              <a:t>Identify gaps:</a:t>
            </a:r>
            <a:r>
              <a:rPr lang="en-GB" b="0" i="0" dirty="0">
                <a:solidFill>
                  <a:srgbClr val="001D35"/>
                </a:solidFill>
                <a:effectLst/>
                <a:latin typeface="Google Sans"/>
              </a:rPr>
              <a:t> </a:t>
            </a:r>
          </a:p>
          <a:p>
            <a:pPr algn="l">
              <a:lnSpc>
                <a:spcPts val="1800"/>
              </a:lnSpc>
              <a:spcBef>
                <a:spcPts val="750"/>
              </a:spcBef>
              <a:spcAft>
                <a:spcPts val="600"/>
              </a:spcAft>
              <a:buFont typeface="Arial" panose="020B0604020202020204" pitchFamily="34" charset="0"/>
              <a:buChar char="•"/>
            </a:pPr>
            <a:r>
              <a:rPr lang="en-GB" b="0" i="0" dirty="0">
                <a:solidFill>
                  <a:srgbClr val="001D35"/>
                </a:solidFill>
                <a:effectLst/>
                <a:latin typeface="Google Sans"/>
              </a:rPr>
              <a:t>Pinpoint discrepancies between innovation strategy and day-to-day execution. </a:t>
            </a:r>
          </a:p>
          <a:p>
            <a:pPr algn="l">
              <a:lnSpc>
                <a:spcPts val="1800"/>
              </a:lnSpc>
              <a:spcBef>
                <a:spcPts val="750"/>
              </a:spcBef>
              <a:spcAft>
                <a:spcPts val="600"/>
              </a:spcAft>
              <a:buFont typeface="Arial" panose="020B0604020202020204" pitchFamily="34" charset="0"/>
              <a:buChar char="•"/>
            </a:pPr>
            <a:r>
              <a:rPr lang="en-GB" b="1" i="0" dirty="0">
                <a:solidFill>
                  <a:srgbClr val="001D35"/>
                </a:solidFill>
                <a:effectLst/>
                <a:latin typeface="Google Sans"/>
              </a:rPr>
              <a:t>Uncover opportunities:</a:t>
            </a:r>
            <a:r>
              <a:rPr lang="en-GB" b="0" i="0" dirty="0">
                <a:solidFill>
                  <a:srgbClr val="001D35"/>
                </a:solidFill>
                <a:effectLst/>
                <a:latin typeface="Google Sans"/>
              </a:rPr>
              <a:t> </a:t>
            </a:r>
          </a:p>
          <a:p>
            <a:pPr algn="l">
              <a:lnSpc>
                <a:spcPts val="1800"/>
              </a:lnSpc>
              <a:spcBef>
                <a:spcPts val="750"/>
              </a:spcBef>
              <a:spcAft>
                <a:spcPts val="600"/>
              </a:spcAft>
              <a:buFont typeface="Arial" panose="020B0604020202020204" pitchFamily="34" charset="0"/>
              <a:buChar char="•"/>
            </a:pPr>
            <a:r>
              <a:rPr lang="en-GB" b="0" i="0" dirty="0">
                <a:solidFill>
                  <a:srgbClr val="001D35"/>
                </a:solidFill>
                <a:effectLst/>
                <a:latin typeface="Google Sans"/>
              </a:rPr>
              <a:t>Discover new avenues for growth and improved innovation performance. </a:t>
            </a:r>
          </a:p>
          <a:p>
            <a:pPr algn="l">
              <a:lnSpc>
                <a:spcPts val="1800"/>
              </a:lnSpc>
              <a:spcBef>
                <a:spcPts val="750"/>
              </a:spcBef>
              <a:spcAft>
                <a:spcPts val="600"/>
              </a:spcAft>
              <a:buFont typeface="Arial" panose="020B0604020202020204" pitchFamily="34" charset="0"/>
              <a:buChar char="•"/>
            </a:pPr>
            <a:r>
              <a:rPr lang="en-GB" b="1" i="0" dirty="0">
                <a:solidFill>
                  <a:srgbClr val="001D35"/>
                </a:solidFill>
                <a:effectLst/>
                <a:latin typeface="Google Sans"/>
              </a:rPr>
              <a:t>Improve efficiency:</a:t>
            </a:r>
            <a:r>
              <a:rPr lang="en-GB" b="0" i="0" dirty="0">
                <a:solidFill>
                  <a:srgbClr val="001D35"/>
                </a:solidFill>
                <a:effectLst/>
                <a:latin typeface="Google Sans"/>
              </a:rPr>
              <a:t> </a:t>
            </a:r>
          </a:p>
          <a:p>
            <a:pPr algn="l">
              <a:lnSpc>
                <a:spcPts val="1800"/>
              </a:lnSpc>
              <a:spcBef>
                <a:spcPts val="750"/>
              </a:spcBef>
              <a:spcAft>
                <a:spcPts val="600"/>
              </a:spcAft>
              <a:buFont typeface="Arial" panose="020B0604020202020204" pitchFamily="34" charset="0"/>
              <a:buChar char="•"/>
            </a:pPr>
            <a:r>
              <a:rPr lang="en-GB" b="0" i="0" dirty="0">
                <a:solidFill>
                  <a:srgbClr val="001D35"/>
                </a:solidFill>
                <a:effectLst/>
                <a:latin typeface="Google Sans"/>
              </a:rPr>
              <a:t>Prevent wasted resources by aligning innovation programs with actual needs. </a:t>
            </a:r>
          </a:p>
          <a:p>
            <a:pPr algn="l">
              <a:lnSpc>
                <a:spcPts val="1800"/>
              </a:lnSpc>
              <a:spcBef>
                <a:spcPts val="750"/>
              </a:spcBef>
              <a:spcAft>
                <a:spcPts val="600"/>
              </a:spcAft>
              <a:buFont typeface="Arial" panose="020B0604020202020204" pitchFamily="34" charset="0"/>
              <a:buChar char="•"/>
            </a:pPr>
            <a:r>
              <a:rPr lang="en-GB" b="1" i="0" dirty="0">
                <a:solidFill>
                  <a:srgbClr val="001D35"/>
                </a:solidFill>
                <a:effectLst/>
                <a:latin typeface="Google Sans"/>
              </a:rPr>
              <a:t>Boost ROI:</a:t>
            </a:r>
            <a:r>
              <a:rPr lang="en-GB" b="0" i="0" dirty="0">
                <a:solidFill>
                  <a:srgbClr val="001D35"/>
                </a:solidFill>
                <a:effectLst/>
                <a:latin typeface="Google Sans"/>
              </a:rPr>
              <a:t> </a:t>
            </a:r>
          </a:p>
          <a:p>
            <a:pPr algn="l">
              <a:lnSpc>
                <a:spcPts val="1800"/>
              </a:lnSpc>
              <a:spcBef>
                <a:spcPts val="750"/>
              </a:spcBef>
              <a:spcAft>
                <a:spcPts val="600"/>
              </a:spcAft>
              <a:buFont typeface="Arial" panose="020B0604020202020204" pitchFamily="34" charset="0"/>
              <a:buChar char="•"/>
            </a:pPr>
            <a:r>
              <a:rPr lang="en-GB" b="0" i="0" dirty="0">
                <a:solidFill>
                  <a:srgbClr val="001D35"/>
                </a:solidFill>
                <a:effectLst/>
                <a:latin typeface="Google Sans"/>
              </a:rPr>
              <a:t>Identify and implement strategies that improve the return on innovation investments. </a:t>
            </a:r>
          </a:p>
          <a:p>
            <a:pPr algn="l">
              <a:lnSpc>
                <a:spcPts val="1800"/>
              </a:lnSpc>
              <a:spcBef>
                <a:spcPts val="750"/>
              </a:spcBef>
              <a:spcAft>
                <a:spcPts val="1500"/>
              </a:spcAft>
              <a:buFont typeface="Arial" panose="020B0604020202020204" pitchFamily="34" charset="0"/>
              <a:buChar char="•"/>
            </a:pPr>
            <a:r>
              <a:rPr lang="en-GB" b="1" i="0" dirty="0">
                <a:solidFill>
                  <a:srgbClr val="001D35"/>
                </a:solidFill>
                <a:effectLst/>
                <a:latin typeface="Google Sans"/>
              </a:rPr>
              <a:t>Guide strategic decisions:</a:t>
            </a:r>
            <a:r>
              <a:rPr lang="en-GB" b="0" i="0" dirty="0">
                <a:solidFill>
                  <a:srgbClr val="001D35"/>
                </a:solidFill>
                <a:effectLst/>
                <a:latin typeface="Google Sans"/>
              </a:rPr>
              <a:t> </a:t>
            </a:r>
          </a:p>
          <a:p>
            <a:pPr algn="l">
              <a:lnSpc>
                <a:spcPts val="1800"/>
              </a:lnSpc>
              <a:spcBef>
                <a:spcPts val="750"/>
              </a:spcBef>
              <a:spcAft>
                <a:spcPts val="1500"/>
              </a:spcAft>
              <a:buFont typeface="Arial" panose="020B0604020202020204" pitchFamily="34" charset="0"/>
              <a:buChar char="•"/>
            </a:pPr>
            <a:r>
              <a:rPr lang="en-GB" b="0" i="0" dirty="0">
                <a:solidFill>
                  <a:srgbClr val="001D35"/>
                </a:solidFill>
                <a:effectLst/>
                <a:latin typeface="Google Sans"/>
              </a:rPr>
              <a:t>Provide data-driven insights to inform future innovation efforts and investments. </a:t>
            </a:r>
          </a:p>
          <a:p>
            <a:endParaRPr lang="en-GB" dirty="0"/>
          </a:p>
          <a:p>
            <a:r>
              <a:rPr lang="en-GB" sz="1200" b="0" i="0" kern="1200" dirty="0">
                <a:solidFill>
                  <a:schemeClr val="tx1"/>
                </a:solidFill>
                <a:effectLst/>
                <a:latin typeface="+mn-lt"/>
                <a:ea typeface="+mn-ea"/>
                <a:cs typeface="+mn-cs"/>
              </a:rPr>
              <a:t>The experience curve is a strategic model demonstrating that a company's unit costs for a product or service decrease as its cumulative production volume (experience) increases, leading to a competitive cost advantage. This cost reduction stems from improved efficiency, economies of scale, and optimized processes. The concept suggests that businesses should aim for high market share to gain more experience, which creates a barrier for competitors and potentially allows for higher profit margins or lower prices.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PIMS (Profit Impact of Market Strategy) strategy is a data-driven approach to business strategy that uses a vast database of information on market conditions, competitive position, and financial performance from thousands of businesses to identify structural characteristics and strategies that lead to higher profitability and success. By </a:t>
            </a:r>
            <a:r>
              <a:rPr lang="en-GB" sz="1200" kern="1200" dirty="0" err="1">
                <a:solidFill>
                  <a:schemeClr val="tx1"/>
                </a:solidFill>
                <a:effectLst/>
                <a:latin typeface="+mn-lt"/>
                <a:ea typeface="+mn-ea"/>
                <a:cs typeface="+mn-cs"/>
              </a:rPr>
              <a:t>analyzing</a:t>
            </a:r>
            <a:r>
              <a:rPr lang="en-GB" sz="1200" kern="1200" dirty="0">
                <a:solidFill>
                  <a:schemeClr val="tx1"/>
                </a:solidFill>
                <a:effectLst/>
                <a:latin typeface="+mn-lt"/>
                <a:ea typeface="+mn-ea"/>
                <a:cs typeface="+mn-cs"/>
              </a:rPr>
              <a:t> this empirical data, PIMS provides managers with factual insights into the likely outcomes of different strategic options, helping them to understand their business's strengths, weaknesses, and potential for future growth.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gap analysis is a strategic process of comparing an organization's current performance with its desired future state to identify discrepancies, or "gaps". The goal is to pinpoint areas needing improvement in performance, resources, skills, or technology to create an action plan for achieving business goals effectively and efficiently.  </a:t>
            </a:r>
          </a:p>
          <a:p>
            <a:r>
              <a:rPr lang="en-GB" sz="1200" b="0" i="0" kern="1200" dirty="0">
                <a:solidFill>
                  <a:schemeClr val="tx1"/>
                </a:solidFill>
                <a:effectLst/>
                <a:latin typeface="+mn-lt"/>
                <a:ea typeface="+mn-ea"/>
                <a:cs typeface="+mn-cs"/>
              </a:rPr>
              <a:t>The Four Steps of Gap Analysis: </a:t>
            </a:r>
          </a:p>
          <a:p>
            <a:r>
              <a:rPr lang="en-GB" sz="1200" b="1" i="0" kern="1200" dirty="0">
                <a:solidFill>
                  <a:schemeClr val="tx1"/>
                </a:solidFill>
                <a:effectLst/>
                <a:latin typeface="+mn-lt"/>
                <a:ea typeface="+mn-ea"/>
                <a:cs typeface="+mn-cs"/>
              </a:rPr>
              <a:t>Define the Current State: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Assess your organization's current situation, including its resources, capabilities, and actual performance levels. </a:t>
            </a:r>
          </a:p>
          <a:p>
            <a:r>
              <a:rPr lang="en-GB" sz="1200" b="1" i="0" kern="1200" dirty="0">
                <a:solidFill>
                  <a:schemeClr val="tx1"/>
                </a:solidFill>
                <a:effectLst/>
                <a:latin typeface="+mn-lt"/>
                <a:ea typeface="+mn-ea"/>
                <a:cs typeface="+mn-cs"/>
              </a:rPr>
              <a:t>Clarify Goals (Define the Future State):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Establish clear, specific, and measurable objectives for where you want the organization to be. </a:t>
            </a:r>
          </a:p>
          <a:p>
            <a:r>
              <a:rPr lang="en-GB" sz="1200" b="1" i="0" kern="1200" dirty="0">
                <a:solidFill>
                  <a:schemeClr val="tx1"/>
                </a:solidFill>
                <a:effectLst/>
                <a:latin typeface="+mn-lt"/>
                <a:ea typeface="+mn-ea"/>
                <a:cs typeface="+mn-cs"/>
              </a:rPr>
              <a:t>Identify the Gaps: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Compare the current state to the desired future state to identify the differences and determine the specific areas where the organization is falling short. </a:t>
            </a:r>
          </a:p>
          <a:p>
            <a:r>
              <a:rPr lang="en-GB" sz="1200" b="1" i="0" kern="1200" dirty="0">
                <a:solidFill>
                  <a:schemeClr val="tx1"/>
                </a:solidFill>
                <a:effectLst/>
                <a:latin typeface="+mn-lt"/>
                <a:ea typeface="+mn-ea"/>
                <a:cs typeface="+mn-cs"/>
              </a:rPr>
              <a:t>Develop an Action Plan: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Create a strategic plan with concrete steps, deadlines, and milestones to address the identified gaps and bridge the distance between the current and future states.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EB3B3C8-2C1F-46A9-808F-4F3EBEA21EEE}" type="slidenum">
              <a:rPr lang="en-GB" smtClean="0"/>
              <a:pPr/>
              <a:t>6</a:t>
            </a:fld>
            <a:endParaRPr lang="en-GB"/>
          </a:p>
        </p:txBody>
      </p:sp>
    </p:spTree>
    <p:extLst>
      <p:ext uri="{BB962C8B-B14F-4D97-AF65-F5344CB8AC3E}">
        <p14:creationId xmlns:p14="http://schemas.microsoft.com/office/powerpoint/2010/main" val="1867993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explanation describes the process of </a:t>
            </a:r>
            <a:r>
              <a:rPr lang="en-GB" sz="1200" b="1" i="0" kern="1200" dirty="0">
                <a:solidFill>
                  <a:schemeClr val="tx1"/>
                </a:solidFill>
                <a:effectLst/>
                <a:latin typeface="+mn-lt"/>
                <a:ea typeface="+mn-ea"/>
                <a:cs typeface="+mn-cs"/>
              </a:rPr>
              <a:t>external environmental analysis</a:t>
            </a:r>
            <a:r>
              <a:rPr lang="en-GB" sz="1200" b="0" i="0" kern="1200" dirty="0">
                <a:solidFill>
                  <a:schemeClr val="tx1"/>
                </a:solidFill>
                <a:effectLst/>
                <a:latin typeface="+mn-lt"/>
                <a:ea typeface="+mn-ea"/>
                <a:cs typeface="+mn-cs"/>
              </a:rPr>
              <a:t>, a core component of strategic management. It is a systematic evaluation of all the external forces and factors that can influence an organization's survival, competitive situation, and future direction.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Key takeaways</a:t>
            </a:r>
          </a:p>
          <a:p>
            <a:r>
              <a:rPr lang="en-GB" sz="1200" b="1" i="0"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 The primary goal is to identify and summarize the opportunities (</a:t>
            </a:r>
            <a:r>
              <a:rPr lang="en-GB" sz="1200" b="0" i="0" kern="1200" dirty="0" err="1">
                <a:solidFill>
                  <a:schemeClr val="tx1"/>
                </a:solidFill>
                <a:effectLst/>
                <a:latin typeface="+mn-lt"/>
                <a:ea typeface="+mn-ea"/>
                <a:cs typeface="+mn-cs"/>
              </a:rPr>
              <a:t>favorable</a:t>
            </a:r>
            <a:r>
              <a:rPr lang="en-GB" sz="1200" b="0" i="0" kern="1200" dirty="0">
                <a:solidFill>
                  <a:schemeClr val="tx1"/>
                </a:solidFill>
                <a:effectLst/>
                <a:latin typeface="+mn-lt"/>
                <a:ea typeface="+mn-ea"/>
                <a:cs typeface="+mn-cs"/>
              </a:rPr>
              <a:t> conditions) and threats (</a:t>
            </a:r>
            <a:r>
              <a:rPr lang="en-GB" sz="1200" b="0" i="0" kern="1200" dirty="0" err="1">
                <a:solidFill>
                  <a:schemeClr val="tx1"/>
                </a:solidFill>
                <a:effectLst/>
                <a:latin typeface="+mn-lt"/>
                <a:ea typeface="+mn-ea"/>
                <a:cs typeface="+mn-cs"/>
              </a:rPr>
              <a:t>unfavorable</a:t>
            </a:r>
            <a:r>
              <a:rPr lang="en-GB" sz="1200" b="0" i="0" kern="1200" dirty="0">
                <a:solidFill>
                  <a:schemeClr val="tx1"/>
                </a:solidFill>
                <a:effectLst/>
                <a:latin typeface="+mn-lt"/>
                <a:ea typeface="+mn-ea"/>
                <a:cs typeface="+mn-cs"/>
              </a:rPr>
              <a:t> conditions) that exist outside of the organization.</a:t>
            </a:r>
          </a:p>
          <a:p>
            <a:r>
              <a:rPr lang="en-GB" sz="1200" b="1" i="0" kern="1200" dirty="0">
                <a:solidFill>
                  <a:schemeClr val="tx1"/>
                </a:solidFill>
                <a:effectLst/>
                <a:latin typeface="+mn-lt"/>
                <a:ea typeface="+mn-ea"/>
                <a:cs typeface="+mn-cs"/>
              </a:rPr>
              <a:t>Survival:</a:t>
            </a:r>
            <a:r>
              <a:rPr lang="en-GB" sz="1200" b="0" i="0" kern="1200" dirty="0">
                <a:solidFill>
                  <a:schemeClr val="tx1"/>
                </a:solidFill>
                <a:effectLst/>
                <a:latin typeface="+mn-lt"/>
                <a:ea typeface="+mn-ea"/>
                <a:cs typeface="+mn-cs"/>
              </a:rPr>
              <a:t> By understanding and adapting to the external environment, an organization can ensure its long-term viability. A failure to adapt to significant changes can lead to a decline in performance or even business failure.</a:t>
            </a:r>
          </a:p>
          <a:p>
            <a:r>
              <a:rPr lang="en-GB" sz="1200" b="1" i="0" kern="1200" dirty="0">
                <a:solidFill>
                  <a:schemeClr val="tx1"/>
                </a:solidFill>
                <a:effectLst/>
                <a:latin typeface="+mn-lt"/>
                <a:ea typeface="+mn-ea"/>
                <a:cs typeface="+mn-cs"/>
              </a:rPr>
              <a:t>Strategic direction:</a:t>
            </a:r>
            <a:r>
              <a:rPr lang="en-GB" sz="1200" b="0" i="0" kern="1200" dirty="0">
                <a:solidFill>
                  <a:schemeClr val="tx1"/>
                </a:solidFill>
                <a:effectLst/>
                <a:latin typeface="+mn-lt"/>
                <a:ea typeface="+mn-ea"/>
                <a:cs typeface="+mn-cs"/>
              </a:rPr>
              <a:t> The insights gained from this analysis directly inform and shape the organization's strategy. This step lays the groundwork for all subsequent strategic decisions.</a:t>
            </a:r>
          </a:p>
          <a:p>
            <a:r>
              <a:rPr lang="en-GB" sz="1200" b="1" i="0" kern="1200" dirty="0">
                <a:solidFill>
                  <a:schemeClr val="tx1"/>
                </a:solidFill>
                <a:effectLst/>
                <a:latin typeface="+mn-lt"/>
                <a:ea typeface="+mn-ea"/>
                <a:cs typeface="+mn-cs"/>
              </a:rPr>
              <a:t>Competitive situation:</a:t>
            </a:r>
            <a:r>
              <a:rPr lang="en-GB" sz="1200" b="0" i="0" kern="1200" dirty="0">
                <a:solidFill>
                  <a:schemeClr val="tx1"/>
                </a:solidFill>
                <a:effectLst/>
                <a:latin typeface="+mn-lt"/>
                <a:ea typeface="+mn-ea"/>
                <a:cs typeface="+mn-cs"/>
              </a:rPr>
              <a:t> The analysis provides a clear picture of the organization's competitive landscape, including rivals, market dynamics, and factors that drive profitability.</a:t>
            </a:r>
          </a:p>
          <a:p>
            <a:r>
              <a:rPr lang="en-GB" sz="1200" b="1" i="0" kern="1200" dirty="0">
                <a:solidFill>
                  <a:schemeClr val="tx1"/>
                </a:solidFill>
                <a:effectLst/>
                <a:latin typeface="+mn-lt"/>
                <a:ea typeface="+mn-ea"/>
                <a:cs typeface="+mn-cs"/>
              </a:rPr>
              <a:t>Frameworks:</a:t>
            </a:r>
            <a:r>
              <a:rPr lang="en-GB" sz="1200" b="0" i="0" kern="1200" dirty="0">
                <a:solidFill>
                  <a:schemeClr val="tx1"/>
                </a:solidFill>
                <a:effectLst/>
                <a:latin typeface="+mn-lt"/>
                <a:ea typeface="+mn-ea"/>
                <a:cs typeface="+mn-cs"/>
              </a:rPr>
              <a:t> There are various established frameworks for conducting this analysis, such as PESTLE analysis (Political, Economic, Social, Technological, Legal, Environmental) and Porter's Five Forces, which examine different levels of the external environment.</a:t>
            </a:r>
          </a:p>
          <a:p>
            <a:endParaRPr lang="en-GB" dirty="0"/>
          </a:p>
        </p:txBody>
      </p:sp>
      <p:sp>
        <p:nvSpPr>
          <p:cNvPr id="4" name="Slide Number Placeholder 3"/>
          <p:cNvSpPr>
            <a:spLocks noGrp="1"/>
          </p:cNvSpPr>
          <p:nvPr>
            <p:ph type="sldNum" sz="quarter" idx="5"/>
          </p:nvPr>
        </p:nvSpPr>
        <p:spPr/>
        <p:txBody>
          <a:bodyPr/>
          <a:lstStyle/>
          <a:p>
            <a:fld id="{AEB3B3C8-2C1F-46A9-808F-4F3EBEA21EEE}" type="slidenum">
              <a:rPr lang="en-GB" smtClean="0"/>
              <a:pPr/>
              <a:t>7</a:t>
            </a:fld>
            <a:endParaRPr lang="en-GB"/>
          </a:p>
        </p:txBody>
      </p:sp>
    </p:spTree>
    <p:extLst>
      <p:ext uri="{BB962C8B-B14F-4D97-AF65-F5344CB8AC3E}">
        <p14:creationId xmlns:p14="http://schemas.microsoft.com/office/powerpoint/2010/main" val="3654967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b="0" i="0" kern="1200" dirty="0">
                <a:solidFill>
                  <a:schemeClr val="tx1"/>
                </a:solidFill>
                <a:effectLst/>
                <a:latin typeface="+mn-lt"/>
                <a:ea typeface="+mn-ea"/>
                <a:cs typeface="+mn-cs"/>
              </a:rPr>
              <a:t>The micro environment consists of the immediate forces that an organization interacts with and can partially influence, including customers, suppliers, competitors, market intermediaries, and the public. These factors have a direct impact on the company's daily operations, performance, and strategic decision-making, making them specific to individual firms and industries, unlike the broader </a:t>
            </a:r>
            <a:r>
              <a:rPr lang="en-GB" sz="1200" b="0" i="0" kern="1200" dirty="0">
                <a:solidFill>
                  <a:schemeClr val="tx1"/>
                </a:solidFill>
                <a:effectLst/>
                <a:latin typeface="+mn-lt"/>
                <a:ea typeface="+mn-ea"/>
                <a:cs typeface="+mn-cs"/>
                <a:hlinkClick r:id="rId3"/>
              </a:rPr>
              <a:t>macro environment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Key Components of the Micro Environment</a:t>
            </a:r>
          </a:p>
          <a:p>
            <a:r>
              <a:rPr lang="en-GB" sz="1200" b="1" i="0" kern="1200" dirty="0">
                <a:solidFill>
                  <a:schemeClr val="tx1"/>
                </a:solidFill>
                <a:effectLst/>
                <a:latin typeface="+mn-lt"/>
                <a:ea typeface="+mn-ea"/>
                <a:cs typeface="+mn-cs"/>
              </a:rPr>
              <a:t>Customers:</a:t>
            </a:r>
            <a:r>
              <a:rPr lang="en-GB" sz="1200" b="0" i="0" kern="1200" dirty="0">
                <a:solidFill>
                  <a:schemeClr val="tx1"/>
                </a:solidFill>
                <a:effectLst/>
                <a:latin typeface="+mn-lt"/>
                <a:ea typeface="+mn-ea"/>
                <a:cs typeface="+mn-cs"/>
              </a:rPr>
              <a:t> The people or businesses that purchase a company's products or services. </a:t>
            </a:r>
          </a:p>
          <a:p>
            <a:r>
              <a:rPr lang="en-GB" sz="1200" b="1" i="0" kern="1200" dirty="0">
                <a:solidFill>
                  <a:schemeClr val="tx1"/>
                </a:solidFill>
                <a:effectLst/>
                <a:latin typeface="+mn-lt"/>
                <a:ea typeface="+mn-ea"/>
                <a:cs typeface="+mn-cs"/>
              </a:rPr>
              <a:t>Suppliers:</a:t>
            </a:r>
            <a:r>
              <a:rPr lang="en-GB" sz="1200" b="0" i="0" kern="1200" dirty="0">
                <a:solidFill>
                  <a:schemeClr val="tx1"/>
                </a:solidFill>
                <a:effectLst/>
                <a:latin typeface="+mn-lt"/>
                <a:ea typeface="+mn-ea"/>
                <a:cs typeface="+mn-cs"/>
              </a:rPr>
              <a:t> Entities that provide the resources and materials necessary for a company's operations. </a:t>
            </a:r>
          </a:p>
          <a:p>
            <a:r>
              <a:rPr lang="en-GB" sz="1200" b="1" i="0" kern="1200" dirty="0">
                <a:solidFill>
                  <a:schemeClr val="tx1"/>
                </a:solidFill>
                <a:effectLst/>
                <a:latin typeface="+mn-lt"/>
                <a:ea typeface="+mn-ea"/>
                <a:cs typeface="+mn-cs"/>
              </a:rPr>
              <a:t>Competitors:</a:t>
            </a:r>
            <a:r>
              <a:rPr lang="en-GB" sz="1200" b="0" i="0" kern="1200" dirty="0">
                <a:solidFill>
                  <a:schemeClr val="tx1"/>
                </a:solidFill>
                <a:effectLst/>
                <a:latin typeface="+mn-lt"/>
                <a:ea typeface="+mn-ea"/>
                <a:cs typeface="+mn-cs"/>
              </a:rPr>
              <a:t> Other organizations that vie for the same customers and market share. </a:t>
            </a:r>
          </a:p>
          <a:p>
            <a:r>
              <a:rPr lang="en-GB" sz="1200" b="1" i="0" kern="1200" dirty="0">
                <a:solidFill>
                  <a:schemeClr val="tx1"/>
                </a:solidFill>
                <a:effectLst/>
                <a:latin typeface="+mn-lt"/>
                <a:ea typeface="+mn-ea"/>
                <a:cs typeface="+mn-cs"/>
              </a:rPr>
              <a:t>Market Intermediaries:</a:t>
            </a:r>
            <a:r>
              <a:rPr lang="en-GB" sz="1200" b="0" i="0" kern="1200" dirty="0">
                <a:solidFill>
                  <a:schemeClr val="tx1"/>
                </a:solidFill>
                <a:effectLst/>
                <a:latin typeface="+mn-lt"/>
                <a:ea typeface="+mn-ea"/>
                <a:cs typeface="+mn-cs"/>
              </a:rPr>
              <a:t> Middlemen, such as distributors or resellers, that help a company market, sell, and distribute its products to customers. </a:t>
            </a:r>
          </a:p>
          <a:p>
            <a:r>
              <a:rPr lang="en-GB" sz="1200" b="1" i="0" kern="1200" dirty="0">
                <a:solidFill>
                  <a:schemeClr val="tx1"/>
                </a:solidFill>
                <a:effectLst/>
                <a:latin typeface="+mn-lt"/>
                <a:ea typeface="+mn-ea"/>
                <a:cs typeface="+mn-cs"/>
              </a:rPr>
              <a:t>Publics:</a:t>
            </a:r>
            <a:r>
              <a:rPr lang="en-GB" sz="1200" b="0" i="0" kern="1200" dirty="0">
                <a:solidFill>
                  <a:schemeClr val="tx1"/>
                </a:solidFill>
                <a:effectLst/>
                <a:latin typeface="+mn-lt"/>
                <a:ea typeface="+mn-ea"/>
                <a:cs typeface="+mn-cs"/>
              </a:rPr>
              <a:t> Any group that has an interest in or can impact an organization's ability to achieve its objectives, including the media, government, local communities, and the general public. </a:t>
            </a:r>
          </a:p>
          <a:p>
            <a:r>
              <a:rPr lang="en-GB" sz="1200" b="0" i="0" kern="1200" dirty="0">
                <a:solidFill>
                  <a:schemeClr val="tx1"/>
                </a:solidFill>
                <a:effectLst/>
                <a:latin typeface="+mn-lt"/>
                <a:ea typeface="+mn-ea"/>
                <a:cs typeface="+mn-cs"/>
              </a:rPr>
              <a:t>Characteristics of the Micro Environment</a:t>
            </a:r>
          </a:p>
          <a:p>
            <a:r>
              <a:rPr lang="en-GB" sz="1200" b="1" i="0" kern="1200" dirty="0">
                <a:solidFill>
                  <a:schemeClr val="tx1"/>
                </a:solidFill>
                <a:effectLst/>
                <a:latin typeface="+mn-lt"/>
                <a:ea typeface="+mn-ea"/>
                <a:cs typeface="+mn-cs"/>
              </a:rPr>
              <a:t>Close to the Organization: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factors are in direct contact with the company's day-to-day operations. </a:t>
            </a:r>
          </a:p>
          <a:p>
            <a:r>
              <a:rPr lang="en-GB" sz="1200" b="1" i="0" kern="1200" dirty="0">
                <a:solidFill>
                  <a:schemeClr val="tx1"/>
                </a:solidFill>
                <a:effectLst/>
                <a:latin typeface="+mn-lt"/>
                <a:ea typeface="+mn-ea"/>
                <a:cs typeface="+mn-cs"/>
              </a:rPr>
              <a:t>Industry-Specific:</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specific elements and their relevance vary significantly across different industries and even between individual firms. </a:t>
            </a:r>
          </a:p>
          <a:p>
            <a:r>
              <a:rPr lang="en-GB" sz="1200" b="1" i="0" kern="1200" dirty="0">
                <a:solidFill>
                  <a:schemeClr val="tx1"/>
                </a:solidFill>
                <a:effectLst/>
                <a:latin typeface="+mn-lt"/>
                <a:ea typeface="+mn-ea"/>
                <a:cs typeface="+mn-cs"/>
              </a:rPr>
              <a:t>Influenceable: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Organizations can exert some level of control or influence over these factors and manage their relationships with them to achieve their goals. </a:t>
            </a:r>
          </a:p>
          <a:p>
            <a:r>
              <a:rPr lang="en-GB" sz="1200" b="1" i="0" kern="1200" dirty="0">
                <a:solidFill>
                  <a:schemeClr val="tx1"/>
                </a:solidFill>
                <a:effectLst/>
                <a:latin typeface="+mn-lt"/>
                <a:ea typeface="+mn-ea"/>
                <a:cs typeface="+mn-cs"/>
              </a:rPr>
              <a:t>Direct Impact: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forces have a significant and immediate effect on a company's ability to meet its objectives and compete effectively. </a:t>
            </a:r>
          </a:p>
          <a:p>
            <a:endParaRPr lang="en-GB" dirty="0"/>
          </a:p>
        </p:txBody>
      </p:sp>
      <p:sp>
        <p:nvSpPr>
          <p:cNvPr id="4" name="Slide Number Placeholder 3"/>
          <p:cNvSpPr>
            <a:spLocks noGrp="1"/>
          </p:cNvSpPr>
          <p:nvPr>
            <p:ph type="sldNum" sz="quarter" idx="5"/>
          </p:nvPr>
        </p:nvSpPr>
        <p:spPr/>
        <p:txBody>
          <a:bodyPr/>
          <a:lstStyle/>
          <a:p>
            <a:fld id="{AEB3B3C8-2C1F-46A9-808F-4F3EBEA21EEE}" type="slidenum">
              <a:rPr lang="en-GB" smtClean="0"/>
              <a:pPr/>
              <a:t>9</a:t>
            </a:fld>
            <a:endParaRPr lang="en-GB"/>
          </a:p>
        </p:txBody>
      </p:sp>
    </p:spTree>
    <p:extLst>
      <p:ext uri="{BB962C8B-B14F-4D97-AF65-F5344CB8AC3E}">
        <p14:creationId xmlns:p14="http://schemas.microsoft.com/office/powerpoint/2010/main" val="819733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kern="1200" dirty="0">
                <a:solidFill>
                  <a:schemeClr val="tx1"/>
                </a:solidFill>
                <a:effectLst/>
                <a:latin typeface="+mn-lt"/>
                <a:ea typeface="+mn-ea"/>
                <a:cs typeface="+mn-cs"/>
              </a:rPr>
              <a:t>Market Analysis assesses a target market's size and demand, Customer Analysis defines and understands target consumers' needs and </a:t>
            </a:r>
            <a:r>
              <a:rPr lang="en-GB" sz="1200" b="0" i="0" kern="1200" dirty="0" err="1">
                <a:solidFill>
                  <a:schemeClr val="tx1"/>
                </a:solidFill>
                <a:effectLst/>
                <a:latin typeface="+mn-lt"/>
                <a:ea typeface="+mn-ea"/>
                <a:cs typeface="+mn-cs"/>
              </a:rPr>
              <a:t>behaviors</a:t>
            </a:r>
            <a:r>
              <a:rPr lang="en-GB" sz="1200" b="0" i="0" kern="1200" dirty="0">
                <a:solidFill>
                  <a:schemeClr val="tx1"/>
                </a:solidFill>
                <a:effectLst/>
                <a:latin typeface="+mn-lt"/>
                <a:ea typeface="+mn-ea"/>
                <a:cs typeface="+mn-cs"/>
              </a:rPr>
              <a:t>, Competitor Analysis identifies rivals and evaluates their strengths and weaknesses to find a competitive edge, and Industry Analysis examines the broader business environment, including economic factors and industry-wide trends. These components are integrated into a comprehensive understanding of a business's landscape to inform strategy, reduce risk, and foster growth. </a:t>
            </a:r>
          </a:p>
          <a:p>
            <a:r>
              <a:rPr lang="en-GB" sz="1200" b="0" i="0" kern="1200" dirty="0">
                <a:solidFill>
                  <a:schemeClr val="tx1"/>
                </a:solidFill>
                <a:effectLst/>
                <a:latin typeface="+mn-lt"/>
                <a:ea typeface="+mn-ea"/>
                <a:cs typeface="+mn-cs"/>
              </a:rPr>
              <a:t>Market Analysis</a:t>
            </a:r>
          </a:p>
          <a:p>
            <a:r>
              <a:rPr lang="en-GB" sz="1200" b="0" i="0" kern="1200" dirty="0">
                <a:solidFill>
                  <a:schemeClr val="tx1"/>
                </a:solidFill>
                <a:effectLst/>
                <a:latin typeface="+mn-lt"/>
                <a:ea typeface="+mn-ea"/>
                <a:cs typeface="+mn-cs"/>
              </a:rPr>
              <a:t>This analysis focuses on the overall market for a product or service. </a:t>
            </a:r>
          </a:p>
          <a:p>
            <a:r>
              <a:rPr lang="en-GB" sz="1200" b="1" i="0" kern="1200" dirty="0">
                <a:solidFill>
                  <a:schemeClr val="tx1"/>
                </a:solidFill>
                <a:effectLst/>
                <a:latin typeface="+mn-lt"/>
                <a:ea typeface="+mn-ea"/>
                <a:cs typeface="+mn-cs"/>
              </a:rPr>
              <a:t>Key Questions: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Is there a desire for the product? What is the potential market size? What is the market saturation? What are customers willing to pay?</a:t>
            </a:r>
          </a:p>
          <a:p>
            <a:r>
              <a:rPr lang="en-GB" sz="1200" b="1" i="0"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To confirm and improve a business idea, identify market opportunities, and reduce risk.</a:t>
            </a:r>
          </a:p>
          <a:p>
            <a:r>
              <a:rPr lang="en-GB" sz="1200" b="0" i="0" kern="1200" dirty="0">
                <a:solidFill>
                  <a:schemeClr val="tx1"/>
                </a:solidFill>
                <a:effectLst/>
                <a:latin typeface="+mn-lt"/>
                <a:ea typeface="+mn-ea"/>
                <a:cs typeface="+mn-cs"/>
              </a:rPr>
              <a:t>Customer Analysis</a:t>
            </a:r>
          </a:p>
          <a:p>
            <a:r>
              <a:rPr lang="en-GB" sz="1200" b="0" i="0" kern="1200" dirty="0">
                <a:solidFill>
                  <a:schemeClr val="tx1"/>
                </a:solidFill>
                <a:effectLst/>
                <a:latin typeface="+mn-lt"/>
                <a:ea typeface="+mn-ea"/>
                <a:cs typeface="+mn-cs"/>
              </a:rPr>
              <a:t>This involves understanding the target audience in detail. </a:t>
            </a:r>
          </a:p>
          <a:p>
            <a:r>
              <a:rPr lang="en-GB" sz="1200" b="1" i="0" kern="1200" dirty="0">
                <a:solidFill>
                  <a:schemeClr val="tx1"/>
                </a:solidFill>
                <a:effectLst/>
                <a:latin typeface="+mn-lt"/>
                <a:ea typeface="+mn-ea"/>
                <a:cs typeface="+mn-cs"/>
              </a:rPr>
              <a:t>Key Aspects: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Gathering demographic information (age, wealth, interests), understanding buying habits and preferences, and identifying their needs and how to meet them. </a:t>
            </a:r>
          </a:p>
          <a:p>
            <a:r>
              <a:rPr lang="en-GB" sz="1200" b="1" i="0"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To build a targeted marketing strategy by understanding what customers value. </a:t>
            </a:r>
          </a:p>
          <a:p>
            <a:r>
              <a:rPr lang="en-GB" sz="1200" b="0" i="0" kern="1200" dirty="0">
                <a:solidFill>
                  <a:schemeClr val="tx1"/>
                </a:solidFill>
                <a:effectLst/>
                <a:latin typeface="+mn-lt"/>
                <a:ea typeface="+mn-ea"/>
                <a:cs typeface="+mn-cs"/>
              </a:rPr>
              <a:t>Competitor Analysis</a:t>
            </a:r>
          </a:p>
          <a:p>
            <a:r>
              <a:rPr lang="en-GB" sz="1200" b="0" i="0" kern="1200" dirty="0">
                <a:solidFill>
                  <a:schemeClr val="tx1"/>
                </a:solidFill>
                <a:effectLst/>
                <a:latin typeface="+mn-lt"/>
                <a:ea typeface="+mn-ea"/>
                <a:cs typeface="+mn-cs"/>
              </a:rPr>
              <a:t>This process systematically evaluates direct and indirect competitors. </a:t>
            </a:r>
          </a:p>
          <a:p>
            <a:r>
              <a:rPr lang="en-GB" sz="1200" b="1" i="0" kern="1200" dirty="0">
                <a:solidFill>
                  <a:schemeClr val="tx1"/>
                </a:solidFill>
                <a:effectLst/>
                <a:latin typeface="+mn-lt"/>
                <a:ea typeface="+mn-ea"/>
                <a:cs typeface="+mn-cs"/>
              </a:rPr>
              <a:t>Steps: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Identify competitors,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their strategies, marketing efforts, online presence, and value propositions, and conduct a SWOT (Strengths, Weaknesses, Opportunities, Threats) analysis. </a:t>
            </a:r>
          </a:p>
          <a:p>
            <a:r>
              <a:rPr lang="en-GB" sz="1200" b="1" i="0"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To identify competitor strengths and weaknesses, reveal market gaps, gain insights for competitive differentiation, and develop effective strategies. </a:t>
            </a:r>
          </a:p>
          <a:p>
            <a:r>
              <a:rPr lang="en-GB" sz="1200" b="0" i="0" kern="1200" dirty="0">
                <a:solidFill>
                  <a:schemeClr val="tx1"/>
                </a:solidFill>
                <a:effectLst/>
                <a:latin typeface="+mn-lt"/>
                <a:ea typeface="+mn-ea"/>
                <a:cs typeface="+mn-cs"/>
              </a:rPr>
              <a:t>Industry Analysis</a:t>
            </a:r>
          </a:p>
          <a:p>
            <a:r>
              <a:rPr lang="en-GB" sz="1200" b="0" i="0" kern="1200" dirty="0">
                <a:solidFill>
                  <a:schemeClr val="tx1"/>
                </a:solidFill>
                <a:effectLst/>
                <a:latin typeface="+mn-lt"/>
                <a:ea typeface="+mn-ea"/>
                <a:cs typeface="+mn-cs"/>
              </a:rPr>
              <a:t>This evaluates the broader context in which a business operates. </a:t>
            </a:r>
          </a:p>
          <a:p>
            <a:r>
              <a:rPr lang="en-GB" sz="1200" b="1" i="0" kern="1200" dirty="0">
                <a:solidFill>
                  <a:schemeClr val="tx1"/>
                </a:solidFill>
                <a:effectLst/>
                <a:latin typeface="+mn-lt"/>
                <a:ea typeface="+mn-ea"/>
                <a:cs typeface="+mn-cs"/>
              </a:rPr>
              <a:t>Key Considerations: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Assessing the general industry environment, understanding economic indicators, and </a:t>
            </a:r>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factors like political, economic, social, and technological (PEST) trends.</a:t>
            </a:r>
          </a:p>
          <a:p>
            <a:r>
              <a:rPr lang="en-GB" sz="1200" b="1" i="0" kern="1200" dirty="0">
                <a:solidFill>
                  <a:schemeClr val="tx1"/>
                </a:solidFill>
                <a:effectLst/>
                <a:latin typeface="+mn-lt"/>
                <a:ea typeface="+mn-ea"/>
                <a:cs typeface="+mn-cs"/>
              </a:rPr>
              <a:t>Frameworks: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Common tools include </a:t>
            </a:r>
            <a:r>
              <a:rPr lang="en-GB" sz="1200" b="0" i="0" kern="1200" dirty="0">
                <a:solidFill>
                  <a:schemeClr val="tx1"/>
                </a:solidFill>
                <a:effectLst/>
                <a:latin typeface="+mn-lt"/>
                <a:ea typeface="+mn-ea"/>
                <a:cs typeface="+mn-cs"/>
                <a:hlinkClick r:id="rId3"/>
              </a:rPr>
              <a:t>Porter's Five Forces</a:t>
            </a:r>
            <a:r>
              <a:rPr lang="en-GB" sz="1200" b="0" i="0" kern="1200" dirty="0">
                <a:solidFill>
                  <a:schemeClr val="tx1"/>
                </a:solidFill>
                <a:effectLst/>
                <a:latin typeface="+mn-lt"/>
                <a:ea typeface="+mn-ea"/>
                <a:cs typeface="+mn-cs"/>
              </a:rPr>
              <a:t>, which examines industry competitiveness and the threat of substitutes, and PEST analysis for understanding broader environmental impacts.</a:t>
            </a:r>
          </a:p>
          <a:p>
            <a:r>
              <a:rPr lang="en-GB" sz="1200" b="1" i="0"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To assess the industry's viability, identify opportunities and threats within the wider environment, and understand industry standards.</a:t>
            </a:r>
          </a:p>
          <a:p>
            <a:endParaRPr lang="en-GB" dirty="0"/>
          </a:p>
        </p:txBody>
      </p:sp>
      <p:sp>
        <p:nvSpPr>
          <p:cNvPr id="4" name="Slide Number Placeholder 3"/>
          <p:cNvSpPr>
            <a:spLocks noGrp="1"/>
          </p:cNvSpPr>
          <p:nvPr>
            <p:ph type="sldNum" sz="quarter" idx="5"/>
          </p:nvPr>
        </p:nvSpPr>
        <p:spPr/>
        <p:txBody>
          <a:bodyPr/>
          <a:lstStyle/>
          <a:p>
            <a:fld id="{AEB3B3C8-2C1F-46A9-808F-4F3EBEA21EEE}" type="slidenum">
              <a:rPr lang="en-GB" smtClean="0"/>
              <a:pPr/>
              <a:t>10</a:t>
            </a:fld>
            <a:endParaRPr lang="en-GB"/>
          </a:p>
        </p:txBody>
      </p:sp>
    </p:spTree>
    <p:extLst>
      <p:ext uri="{BB962C8B-B14F-4D97-AF65-F5344CB8AC3E}">
        <p14:creationId xmlns:p14="http://schemas.microsoft.com/office/powerpoint/2010/main" val="3475441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macro environment refers to the broad external forces and conditions, such as economic, social, political, technological, legal, and environmental factors, that affect organizations, industries, and economies on a large scale. These are uncontrollable by individual businesses, but they present both opportunities and threats that require businesses to adapt their strategies to remain competitive and sustainable.  </a:t>
            </a:r>
            <a:endParaRPr lang="en-GB" dirty="0"/>
          </a:p>
        </p:txBody>
      </p:sp>
      <p:sp>
        <p:nvSpPr>
          <p:cNvPr id="4" name="Slide Number Placeholder 3"/>
          <p:cNvSpPr>
            <a:spLocks noGrp="1"/>
          </p:cNvSpPr>
          <p:nvPr>
            <p:ph type="sldNum" sz="quarter" idx="5"/>
          </p:nvPr>
        </p:nvSpPr>
        <p:spPr/>
        <p:txBody>
          <a:bodyPr/>
          <a:lstStyle/>
          <a:p>
            <a:fld id="{AEB3B3C8-2C1F-46A9-808F-4F3EBEA21EEE}" type="slidenum">
              <a:rPr lang="en-GB" smtClean="0"/>
              <a:pPr/>
              <a:t>12</a:t>
            </a:fld>
            <a:endParaRPr lang="en-GB"/>
          </a:p>
        </p:txBody>
      </p:sp>
    </p:spTree>
    <p:extLst>
      <p:ext uri="{BB962C8B-B14F-4D97-AF65-F5344CB8AC3E}">
        <p14:creationId xmlns:p14="http://schemas.microsoft.com/office/powerpoint/2010/main" val="3317936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EEDC277-50FC-42BE-83C4-D985E1D3E630}" type="datetime1">
              <a:rPr lang="en-GB" smtClean="0"/>
              <a:pPr/>
              <a:t>17/09/2025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42DDC6-D864-41E2-8423-E764BD0FA18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81C652-A9E5-49EE-B113-767C860BA2AC}" type="datetime1">
              <a:rPr lang="en-GB" smtClean="0"/>
              <a:pPr/>
              <a:t>17/09/2025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42DDC6-D864-41E2-8423-E764BD0FA18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D61F60-8B1C-4DE6-9DA9-0D831D60F696}" type="datetime1">
              <a:rPr lang="en-GB" smtClean="0"/>
              <a:pPr/>
              <a:t>17/09/2025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42DDC6-D864-41E2-8423-E764BD0FA18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CF97764-B478-463B-AA17-80A397F0751C}" type="datetime1">
              <a:rPr lang="en-GB" smtClean="0"/>
              <a:pPr/>
              <a:t>17/09/2025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42DDC6-D864-41E2-8423-E764BD0FA18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3A8C3A7-24C6-4A5A-AF28-04E9D05D5E7F}" type="datetime1">
              <a:rPr lang="en-GB" smtClean="0"/>
              <a:pPr/>
              <a:t>17/09/2025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42DDC6-D864-41E2-8423-E764BD0FA18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F921E33-44BE-4192-A239-292B46E9237C}" type="datetime1">
              <a:rPr lang="en-GB" smtClean="0"/>
              <a:pPr/>
              <a:t>17/09/2025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42DDC6-D864-41E2-8423-E764BD0FA18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0FFD74-0935-4C8B-A8DF-81D13AEF213D}" type="datetime1">
              <a:rPr lang="en-GB" smtClean="0"/>
              <a:pPr/>
              <a:t>17/09/2025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42DDC6-D864-41E2-8423-E764BD0FA18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2DFA7F-442E-43D5-BD7E-EE3B91CAE95F}" type="datetime1">
              <a:rPr lang="en-GB" smtClean="0"/>
              <a:pPr/>
              <a:t>17/09/2025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42DDC6-D864-41E2-8423-E764BD0FA18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E7FD44-B8EB-4BB5-AA71-81EC3F702FD0}" type="datetime1">
              <a:rPr lang="en-GB" smtClean="0"/>
              <a:pPr/>
              <a:t>17/09/2025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42DDC6-D864-41E2-8423-E764BD0FA18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8E9E8D5-AC5E-4BE8-82BB-B5B3D84EB16F}" type="datetime1">
              <a:rPr lang="en-GB" smtClean="0"/>
              <a:pPr/>
              <a:t>17/09/2025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42DDC6-D864-41E2-8423-E764BD0FA18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9CB056-4EE3-4C91-8B79-3EA342E25215}" type="datetime1">
              <a:rPr lang="en-GB" smtClean="0"/>
              <a:pPr/>
              <a:t>17/09/2025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42DDC6-D864-41E2-8423-E764BD0FA18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9117A2-1CF3-4C19-86C9-B8EB55E777E9}" type="datetime1">
              <a:rPr lang="en-GB" smtClean="0"/>
              <a:pPr/>
              <a:t>17/09/2025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42DDC6-D864-41E2-8423-E764BD0FA18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dirty="0">
                <a:latin typeface="Comic Sans MS" pitchFamily="66" charset="0"/>
              </a:rPr>
              <a:t>Assessing Corporate Capabilities - The Strategic Analysis</a:t>
            </a:r>
          </a:p>
        </p:txBody>
      </p:sp>
      <p:sp>
        <p:nvSpPr>
          <p:cNvPr id="4" name="Slide Number Placeholder 3"/>
          <p:cNvSpPr>
            <a:spLocks noGrp="1"/>
          </p:cNvSpPr>
          <p:nvPr>
            <p:ph type="sldNum" sz="quarter" idx="12"/>
          </p:nvPr>
        </p:nvSpPr>
        <p:spPr/>
        <p:txBody>
          <a:bodyPr/>
          <a:lstStyle/>
          <a:p>
            <a:fld id="{4E42DDC6-D864-41E2-8423-E764BD0FA18C}" type="slidenum">
              <a:rPr lang="en-GB" smtClean="0"/>
              <a:pPr/>
              <a:t>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Strategic Position</a:t>
            </a:r>
          </a:p>
        </p:txBody>
      </p:sp>
      <p:sp>
        <p:nvSpPr>
          <p:cNvPr id="3" name="Content Placeholder 2"/>
          <p:cNvSpPr>
            <a:spLocks noGrp="1"/>
          </p:cNvSpPr>
          <p:nvPr>
            <p:ph idx="1"/>
          </p:nvPr>
        </p:nvSpPr>
        <p:spPr/>
        <p:txBody>
          <a:bodyPr>
            <a:normAutofit fontScale="92500" lnSpcReduction="20000"/>
          </a:bodyPr>
          <a:lstStyle/>
          <a:p>
            <a:r>
              <a:rPr lang="en-GB" sz="2800" dirty="0">
                <a:latin typeface="Comic Sans MS" pitchFamily="66" charset="0"/>
              </a:rPr>
              <a:t>An important part of the strategy development process is that of strategic analysis i.e. the identification of an organisations strategic position.</a:t>
            </a:r>
          </a:p>
          <a:p>
            <a:r>
              <a:rPr lang="en-GB" sz="2800" dirty="0">
                <a:latin typeface="Comic Sans MS" pitchFamily="66" charset="0"/>
              </a:rPr>
              <a:t>Without first identifying its strategic position it is impossible for organisations to decide what direction to take and which strategy to formulate (CIM 2011).</a:t>
            </a:r>
          </a:p>
          <a:p>
            <a:r>
              <a:rPr lang="en-GB" sz="2800" dirty="0">
                <a:latin typeface="Comic Sans MS" pitchFamily="66" charset="0"/>
              </a:rPr>
              <a:t>To identify its strategic position an organisation must undertake an analysis of both the internal corporate environment and the external environment (Hooley </a:t>
            </a:r>
            <a:r>
              <a:rPr lang="en-GB" sz="2800" i="1" dirty="0">
                <a:latin typeface="Comic Sans MS" pitchFamily="66" charset="0"/>
              </a:rPr>
              <a:t>et al</a:t>
            </a:r>
            <a:r>
              <a:rPr lang="en-GB" sz="2800" dirty="0">
                <a:latin typeface="Comic Sans MS" pitchFamily="66" charset="0"/>
              </a:rPr>
              <a:t> 2008). </a:t>
            </a:r>
          </a:p>
          <a:p>
            <a:endParaRPr lang="en-GB" sz="2800" dirty="0">
              <a:latin typeface="Comic Sans MS" pitchFamily="66" charset="0"/>
            </a:endParaRPr>
          </a:p>
        </p:txBody>
      </p:sp>
      <p:sp>
        <p:nvSpPr>
          <p:cNvPr id="4" name="Slide Number Placeholder 3"/>
          <p:cNvSpPr>
            <a:spLocks noGrp="1"/>
          </p:cNvSpPr>
          <p:nvPr>
            <p:ph type="sldNum" sz="quarter" idx="12"/>
          </p:nvPr>
        </p:nvSpPr>
        <p:spPr/>
        <p:txBody>
          <a:bodyPr/>
          <a:lstStyle/>
          <a:p>
            <a:fld id="{4E42DDC6-D864-41E2-8423-E764BD0FA18C}" type="slidenum">
              <a:rPr lang="en-GB" smtClean="0"/>
              <a:pPr/>
              <a:t>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8" name="Text Box 8"/>
          <p:cNvSpPr txBox="1">
            <a:spLocks noChangeArrowheads="1"/>
          </p:cNvSpPr>
          <p:nvPr/>
        </p:nvSpPr>
        <p:spPr bwMode="auto">
          <a:xfrm>
            <a:off x="123825" y="3600450"/>
            <a:ext cx="982961" cy="369332"/>
          </a:xfrm>
          <a:prstGeom prst="rect">
            <a:avLst/>
          </a:prstGeom>
          <a:noFill/>
          <a:ln w="9525">
            <a:noFill/>
            <a:miter lim="800000"/>
            <a:headEnd/>
            <a:tailEnd/>
          </a:ln>
        </p:spPr>
        <p:txBody>
          <a:bodyPr wrap="none">
            <a:spAutoFit/>
          </a:bodyPr>
          <a:lstStyle/>
          <a:p>
            <a:r>
              <a:rPr lang="en-US" sz="1800" dirty="0">
                <a:latin typeface="Comic Sans MS" pitchFamily="66" charset="0"/>
              </a:rPr>
              <a:t>Mission</a:t>
            </a:r>
          </a:p>
        </p:txBody>
      </p:sp>
      <p:sp>
        <p:nvSpPr>
          <p:cNvPr id="10249" name="Text Box 9"/>
          <p:cNvSpPr txBox="1">
            <a:spLocks noChangeArrowheads="1"/>
          </p:cNvSpPr>
          <p:nvPr/>
        </p:nvSpPr>
        <p:spPr bwMode="auto">
          <a:xfrm>
            <a:off x="1414463" y="3600450"/>
            <a:ext cx="1236236" cy="338554"/>
          </a:xfrm>
          <a:prstGeom prst="rect">
            <a:avLst/>
          </a:prstGeom>
          <a:noFill/>
          <a:ln w="9525">
            <a:noFill/>
            <a:miter lim="800000"/>
            <a:headEnd/>
            <a:tailEnd/>
          </a:ln>
        </p:spPr>
        <p:txBody>
          <a:bodyPr wrap="none">
            <a:spAutoFit/>
          </a:bodyPr>
          <a:lstStyle/>
          <a:p>
            <a:r>
              <a:rPr lang="en-US" sz="1600" dirty="0">
                <a:latin typeface="Comic Sans MS" pitchFamily="66" charset="0"/>
              </a:rPr>
              <a:t>Objectives</a:t>
            </a:r>
          </a:p>
        </p:txBody>
      </p:sp>
      <p:sp>
        <p:nvSpPr>
          <p:cNvPr id="10250" name="Text Box 10"/>
          <p:cNvSpPr txBox="1">
            <a:spLocks noChangeArrowheads="1"/>
          </p:cNvSpPr>
          <p:nvPr/>
        </p:nvSpPr>
        <p:spPr bwMode="auto">
          <a:xfrm>
            <a:off x="815848" y="2414588"/>
            <a:ext cx="5078634" cy="1200329"/>
          </a:xfrm>
          <a:prstGeom prst="rect">
            <a:avLst/>
          </a:prstGeom>
          <a:noFill/>
          <a:ln w="9525">
            <a:noFill/>
            <a:miter lim="800000"/>
            <a:headEnd/>
            <a:tailEnd/>
          </a:ln>
        </p:spPr>
        <p:txBody>
          <a:bodyPr wrap="none">
            <a:spAutoFit/>
          </a:bodyPr>
          <a:lstStyle/>
          <a:p>
            <a:pPr algn="ctr"/>
            <a:r>
              <a:rPr lang="en-US" sz="1800" dirty="0">
                <a:latin typeface="Comic Sans MS" pitchFamily="66" charset="0"/>
              </a:rPr>
              <a:t>External</a:t>
            </a:r>
          </a:p>
          <a:p>
            <a:pPr algn="ctr"/>
            <a:r>
              <a:rPr lang="en-US" sz="1800" dirty="0">
                <a:latin typeface="Comic Sans MS" pitchFamily="66" charset="0"/>
              </a:rPr>
              <a:t>Analysis</a:t>
            </a:r>
          </a:p>
          <a:p>
            <a:pPr algn="ctr"/>
            <a:r>
              <a:rPr lang="en-GB" dirty="0">
                <a:latin typeface="Comic Sans MS" pitchFamily="66" charset="0"/>
              </a:rPr>
              <a:t>PESTEL and Porters five Forces Macro Micro</a:t>
            </a:r>
          </a:p>
          <a:p>
            <a:pPr algn="ctr"/>
            <a:endParaRPr lang="en-US" sz="1800" dirty="0">
              <a:latin typeface="Comic Sans MS" pitchFamily="66" charset="0"/>
            </a:endParaRPr>
          </a:p>
        </p:txBody>
      </p:sp>
      <p:sp>
        <p:nvSpPr>
          <p:cNvPr id="10251" name="Text Box 11"/>
          <p:cNvSpPr txBox="1">
            <a:spLocks noChangeArrowheads="1"/>
          </p:cNvSpPr>
          <p:nvPr/>
        </p:nvSpPr>
        <p:spPr bwMode="auto">
          <a:xfrm>
            <a:off x="119344" y="4597400"/>
            <a:ext cx="6437981" cy="923330"/>
          </a:xfrm>
          <a:prstGeom prst="rect">
            <a:avLst/>
          </a:prstGeom>
          <a:noFill/>
          <a:ln w="9525">
            <a:noFill/>
            <a:miter lim="800000"/>
            <a:headEnd/>
            <a:tailEnd/>
          </a:ln>
        </p:spPr>
        <p:txBody>
          <a:bodyPr wrap="none">
            <a:spAutoFit/>
          </a:bodyPr>
          <a:lstStyle/>
          <a:p>
            <a:pPr algn="ctr"/>
            <a:r>
              <a:rPr lang="en-US" sz="1800" dirty="0">
                <a:latin typeface="Comic Sans MS" pitchFamily="66" charset="0"/>
              </a:rPr>
              <a:t>Internal</a:t>
            </a:r>
          </a:p>
          <a:p>
            <a:pPr algn="ctr"/>
            <a:r>
              <a:rPr lang="en-US" sz="1800" dirty="0">
                <a:latin typeface="Comic Sans MS" pitchFamily="66" charset="0"/>
              </a:rPr>
              <a:t>Analysis</a:t>
            </a:r>
          </a:p>
          <a:p>
            <a:pPr algn="ctr"/>
            <a:r>
              <a:rPr lang="en-GB" dirty="0">
                <a:latin typeface="Comic Sans MS" pitchFamily="66" charset="0"/>
              </a:rPr>
              <a:t>Resource Capability, Value Chain and Stakeholder Analysis</a:t>
            </a:r>
            <a:endParaRPr lang="en-US" sz="1800" dirty="0">
              <a:latin typeface="Comic Sans MS" pitchFamily="66" charset="0"/>
            </a:endParaRPr>
          </a:p>
        </p:txBody>
      </p:sp>
      <p:sp>
        <p:nvSpPr>
          <p:cNvPr id="10252" name="Text Box 12"/>
          <p:cNvSpPr txBox="1">
            <a:spLocks noChangeArrowheads="1"/>
          </p:cNvSpPr>
          <p:nvPr/>
        </p:nvSpPr>
        <p:spPr bwMode="auto">
          <a:xfrm>
            <a:off x="4119563" y="3462338"/>
            <a:ext cx="1223412" cy="646331"/>
          </a:xfrm>
          <a:prstGeom prst="rect">
            <a:avLst/>
          </a:prstGeom>
          <a:noFill/>
          <a:ln w="9525">
            <a:noFill/>
            <a:miter lim="800000"/>
            <a:headEnd/>
            <a:tailEnd/>
          </a:ln>
        </p:spPr>
        <p:txBody>
          <a:bodyPr wrap="none">
            <a:spAutoFit/>
          </a:bodyPr>
          <a:lstStyle/>
          <a:p>
            <a:pPr algn="ctr"/>
            <a:r>
              <a:rPr lang="en-US" sz="1800" dirty="0">
                <a:latin typeface="Comic Sans MS" pitchFamily="66" charset="0"/>
              </a:rPr>
              <a:t>Strategic</a:t>
            </a:r>
          </a:p>
          <a:p>
            <a:pPr algn="ctr"/>
            <a:r>
              <a:rPr lang="en-US" sz="1800" dirty="0">
                <a:latin typeface="Comic Sans MS" pitchFamily="66" charset="0"/>
              </a:rPr>
              <a:t>Choice</a:t>
            </a:r>
          </a:p>
        </p:txBody>
      </p:sp>
      <p:sp>
        <p:nvSpPr>
          <p:cNvPr id="10253" name="Text Box 13"/>
          <p:cNvSpPr txBox="1">
            <a:spLocks noChangeArrowheads="1"/>
          </p:cNvSpPr>
          <p:nvPr/>
        </p:nvSpPr>
        <p:spPr bwMode="auto">
          <a:xfrm>
            <a:off x="5576888" y="3463925"/>
            <a:ext cx="1872629" cy="646331"/>
          </a:xfrm>
          <a:prstGeom prst="rect">
            <a:avLst/>
          </a:prstGeom>
          <a:noFill/>
          <a:ln w="9525">
            <a:noFill/>
            <a:miter lim="800000"/>
            <a:headEnd/>
            <a:tailEnd/>
          </a:ln>
        </p:spPr>
        <p:txBody>
          <a:bodyPr wrap="none">
            <a:spAutoFit/>
          </a:bodyPr>
          <a:lstStyle/>
          <a:p>
            <a:pPr algn="ctr"/>
            <a:r>
              <a:rPr lang="en-US" sz="1800" dirty="0">
                <a:latin typeface="Comic Sans MS" pitchFamily="66" charset="0"/>
              </a:rPr>
              <a:t>Strategy</a:t>
            </a:r>
          </a:p>
          <a:p>
            <a:pPr algn="ctr"/>
            <a:r>
              <a:rPr lang="en-US" sz="1800" dirty="0">
                <a:latin typeface="Comic Sans MS" pitchFamily="66" charset="0"/>
              </a:rPr>
              <a:t>Implementation</a:t>
            </a:r>
          </a:p>
        </p:txBody>
      </p:sp>
      <p:sp>
        <p:nvSpPr>
          <p:cNvPr id="10254" name="Text Box 14"/>
          <p:cNvSpPr txBox="1">
            <a:spLocks noChangeArrowheads="1"/>
          </p:cNvSpPr>
          <p:nvPr/>
        </p:nvSpPr>
        <p:spPr bwMode="auto">
          <a:xfrm>
            <a:off x="7512050" y="3463925"/>
            <a:ext cx="1460656" cy="646331"/>
          </a:xfrm>
          <a:prstGeom prst="rect">
            <a:avLst/>
          </a:prstGeom>
          <a:noFill/>
          <a:ln w="9525">
            <a:noFill/>
            <a:miter lim="800000"/>
            <a:headEnd/>
            <a:tailEnd/>
          </a:ln>
        </p:spPr>
        <p:txBody>
          <a:bodyPr wrap="none">
            <a:spAutoFit/>
          </a:bodyPr>
          <a:lstStyle/>
          <a:p>
            <a:pPr algn="ctr"/>
            <a:r>
              <a:rPr lang="en-US" sz="1800" dirty="0">
                <a:latin typeface="Comic Sans MS" pitchFamily="66" charset="0"/>
              </a:rPr>
              <a:t>Competitive</a:t>
            </a:r>
          </a:p>
          <a:p>
            <a:pPr algn="ctr"/>
            <a:r>
              <a:rPr lang="en-US" sz="1800" dirty="0">
                <a:latin typeface="Comic Sans MS" pitchFamily="66" charset="0"/>
              </a:rPr>
              <a:t>Advantage</a:t>
            </a:r>
          </a:p>
        </p:txBody>
      </p:sp>
      <p:sp>
        <p:nvSpPr>
          <p:cNvPr id="10255" name="Line 15"/>
          <p:cNvSpPr>
            <a:spLocks noChangeShapeType="1"/>
          </p:cNvSpPr>
          <p:nvPr/>
        </p:nvSpPr>
        <p:spPr bwMode="auto">
          <a:xfrm>
            <a:off x="1160463" y="3794125"/>
            <a:ext cx="273050" cy="0"/>
          </a:xfrm>
          <a:prstGeom prst="line">
            <a:avLst/>
          </a:prstGeom>
          <a:noFill/>
          <a:ln w="38100">
            <a:solidFill>
              <a:schemeClr val="tx1"/>
            </a:solidFill>
            <a:round/>
            <a:headEnd/>
            <a:tailEnd type="triangle" w="med" len="med"/>
          </a:ln>
        </p:spPr>
        <p:txBody>
          <a:bodyPr/>
          <a:lstStyle/>
          <a:p>
            <a:endParaRPr lang="en-GB"/>
          </a:p>
        </p:txBody>
      </p:sp>
      <p:sp>
        <p:nvSpPr>
          <p:cNvPr id="10257" name="Line 17"/>
          <p:cNvSpPr>
            <a:spLocks noChangeShapeType="1"/>
          </p:cNvSpPr>
          <p:nvPr/>
        </p:nvSpPr>
        <p:spPr bwMode="auto">
          <a:xfrm>
            <a:off x="2592388" y="3794125"/>
            <a:ext cx="122237" cy="0"/>
          </a:xfrm>
          <a:prstGeom prst="line">
            <a:avLst/>
          </a:prstGeom>
          <a:noFill/>
          <a:ln w="38100">
            <a:solidFill>
              <a:schemeClr val="tx1"/>
            </a:solidFill>
            <a:round/>
            <a:headEnd/>
            <a:tailEnd/>
          </a:ln>
        </p:spPr>
        <p:txBody>
          <a:bodyPr/>
          <a:lstStyle/>
          <a:p>
            <a:endParaRPr lang="en-GB"/>
          </a:p>
        </p:txBody>
      </p:sp>
      <p:sp>
        <p:nvSpPr>
          <p:cNvPr id="10259" name="Line 19"/>
          <p:cNvSpPr>
            <a:spLocks noChangeShapeType="1"/>
          </p:cNvSpPr>
          <p:nvPr/>
        </p:nvSpPr>
        <p:spPr bwMode="auto">
          <a:xfrm>
            <a:off x="2708275" y="4911725"/>
            <a:ext cx="217488" cy="0"/>
          </a:xfrm>
          <a:prstGeom prst="line">
            <a:avLst/>
          </a:prstGeom>
          <a:noFill/>
          <a:ln w="38100">
            <a:solidFill>
              <a:schemeClr val="tx1"/>
            </a:solidFill>
            <a:round/>
            <a:headEnd/>
            <a:tailEnd type="triangle" w="med" len="med"/>
          </a:ln>
        </p:spPr>
        <p:txBody>
          <a:bodyPr/>
          <a:lstStyle/>
          <a:p>
            <a:endParaRPr lang="en-GB"/>
          </a:p>
        </p:txBody>
      </p:sp>
      <p:sp>
        <p:nvSpPr>
          <p:cNvPr id="10260" name="Line 20"/>
          <p:cNvSpPr>
            <a:spLocks noChangeShapeType="1"/>
          </p:cNvSpPr>
          <p:nvPr/>
        </p:nvSpPr>
        <p:spPr bwMode="auto">
          <a:xfrm>
            <a:off x="2705100" y="2768600"/>
            <a:ext cx="217488" cy="0"/>
          </a:xfrm>
          <a:prstGeom prst="line">
            <a:avLst/>
          </a:prstGeom>
          <a:noFill/>
          <a:ln w="38100">
            <a:solidFill>
              <a:schemeClr val="tx1"/>
            </a:solidFill>
            <a:round/>
            <a:headEnd/>
            <a:tailEnd type="triangle" w="med" len="med"/>
          </a:ln>
        </p:spPr>
        <p:txBody>
          <a:bodyPr/>
          <a:lstStyle/>
          <a:p>
            <a:endParaRPr lang="en-GB"/>
          </a:p>
        </p:txBody>
      </p:sp>
      <p:sp>
        <p:nvSpPr>
          <p:cNvPr id="10263" name="Line 23"/>
          <p:cNvSpPr>
            <a:spLocks noChangeShapeType="1"/>
          </p:cNvSpPr>
          <p:nvPr/>
        </p:nvSpPr>
        <p:spPr bwMode="auto">
          <a:xfrm>
            <a:off x="3965575" y="2746375"/>
            <a:ext cx="0" cy="2200275"/>
          </a:xfrm>
          <a:prstGeom prst="line">
            <a:avLst/>
          </a:prstGeom>
          <a:noFill/>
          <a:ln w="38100">
            <a:solidFill>
              <a:schemeClr val="tx1"/>
            </a:solidFill>
            <a:round/>
            <a:headEnd/>
            <a:tailEnd/>
          </a:ln>
        </p:spPr>
        <p:txBody>
          <a:bodyPr/>
          <a:lstStyle/>
          <a:p>
            <a:endParaRPr lang="en-GB"/>
          </a:p>
        </p:txBody>
      </p:sp>
      <p:sp>
        <p:nvSpPr>
          <p:cNvPr id="10264" name="Line 24"/>
          <p:cNvSpPr>
            <a:spLocks noChangeShapeType="1"/>
          </p:cNvSpPr>
          <p:nvPr/>
        </p:nvSpPr>
        <p:spPr bwMode="auto">
          <a:xfrm>
            <a:off x="3736975" y="2760663"/>
            <a:ext cx="228600" cy="0"/>
          </a:xfrm>
          <a:prstGeom prst="line">
            <a:avLst/>
          </a:prstGeom>
          <a:noFill/>
          <a:ln w="38100">
            <a:solidFill>
              <a:schemeClr val="tx1"/>
            </a:solidFill>
            <a:round/>
            <a:headEnd/>
            <a:tailEnd/>
          </a:ln>
        </p:spPr>
        <p:txBody>
          <a:bodyPr/>
          <a:lstStyle/>
          <a:p>
            <a:endParaRPr lang="en-GB"/>
          </a:p>
        </p:txBody>
      </p:sp>
      <p:sp>
        <p:nvSpPr>
          <p:cNvPr id="10265" name="Line 25"/>
          <p:cNvSpPr>
            <a:spLocks noChangeShapeType="1"/>
          </p:cNvSpPr>
          <p:nvPr/>
        </p:nvSpPr>
        <p:spPr bwMode="auto">
          <a:xfrm>
            <a:off x="3751263" y="4927600"/>
            <a:ext cx="228600" cy="0"/>
          </a:xfrm>
          <a:prstGeom prst="line">
            <a:avLst/>
          </a:prstGeom>
          <a:noFill/>
          <a:ln w="38100">
            <a:solidFill>
              <a:schemeClr val="tx1"/>
            </a:solidFill>
            <a:round/>
            <a:headEnd/>
            <a:tailEnd/>
          </a:ln>
        </p:spPr>
        <p:txBody>
          <a:bodyPr/>
          <a:lstStyle/>
          <a:p>
            <a:endParaRPr lang="en-GB"/>
          </a:p>
        </p:txBody>
      </p:sp>
      <p:sp>
        <p:nvSpPr>
          <p:cNvPr id="10266" name="Line 26"/>
          <p:cNvSpPr>
            <a:spLocks noChangeShapeType="1"/>
          </p:cNvSpPr>
          <p:nvPr/>
        </p:nvSpPr>
        <p:spPr bwMode="auto">
          <a:xfrm>
            <a:off x="3965575" y="3808413"/>
            <a:ext cx="227013" cy="0"/>
          </a:xfrm>
          <a:prstGeom prst="line">
            <a:avLst/>
          </a:prstGeom>
          <a:noFill/>
          <a:ln w="38100">
            <a:solidFill>
              <a:schemeClr val="tx1"/>
            </a:solidFill>
            <a:round/>
            <a:headEnd/>
            <a:tailEnd type="triangle" w="med" len="med"/>
          </a:ln>
        </p:spPr>
        <p:txBody>
          <a:bodyPr/>
          <a:lstStyle/>
          <a:p>
            <a:endParaRPr lang="en-GB"/>
          </a:p>
        </p:txBody>
      </p:sp>
      <p:sp>
        <p:nvSpPr>
          <p:cNvPr id="10267" name="Line 27"/>
          <p:cNvSpPr>
            <a:spLocks noChangeShapeType="1"/>
          </p:cNvSpPr>
          <p:nvPr/>
        </p:nvSpPr>
        <p:spPr bwMode="auto">
          <a:xfrm>
            <a:off x="5329238" y="3808413"/>
            <a:ext cx="228600" cy="0"/>
          </a:xfrm>
          <a:prstGeom prst="line">
            <a:avLst/>
          </a:prstGeom>
          <a:noFill/>
          <a:ln w="38100">
            <a:solidFill>
              <a:schemeClr val="tx1"/>
            </a:solidFill>
            <a:round/>
            <a:headEnd/>
            <a:tailEnd type="triangle" w="med" len="med"/>
          </a:ln>
        </p:spPr>
        <p:txBody>
          <a:bodyPr/>
          <a:lstStyle/>
          <a:p>
            <a:endParaRPr lang="en-GB"/>
          </a:p>
        </p:txBody>
      </p:sp>
      <p:sp>
        <p:nvSpPr>
          <p:cNvPr id="10268" name="Line 28"/>
          <p:cNvSpPr>
            <a:spLocks noChangeShapeType="1"/>
          </p:cNvSpPr>
          <p:nvPr/>
        </p:nvSpPr>
        <p:spPr bwMode="auto">
          <a:xfrm>
            <a:off x="7304088" y="3808413"/>
            <a:ext cx="227012" cy="0"/>
          </a:xfrm>
          <a:prstGeom prst="line">
            <a:avLst/>
          </a:prstGeom>
          <a:noFill/>
          <a:ln w="38100">
            <a:solidFill>
              <a:schemeClr val="tx1"/>
            </a:solidFill>
            <a:round/>
            <a:headEnd/>
            <a:tailEnd type="triangle" w="med" len="med"/>
          </a:ln>
        </p:spPr>
        <p:txBody>
          <a:bodyPr/>
          <a:lstStyle/>
          <a:p>
            <a:endParaRPr lang="en-GB"/>
          </a:p>
        </p:txBody>
      </p:sp>
      <p:sp>
        <p:nvSpPr>
          <p:cNvPr id="7187" name="Text Box 29"/>
          <p:cNvSpPr txBox="1">
            <a:spLocks noChangeArrowheads="1"/>
          </p:cNvSpPr>
          <p:nvPr/>
        </p:nvSpPr>
        <p:spPr bwMode="auto">
          <a:xfrm>
            <a:off x="1019175" y="849313"/>
            <a:ext cx="7252306" cy="584775"/>
          </a:xfrm>
          <a:prstGeom prst="rect">
            <a:avLst/>
          </a:prstGeom>
          <a:noFill/>
          <a:ln w="9525">
            <a:noFill/>
            <a:miter lim="800000"/>
            <a:headEnd/>
            <a:tailEnd/>
          </a:ln>
        </p:spPr>
        <p:txBody>
          <a:bodyPr wrap="none">
            <a:spAutoFit/>
          </a:bodyPr>
          <a:lstStyle/>
          <a:p>
            <a:r>
              <a:rPr lang="en-US" sz="3200" b="1" dirty="0">
                <a:latin typeface="Comic Sans MS" pitchFamily="66" charset="0"/>
              </a:rPr>
              <a:t>The Strategic Management Process</a:t>
            </a:r>
          </a:p>
        </p:txBody>
      </p:sp>
      <p:sp>
        <p:nvSpPr>
          <p:cNvPr id="10270" name="Line 30"/>
          <p:cNvSpPr>
            <a:spLocks noChangeShapeType="1"/>
          </p:cNvSpPr>
          <p:nvPr/>
        </p:nvSpPr>
        <p:spPr bwMode="auto">
          <a:xfrm flipV="1">
            <a:off x="2722563" y="2755900"/>
            <a:ext cx="0" cy="1062038"/>
          </a:xfrm>
          <a:prstGeom prst="line">
            <a:avLst/>
          </a:prstGeom>
          <a:noFill/>
          <a:ln w="38100">
            <a:solidFill>
              <a:schemeClr val="tx1"/>
            </a:solidFill>
            <a:round/>
            <a:headEnd/>
            <a:tailEnd/>
          </a:ln>
        </p:spPr>
        <p:txBody>
          <a:bodyPr/>
          <a:lstStyle/>
          <a:p>
            <a:endParaRPr lang="en-GB"/>
          </a:p>
        </p:txBody>
      </p:sp>
      <p:sp>
        <p:nvSpPr>
          <p:cNvPr id="10273" name="Line 33"/>
          <p:cNvSpPr>
            <a:spLocks noChangeShapeType="1"/>
          </p:cNvSpPr>
          <p:nvPr/>
        </p:nvSpPr>
        <p:spPr bwMode="auto">
          <a:xfrm flipH="1">
            <a:off x="2722563" y="3808413"/>
            <a:ext cx="0" cy="1119187"/>
          </a:xfrm>
          <a:prstGeom prst="line">
            <a:avLst/>
          </a:prstGeom>
          <a:noFill/>
          <a:ln w="38100">
            <a:solidFill>
              <a:schemeClr val="tx1"/>
            </a:solidFill>
            <a:round/>
            <a:headEnd/>
            <a:tailEnd/>
          </a:ln>
        </p:spPr>
        <p:txBody>
          <a:bodyPr/>
          <a:lstStyle/>
          <a:p>
            <a:endParaRPr lang="en-GB"/>
          </a:p>
        </p:txBody>
      </p:sp>
      <p:sp>
        <p:nvSpPr>
          <p:cNvPr id="22" name="Slide Number Placeholder 21"/>
          <p:cNvSpPr>
            <a:spLocks noGrp="1"/>
          </p:cNvSpPr>
          <p:nvPr>
            <p:ph type="sldNum" sz="quarter" idx="12"/>
          </p:nvPr>
        </p:nvSpPr>
        <p:spPr/>
        <p:txBody>
          <a:bodyPr/>
          <a:lstStyle/>
          <a:p>
            <a:fld id="{4E42DDC6-D864-41E2-8423-E764BD0FA18C}" type="slidenum">
              <a:rPr lang="en-GB" smtClean="0"/>
              <a:pPr/>
              <a:t>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248"/>
                                        </p:tgtEl>
                                        <p:attrNameLst>
                                          <p:attrName>style.visibility</p:attrName>
                                        </p:attrNameLst>
                                      </p:cBhvr>
                                      <p:to>
                                        <p:strVal val="visible"/>
                                      </p:to>
                                    </p:set>
                                    <p:animEffect transition="in" filter="dissolve">
                                      <p:cBhvr>
                                        <p:cTn id="7" dur="500"/>
                                        <p:tgtEl>
                                          <p:spTgt spid="1024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55"/>
                                        </p:tgtEl>
                                        <p:attrNameLst>
                                          <p:attrName>style.visibility</p:attrName>
                                        </p:attrNameLst>
                                      </p:cBhvr>
                                      <p:to>
                                        <p:strVal val="visible"/>
                                      </p:to>
                                    </p:set>
                                    <p:animEffect transition="in" filter="wipe(left)">
                                      <p:cBhvr>
                                        <p:cTn id="12" dur="500"/>
                                        <p:tgtEl>
                                          <p:spTgt spid="10255"/>
                                        </p:tgtEl>
                                      </p:cBhvr>
                                    </p:animEffect>
                                  </p:childTnLst>
                                </p:cTn>
                              </p:par>
                            </p:childTnLst>
                          </p:cTn>
                        </p:par>
                        <p:par>
                          <p:cTn id="13" fill="hold">
                            <p:stCondLst>
                              <p:cond delay="500"/>
                            </p:stCondLst>
                            <p:childTnLst>
                              <p:par>
                                <p:cTn id="14" presetID="22" presetClass="entr" presetSubtype="8" fill="hold" grpId="0" nodeType="afterEffect">
                                  <p:stCondLst>
                                    <p:cond delay="0"/>
                                  </p:stCondLst>
                                  <p:childTnLst>
                                    <p:set>
                                      <p:cBhvr>
                                        <p:cTn id="15" dur="1" fill="hold">
                                          <p:stCondLst>
                                            <p:cond delay="0"/>
                                          </p:stCondLst>
                                        </p:cTn>
                                        <p:tgtEl>
                                          <p:spTgt spid="10249"/>
                                        </p:tgtEl>
                                        <p:attrNameLst>
                                          <p:attrName>style.visibility</p:attrName>
                                        </p:attrNameLst>
                                      </p:cBhvr>
                                      <p:to>
                                        <p:strVal val="visible"/>
                                      </p:to>
                                    </p:set>
                                    <p:animEffect transition="in" filter="wipe(left)">
                                      <p:cBhvr>
                                        <p:cTn id="16" dur="500"/>
                                        <p:tgtEl>
                                          <p:spTgt spid="10249"/>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10257"/>
                                        </p:tgtEl>
                                        <p:attrNameLst>
                                          <p:attrName>style.visibility</p:attrName>
                                        </p:attrNameLst>
                                      </p:cBhvr>
                                      <p:to>
                                        <p:strVal val="visible"/>
                                      </p:to>
                                    </p:set>
                                    <p:animEffect transition="in" filter="wipe(left)">
                                      <p:cBhvr>
                                        <p:cTn id="21" dur="500"/>
                                        <p:tgtEl>
                                          <p:spTgt spid="10257"/>
                                        </p:tgtEl>
                                      </p:cBhvr>
                                    </p:animEffect>
                                  </p:childTnLst>
                                </p:cTn>
                              </p:par>
                            </p:childTnLst>
                          </p:cTn>
                        </p:par>
                        <p:par>
                          <p:cTn id="22" fill="hold">
                            <p:stCondLst>
                              <p:cond delay="500"/>
                            </p:stCondLst>
                            <p:childTnLst>
                              <p:par>
                                <p:cTn id="23" presetID="22" presetClass="entr" presetSubtype="4" fill="hold" grpId="0" nodeType="afterEffect">
                                  <p:stCondLst>
                                    <p:cond delay="0"/>
                                  </p:stCondLst>
                                  <p:childTnLst>
                                    <p:set>
                                      <p:cBhvr>
                                        <p:cTn id="24" dur="1" fill="hold">
                                          <p:stCondLst>
                                            <p:cond delay="0"/>
                                          </p:stCondLst>
                                        </p:cTn>
                                        <p:tgtEl>
                                          <p:spTgt spid="10270"/>
                                        </p:tgtEl>
                                        <p:attrNameLst>
                                          <p:attrName>style.visibility</p:attrName>
                                        </p:attrNameLst>
                                      </p:cBhvr>
                                      <p:to>
                                        <p:strVal val="visible"/>
                                      </p:to>
                                    </p:set>
                                    <p:animEffect transition="in" filter="wipe(down)">
                                      <p:cBhvr>
                                        <p:cTn id="25" dur="500"/>
                                        <p:tgtEl>
                                          <p:spTgt spid="10270"/>
                                        </p:tgtEl>
                                      </p:cBhvr>
                                    </p:animEffect>
                                  </p:childTnLst>
                                </p:cTn>
                              </p:par>
                            </p:childTnLst>
                          </p:cTn>
                        </p:par>
                        <p:par>
                          <p:cTn id="26" fill="hold">
                            <p:stCondLst>
                              <p:cond delay="1000"/>
                            </p:stCondLst>
                            <p:childTnLst>
                              <p:par>
                                <p:cTn id="27" presetID="22" presetClass="entr" presetSubtype="8" fill="hold" grpId="0" nodeType="afterEffect">
                                  <p:stCondLst>
                                    <p:cond delay="0"/>
                                  </p:stCondLst>
                                  <p:childTnLst>
                                    <p:set>
                                      <p:cBhvr>
                                        <p:cTn id="28" dur="1" fill="hold">
                                          <p:stCondLst>
                                            <p:cond delay="0"/>
                                          </p:stCondLst>
                                        </p:cTn>
                                        <p:tgtEl>
                                          <p:spTgt spid="10260"/>
                                        </p:tgtEl>
                                        <p:attrNameLst>
                                          <p:attrName>style.visibility</p:attrName>
                                        </p:attrNameLst>
                                      </p:cBhvr>
                                      <p:to>
                                        <p:strVal val="visible"/>
                                      </p:to>
                                    </p:set>
                                    <p:animEffect transition="in" filter="wipe(left)">
                                      <p:cBhvr>
                                        <p:cTn id="29" dur="500"/>
                                        <p:tgtEl>
                                          <p:spTgt spid="10260"/>
                                        </p:tgtEl>
                                      </p:cBhvr>
                                    </p:animEffect>
                                  </p:childTnLst>
                                </p:cTn>
                              </p:par>
                            </p:childTnLst>
                          </p:cTn>
                        </p:par>
                        <p:par>
                          <p:cTn id="30" fill="hold">
                            <p:stCondLst>
                              <p:cond delay="1500"/>
                            </p:stCondLst>
                            <p:childTnLst>
                              <p:par>
                                <p:cTn id="31" presetID="22" presetClass="entr" presetSubtype="8" fill="hold" grpId="0" nodeType="afterEffect">
                                  <p:stCondLst>
                                    <p:cond delay="0"/>
                                  </p:stCondLst>
                                  <p:childTnLst>
                                    <p:set>
                                      <p:cBhvr>
                                        <p:cTn id="32" dur="1" fill="hold">
                                          <p:stCondLst>
                                            <p:cond delay="0"/>
                                          </p:stCondLst>
                                        </p:cTn>
                                        <p:tgtEl>
                                          <p:spTgt spid="10250"/>
                                        </p:tgtEl>
                                        <p:attrNameLst>
                                          <p:attrName>style.visibility</p:attrName>
                                        </p:attrNameLst>
                                      </p:cBhvr>
                                      <p:to>
                                        <p:strVal val="visible"/>
                                      </p:to>
                                    </p:set>
                                    <p:animEffect transition="in" filter="wipe(left)">
                                      <p:cBhvr>
                                        <p:cTn id="33" dur="500"/>
                                        <p:tgtEl>
                                          <p:spTgt spid="10250"/>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grpId="0" nodeType="clickEffect">
                                  <p:stCondLst>
                                    <p:cond delay="0"/>
                                  </p:stCondLst>
                                  <p:childTnLst>
                                    <p:set>
                                      <p:cBhvr>
                                        <p:cTn id="37" dur="1" fill="hold">
                                          <p:stCondLst>
                                            <p:cond delay="0"/>
                                          </p:stCondLst>
                                        </p:cTn>
                                        <p:tgtEl>
                                          <p:spTgt spid="10273"/>
                                        </p:tgtEl>
                                        <p:attrNameLst>
                                          <p:attrName>style.visibility</p:attrName>
                                        </p:attrNameLst>
                                      </p:cBhvr>
                                      <p:to>
                                        <p:strVal val="visible"/>
                                      </p:to>
                                    </p:set>
                                    <p:animEffect transition="in" filter="wipe(up)">
                                      <p:cBhvr>
                                        <p:cTn id="38" dur="500"/>
                                        <p:tgtEl>
                                          <p:spTgt spid="10273"/>
                                        </p:tgtEl>
                                      </p:cBhvr>
                                    </p:animEffect>
                                  </p:childTnLst>
                                </p:cTn>
                              </p:par>
                            </p:childTnLst>
                          </p:cTn>
                        </p:par>
                        <p:par>
                          <p:cTn id="39" fill="hold">
                            <p:stCondLst>
                              <p:cond delay="500"/>
                            </p:stCondLst>
                            <p:childTnLst>
                              <p:par>
                                <p:cTn id="40" presetID="22" presetClass="entr" presetSubtype="8" fill="hold" grpId="0" nodeType="afterEffect">
                                  <p:stCondLst>
                                    <p:cond delay="0"/>
                                  </p:stCondLst>
                                  <p:childTnLst>
                                    <p:set>
                                      <p:cBhvr>
                                        <p:cTn id="41" dur="1" fill="hold">
                                          <p:stCondLst>
                                            <p:cond delay="0"/>
                                          </p:stCondLst>
                                        </p:cTn>
                                        <p:tgtEl>
                                          <p:spTgt spid="10259"/>
                                        </p:tgtEl>
                                        <p:attrNameLst>
                                          <p:attrName>style.visibility</p:attrName>
                                        </p:attrNameLst>
                                      </p:cBhvr>
                                      <p:to>
                                        <p:strVal val="visible"/>
                                      </p:to>
                                    </p:set>
                                    <p:animEffect transition="in" filter="wipe(left)">
                                      <p:cBhvr>
                                        <p:cTn id="42" dur="500"/>
                                        <p:tgtEl>
                                          <p:spTgt spid="10259"/>
                                        </p:tgtEl>
                                      </p:cBhvr>
                                    </p:animEffect>
                                  </p:childTnLst>
                                </p:cTn>
                              </p:par>
                            </p:childTnLst>
                          </p:cTn>
                        </p:par>
                        <p:par>
                          <p:cTn id="43" fill="hold">
                            <p:stCondLst>
                              <p:cond delay="1000"/>
                            </p:stCondLst>
                            <p:childTnLst>
                              <p:par>
                                <p:cTn id="44" presetID="22" presetClass="entr" presetSubtype="8" fill="hold" grpId="0" nodeType="afterEffect">
                                  <p:stCondLst>
                                    <p:cond delay="0"/>
                                  </p:stCondLst>
                                  <p:childTnLst>
                                    <p:set>
                                      <p:cBhvr>
                                        <p:cTn id="45" dur="1" fill="hold">
                                          <p:stCondLst>
                                            <p:cond delay="0"/>
                                          </p:stCondLst>
                                        </p:cTn>
                                        <p:tgtEl>
                                          <p:spTgt spid="10251"/>
                                        </p:tgtEl>
                                        <p:attrNameLst>
                                          <p:attrName>style.visibility</p:attrName>
                                        </p:attrNameLst>
                                      </p:cBhvr>
                                      <p:to>
                                        <p:strVal val="visible"/>
                                      </p:to>
                                    </p:set>
                                    <p:animEffect transition="in" filter="wipe(left)">
                                      <p:cBhvr>
                                        <p:cTn id="46" dur="500"/>
                                        <p:tgtEl>
                                          <p:spTgt spid="10251"/>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8" fill="hold" grpId="0" nodeType="clickEffect">
                                  <p:stCondLst>
                                    <p:cond delay="0"/>
                                  </p:stCondLst>
                                  <p:childTnLst>
                                    <p:set>
                                      <p:cBhvr>
                                        <p:cTn id="50" dur="1" fill="hold">
                                          <p:stCondLst>
                                            <p:cond delay="0"/>
                                          </p:stCondLst>
                                        </p:cTn>
                                        <p:tgtEl>
                                          <p:spTgt spid="10264"/>
                                        </p:tgtEl>
                                        <p:attrNameLst>
                                          <p:attrName>style.visibility</p:attrName>
                                        </p:attrNameLst>
                                      </p:cBhvr>
                                      <p:to>
                                        <p:strVal val="visible"/>
                                      </p:to>
                                    </p:set>
                                    <p:animEffect transition="in" filter="wipe(left)">
                                      <p:cBhvr>
                                        <p:cTn id="51" dur="500"/>
                                        <p:tgtEl>
                                          <p:spTgt spid="10264"/>
                                        </p:tgtEl>
                                      </p:cBhvr>
                                    </p:animEffect>
                                  </p:childTnLst>
                                </p:cTn>
                              </p:par>
                              <p:par>
                                <p:cTn id="52" presetID="22" presetClass="entr" presetSubtype="8" fill="hold" grpId="0" nodeType="withEffect">
                                  <p:stCondLst>
                                    <p:cond delay="0"/>
                                  </p:stCondLst>
                                  <p:childTnLst>
                                    <p:set>
                                      <p:cBhvr>
                                        <p:cTn id="53" dur="1" fill="hold">
                                          <p:stCondLst>
                                            <p:cond delay="0"/>
                                          </p:stCondLst>
                                        </p:cTn>
                                        <p:tgtEl>
                                          <p:spTgt spid="10265"/>
                                        </p:tgtEl>
                                        <p:attrNameLst>
                                          <p:attrName>style.visibility</p:attrName>
                                        </p:attrNameLst>
                                      </p:cBhvr>
                                      <p:to>
                                        <p:strVal val="visible"/>
                                      </p:to>
                                    </p:set>
                                    <p:animEffect transition="in" filter="wipe(left)">
                                      <p:cBhvr>
                                        <p:cTn id="54" dur="500"/>
                                        <p:tgtEl>
                                          <p:spTgt spid="10265"/>
                                        </p:tgtEl>
                                      </p:cBhvr>
                                    </p:animEffect>
                                  </p:childTnLst>
                                </p:cTn>
                              </p:par>
                            </p:childTnLst>
                          </p:cTn>
                        </p:par>
                        <p:par>
                          <p:cTn id="55" fill="hold">
                            <p:stCondLst>
                              <p:cond delay="500"/>
                            </p:stCondLst>
                            <p:childTnLst>
                              <p:par>
                                <p:cTn id="56" presetID="4" presetClass="entr" presetSubtype="16" fill="hold" grpId="0" nodeType="afterEffect">
                                  <p:stCondLst>
                                    <p:cond delay="0"/>
                                  </p:stCondLst>
                                  <p:childTnLst>
                                    <p:set>
                                      <p:cBhvr>
                                        <p:cTn id="57" dur="1" fill="hold">
                                          <p:stCondLst>
                                            <p:cond delay="0"/>
                                          </p:stCondLst>
                                        </p:cTn>
                                        <p:tgtEl>
                                          <p:spTgt spid="10263"/>
                                        </p:tgtEl>
                                        <p:attrNameLst>
                                          <p:attrName>style.visibility</p:attrName>
                                        </p:attrNameLst>
                                      </p:cBhvr>
                                      <p:to>
                                        <p:strVal val="visible"/>
                                      </p:to>
                                    </p:set>
                                    <p:animEffect transition="in" filter="box(in)">
                                      <p:cBhvr>
                                        <p:cTn id="58" dur="500"/>
                                        <p:tgtEl>
                                          <p:spTgt spid="10263"/>
                                        </p:tgtEl>
                                      </p:cBhvr>
                                    </p:animEffect>
                                  </p:childTnLst>
                                </p:cTn>
                              </p:par>
                            </p:childTnLst>
                          </p:cTn>
                        </p:par>
                        <p:par>
                          <p:cTn id="59" fill="hold">
                            <p:stCondLst>
                              <p:cond delay="1000"/>
                            </p:stCondLst>
                            <p:childTnLst>
                              <p:par>
                                <p:cTn id="60" presetID="22" presetClass="entr" presetSubtype="8" fill="hold" grpId="0" nodeType="afterEffect">
                                  <p:stCondLst>
                                    <p:cond delay="0"/>
                                  </p:stCondLst>
                                  <p:childTnLst>
                                    <p:set>
                                      <p:cBhvr>
                                        <p:cTn id="61" dur="1" fill="hold">
                                          <p:stCondLst>
                                            <p:cond delay="0"/>
                                          </p:stCondLst>
                                        </p:cTn>
                                        <p:tgtEl>
                                          <p:spTgt spid="10266"/>
                                        </p:tgtEl>
                                        <p:attrNameLst>
                                          <p:attrName>style.visibility</p:attrName>
                                        </p:attrNameLst>
                                      </p:cBhvr>
                                      <p:to>
                                        <p:strVal val="visible"/>
                                      </p:to>
                                    </p:set>
                                    <p:animEffect transition="in" filter="wipe(left)">
                                      <p:cBhvr>
                                        <p:cTn id="62" dur="500"/>
                                        <p:tgtEl>
                                          <p:spTgt spid="10266"/>
                                        </p:tgtEl>
                                      </p:cBhvr>
                                    </p:animEffect>
                                  </p:childTnLst>
                                </p:cTn>
                              </p:par>
                            </p:childTnLst>
                          </p:cTn>
                        </p:par>
                        <p:par>
                          <p:cTn id="63" fill="hold">
                            <p:stCondLst>
                              <p:cond delay="1500"/>
                            </p:stCondLst>
                            <p:childTnLst>
                              <p:par>
                                <p:cTn id="64" presetID="22" presetClass="entr" presetSubtype="8" fill="hold" grpId="0" nodeType="afterEffect">
                                  <p:stCondLst>
                                    <p:cond delay="0"/>
                                  </p:stCondLst>
                                  <p:childTnLst>
                                    <p:set>
                                      <p:cBhvr>
                                        <p:cTn id="65" dur="1" fill="hold">
                                          <p:stCondLst>
                                            <p:cond delay="0"/>
                                          </p:stCondLst>
                                        </p:cTn>
                                        <p:tgtEl>
                                          <p:spTgt spid="10252"/>
                                        </p:tgtEl>
                                        <p:attrNameLst>
                                          <p:attrName>style.visibility</p:attrName>
                                        </p:attrNameLst>
                                      </p:cBhvr>
                                      <p:to>
                                        <p:strVal val="visible"/>
                                      </p:to>
                                    </p:set>
                                    <p:animEffect transition="in" filter="wipe(left)">
                                      <p:cBhvr>
                                        <p:cTn id="66" dur="500"/>
                                        <p:tgtEl>
                                          <p:spTgt spid="10252"/>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8" fill="hold" grpId="0" nodeType="clickEffect">
                                  <p:stCondLst>
                                    <p:cond delay="0"/>
                                  </p:stCondLst>
                                  <p:childTnLst>
                                    <p:set>
                                      <p:cBhvr>
                                        <p:cTn id="70" dur="1" fill="hold">
                                          <p:stCondLst>
                                            <p:cond delay="0"/>
                                          </p:stCondLst>
                                        </p:cTn>
                                        <p:tgtEl>
                                          <p:spTgt spid="10267"/>
                                        </p:tgtEl>
                                        <p:attrNameLst>
                                          <p:attrName>style.visibility</p:attrName>
                                        </p:attrNameLst>
                                      </p:cBhvr>
                                      <p:to>
                                        <p:strVal val="visible"/>
                                      </p:to>
                                    </p:set>
                                    <p:animEffect transition="in" filter="wipe(left)">
                                      <p:cBhvr>
                                        <p:cTn id="71" dur="500"/>
                                        <p:tgtEl>
                                          <p:spTgt spid="10267"/>
                                        </p:tgtEl>
                                      </p:cBhvr>
                                    </p:animEffect>
                                  </p:childTnLst>
                                </p:cTn>
                              </p:par>
                            </p:childTnLst>
                          </p:cTn>
                        </p:par>
                        <p:par>
                          <p:cTn id="72" fill="hold">
                            <p:stCondLst>
                              <p:cond delay="500"/>
                            </p:stCondLst>
                            <p:childTnLst>
                              <p:par>
                                <p:cTn id="73" presetID="22" presetClass="entr" presetSubtype="8" fill="hold" grpId="0" nodeType="afterEffect">
                                  <p:stCondLst>
                                    <p:cond delay="0"/>
                                  </p:stCondLst>
                                  <p:childTnLst>
                                    <p:set>
                                      <p:cBhvr>
                                        <p:cTn id="74" dur="1" fill="hold">
                                          <p:stCondLst>
                                            <p:cond delay="0"/>
                                          </p:stCondLst>
                                        </p:cTn>
                                        <p:tgtEl>
                                          <p:spTgt spid="10253"/>
                                        </p:tgtEl>
                                        <p:attrNameLst>
                                          <p:attrName>style.visibility</p:attrName>
                                        </p:attrNameLst>
                                      </p:cBhvr>
                                      <p:to>
                                        <p:strVal val="visible"/>
                                      </p:to>
                                    </p:set>
                                    <p:animEffect transition="in" filter="wipe(left)">
                                      <p:cBhvr>
                                        <p:cTn id="75" dur="500"/>
                                        <p:tgtEl>
                                          <p:spTgt spid="10253"/>
                                        </p:tgtEl>
                                      </p:cBhvr>
                                    </p:animEffect>
                                  </p:childTnLst>
                                </p:cTn>
                              </p:par>
                            </p:childTnLst>
                          </p:cTn>
                        </p:par>
                      </p:childTnLst>
                    </p:cTn>
                  </p:par>
                  <p:par>
                    <p:cTn id="76" fill="hold">
                      <p:stCondLst>
                        <p:cond delay="indefinite"/>
                      </p:stCondLst>
                      <p:childTnLst>
                        <p:par>
                          <p:cTn id="77" fill="hold">
                            <p:stCondLst>
                              <p:cond delay="0"/>
                            </p:stCondLst>
                            <p:childTnLst>
                              <p:par>
                                <p:cTn id="78" presetID="22" presetClass="entr" presetSubtype="8" fill="hold" grpId="0" nodeType="clickEffect">
                                  <p:stCondLst>
                                    <p:cond delay="0"/>
                                  </p:stCondLst>
                                  <p:childTnLst>
                                    <p:set>
                                      <p:cBhvr>
                                        <p:cTn id="79" dur="1" fill="hold">
                                          <p:stCondLst>
                                            <p:cond delay="0"/>
                                          </p:stCondLst>
                                        </p:cTn>
                                        <p:tgtEl>
                                          <p:spTgt spid="10268"/>
                                        </p:tgtEl>
                                        <p:attrNameLst>
                                          <p:attrName>style.visibility</p:attrName>
                                        </p:attrNameLst>
                                      </p:cBhvr>
                                      <p:to>
                                        <p:strVal val="visible"/>
                                      </p:to>
                                    </p:set>
                                    <p:animEffect transition="in" filter="wipe(left)">
                                      <p:cBhvr>
                                        <p:cTn id="80" dur="500"/>
                                        <p:tgtEl>
                                          <p:spTgt spid="10268"/>
                                        </p:tgtEl>
                                      </p:cBhvr>
                                    </p:animEffect>
                                  </p:childTnLst>
                                </p:cTn>
                              </p:par>
                            </p:childTnLst>
                          </p:cTn>
                        </p:par>
                        <p:par>
                          <p:cTn id="81" fill="hold">
                            <p:stCondLst>
                              <p:cond delay="500"/>
                            </p:stCondLst>
                            <p:childTnLst>
                              <p:par>
                                <p:cTn id="82" presetID="22" presetClass="entr" presetSubtype="8" fill="hold" grpId="0" nodeType="afterEffect">
                                  <p:stCondLst>
                                    <p:cond delay="0"/>
                                  </p:stCondLst>
                                  <p:childTnLst>
                                    <p:set>
                                      <p:cBhvr>
                                        <p:cTn id="83" dur="1" fill="hold">
                                          <p:stCondLst>
                                            <p:cond delay="0"/>
                                          </p:stCondLst>
                                        </p:cTn>
                                        <p:tgtEl>
                                          <p:spTgt spid="10254"/>
                                        </p:tgtEl>
                                        <p:attrNameLst>
                                          <p:attrName>style.visibility</p:attrName>
                                        </p:attrNameLst>
                                      </p:cBhvr>
                                      <p:to>
                                        <p:strVal val="visible"/>
                                      </p:to>
                                    </p:set>
                                    <p:animEffect transition="in" filter="wipe(left)">
                                      <p:cBhvr>
                                        <p:cTn id="84" dur="500"/>
                                        <p:tgtEl>
                                          <p:spTgt spid="102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8" grpId="0"/>
      <p:bldP spid="10249" grpId="0"/>
      <p:bldP spid="10250" grpId="0"/>
      <p:bldP spid="10251" grpId="0"/>
      <p:bldP spid="10252" grpId="0"/>
      <p:bldP spid="10253" grpId="0"/>
      <p:bldP spid="10254" grpId="0"/>
      <p:bldP spid="10255" grpId="0" animBg="1"/>
      <p:bldP spid="10257" grpId="0" animBg="1"/>
      <p:bldP spid="10259" grpId="0" animBg="1"/>
      <p:bldP spid="10260" grpId="0" animBg="1"/>
      <p:bldP spid="10263" grpId="0" animBg="1"/>
      <p:bldP spid="10264" grpId="0" animBg="1"/>
      <p:bldP spid="10265" grpId="0" animBg="1"/>
      <p:bldP spid="10266" grpId="0" animBg="1"/>
      <p:bldP spid="10267" grpId="0" animBg="1"/>
      <p:bldP spid="10268" grpId="0" animBg="1"/>
      <p:bldP spid="10270" grpId="0" animBg="1"/>
      <p:bldP spid="1027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Internal Analysis</a:t>
            </a:r>
          </a:p>
        </p:txBody>
      </p:sp>
      <p:sp>
        <p:nvSpPr>
          <p:cNvPr id="3" name="Content Placeholder 2"/>
          <p:cNvSpPr>
            <a:spLocks noGrp="1"/>
          </p:cNvSpPr>
          <p:nvPr>
            <p:ph idx="1"/>
          </p:nvPr>
        </p:nvSpPr>
        <p:spPr>
          <a:xfrm>
            <a:off x="457200" y="1600200"/>
            <a:ext cx="8229600" cy="4781128"/>
          </a:xfrm>
        </p:spPr>
        <p:txBody>
          <a:bodyPr>
            <a:normAutofit fontScale="92500" lnSpcReduction="10000"/>
          </a:bodyPr>
          <a:lstStyle/>
          <a:p>
            <a:r>
              <a:rPr lang="en-GB" sz="2800" dirty="0">
                <a:latin typeface="Comic Sans MS" pitchFamily="66" charset="0"/>
              </a:rPr>
              <a:t>Evaluates the internal environment, the current situation and the activities of an organisation.</a:t>
            </a:r>
          </a:p>
          <a:p>
            <a:r>
              <a:rPr lang="en-GB" sz="2800" dirty="0">
                <a:latin typeface="Comic Sans MS" pitchFamily="66" charset="0"/>
              </a:rPr>
              <a:t>Examines the strategic capability, resources, core competences and assets of an organisation (Johnson </a:t>
            </a:r>
            <a:r>
              <a:rPr lang="en-GB" sz="2800" i="1" dirty="0">
                <a:latin typeface="Comic Sans MS" pitchFamily="66" charset="0"/>
              </a:rPr>
              <a:t>et al </a:t>
            </a:r>
            <a:r>
              <a:rPr lang="en-GB" sz="2800" dirty="0">
                <a:latin typeface="Comic Sans MS" pitchFamily="66" charset="0"/>
              </a:rPr>
              <a:t>2011).</a:t>
            </a:r>
          </a:p>
          <a:p>
            <a:r>
              <a:rPr lang="en-GB" sz="2800" dirty="0">
                <a:latin typeface="Comic Sans MS" pitchFamily="66" charset="0"/>
              </a:rPr>
              <a:t>Identifies salient facts and implications for decision making.</a:t>
            </a:r>
          </a:p>
          <a:p>
            <a:r>
              <a:rPr lang="en-GB" sz="2800" dirty="0">
                <a:latin typeface="Comic Sans MS" pitchFamily="66" charset="0"/>
              </a:rPr>
              <a:t>Summarises the strengths and weaknesses of an organisation.</a:t>
            </a:r>
          </a:p>
          <a:p>
            <a:r>
              <a:rPr lang="en-GB" sz="2800" dirty="0">
                <a:latin typeface="Comic Sans MS" pitchFamily="66" charset="0"/>
              </a:rPr>
              <a:t>There are a range of techniques and processes available for the objective assessment of the internal environment of an organisation. </a:t>
            </a:r>
            <a:endParaRPr lang="en-GB" sz="2800" dirty="0"/>
          </a:p>
          <a:p>
            <a:endParaRPr lang="en-GB" dirty="0"/>
          </a:p>
        </p:txBody>
      </p:sp>
      <p:sp>
        <p:nvSpPr>
          <p:cNvPr id="4" name="Slide Number Placeholder 3"/>
          <p:cNvSpPr>
            <a:spLocks noGrp="1"/>
          </p:cNvSpPr>
          <p:nvPr>
            <p:ph type="sldNum" sz="quarter" idx="12"/>
          </p:nvPr>
        </p:nvSpPr>
        <p:spPr/>
        <p:txBody>
          <a:bodyPr/>
          <a:lstStyle/>
          <a:p>
            <a:fld id="{1E1DFB30-CC01-44D1-8400-EF3F9FCFE5E5}" type="slidenum">
              <a:rPr lang="en-GB" smtClean="0"/>
              <a:pPr/>
              <a:t>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latin typeface="Comic Sans MS" pitchFamily="66" charset="0"/>
              </a:rPr>
              <a:t>Internal Analysis tools help to ask key question, such as …</a:t>
            </a:r>
          </a:p>
        </p:txBody>
      </p:sp>
      <p:sp>
        <p:nvSpPr>
          <p:cNvPr id="3" name="Content Placeholder 2"/>
          <p:cNvSpPr>
            <a:spLocks noGrp="1"/>
          </p:cNvSpPr>
          <p:nvPr>
            <p:ph idx="1"/>
          </p:nvPr>
        </p:nvSpPr>
        <p:spPr/>
        <p:txBody>
          <a:bodyPr>
            <a:normAutofit fontScale="92500" lnSpcReduction="10000"/>
          </a:bodyPr>
          <a:lstStyle/>
          <a:p>
            <a:r>
              <a:rPr lang="en-GB" sz="2800" dirty="0">
                <a:latin typeface="Comic Sans MS" pitchFamily="66" charset="0"/>
              </a:rPr>
              <a:t>What are the organisation’s main competences and resources?</a:t>
            </a:r>
          </a:p>
          <a:p>
            <a:r>
              <a:rPr lang="en-GB" sz="2800" dirty="0">
                <a:latin typeface="Comic Sans MS" pitchFamily="66" charset="0"/>
              </a:rPr>
              <a:t>What are the main elements of its portfolio and their relative strengths?</a:t>
            </a:r>
          </a:p>
          <a:p>
            <a:r>
              <a:rPr lang="en-GB" sz="2800" dirty="0">
                <a:latin typeface="Comic Sans MS" pitchFamily="66" charset="0"/>
              </a:rPr>
              <a:t>What are the stakeholder expectations?</a:t>
            </a:r>
          </a:p>
          <a:p>
            <a:r>
              <a:rPr lang="en-GB" sz="2800" dirty="0">
                <a:latin typeface="Comic Sans MS" pitchFamily="66" charset="0"/>
              </a:rPr>
              <a:t>What weaknesses must be overcome?</a:t>
            </a:r>
          </a:p>
          <a:p>
            <a:r>
              <a:rPr lang="en-GB" sz="2800" dirty="0">
                <a:latin typeface="Comic Sans MS" pitchFamily="66" charset="0"/>
              </a:rPr>
              <a:t>What internal constraints are going to affect the choice of actions?</a:t>
            </a:r>
          </a:p>
          <a:p>
            <a:r>
              <a:rPr lang="en-GB" sz="2800" dirty="0">
                <a:latin typeface="Comic Sans MS" pitchFamily="66" charset="0"/>
              </a:rPr>
              <a:t>What is the culture and dominant values of the organisation?</a:t>
            </a:r>
          </a:p>
          <a:p>
            <a:r>
              <a:rPr lang="en-GB" sz="2800" dirty="0">
                <a:latin typeface="Comic Sans MS" pitchFamily="66" charset="0"/>
              </a:rPr>
              <a:t>How effective are the current activities?</a:t>
            </a:r>
          </a:p>
        </p:txBody>
      </p:sp>
      <p:sp>
        <p:nvSpPr>
          <p:cNvPr id="4" name="Slide Number Placeholder 3"/>
          <p:cNvSpPr>
            <a:spLocks noGrp="1"/>
          </p:cNvSpPr>
          <p:nvPr>
            <p:ph type="sldNum" sz="quarter" idx="12"/>
          </p:nvPr>
        </p:nvSpPr>
        <p:spPr/>
        <p:txBody>
          <a:bodyPr/>
          <a:lstStyle/>
          <a:p>
            <a:fld id="{1E1DFB30-CC01-44D1-8400-EF3F9FCFE5E5}" type="slidenum">
              <a:rPr lang="en-GB" smtClean="0"/>
              <a:pPr/>
              <a:t>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10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latin typeface="Comic Sans MS" pitchFamily="66" charset="0"/>
              </a:rPr>
              <a:t>Tools and Techniques for </a:t>
            </a:r>
            <a:r>
              <a:rPr lang="en-US" sz="3600" dirty="0">
                <a:latin typeface="Comic Sans MS" pitchFamily="66" charset="0"/>
              </a:rPr>
              <a:t>Diagnosing Strategic Capability</a:t>
            </a:r>
            <a:endParaRPr lang="en-GB" sz="3600" dirty="0">
              <a:latin typeface="Comic Sans MS" pitchFamily="66" charset="0"/>
            </a:endParaRPr>
          </a:p>
        </p:txBody>
      </p:sp>
      <p:sp>
        <p:nvSpPr>
          <p:cNvPr id="3" name="Content Placeholder 2"/>
          <p:cNvSpPr>
            <a:spLocks noGrp="1"/>
          </p:cNvSpPr>
          <p:nvPr>
            <p:ph idx="1"/>
          </p:nvPr>
        </p:nvSpPr>
        <p:spPr/>
        <p:txBody>
          <a:bodyPr>
            <a:normAutofit lnSpcReduction="10000"/>
          </a:bodyPr>
          <a:lstStyle/>
          <a:p>
            <a:r>
              <a:rPr lang="en-GB" sz="2800" dirty="0">
                <a:latin typeface="Comic Sans MS" pitchFamily="66" charset="0"/>
              </a:rPr>
              <a:t>Value Chain (Porter).</a:t>
            </a:r>
          </a:p>
          <a:p>
            <a:r>
              <a:rPr lang="en-GB" sz="2800" dirty="0">
                <a:latin typeface="Comic Sans MS" pitchFamily="66" charset="0"/>
              </a:rPr>
              <a:t>Portfolio Analysis Tools.</a:t>
            </a:r>
          </a:p>
          <a:p>
            <a:r>
              <a:rPr lang="en-GB" sz="2800" dirty="0">
                <a:latin typeface="Comic Sans MS" pitchFamily="66" charset="0"/>
              </a:rPr>
              <a:t>Product Life Cycle.</a:t>
            </a:r>
          </a:p>
          <a:p>
            <a:r>
              <a:rPr lang="en-GB" sz="2800" dirty="0">
                <a:latin typeface="Comic Sans MS" pitchFamily="66" charset="0"/>
              </a:rPr>
              <a:t>Financial Ratios/Shareholder Value Analysis.</a:t>
            </a:r>
          </a:p>
          <a:p>
            <a:r>
              <a:rPr lang="en-GB" sz="2800" dirty="0">
                <a:latin typeface="Comic Sans MS" pitchFamily="66" charset="0"/>
              </a:rPr>
              <a:t>Cultural Web.</a:t>
            </a:r>
          </a:p>
          <a:p>
            <a:r>
              <a:rPr lang="en-GB" sz="2800" dirty="0">
                <a:latin typeface="Comic Sans MS" pitchFamily="66" charset="0"/>
              </a:rPr>
              <a:t>Innovation Audit.</a:t>
            </a:r>
          </a:p>
          <a:p>
            <a:r>
              <a:rPr lang="en-GB" sz="2800" dirty="0">
                <a:latin typeface="Comic Sans MS" pitchFamily="66" charset="0"/>
              </a:rPr>
              <a:t>Experience Curves.</a:t>
            </a:r>
          </a:p>
          <a:p>
            <a:r>
              <a:rPr lang="en-GB" sz="2800" dirty="0">
                <a:latin typeface="Comic Sans MS" pitchFamily="66" charset="0"/>
              </a:rPr>
              <a:t>PIMS.</a:t>
            </a:r>
          </a:p>
          <a:p>
            <a:r>
              <a:rPr lang="en-GB" sz="2800" dirty="0">
                <a:latin typeface="Comic Sans MS" pitchFamily="66" charset="0"/>
              </a:rPr>
              <a:t>GAP Analysis.</a:t>
            </a:r>
          </a:p>
          <a:p>
            <a:endParaRPr lang="en-GB" sz="2800" dirty="0"/>
          </a:p>
        </p:txBody>
      </p:sp>
      <p:sp>
        <p:nvSpPr>
          <p:cNvPr id="4" name="Slide Number Placeholder 3"/>
          <p:cNvSpPr>
            <a:spLocks noGrp="1"/>
          </p:cNvSpPr>
          <p:nvPr>
            <p:ph type="sldNum" sz="quarter" idx="12"/>
          </p:nvPr>
        </p:nvSpPr>
        <p:spPr/>
        <p:txBody>
          <a:bodyPr/>
          <a:lstStyle/>
          <a:p>
            <a:fld id="{1E1DFB30-CC01-44D1-8400-EF3F9FCFE5E5}" type="slidenum">
              <a:rPr lang="en-GB" smtClean="0"/>
              <a:pPr/>
              <a:t>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10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10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56" dur="10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10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62" dur="10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External Analysis</a:t>
            </a:r>
          </a:p>
        </p:txBody>
      </p:sp>
      <p:sp>
        <p:nvSpPr>
          <p:cNvPr id="3" name="Content Placeholder 2"/>
          <p:cNvSpPr>
            <a:spLocks noGrp="1"/>
          </p:cNvSpPr>
          <p:nvPr>
            <p:ph idx="1"/>
          </p:nvPr>
        </p:nvSpPr>
        <p:spPr>
          <a:xfrm>
            <a:off x="457200" y="1600200"/>
            <a:ext cx="8229600" cy="4853136"/>
          </a:xfrm>
        </p:spPr>
        <p:txBody>
          <a:bodyPr>
            <a:normAutofit fontScale="92500" lnSpcReduction="20000"/>
          </a:bodyPr>
          <a:lstStyle/>
          <a:p>
            <a:r>
              <a:rPr lang="en-GB" sz="2800" dirty="0">
                <a:latin typeface="Comic Sans MS" pitchFamily="66" charset="0"/>
              </a:rPr>
              <a:t>Evaluates the external environment of an organisation and gives them their means of survival.</a:t>
            </a:r>
          </a:p>
          <a:p>
            <a:r>
              <a:rPr lang="en-GB" sz="2800" dirty="0">
                <a:latin typeface="Comic Sans MS" pitchFamily="66" charset="0"/>
              </a:rPr>
              <a:t>It helps in understanding the opportunities and threats facing the organisation and its overall competitive situation (Hooley </a:t>
            </a:r>
            <a:r>
              <a:rPr lang="en-GB" sz="2800" i="1" dirty="0">
                <a:latin typeface="Comic Sans MS" pitchFamily="66" charset="0"/>
              </a:rPr>
              <a:t>at al</a:t>
            </a:r>
            <a:r>
              <a:rPr lang="en-GB" sz="2800" dirty="0">
                <a:latin typeface="Comic Sans MS" pitchFamily="66" charset="0"/>
              </a:rPr>
              <a:t> 2008). </a:t>
            </a:r>
          </a:p>
          <a:p>
            <a:r>
              <a:rPr lang="en-GB" sz="2800" dirty="0">
                <a:latin typeface="Comic Sans MS" pitchFamily="66" charset="0"/>
              </a:rPr>
              <a:t>It sets the scene for the direction and strategy decided in later stages.</a:t>
            </a:r>
          </a:p>
          <a:p>
            <a:r>
              <a:rPr lang="en-GB" sz="2800" dirty="0">
                <a:latin typeface="Comic Sans MS" pitchFamily="66" charset="0"/>
              </a:rPr>
              <a:t>Summarises the opportunities and threats of an organisation.</a:t>
            </a:r>
          </a:p>
          <a:p>
            <a:r>
              <a:rPr lang="en-GB" sz="2800" dirty="0">
                <a:latin typeface="Comic Sans MS" pitchFamily="66" charset="0"/>
              </a:rPr>
              <a:t>There are a range of frameworks available for analysing the changing and complex external environment of an organisation. </a:t>
            </a:r>
            <a:endParaRPr lang="en-GB" sz="2800" dirty="0"/>
          </a:p>
          <a:p>
            <a:endParaRPr lang="en-GB" sz="2800" dirty="0"/>
          </a:p>
        </p:txBody>
      </p:sp>
      <p:sp>
        <p:nvSpPr>
          <p:cNvPr id="4" name="Slide Number Placeholder 3"/>
          <p:cNvSpPr>
            <a:spLocks noGrp="1"/>
          </p:cNvSpPr>
          <p:nvPr>
            <p:ph type="sldNum" sz="quarter" idx="12"/>
          </p:nvPr>
        </p:nvSpPr>
        <p:spPr/>
        <p:txBody>
          <a:bodyPr/>
          <a:lstStyle/>
          <a:p>
            <a:fld id="{4E42DDC6-D864-41E2-8423-E764BD0FA18C}" type="slidenum">
              <a:rPr lang="en-GB" smtClean="0"/>
              <a:pPr/>
              <a:t>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4"/>
          <p:cNvSpPr>
            <a:spLocks noGrp="1"/>
          </p:cNvSpPr>
          <p:nvPr>
            <p:ph type="sldNum" sz="quarter" idx="12"/>
          </p:nvPr>
        </p:nvSpPr>
        <p:spPr>
          <a:noFill/>
        </p:spPr>
        <p:txBody>
          <a:bodyPr/>
          <a:lstStyle/>
          <a:p>
            <a:fld id="{BF2158F6-44D1-4A2B-8E60-985D4295EC24}" type="slidenum">
              <a:rPr lang="en-GB" smtClean="0"/>
              <a:pPr/>
              <a:t>8</a:t>
            </a:fld>
            <a:endParaRPr lang="en-GB"/>
          </a:p>
        </p:txBody>
      </p:sp>
      <p:sp>
        <p:nvSpPr>
          <p:cNvPr id="12290" name="Rectangle 2"/>
          <p:cNvSpPr>
            <a:spLocks noGrp="1" noChangeArrowheads="1"/>
          </p:cNvSpPr>
          <p:nvPr>
            <p:ph type="title"/>
          </p:nvPr>
        </p:nvSpPr>
        <p:spPr/>
        <p:txBody>
          <a:bodyPr>
            <a:normAutofit fontScale="90000"/>
          </a:bodyPr>
          <a:lstStyle/>
          <a:p>
            <a:pPr eaLnBrk="1" hangingPunct="1"/>
            <a:r>
              <a:rPr lang="en-GB" sz="3600" dirty="0">
                <a:latin typeface="Comic Sans MS" pitchFamily="66" charset="0"/>
              </a:rPr>
              <a:t>The Organisation’s External Environment</a:t>
            </a:r>
          </a:p>
        </p:txBody>
      </p:sp>
      <p:pic>
        <p:nvPicPr>
          <p:cNvPr id="12292" name="Picture 4"/>
          <p:cNvPicPr>
            <a:picLocks noChangeAspect="1" noChangeArrowheads="1"/>
          </p:cNvPicPr>
          <p:nvPr/>
        </p:nvPicPr>
        <p:blipFill>
          <a:blip r:embed="rId2"/>
          <a:srcRect/>
          <a:stretch>
            <a:fillRect/>
          </a:stretch>
        </p:blipFill>
        <p:spPr bwMode="auto">
          <a:xfrm>
            <a:off x="1116013" y="1557338"/>
            <a:ext cx="7086600" cy="4667250"/>
          </a:xfrm>
          <a:prstGeom prst="rect">
            <a:avLst/>
          </a:prstGeom>
          <a:noFill/>
          <a:ln w="9525">
            <a:noFill/>
            <a:miter lim="800000"/>
            <a:headEnd/>
            <a:tailEnd/>
          </a:ln>
        </p:spPr>
      </p:pic>
      <p:sp>
        <p:nvSpPr>
          <p:cNvPr id="12293" name="Rectangle 5"/>
          <p:cNvSpPr>
            <a:spLocks noChangeArrowheads="1"/>
          </p:cNvSpPr>
          <p:nvPr/>
        </p:nvSpPr>
        <p:spPr bwMode="auto">
          <a:xfrm>
            <a:off x="7092950" y="2133600"/>
            <a:ext cx="1800225" cy="719138"/>
          </a:xfrm>
          <a:prstGeom prst="rect">
            <a:avLst/>
          </a:prstGeom>
          <a:solidFill>
            <a:schemeClr val="bg1"/>
          </a:solidFill>
          <a:ln w="9525">
            <a:solidFill>
              <a:schemeClr val="tx1"/>
            </a:solidFill>
            <a:miter lim="800000"/>
            <a:headEnd/>
            <a:tailEnd/>
          </a:ln>
        </p:spPr>
        <p:txBody>
          <a:bodyPr wrap="none" anchor="ctr"/>
          <a:lstStyle/>
          <a:p>
            <a:pPr algn="ctr"/>
            <a:r>
              <a:rPr lang="en-GB">
                <a:latin typeface="Comic Sans MS" pitchFamily="66" charset="0"/>
              </a:rPr>
              <a:t>Macro </a:t>
            </a:r>
          </a:p>
          <a:p>
            <a:pPr algn="ctr"/>
            <a:r>
              <a:rPr lang="en-GB">
                <a:latin typeface="Comic Sans MS" pitchFamily="66" charset="0"/>
              </a:rPr>
              <a:t>Environment</a:t>
            </a:r>
          </a:p>
        </p:txBody>
      </p:sp>
      <p:sp>
        <p:nvSpPr>
          <p:cNvPr id="12294" name="Line 6"/>
          <p:cNvSpPr>
            <a:spLocks noChangeShapeType="1"/>
          </p:cNvSpPr>
          <p:nvPr/>
        </p:nvSpPr>
        <p:spPr bwMode="auto">
          <a:xfrm flipH="1">
            <a:off x="6227763" y="2492375"/>
            <a:ext cx="865187" cy="649288"/>
          </a:xfrm>
          <a:prstGeom prst="line">
            <a:avLst/>
          </a:prstGeom>
          <a:noFill/>
          <a:ln w="38100">
            <a:solidFill>
              <a:schemeClr val="tx1"/>
            </a:solidFill>
            <a:round/>
            <a:headEnd/>
            <a:tailEnd type="triangle" w="med" len="med"/>
          </a:ln>
        </p:spPr>
        <p:txBody>
          <a:bodyPr/>
          <a:lstStyle/>
          <a:p>
            <a:endParaRPr lang="en-GB"/>
          </a:p>
        </p:txBody>
      </p:sp>
      <p:sp>
        <p:nvSpPr>
          <p:cNvPr id="12296" name="Rectangle 8"/>
          <p:cNvSpPr>
            <a:spLocks noChangeArrowheads="1"/>
          </p:cNvSpPr>
          <p:nvPr/>
        </p:nvSpPr>
        <p:spPr bwMode="auto">
          <a:xfrm>
            <a:off x="323850" y="1773238"/>
            <a:ext cx="1871663" cy="647700"/>
          </a:xfrm>
          <a:prstGeom prst="rect">
            <a:avLst/>
          </a:prstGeom>
          <a:solidFill>
            <a:schemeClr val="bg1"/>
          </a:solidFill>
          <a:ln w="9525">
            <a:solidFill>
              <a:schemeClr val="tx1"/>
            </a:solidFill>
            <a:miter lim="800000"/>
            <a:headEnd/>
            <a:tailEnd/>
          </a:ln>
        </p:spPr>
        <p:txBody>
          <a:bodyPr wrap="none" anchor="ctr"/>
          <a:lstStyle/>
          <a:p>
            <a:pPr algn="ctr"/>
            <a:r>
              <a:rPr lang="en-GB">
                <a:latin typeface="Comic Sans MS" pitchFamily="66" charset="0"/>
              </a:rPr>
              <a:t>Micro</a:t>
            </a:r>
          </a:p>
          <a:p>
            <a:pPr algn="ctr"/>
            <a:r>
              <a:rPr lang="en-GB">
                <a:latin typeface="Comic Sans MS" pitchFamily="66" charset="0"/>
              </a:rPr>
              <a:t>Environment</a:t>
            </a:r>
          </a:p>
        </p:txBody>
      </p:sp>
      <p:sp>
        <p:nvSpPr>
          <p:cNvPr id="12298" name="Line 10"/>
          <p:cNvSpPr>
            <a:spLocks noChangeShapeType="1"/>
          </p:cNvSpPr>
          <p:nvPr/>
        </p:nvSpPr>
        <p:spPr bwMode="auto">
          <a:xfrm>
            <a:off x="1258888" y="2420938"/>
            <a:ext cx="2089150" cy="1728787"/>
          </a:xfrm>
          <a:prstGeom prst="line">
            <a:avLst/>
          </a:prstGeom>
          <a:noFill/>
          <a:ln w="38100">
            <a:solidFill>
              <a:schemeClr val="tx1"/>
            </a:solidFill>
            <a:round/>
            <a:headEnd/>
            <a:tailEnd type="triangle" w="med" len="med"/>
          </a:ln>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anim calcmode="lin" valueType="num">
                                      <p:cBhvr additive="base">
                                        <p:cTn id="7" dur="1000" fill="hold"/>
                                        <p:tgtEl>
                                          <p:spTgt spid="12290"/>
                                        </p:tgtEl>
                                        <p:attrNameLst>
                                          <p:attrName>ppt_x</p:attrName>
                                        </p:attrNameLst>
                                      </p:cBhvr>
                                      <p:tavLst>
                                        <p:tav tm="0">
                                          <p:val>
                                            <p:strVal val="0-#ppt_w/2"/>
                                          </p:val>
                                        </p:tav>
                                        <p:tav tm="100000">
                                          <p:val>
                                            <p:strVal val="#ppt_x"/>
                                          </p:val>
                                        </p:tav>
                                      </p:tavLst>
                                    </p:anim>
                                    <p:anim calcmode="lin" valueType="num">
                                      <p:cBhvr additive="base">
                                        <p:cTn id="8" dur="1000" fill="hold"/>
                                        <p:tgtEl>
                                          <p:spTgt spid="1229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2292"/>
                                        </p:tgtEl>
                                        <p:attrNameLst>
                                          <p:attrName>style.visibility</p:attrName>
                                        </p:attrNameLst>
                                      </p:cBhvr>
                                      <p:to>
                                        <p:strVal val="visible"/>
                                      </p:to>
                                    </p:set>
                                    <p:anim calcmode="lin" valueType="num">
                                      <p:cBhvr additive="base">
                                        <p:cTn id="13" dur="1000" fill="hold"/>
                                        <p:tgtEl>
                                          <p:spTgt spid="12292"/>
                                        </p:tgtEl>
                                        <p:attrNameLst>
                                          <p:attrName>ppt_x</p:attrName>
                                        </p:attrNameLst>
                                      </p:cBhvr>
                                      <p:tavLst>
                                        <p:tav tm="0">
                                          <p:val>
                                            <p:strVal val="0-#ppt_w/2"/>
                                          </p:val>
                                        </p:tav>
                                        <p:tav tm="100000">
                                          <p:val>
                                            <p:strVal val="#ppt_x"/>
                                          </p:val>
                                        </p:tav>
                                      </p:tavLst>
                                    </p:anim>
                                    <p:anim calcmode="lin" valueType="num">
                                      <p:cBhvr additive="base">
                                        <p:cTn id="14" dur="1000" fill="hold"/>
                                        <p:tgtEl>
                                          <p:spTgt spid="1229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2293"/>
                                        </p:tgtEl>
                                        <p:attrNameLst>
                                          <p:attrName>style.visibility</p:attrName>
                                        </p:attrNameLst>
                                      </p:cBhvr>
                                      <p:to>
                                        <p:strVal val="visible"/>
                                      </p:to>
                                    </p:set>
                                    <p:anim calcmode="lin" valueType="num">
                                      <p:cBhvr additive="base">
                                        <p:cTn id="19" dur="1000" fill="hold"/>
                                        <p:tgtEl>
                                          <p:spTgt spid="12293"/>
                                        </p:tgtEl>
                                        <p:attrNameLst>
                                          <p:attrName>ppt_x</p:attrName>
                                        </p:attrNameLst>
                                      </p:cBhvr>
                                      <p:tavLst>
                                        <p:tav tm="0">
                                          <p:val>
                                            <p:strVal val="0-#ppt_w/2"/>
                                          </p:val>
                                        </p:tav>
                                        <p:tav tm="100000">
                                          <p:val>
                                            <p:strVal val="#ppt_x"/>
                                          </p:val>
                                        </p:tav>
                                      </p:tavLst>
                                    </p:anim>
                                    <p:anim calcmode="lin" valueType="num">
                                      <p:cBhvr additive="base">
                                        <p:cTn id="20" dur="1000" fill="hold"/>
                                        <p:tgtEl>
                                          <p:spTgt spid="1229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2294"/>
                                        </p:tgtEl>
                                        <p:attrNameLst>
                                          <p:attrName>style.visibility</p:attrName>
                                        </p:attrNameLst>
                                      </p:cBhvr>
                                      <p:to>
                                        <p:strVal val="visible"/>
                                      </p:to>
                                    </p:set>
                                    <p:anim calcmode="lin" valueType="num">
                                      <p:cBhvr additive="base">
                                        <p:cTn id="25" dur="1000" fill="hold"/>
                                        <p:tgtEl>
                                          <p:spTgt spid="12294"/>
                                        </p:tgtEl>
                                        <p:attrNameLst>
                                          <p:attrName>ppt_x</p:attrName>
                                        </p:attrNameLst>
                                      </p:cBhvr>
                                      <p:tavLst>
                                        <p:tav tm="0">
                                          <p:val>
                                            <p:strVal val="0-#ppt_w/2"/>
                                          </p:val>
                                        </p:tav>
                                        <p:tav tm="100000">
                                          <p:val>
                                            <p:strVal val="#ppt_x"/>
                                          </p:val>
                                        </p:tav>
                                      </p:tavLst>
                                    </p:anim>
                                    <p:anim calcmode="lin" valueType="num">
                                      <p:cBhvr additive="base">
                                        <p:cTn id="26" dur="1000" fill="hold"/>
                                        <p:tgtEl>
                                          <p:spTgt spid="12294"/>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296"/>
                                        </p:tgtEl>
                                        <p:attrNameLst>
                                          <p:attrName>style.visibility</p:attrName>
                                        </p:attrNameLst>
                                      </p:cBhvr>
                                      <p:to>
                                        <p:strVal val="visible"/>
                                      </p:to>
                                    </p:set>
                                    <p:anim calcmode="lin" valueType="num">
                                      <p:cBhvr additive="base">
                                        <p:cTn id="31" dur="1000" fill="hold"/>
                                        <p:tgtEl>
                                          <p:spTgt spid="12296"/>
                                        </p:tgtEl>
                                        <p:attrNameLst>
                                          <p:attrName>ppt_x</p:attrName>
                                        </p:attrNameLst>
                                      </p:cBhvr>
                                      <p:tavLst>
                                        <p:tav tm="0">
                                          <p:val>
                                            <p:strVal val="0-#ppt_w/2"/>
                                          </p:val>
                                        </p:tav>
                                        <p:tav tm="100000">
                                          <p:val>
                                            <p:strVal val="#ppt_x"/>
                                          </p:val>
                                        </p:tav>
                                      </p:tavLst>
                                    </p:anim>
                                    <p:anim calcmode="lin" valueType="num">
                                      <p:cBhvr additive="base">
                                        <p:cTn id="32" dur="1000" fill="hold"/>
                                        <p:tgtEl>
                                          <p:spTgt spid="12296"/>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2298"/>
                                        </p:tgtEl>
                                        <p:attrNameLst>
                                          <p:attrName>style.visibility</p:attrName>
                                        </p:attrNameLst>
                                      </p:cBhvr>
                                      <p:to>
                                        <p:strVal val="visible"/>
                                      </p:to>
                                    </p:set>
                                    <p:anim calcmode="lin" valueType="num">
                                      <p:cBhvr additive="base">
                                        <p:cTn id="37" dur="1000" fill="hold"/>
                                        <p:tgtEl>
                                          <p:spTgt spid="12298"/>
                                        </p:tgtEl>
                                        <p:attrNameLst>
                                          <p:attrName>ppt_x</p:attrName>
                                        </p:attrNameLst>
                                      </p:cBhvr>
                                      <p:tavLst>
                                        <p:tav tm="0">
                                          <p:val>
                                            <p:strVal val="0-#ppt_w/2"/>
                                          </p:val>
                                        </p:tav>
                                        <p:tav tm="100000">
                                          <p:val>
                                            <p:strVal val="#ppt_x"/>
                                          </p:val>
                                        </p:tav>
                                      </p:tavLst>
                                    </p:anim>
                                    <p:anim calcmode="lin" valueType="num">
                                      <p:cBhvr additive="base">
                                        <p:cTn id="38" dur="1000" fill="hold"/>
                                        <p:tgtEl>
                                          <p:spTgt spid="1229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3" grpId="0" animBg="1"/>
      <p:bldP spid="12294" grpId="0" animBg="1"/>
      <p:bldP spid="12296" grpId="0" animBg="1"/>
      <p:bldP spid="1229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Micro Environment</a:t>
            </a:r>
          </a:p>
        </p:txBody>
      </p:sp>
      <p:sp>
        <p:nvSpPr>
          <p:cNvPr id="4" name="Content Placeholder 3"/>
          <p:cNvSpPr>
            <a:spLocks noGrp="1"/>
          </p:cNvSpPr>
          <p:nvPr>
            <p:ph idx="1"/>
          </p:nvPr>
        </p:nvSpPr>
        <p:spPr/>
        <p:txBody>
          <a:bodyPr>
            <a:normAutofit lnSpcReduction="10000"/>
          </a:bodyPr>
          <a:lstStyle/>
          <a:p>
            <a:r>
              <a:rPr lang="en-GB" sz="2800" dirty="0">
                <a:latin typeface="Comic Sans MS" pitchFamily="66" charset="0"/>
              </a:rPr>
              <a:t>The environmental factors that are close to the organisation.</a:t>
            </a:r>
          </a:p>
          <a:p>
            <a:r>
              <a:rPr lang="en-GB" sz="2800" dirty="0">
                <a:latin typeface="Comic Sans MS" pitchFamily="66" charset="0"/>
              </a:rPr>
              <a:t>They are more specific to particular industries and individual firms, and will affect certain organisations more than others.</a:t>
            </a:r>
          </a:p>
          <a:p>
            <a:r>
              <a:rPr lang="en-GB" sz="2800" dirty="0">
                <a:latin typeface="Comic Sans MS" pitchFamily="66" charset="0"/>
              </a:rPr>
              <a:t>An organisation can influence the changes and have some control over the extent to which they interfere with the relationships between themselves and their target markets (Hill and O’Sullivan 2004).</a:t>
            </a:r>
          </a:p>
          <a:p>
            <a:endParaRPr lang="en-GB" sz="2800" dirty="0">
              <a:latin typeface="Comic Sans MS" pitchFamily="66" charset="0"/>
            </a:endParaRPr>
          </a:p>
          <a:p>
            <a:endParaRPr lang="en-GB" sz="2800" dirty="0">
              <a:latin typeface="Comic Sans MS" pitchFamily="66" charset="0"/>
            </a:endParaRPr>
          </a:p>
          <a:p>
            <a:endParaRPr lang="en-GB" sz="2800" dirty="0">
              <a:latin typeface="Comic Sans MS" pitchFamily="66" charset="0"/>
            </a:endParaRPr>
          </a:p>
        </p:txBody>
      </p:sp>
      <p:sp>
        <p:nvSpPr>
          <p:cNvPr id="3" name="Slide Number Placeholder 2"/>
          <p:cNvSpPr>
            <a:spLocks noGrp="1"/>
          </p:cNvSpPr>
          <p:nvPr>
            <p:ph type="sldNum" sz="quarter" idx="12"/>
          </p:nvPr>
        </p:nvSpPr>
        <p:spPr/>
        <p:txBody>
          <a:bodyPr/>
          <a:lstStyle/>
          <a:p>
            <a:fld id="{4E42DDC6-D864-41E2-8423-E764BD0FA18C}" type="slidenum">
              <a:rPr lang="en-GB" smtClean="0"/>
              <a:pPr/>
              <a:t>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10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10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10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5"/>
          <p:cNvSpPr>
            <a:spLocks noGrp="1"/>
          </p:cNvSpPr>
          <p:nvPr>
            <p:ph type="sldNum" sz="quarter" idx="12"/>
          </p:nvPr>
        </p:nvSpPr>
        <p:spPr>
          <a:noFill/>
        </p:spPr>
        <p:txBody>
          <a:bodyPr/>
          <a:lstStyle/>
          <a:p>
            <a:fld id="{847501E4-1216-4B95-B6EE-56E984CFA05D}" type="slidenum">
              <a:rPr lang="en-GB" smtClean="0"/>
              <a:pPr/>
              <a:t>10</a:t>
            </a:fld>
            <a:endParaRPr lang="en-GB"/>
          </a:p>
        </p:txBody>
      </p:sp>
      <p:sp>
        <p:nvSpPr>
          <p:cNvPr id="13314" name="Rectangle 2"/>
          <p:cNvSpPr>
            <a:spLocks noGrp="1" noChangeArrowheads="1"/>
          </p:cNvSpPr>
          <p:nvPr>
            <p:ph type="title"/>
          </p:nvPr>
        </p:nvSpPr>
        <p:spPr/>
        <p:txBody>
          <a:bodyPr/>
          <a:lstStyle/>
          <a:p>
            <a:pPr eaLnBrk="1" hangingPunct="1"/>
            <a:r>
              <a:rPr lang="en-GB" sz="3200">
                <a:latin typeface="Comic Sans MS" pitchFamily="66" charset="0"/>
              </a:rPr>
              <a:t>Techniques for Micro Environment Analysis</a:t>
            </a:r>
          </a:p>
        </p:txBody>
      </p:sp>
      <p:sp>
        <p:nvSpPr>
          <p:cNvPr id="13315" name="Rectangle 3"/>
          <p:cNvSpPr>
            <a:spLocks noGrp="1" noChangeArrowheads="1"/>
          </p:cNvSpPr>
          <p:nvPr>
            <p:ph type="body" idx="1"/>
          </p:nvPr>
        </p:nvSpPr>
        <p:spPr/>
        <p:txBody>
          <a:bodyPr/>
          <a:lstStyle/>
          <a:p>
            <a:pPr eaLnBrk="1" hangingPunct="1">
              <a:buFontTx/>
              <a:buNone/>
            </a:pPr>
            <a:endParaRPr lang="en-GB" sz="2800" dirty="0">
              <a:latin typeface="Comic Sans MS" pitchFamily="66" charset="0"/>
            </a:endParaRPr>
          </a:p>
          <a:p>
            <a:pPr eaLnBrk="1" hangingPunct="1"/>
            <a:r>
              <a:rPr lang="en-GB" sz="2800" dirty="0">
                <a:latin typeface="Comic Sans MS" pitchFamily="66" charset="0"/>
              </a:rPr>
              <a:t>Market Analysis</a:t>
            </a:r>
          </a:p>
          <a:p>
            <a:pPr eaLnBrk="1" hangingPunct="1"/>
            <a:r>
              <a:rPr lang="en-GB" sz="2800" dirty="0">
                <a:latin typeface="Comic Sans MS" pitchFamily="66" charset="0"/>
              </a:rPr>
              <a:t>Customer Analysis</a:t>
            </a:r>
          </a:p>
          <a:p>
            <a:pPr eaLnBrk="1" hangingPunct="1"/>
            <a:r>
              <a:rPr lang="en-GB" sz="2800" dirty="0">
                <a:latin typeface="Comic Sans MS" pitchFamily="66" charset="0"/>
              </a:rPr>
              <a:t>Competitor Analysis</a:t>
            </a:r>
          </a:p>
          <a:p>
            <a:pPr eaLnBrk="1" hangingPunct="1"/>
            <a:r>
              <a:rPr lang="en-GB" sz="2800" dirty="0">
                <a:latin typeface="Comic Sans MS" pitchFamily="66" charset="0"/>
              </a:rPr>
              <a:t>Industry Analysis</a:t>
            </a:r>
          </a:p>
          <a:p>
            <a:pPr eaLnBrk="1" hangingPunct="1">
              <a:buFontTx/>
              <a:buNone/>
            </a:pPr>
            <a:endParaRPr lang="en-GB" sz="2800" dirty="0">
              <a:latin typeface="Comic Sans MS" pitchFamily="66" charset="0"/>
            </a:endParaRPr>
          </a:p>
          <a:p>
            <a:pPr eaLnBrk="1" hangingPunct="1">
              <a:buFontTx/>
              <a:buNone/>
            </a:pPr>
            <a:endParaRPr lang="en-GB" sz="2800" dirty="0">
              <a:latin typeface="Comic Sans MS" pitchFamily="66" charset="0"/>
            </a:endParaRPr>
          </a:p>
          <a:p>
            <a:pPr eaLnBrk="1" hangingPunct="1"/>
            <a:endParaRPr lang="en-GB" sz="2800" dirty="0">
              <a:latin typeface="Comic Sans MS" pitchFamily="66" charset="0"/>
            </a:endParaRPr>
          </a:p>
          <a:p>
            <a:pPr eaLnBrk="1" hangingPunct="1"/>
            <a:endParaRPr lang="en-GB" sz="2800" dirty="0">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 calcmode="lin" valueType="num">
                                      <p:cBhvr additive="base">
                                        <p:cTn id="7" dur="1000" fill="hold"/>
                                        <p:tgtEl>
                                          <p:spTgt spid="13314"/>
                                        </p:tgtEl>
                                        <p:attrNameLst>
                                          <p:attrName>ppt_x</p:attrName>
                                        </p:attrNameLst>
                                      </p:cBhvr>
                                      <p:tavLst>
                                        <p:tav tm="0">
                                          <p:val>
                                            <p:strVal val="0-#ppt_w/2"/>
                                          </p:val>
                                        </p:tav>
                                        <p:tav tm="100000">
                                          <p:val>
                                            <p:strVal val="#ppt_x"/>
                                          </p:val>
                                        </p:tav>
                                      </p:tavLst>
                                    </p:anim>
                                    <p:anim calcmode="lin" valueType="num">
                                      <p:cBhvr additive="base">
                                        <p:cTn id="8" dur="1000" fill="hold"/>
                                        <p:tgtEl>
                                          <p:spTgt spid="1331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5">
                                            <p:txEl>
                                              <p:pRg st="1" end="1"/>
                                            </p:txEl>
                                          </p:spTgt>
                                        </p:tgtEl>
                                        <p:attrNameLst>
                                          <p:attrName>style.visibility</p:attrName>
                                        </p:attrNameLst>
                                      </p:cBhvr>
                                      <p:to>
                                        <p:strVal val="visible"/>
                                      </p:to>
                                    </p:set>
                                    <p:anim calcmode="lin" valueType="num">
                                      <p:cBhvr additive="base">
                                        <p:cTn id="13" dur="1000" fill="hold"/>
                                        <p:tgtEl>
                                          <p:spTgt spid="13315">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331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315">
                                            <p:txEl>
                                              <p:pRg st="2" end="2"/>
                                            </p:txEl>
                                          </p:spTgt>
                                        </p:tgtEl>
                                        <p:attrNameLst>
                                          <p:attrName>style.visibility</p:attrName>
                                        </p:attrNameLst>
                                      </p:cBhvr>
                                      <p:to>
                                        <p:strVal val="visible"/>
                                      </p:to>
                                    </p:set>
                                    <p:anim calcmode="lin" valueType="num">
                                      <p:cBhvr additive="base">
                                        <p:cTn id="19" dur="1000" fill="hold"/>
                                        <p:tgtEl>
                                          <p:spTgt spid="13315">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331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315">
                                            <p:txEl>
                                              <p:pRg st="3" end="3"/>
                                            </p:txEl>
                                          </p:spTgt>
                                        </p:tgtEl>
                                        <p:attrNameLst>
                                          <p:attrName>style.visibility</p:attrName>
                                        </p:attrNameLst>
                                      </p:cBhvr>
                                      <p:to>
                                        <p:strVal val="visible"/>
                                      </p:to>
                                    </p:set>
                                    <p:anim calcmode="lin" valueType="num">
                                      <p:cBhvr additive="base">
                                        <p:cTn id="25" dur="1000" fill="hold"/>
                                        <p:tgtEl>
                                          <p:spTgt spid="13315">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331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315">
                                            <p:txEl>
                                              <p:pRg st="4" end="4"/>
                                            </p:txEl>
                                          </p:spTgt>
                                        </p:tgtEl>
                                        <p:attrNameLst>
                                          <p:attrName>style.visibility</p:attrName>
                                        </p:attrNameLst>
                                      </p:cBhvr>
                                      <p:to>
                                        <p:strVal val="visible"/>
                                      </p:to>
                                    </p:set>
                                    <p:anim calcmode="lin" valueType="num">
                                      <p:cBhvr additive="base">
                                        <p:cTn id="31" dur="1000" fill="hold"/>
                                        <p:tgtEl>
                                          <p:spTgt spid="13315">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1331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5"/>
          <p:cNvSpPr>
            <a:spLocks noGrp="1"/>
          </p:cNvSpPr>
          <p:nvPr>
            <p:ph type="sldNum" sz="quarter" idx="12"/>
          </p:nvPr>
        </p:nvSpPr>
        <p:spPr>
          <a:noFill/>
        </p:spPr>
        <p:txBody>
          <a:bodyPr/>
          <a:lstStyle/>
          <a:p>
            <a:fld id="{4C88D8DF-2B04-4667-A9E7-01556DAB51AD}" type="slidenum">
              <a:rPr lang="en-GB" smtClean="0"/>
              <a:pPr/>
              <a:t>11</a:t>
            </a:fld>
            <a:endParaRPr lang="en-GB"/>
          </a:p>
        </p:txBody>
      </p:sp>
      <p:sp>
        <p:nvSpPr>
          <p:cNvPr id="15362" name="Rectangle 2"/>
          <p:cNvSpPr>
            <a:spLocks noGrp="1" noChangeArrowheads="1"/>
          </p:cNvSpPr>
          <p:nvPr>
            <p:ph type="title"/>
          </p:nvPr>
        </p:nvSpPr>
        <p:spPr/>
        <p:txBody>
          <a:bodyPr/>
          <a:lstStyle/>
          <a:p>
            <a:pPr eaLnBrk="1" hangingPunct="1"/>
            <a:r>
              <a:rPr lang="en-GB" sz="4000">
                <a:latin typeface="Comic Sans MS" pitchFamily="66" charset="0"/>
              </a:rPr>
              <a:t>Competitor Analysis</a:t>
            </a:r>
          </a:p>
        </p:txBody>
      </p:sp>
      <p:sp>
        <p:nvSpPr>
          <p:cNvPr id="15363" name="Rectangle 3"/>
          <p:cNvSpPr>
            <a:spLocks noGrp="1" noChangeArrowheads="1"/>
          </p:cNvSpPr>
          <p:nvPr>
            <p:ph type="body" idx="1"/>
          </p:nvPr>
        </p:nvSpPr>
        <p:spPr/>
        <p:txBody>
          <a:bodyPr/>
          <a:lstStyle/>
          <a:p>
            <a:pPr eaLnBrk="1" hangingPunct="1"/>
            <a:r>
              <a:rPr lang="en-GB" sz="2800">
                <a:latin typeface="Comic Sans MS" pitchFamily="66" charset="0"/>
              </a:rPr>
              <a:t>If your company sells package holidays who are your competitors?</a:t>
            </a:r>
          </a:p>
          <a:p>
            <a:pPr eaLnBrk="1" hangingPunct="1"/>
            <a:endParaRPr lang="en-GB" sz="2800">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 calcmode="lin" valueType="num">
                                      <p:cBhvr additive="base">
                                        <p:cTn id="7" dur="1000" fill="hold"/>
                                        <p:tgtEl>
                                          <p:spTgt spid="15362"/>
                                        </p:tgtEl>
                                        <p:attrNameLst>
                                          <p:attrName>ppt_x</p:attrName>
                                        </p:attrNameLst>
                                      </p:cBhvr>
                                      <p:tavLst>
                                        <p:tav tm="0">
                                          <p:val>
                                            <p:strVal val="0-#ppt_w/2"/>
                                          </p:val>
                                        </p:tav>
                                        <p:tav tm="100000">
                                          <p:val>
                                            <p:strVal val="#ppt_x"/>
                                          </p:val>
                                        </p:tav>
                                      </p:tavLst>
                                    </p:anim>
                                    <p:anim calcmode="lin" valueType="num">
                                      <p:cBhvr additive="base">
                                        <p:cTn id="8" dur="1000" fill="hold"/>
                                        <p:tgtEl>
                                          <p:spTgt spid="1536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5363">
                                            <p:txEl>
                                              <p:pRg st="0" end="0"/>
                                            </p:txEl>
                                          </p:spTgt>
                                        </p:tgtEl>
                                        <p:attrNameLst>
                                          <p:attrName>style.visibility</p:attrName>
                                        </p:attrNameLst>
                                      </p:cBhvr>
                                      <p:to>
                                        <p:strVal val="visible"/>
                                      </p:to>
                                    </p:set>
                                    <p:anim calcmode="lin" valueType="num">
                                      <p:cBhvr additive="base">
                                        <p:cTn id="13" dur="1000" fill="hold"/>
                                        <p:tgtEl>
                                          <p:spTgt spid="1536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536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P spid="1536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Macro Environment</a:t>
            </a:r>
          </a:p>
        </p:txBody>
      </p:sp>
      <p:sp>
        <p:nvSpPr>
          <p:cNvPr id="3" name="Content Placeholder 2"/>
          <p:cNvSpPr>
            <a:spLocks noGrp="1"/>
          </p:cNvSpPr>
          <p:nvPr>
            <p:ph idx="1"/>
          </p:nvPr>
        </p:nvSpPr>
        <p:spPr/>
        <p:txBody>
          <a:bodyPr>
            <a:normAutofit/>
          </a:bodyPr>
          <a:lstStyle/>
          <a:p>
            <a:r>
              <a:rPr lang="en-GB" sz="2800" dirty="0">
                <a:latin typeface="Comic Sans MS" pitchFamily="66" charset="0"/>
              </a:rPr>
              <a:t>The environmental factors that affect society as a whole.</a:t>
            </a:r>
          </a:p>
          <a:p>
            <a:r>
              <a:rPr lang="en-GB" sz="2800" dirty="0">
                <a:latin typeface="Comic Sans MS" pitchFamily="66" charset="0"/>
              </a:rPr>
              <a:t>An organisation has no control and there is  little, if anything, that an organisation can do to influence the macro environment (Hill and O’Sullivan 2004).</a:t>
            </a:r>
          </a:p>
          <a:p>
            <a:r>
              <a:rPr lang="en-GB" sz="2800" dirty="0">
                <a:latin typeface="Comic Sans MS" pitchFamily="66" charset="0"/>
              </a:rPr>
              <a:t>It must monitor developments and prepare for the inevitability of change.</a:t>
            </a:r>
          </a:p>
          <a:p>
            <a:endParaRPr lang="en-GB" sz="2800" dirty="0">
              <a:latin typeface="Comic Sans MS" pitchFamily="66" charset="0"/>
            </a:endParaRPr>
          </a:p>
        </p:txBody>
      </p:sp>
      <p:sp>
        <p:nvSpPr>
          <p:cNvPr id="4" name="Slide Number Placeholder 3"/>
          <p:cNvSpPr>
            <a:spLocks noGrp="1"/>
          </p:cNvSpPr>
          <p:nvPr>
            <p:ph type="sldNum" sz="quarter" idx="12"/>
          </p:nvPr>
        </p:nvSpPr>
        <p:spPr/>
        <p:txBody>
          <a:bodyPr/>
          <a:lstStyle/>
          <a:p>
            <a:fld id="{4E42DDC6-D864-41E2-8423-E764BD0FA18C}" type="slidenum">
              <a:rPr lang="en-GB" smtClean="0"/>
              <a:pPr/>
              <a:t>12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5"/>
          <p:cNvSpPr>
            <a:spLocks noGrp="1"/>
          </p:cNvSpPr>
          <p:nvPr>
            <p:ph type="sldNum" sz="quarter" idx="12"/>
          </p:nvPr>
        </p:nvSpPr>
        <p:spPr>
          <a:noFill/>
        </p:spPr>
        <p:txBody>
          <a:bodyPr/>
          <a:lstStyle/>
          <a:p>
            <a:fld id="{76486C19-84B3-47A1-A66B-066979C518B8}" type="slidenum">
              <a:rPr lang="en-GB" smtClean="0"/>
              <a:pPr/>
              <a:t>13</a:t>
            </a:fld>
            <a:endParaRPr lang="en-GB"/>
          </a:p>
        </p:txBody>
      </p:sp>
      <p:sp>
        <p:nvSpPr>
          <p:cNvPr id="11266" name="Rectangle 2"/>
          <p:cNvSpPr>
            <a:spLocks noGrp="1" noChangeArrowheads="1"/>
          </p:cNvSpPr>
          <p:nvPr>
            <p:ph type="title"/>
          </p:nvPr>
        </p:nvSpPr>
        <p:spPr/>
        <p:txBody>
          <a:bodyPr/>
          <a:lstStyle/>
          <a:p>
            <a:pPr eaLnBrk="1" hangingPunct="1"/>
            <a:r>
              <a:rPr lang="en-GB" sz="3200">
                <a:latin typeface="Comic Sans MS" pitchFamily="66" charset="0"/>
              </a:rPr>
              <a:t>Techniques for Macro Environment Analysis</a:t>
            </a:r>
          </a:p>
        </p:txBody>
      </p:sp>
      <p:sp>
        <p:nvSpPr>
          <p:cNvPr id="11267" name="Rectangle 3"/>
          <p:cNvSpPr>
            <a:spLocks noGrp="1" noChangeArrowheads="1"/>
          </p:cNvSpPr>
          <p:nvPr>
            <p:ph type="body" idx="1"/>
          </p:nvPr>
        </p:nvSpPr>
        <p:spPr/>
        <p:txBody>
          <a:bodyPr/>
          <a:lstStyle/>
          <a:p>
            <a:pPr eaLnBrk="1" hangingPunct="1">
              <a:lnSpc>
                <a:spcPct val="80000"/>
              </a:lnSpc>
              <a:buFontTx/>
              <a:buNone/>
            </a:pPr>
            <a:r>
              <a:rPr lang="en-GB" sz="2800" dirty="0">
                <a:latin typeface="Comic Sans MS" pitchFamily="66" charset="0"/>
              </a:rPr>
              <a:t>A PEST, PESTLE or PESTEL.</a:t>
            </a:r>
          </a:p>
          <a:p>
            <a:pPr eaLnBrk="1" hangingPunct="1">
              <a:lnSpc>
                <a:spcPct val="80000"/>
              </a:lnSpc>
              <a:buFontTx/>
              <a:buNone/>
            </a:pPr>
            <a:endParaRPr lang="en-GB" sz="2800" dirty="0">
              <a:latin typeface="Comic Sans MS" pitchFamily="66" charset="0"/>
            </a:endParaRPr>
          </a:p>
          <a:p>
            <a:pPr eaLnBrk="1" hangingPunct="1">
              <a:lnSpc>
                <a:spcPct val="80000"/>
              </a:lnSpc>
              <a:buFontTx/>
              <a:buNone/>
            </a:pPr>
            <a:r>
              <a:rPr lang="en-GB" sz="2800" dirty="0">
                <a:latin typeface="Comic Sans MS" pitchFamily="66" charset="0"/>
              </a:rPr>
              <a:t>A PEST Analysis:</a:t>
            </a:r>
          </a:p>
          <a:p>
            <a:pPr eaLnBrk="1" hangingPunct="1">
              <a:lnSpc>
                <a:spcPct val="80000"/>
              </a:lnSpc>
              <a:buFontTx/>
              <a:buNone/>
            </a:pPr>
            <a:endParaRPr lang="en-GB" sz="2800" dirty="0">
              <a:latin typeface="Comic Sans MS" pitchFamily="66" charset="0"/>
            </a:endParaRPr>
          </a:p>
          <a:p>
            <a:pPr eaLnBrk="1" hangingPunct="1">
              <a:lnSpc>
                <a:spcPct val="80000"/>
              </a:lnSpc>
            </a:pPr>
            <a:r>
              <a:rPr lang="en-GB" sz="2800" b="1" dirty="0">
                <a:latin typeface="Comic Sans MS" pitchFamily="66" charset="0"/>
              </a:rPr>
              <a:t>P</a:t>
            </a:r>
            <a:r>
              <a:rPr lang="en-GB" sz="2800" dirty="0">
                <a:latin typeface="Comic Sans MS" pitchFamily="66" charset="0"/>
              </a:rPr>
              <a:t>olitical</a:t>
            </a:r>
          </a:p>
          <a:p>
            <a:pPr eaLnBrk="1" hangingPunct="1">
              <a:lnSpc>
                <a:spcPct val="80000"/>
              </a:lnSpc>
            </a:pPr>
            <a:r>
              <a:rPr lang="en-GB" sz="2800" b="1" dirty="0">
                <a:latin typeface="Comic Sans MS" pitchFamily="66" charset="0"/>
              </a:rPr>
              <a:t>E</a:t>
            </a:r>
            <a:r>
              <a:rPr lang="en-GB" sz="2800" dirty="0">
                <a:latin typeface="Comic Sans MS" pitchFamily="66" charset="0"/>
              </a:rPr>
              <a:t>conomic</a:t>
            </a:r>
          </a:p>
          <a:p>
            <a:pPr eaLnBrk="1" hangingPunct="1">
              <a:lnSpc>
                <a:spcPct val="80000"/>
              </a:lnSpc>
            </a:pPr>
            <a:r>
              <a:rPr lang="en-GB" sz="2800" b="1" dirty="0">
                <a:latin typeface="Comic Sans MS" pitchFamily="66" charset="0"/>
              </a:rPr>
              <a:t>S</a:t>
            </a:r>
            <a:r>
              <a:rPr lang="en-GB" sz="2800" dirty="0">
                <a:latin typeface="Comic Sans MS" pitchFamily="66" charset="0"/>
              </a:rPr>
              <a:t>ocial</a:t>
            </a:r>
          </a:p>
          <a:p>
            <a:pPr eaLnBrk="1" hangingPunct="1">
              <a:lnSpc>
                <a:spcPct val="80000"/>
              </a:lnSpc>
            </a:pPr>
            <a:r>
              <a:rPr lang="en-GB" sz="2800" b="1" dirty="0">
                <a:latin typeface="Comic Sans MS" pitchFamily="66" charset="0"/>
              </a:rPr>
              <a:t>T</a:t>
            </a:r>
            <a:r>
              <a:rPr lang="en-GB" sz="2800" dirty="0">
                <a:latin typeface="Comic Sans MS" pitchFamily="66" charset="0"/>
              </a:rPr>
              <a:t>echnological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 calcmode="lin" valueType="num">
                                      <p:cBhvr additive="base">
                                        <p:cTn id="7" dur="1000" fill="hold"/>
                                        <p:tgtEl>
                                          <p:spTgt spid="11266"/>
                                        </p:tgtEl>
                                        <p:attrNameLst>
                                          <p:attrName>ppt_x</p:attrName>
                                        </p:attrNameLst>
                                      </p:cBhvr>
                                      <p:tavLst>
                                        <p:tav tm="0">
                                          <p:val>
                                            <p:strVal val="0-#ppt_w/2"/>
                                          </p:val>
                                        </p:tav>
                                        <p:tav tm="100000">
                                          <p:val>
                                            <p:strVal val="#ppt_x"/>
                                          </p:val>
                                        </p:tav>
                                      </p:tavLst>
                                    </p:anim>
                                    <p:anim calcmode="lin" valueType="num">
                                      <p:cBhvr additive="base">
                                        <p:cTn id="8" dur="1000" fill="hold"/>
                                        <p:tgtEl>
                                          <p:spTgt spid="1126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267">
                                            <p:txEl>
                                              <p:pRg st="0" end="0"/>
                                            </p:txEl>
                                          </p:spTgt>
                                        </p:tgtEl>
                                        <p:attrNameLst>
                                          <p:attrName>style.visibility</p:attrName>
                                        </p:attrNameLst>
                                      </p:cBhvr>
                                      <p:to>
                                        <p:strVal val="visible"/>
                                      </p:to>
                                    </p:set>
                                    <p:anim calcmode="lin" valueType="num">
                                      <p:cBhvr additive="base">
                                        <p:cTn id="13" dur="1000" fill="hold"/>
                                        <p:tgtEl>
                                          <p:spTgt spid="1126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126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anim calcmode="lin" valueType="num">
                                      <p:cBhvr additive="base">
                                        <p:cTn id="19" dur="1000" fill="hold"/>
                                        <p:tgtEl>
                                          <p:spTgt spid="1126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126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267">
                                            <p:txEl>
                                              <p:pRg st="4" end="4"/>
                                            </p:txEl>
                                          </p:spTgt>
                                        </p:tgtEl>
                                        <p:attrNameLst>
                                          <p:attrName>style.visibility</p:attrName>
                                        </p:attrNameLst>
                                      </p:cBhvr>
                                      <p:to>
                                        <p:strVal val="visible"/>
                                      </p:to>
                                    </p:set>
                                    <p:anim calcmode="lin" valueType="num">
                                      <p:cBhvr additive="base">
                                        <p:cTn id="25" dur="1000" fill="hold"/>
                                        <p:tgtEl>
                                          <p:spTgt spid="11267">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126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267">
                                            <p:txEl>
                                              <p:pRg st="5" end="5"/>
                                            </p:txEl>
                                          </p:spTgt>
                                        </p:tgtEl>
                                        <p:attrNameLst>
                                          <p:attrName>style.visibility</p:attrName>
                                        </p:attrNameLst>
                                      </p:cBhvr>
                                      <p:to>
                                        <p:strVal val="visible"/>
                                      </p:to>
                                    </p:set>
                                    <p:anim calcmode="lin" valueType="num">
                                      <p:cBhvr additive="base">
                                        <p:cTn id="31" dur="1000" fill="hold"/>
                                        <p:tgtEl>
                                          <p:spTgt spid="11267">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1126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267">
                                            <p:txEl>
                                              <p:pRg st="6" end="6"/>
                                            </p:txEl>
                                          </p:spTgt>
                                        </p:tgtEl>
                                        <p:attrNameLst>
                                          <p:attrName>style.visibility</p:attrName>
                                        </p:attrNameLst>
                                      </p:cBhvr>
                                      <p:to>
                                        <p:strVal val="visible"/>
                                      </p:to>
                                    </p:set>
                                    <p:anim calcmode="lin" valueType="num">
                                      <p:cBhvr additive="base">
                                        <p:cTn id="37" dur="1000" fill="hold"/>
                                        <p:tgtEl>
                                          <p:spTgt spid="11267">
                                            <p:txEl>
                                              <p:pRg st="6" end="6"/>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1126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1267">
                                            <p:txEl>
                                              <p:pRg st="7" end="7"/>
                                            </p:txEl>
                                          </p:spTgt>
                                        </p:tgtEl>
                                        <p:attrNameLst>
                                          <p:attrName>style.visibility</p:attrName>
                                        </p:attrNameLst>
                                      </p:cBhvr>
                                      <p:to>
                                        <p:strVal val="visible"/>
                                      </p:to>
                                    </p:set>
                                    <p:anim calcmode="lin" valueType="num">
                                      <p:cBhvr additive="base">
                                        <p:cTn id="43" dur="1000" fill="hold"/>
                                        <p:tgtEl>
                                          <p:spTgt spid="11267">
                                            <p:txEl>
                                              <p:pRg st="7" end="7"/>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11267">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p:cNvSpPr>
            <a:spLocks noGrp="1"/>
          </p:cNvSpPr>
          <p:nvPr>
            <p:ph type="sldNum" sz="quarter" idx="12"/>
          </p:nvPr>
        </p:nvSpPr>
        <p:spPr>
          <a:noFill/>
        </p:spPr>
        <p:txBody>
          <a:bodyPr/>
          <a:lstStyle/>
          <a:p>
            <a:fld id="{89161500-B355-4BD2-B104-924654EDC3D6}" type="slidenum">
              <a:rPr lang="en-GB" smtClean="0"/>
              <a:pPr/>
              <a:t>14</a:t>
            </a:fld>
            <a:endParaRPr lang="en-GB"/>
          </a:p>
        </p:txBody>
      </p:sp>
      <p:sp>
        <p:nvSpPr>
          <p:cNvPr id="16386" name="Rectangle 2"/>
          <p:cNvSpPr>
            <a:spLocks noGrp="1" noChangeArrowheads="1"/>
          </p:cNvSpPr>
          <p:nvPr>
            <p:ph type="title"/>
          </p:nvPr>
        </p:nvSpPr>
        <p:spPr/>
        <p:txBody>
          <a:bodyPr/>
          <a:lstStyle/>
          <a:p>
            <a:pPr eaLnBrk="1" hangingPunct="1"/>
            <a:r>
              <a:rPr lang="en-GB" sz="3600">
                <a:latin typeface="Comic Sans MS" pitchFamily="66" charset="0"/>
              </a:rPr>
              <a:t>PEST </a:t>
            </a:r>
            <a:r>
              <a:rPr lang="en-GB" sz="3600" dirty="0">
                <a:latin typeface="Comic Sans MS" pitchFamily="66" charset="0"/>
              </a:rPr>
              <a:t>Analysis</a:t>
            </a:r>
          </a:p>
        </p:txBody>
      </p:sp>
      <p:sp>
        <p:nvSpPr>
          <p:cNvPr id="16387" name="Rectangle 3"/>
          <p:cNvSpPr>
            <a:spLocks noGrp="1" noChangeArrowheads="1"/>
          </p:cNvSpPr>
          <p:nvPr>
            <p:ph type="body" idx="1"/>
          </p:nvPr>
        </p:nvSpPr>
        <p:spPr/>
        <p:txBody>
          <a:bodyPr/>
          <a:lstStyle/>
          <a:p>
            <a:pPr eaLnBrk="1" hangingPunct="1"/>
            <a:r>
              <a:rPr lang="en-GB" sz="2800">
                <a:latin typeface="Comic Sans MS" pitchFamily="66" charset="0"/>
              </a:rPr>
              <a:t>In what ways might a college/university be affected by government education policy?</a:t>
            </a:r>
          </a:p>
          <a:p>
            <a:pPr eaLnBrk="1" hangingPunct="1"/>
            <a:endParaRPr lang="en-GB" sz="2800">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386"/>
                                        </p:tgtEl>
                                        <p:attrNameLst>
                                          <p:attrName>style.visibility</p:attrName>
                                        </p:attrNameLst>
                                      </p:cBhvr>
                                      <p:to>
                                        <p:strVal val="visible"/>
                                      </p:to>
                                    </p:set>
                                    <p:anim calcmode="lin" valueType="num">
                                      <p:cBhvr additive="base">
                                        <p:cTn id="7" dur="1000" fill="hold"/>
                                        <p:tgtEl>
                                          <p:spTgt spid="16386"/>
                                        </p:tgtEl>
                                        <p:attrNameLst>
                                          <p:attrName>ppt_x</p:attrName>
                                        </p:attrNameLst>
                                      </p:cBhvr>
                                      <p:tavLst>
                                        <p:tav tm="0">
                                          <p:val>
                                            <p:strVal val="0-#ppt_w/2"/>
                                          </p:val>
                                        </p:tav>
                                        <p:tav tm="100000">
                                          <p:val>
                                            <p:strVal val="#ppt_x"/>
                                          </p:val>
                                        </p:tav>
                                      </p:tavLst>
                                    </p:anim>
                                    <p:anim calcmode="lin" valueType="num">
                                      <p:cBhvr additive="base">
                                        <p:cTn id="8" dur="1000" fill="hold"/>
                                        <p:tgtEl>
                                          <p:spTgt spid="1638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387">
                                            <p:txEl>
                                              <p:pRg st="0" end="0"/>
                                            </p:txEl>
                                          </p:spTgt>
                                        </p:tgtEl>
                                        <p:attrNameLst>
                                          <p:attrName>style.visibility</p:attrName>
                                        </p:attrNameLst>
                                      </p:cBhvr>
                                      <p:to>
                                        <p:strVal val="visible"/>
                                      </p:to>
                                    </p:set>
                                    <p:anim calcmode="lin" valueType="num">
                                      <p:cBhvr additive="base">
                                        <p:cTn id="13" dur="1000" fill="hold"/>
                                        <p:tgtEl>
                                          <p:spTgt spid="1638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638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1638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sz="4000" dirty="0">
                <a:latin typeface="Comic Sans MS" pitchFamily="66" charset="0"/>
              </a:rPr>
              <a:t>SWOT Analysis</a:t>
            </a:r>
          </a:p>
        </p:txBody>
      </p:sp>
      <p:sp>
        <p:nvSpPr>
          <p:cNvPr id="3" name="Content Placeholder 2"/>
          <p:cNvSpPr>
            <a:spLocks noGrp="1"/>
          </p:cNvSpPr>
          <p:nvPr>
            <p:ph idx="1"/>
          </p:nvPr>
        </p:nvSpPr>
        <p:spPr>
          <a:xfrm>
            <a:off x="457200" y="1357313"/>
            <a:ext cx="8229600" cy="5000625"/>
          </a:xfrm>
        </p:spPr>
        <p:txBody>
          <a:bodyPr>
            <a:normAutofit/>
          </a:bodyPr>
          <a:lstStyle/>
          <a:p>
            <a:pPr eaLnBrk="1" hangingPunct="1"/>
            <a:r>
              <a:rPr lang="en-GB" sz="2800" dirty="0">
                <a:latin typeface="Comic Sans MS" pitchFamily="66" charset="0"/>
              </a:rPr>
              <a:t>The key ‘strategic messages’ from both the internal and external analysis are then summarised in the form of a SWOT Analysis (Johnson </a:t>
            </a:r>
            <a:r>
              <a:rPr lang="en-GB" sz="2800" i="1" dirty="0">
                <a:latin typeface="Comic Sans MS" pitchFamily="66" charset="0"/>
              </a:rPr>
              <a:t>et al </a:t>
            </a:r>
            <a:r>
              <a:rPr lang="en-GB" sz="2800" dirty="0">
                <a:latin typeface="Comic Sans MS" pitchFamily="66" charset="0"/>
              </a:rPr>
              <a:t>2011).</a:t>
            </a:r>
          </a:p>
          <a:p>
            <a:pPr eaLnBrk="1" hangingPunct="1"/>
            <a:r>
              <a:rPr lang="en-GB" sz="2800" dirty="0">
                <a:latin typeface="Comic Sans MS" pitchFamily="66" charset="0"/>
              </a:rPr>
              <a:t>‘A SWOT summarises the key issues from the business environment and the strategic capability of an organisation that are most likely to impact on strategy development’ (Johnson </a:t>
            </a:r>
            <a:r>
              <a:rPr lang="en-GB" sz="2800" i="1" dirty="0">
                <a:latin typeface="Comic Sans MS" pitchFamily="66" charset="0"/>
              </a:rPr>
              <a:t>et al </a:t>
            </a:r>
            <a:r>
              <a:rPr lang="en-GB" sz="2800" dirty="0">
                <a:latin typeface="Comic Sans MS" pitchFamily="66" charset="0"/>
              </a:rPr>
              <a:t>2008:119).</a:t>
            </a:r>
          </a:p>
          <a:p>
            <a:pPr eaLnBrk="1" hangingPunct="1"/>
            <a:endParaRPr lang="en-GB" sz="2800" dirty="0">
              <a:latin typeface="Comic Sans MS" pitchFamily="66" charset="0"/>
            </a:endParaRPr>
          </a:p>
        </p:txBody>
      </p:sp>
      <p:sp>
        <p:nvSpPr>
          <p:cNvPr id="16388" name="Slide Number Placeholder 3"/>
          <p:cNvSpPr>
            <a:spLocks noGrp="1"/>
          </p:cNvSpPr>
          <p:nvPr>
            <p:ph type="sldNum" sz="quarter" idx="12"/>
          </p:nvPr>
        </p:nvSpPr>
        <p:spPr>
          <a:noFill/>
        </p:spPr>
        <p:txBody>
          <a:bodyPr/>
          <a:lstStyle/>
          <a:p>
            <a:fld id="{33B7C37D-1DDE-42F1-B342-9FFFBA1FA46F}" type="slidenum">
              <a:rPr lang="en-GB" smtClean="0"/>
              <a:pPr/>
              <a:t>15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sz="4000">
                <a:latin typeface="Comic Sans MS" pitchFamily="66" charset="0"/>
              </a:rPr>
              <a:t>SWOT Analysis</a:t>
            </a:r>
          </a:p>
        </p:txBody>
      </p:sp>
      <p:sp>
        <p:nvSpPr>
          <p:cNvPr id="3" name="Content Placeholder 2"/>
          <p:cNvSpPr>
            <a:spLocks noGrp="1"/>
          </p:cNvSpPr>
          <p:nvPr>
            <p:ph idx="1"/>
          </p:nvPr>
        </p:nvSpPr>
        <p:spPr/>
        <p:txBody>
          <a:bodyPr>
            <a:normAutofit lnSpcReduction="10000"/>
          </a:bodyPr>
          <a:lstStyle/>
          <a:p>
            <a:r>
              <a:rPr lang="en-GB" sz="2800" dirty="0">
                <a:latin typeface="Comic Sans MS" pitchFamily="66" charset="0"/>
              </a:rPr>
              <a:t>Strengths – internal - the organisations strengths.</a:t>
            </a:r>
          </a:p>
          <a:p>
            <a:r>
              <a:rPr lang="en-GB" sz="2800" dirty="0">
                <a:latin typeface="Comic Sans MS" pitchFamily="66" charset="0"/>
              </a:rPr>
              <a:t>Weaknesses – internal - the organisations weaknesses.</a:t>
            </a:r>
          </a:p>
          <a:p>
            <a:r>
              <a:rPr lang="en-GB" sz="2800" dirty="0">
                <a:latin typeface="Comic Sans MS" pitchFamily="66" charset="0"/>
              </a:rPr>
              <a:t>Opportunities – external factors in the external environment that offer current or potential opportunities that can be exploited.</a:t>
            </a:r>
          </a:p>
          <a:p>
            <a:pPr eaLnBrk="1" hangingPunct="1"/>
            <a:r>
              <a:rPr lang="en-GB" sz="2800" dirty="0">
                <a:latin typeface="Comic Sans MS" pitchFamily="66" charset="0"/>
              </a:rPr>
              <a:t>Threats – external factors in the external environment that create current or potential threats that have to be overcome or avoided.</a:t>
            </a:r>
          </a:p>
        </p:txBody>
      </p:sp>
      <p:sp>
        <p:nvSpPr>
          <p:cNvPr id="17412" name="Slide Number Placeholder 3"/>
          <p:cNvSpPr>
            <a:spLocks noGrp="1"/>
          </p:cNvSpPr>
          <p:nvPr>
            <p:ph type="sldNum" sz="quarter" idx="12"/>
          </p:nvPr>
        </p:nvSpPr>
        <p:spPr>
          <a:noFill/>
        </p:spPr>
        <p:txBody>
          <a:bodyPr/>
          <a:lstStyle/>
          <a:p>
            <a:fld id="{0F1C8262-E183-4CFE-808A-F2EDCEEFEB01}" type="slidenum">
              <a:rPr lang="en-GB" smtClean="0"/>
              <a:pPr/>
              <a:t>16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Student Activity</a:t>
            </a:r>
          </a:p>
        </p:txBody>
      </p:sp>
      <p:sp>
        <p:nvSpPr>
          <p:cNvPr id="3" name="Content Placeholder 2"/>
          <p:cNvSpPr>
            <a:spLocks noGrp="1"/>
          </p:cNvSpPr>
          <p:nvPr>
            <p:ph idx="1"/>
          </p:nvPr>
        </p:nvSpPr>
        <p:spPr/>
        <p:txBody>
          <a:bodyPr>
            <a:normAutofit/>
          </a:bodyPr>
          <a:lstStyle/>
          <a:p>
            <a:r>
              <a:rPr lang="en-GB" sz="2800" dirty="0">
                <a:latin typeface="Comic Sans MS" pitchFamily="66" charset="0"/>
              </a:rPr>
              <a:t>For an organisation in the global recorded music market examine the key macro environmental factors, using the PEST framework,  that have impacted on the business over the last five years.</a:t>
            </a:r>
          </a:p>
          <a:p>
            <a:r>
              <a:rPr lang="en-GB" sz="2800" dirty="0">
                <a:latin typeface="Comic Sans MS" pitchFamily="66" charset="0"/>
              </a:rPr>
              <a:t>What </a:t>
            </a:r>
            <a:r>
              <a:rPr lang="en-GB" sz="2800">
                <a:latin typeface="Comic Sans MS" pitchFamily="66" charset="0"/>
              </a:rPr>
              <a:t>is the degree </a:t>
            </a:r>
            <a:r>
              <a:rPr lang="en-GB" sz="2800" dirty="0">
                <a:latin typeface="Comic Sans MS" pitchFamily="66" charset="0"/>
              </a:rPr>
              <a:t>of turbulence? What are strategy implications?</a:t>
            </a:r>
          </a:p>
          <a:p>
            <a:endParaRPr lang="en-GB" sz="2800" dirty="0">
              <a:solidFill>
                <a:schemeClr val="tx2"/>
              </a:solidFill>
              <a:latin typeface="Comic Sans MS" pitchFamily="66" charset="0"/>
            </a:endParaRPr>
          </a:p>
          <a:p>
            <a:endParaRPr lang="en-GB" sz="2800" dirty="0">
              <a:latin typeface="Comic Sans MS" pitchFamily="66" charset="0"/>
            </a:endParaRPr>
          </a:p>
          <a:p>
            <a:endParaRPr lang="en-GB" sz="2800" dirty="0">
              <a:latin typeface="Comic Sans MS" pitchFamily="66" charset="0"/>
            </a:endParaRPr>
          </a:p>
        </p:txBody>
      </p:sp>
      <p:sp>
        <p:nvSpPr>
          <p:cNvPr id="4" name="Slide Number Placeholder 3"/>
          <p:cNvSpPr>
            <a:spLocks noGrp="1"/>
          </p:cNvSpPr>
          <p:nvPr>
            <p:ph type="sldNum" sz="quarter" idx="12"/>
          </p:nvPr>
        </p:nvSpPr>
        <p:spPr/>
        <p:txBody>
          <a:bodyPr/>
          <a:lstStyle/>
          <a:p>
            <a:fld id="{4E42DDC6-D864-41E2-8423-E764BD0FA18C}" type="slidenum">
              <a:rPr lang="en-GB" smtClean="0"/>
              <a:pPr/>
              <a:t>17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GB" sz="4000">
                <a:latin typeface="Comic Sans MS" pitchFamily="66" charset="0"/>
              </a:rPr>
              <a:t>Student Activity</a:t>
            </a:r>
          </a:p>
        </p:txBody>
      </p:sp>
      <p:sp>
        <p:nvSpPr>
          <p:cNvPr id="3" name="Content Placeholder 2"/>
          <p:cNvSpPr>
            <a:spLocks noGrp="1"/>
          </p:cNvSpPr>
          <p:nvPr>
            <p:ph idx="1"/>
          </p:nvPr>
        </p:nvSpPr>
        <p:spPr/>
        <p:txBody>
          <a:bodyPr/>
          <a:lstStyle/>
          <a:p>
            <a:pPr eaLnBrk="1" hangingPunct="1"/>
            <a:r>
              <a:rPr lang="en-GB" sz="2800" dirty="0">
                <a:latin typeface="Comic Sans MS" pitchFamily="66" charset="0"/>
              </a:rPr>
              <a:t>In small groups using whatever information you can find, develop a SWOT analysis for an organisation of your choice.  </a:t>
            </a:r>
          </a:p>
          <a:p>
            <a:pPr eaLnBrk="1" hangingPunct="1"/>
            <a:r>
              <a:rPr lang="en-GB" sz="2800" dirty="0">
                <a:latin typeface="Comic Sans MS" pitchFamily="66" charset="0"/>
              </a:rPr>
              <a:t>What are the implications for the organisation’s short and long term priorities?</a:t>
            </a:r>
          </a:p>
        </p:txBody>
      </p:sp>
      <p:sp>
        <p:nvSpPr>
          <p:cNvPr id="18436" name="Slide Number Placeholder 3"/>
          <p:cNvSpPr>
            <a:spLocks noGrp="1"/>
          </p:cNvSpPr>
          <p:nvPr>
            <p:ph type="sldNum" sz="quarter" idx="12"/>
          </p:nvPr>
        </p:nvSpPr>
        <p:spPr>
          <a:noFill/>
        </p:spPr>
        <p:txBody>
          <a:bodyPr/>
          <a:lstStyle/>
          <a:p>
            <a:fld id="{F198EDD5-2765-4C17-BDB3-854ED5039258}" type="slidenum">
              <a:rPr lang="en-GB" smtClean="0"/>
              <a:pPr/>
              <a:t>18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a:latin typeface="Comic Sans MS" pitchFamily="66" charset="0"/>
              </a:rPr>
              <a:t>Extended Knowledge</a:t>
            </a:r>
          </a:p>
        </p:txBody>
      </p:sp>
      <p:sp>
        <p:nvSpPr>
          <p:cNvPr id="3" name="Content Placeholder 2"/>
          <p:cNvSpPr>
            <a:spLocks noGrp="1"/>
          </p:cNvSpPr>
          <p:nvPr>
            <p:ph idx="1"/>
          </p:nvPr>
        </p:nvSpPr>
        <p:spPr/>
        <p:txBody>
          <a:bodyPr>
            <a:normAutofit/>
          </a:bodyPr>
          <a:lstStyle/>
          <a:p>
            <a:r>
              <a:rPr lang="en-GB" sz="2800" dirty="0">
                <a:latin typeface="Comic Sans MS" pitchFamily="66" charset="0"/>
              </a:rPr>
              <a:t>Refer to Chapter 3 of Johnson </a:t>
            </a:r>
            <a:r>
              <a:rPr lang="en-GB" sz="2800" i="1" dirty="0">
                <a:latin typeface="Comic Sans MS" pitchFamily="66" charset="0"/>
              </a:rPr>
              <a:t>et al </a:t>
            </a:r>
            <a:r>
              <a:rPr lang="en-GB" sz="2800" dirty="0">
                <a:latin typeface="Comic Sans MS" pitchFamily="66" charset="0"/>
              </a:rPr>
              <a:t>(2008) – Strategic Capability – for a more comprehensive discussion of SWOT Analysis.</a:t>
            </a:r>
          </a:p>
          <a:p>
            <a:r>
              <a:rPr lang="en-GB" sz="2800" dirty="0">
                <a:latin typeface="Comic Sans MS" pitchFamily="66" charset="0"/>
              </a:rPr>
              <a:t>For a critical discussion of the use and misuse of SWOT Analysis see T. Hill and R. Westbrook, ‘SWOT Analysis: its time for a product recall,’ Long Range </a:t>
            </a:r>
            <a:r>
              <a:rPr lang="en-GB" sz="2800">
                <a:latin typeface="Comic Sans MS" pitchFamily="66" charset="0"/>
              </a:rPr>
              <a:t>Planning, Vol</a:t>
            </a:r>
            <a:r>
              <a:rPr lang="en-GB" sz="2800" dirty="0">
                <a:latin typeface="Comic Sans MS" pitchFamily="66" charset="0"/>
              </a:rPr>
              <a:t> 30, no 1 (1997), pp46-52</a:t>
            </a:r>
          </a:p>
        </p:txBody>
      </p:sp>
      <p:sp>
        <p:nvSpPr>
          <p:cNvPr id="19460" name="Slide Number Placeholder 3"/>
          <p:cNvSpPr>
            <a:spLocks noGrp="1"/>
          </p:cNvSpPr>
          <p:nvPr>
            <p:ph type="sldNum" sz="quarter" idx="12"/>
          </p:nvPr>
        </p:nvSpPr>
        <p:spPr>
          <a:noFill/>
        </p:spPr>
        <p:txBody>
          <a:bodyPr/>
          <a:lstStyle/>
          <a:p>
            <a:fld id="{9F23CAA4-2AC4-490A-BCD4-58A0AC8B4E3B}" type="slidenum">
              <a:rPr lang="en-GB" smtClean="0"/>
              <a:pPr/>
              <a:t>19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References</a:t>
            </a:r>
          </a:p>
        </p:txBody>
      </p:sp>
      <p:sp>
        <p:nvSpPr>
          <p:cNvPr id="3" name="Content Placeholder 2"/>
          <p:cNvSpPr>
            <a:spLocks noGrp="1"/>
          </p:cNvSpPr>
          <p:nvPr>
            <p:ph idx="1"/>
          </p:nvPr>
        </p:nvSpPr>
        <p:spPr/>
        <p:txBody>
          <a:bodyPr>
            <a:normAutofit fontScale="92500" lnSpcReduction="10000"/>
          </a:bodyPr>
          <a:lstStyle/>
          <a:p>
            <a:r>
              <a:rPr lang="en-GB" sz="2800" dirty="0">
                <a:latin typeface="Comic Sans MS" pitchFamily="66" charset="0"/>
              </a:rPr>
              <a:t>CIM (2011) </a:t>
            </a:r>
            <a:r>
              <a:rPr lang="en-GB" sz="2800" b="1" u="sng" dirty="0">
                <a:latin typeface="Comic Sans MS" pitchFamily="66" charset="0"/>
              </a:rPr>
              <a:t>CIM </a:t>
            </a:r>
            <a:r>
              <a:rPr lang="en-GB" sz="2800" b="1" u="sng" dirty="0" err="1">
                <a:latin typeface="Comic Sans MS" pitchFamily="66" charset="0"/>
              </a:rPr>
              <a:t>Coursebook</a:t>
            </a:r>
            <a:r>
              <a:rPr lang="en-GB" sz="2800" b="1" u="sng" dirty="0">
                <a:latin typeface="Comic Sans MS" pitchFamily="66" charset="0"/>
              </a:rPr>
              <a:t>: The Marketing Planning Process</a:t>
            </a:r>
            <a:r>
              <a:rPr lang="en-GB" sz="2800" b="1" dirty="0">
                <a:latin typeface="Comic Sans MS" pitchFamily="66" charset="0"/>
              </a:rPr>
              <a:t>,</a:t>
            </a:r>
            <a:r>
              <a:rPr lang="en-GB" sz="2800" dirty="0">
                <a:latin typeface="Comic Sans MS" pitchFamily="66" charset="0"/>
              </a:rPr>
              <a:t> London: Butterworth Heinemann</a:t>
            </a:r>
          </a:p>
          <a:p>
            <a:r>
              <a:rPr lang="en-GB" sz="2800" dirty="0">
                <a:latin typeface="Comic Sans MS" pitchFamily="66" charset="0"/>
              </a:rPr>
              <a:t>Hill, L and O’Sullivan, T (2004) </a:t>
            </a:r>
            <a:r>
              <a:rPr lang="en-GB" sz="2800" b="1" u="sng" dirty="0">
                <a:latin typeface="Comic Sans MS" pitchFamily="66" charset="0"/>
              </a:rPr>
              <a:t>Foundation Marketing</a:t>
            </a:r>
            <a:r>
              <a:rPr lang="en-GB" sz="2800" b="1" dirty="0">
                <a:latin typeface="Comic Sans MS" pitchFamily="66" charset="0"/>
              </a:rPr>
              <a:t>, London: Pearson Education</a:t>
            </a:r>
          </a:p>
          <a:p>
            <a:r>
              <a:rPr lang="en-GB" sz="2800" dirty="0">
                <a:latin typeface="Comic Sans MS" pitchFamily="66" charset="0"/>
              </a:rPr>
              <a:t>Hooley, G, </a:t>
            </a:r>
            <a:r>
              <a:rPr lang="en-GB" sz="2800" dirty="0" err="1">
                <a:latin typeface="Comic Sans MS" pitchFamily="66" charset="0"/>
              </a:rPr>
              <a:t>Piercy</a:t>
            </a:r>
            <a:r>
              <a:rPr lang="en-GB" sz="2800" dirty="0">
                <a:latin typeface="Comic Sans MS" pitchFamily="66" charset="0"/>
              </a:rPr>
              <a:t>, N F and </a:t>
            </a:r>
            <a:r>
              <a:rPr lang="en-GB" sz="2800" dirty="0" err="1">
                <a:latin typeface="Comic Sans MS" pitchFamily="66" charset="0"/>
              </a:rPr>
              <a:t>Nicoulaud</a:t>
            </a:r>
            <a:r>
              <a:rPr lang="en-GB" sz="2800" dirty="0">
                <a:latin typeface="Comic Sans MS" pitchFamily="66" charset="0"/>
              </a:rPr>
              <a:t>, B (2008) </a:t>
            </a:r>
            <a:r>
              <a:rPr lang="en-GB" sz="2800" b="1" u="sng" dirty="0">
                <a:latin typeface="Comic Sans MS" pitchFamily="66" charset="0"/>
              </a:rPr>
              <a:t>Marketing Strategy and Competitive Positioning</a:t>
            </a:r>
            <a:r>
              <a:rPr lang="en-GB" sz="2800" dirty="0">
                <a:latin typeface="Comic Sans MS" pitchFamily="66" charset="0"/>
              </a:rPr>
              <a:t>, London: Prentice Hall</a:t>
            </a:r>
          </a:p>
          <a:p>
            <a:r>
              <a:rPr lang="en-GB" sz="2800" dirty="0">
                <a:latin typeface="Comic Sans MS" pitchFamily="66" charset="0"/>
              </a:rPr>
              <a:t>Johnson, G, </a:t>
            </a:r>
            <a:r>
              <a:rPr lang="en-GB" sz="2800" dirty="0" err="1">
                <a:latin typeface="Comic Sans MS" pitchFamily="66" charset="0"/>
              </a:rPr>
              <a:t>Scholes</a:t>
            </a:r>
            <a:r>
              <a:rPr lang="en-GB" sz="2800" dirty="0">
                <a:latin typeface="Comic Sans MS" pitchFamily="66" charset="0"/>
              </a:rPr>
              <a:t>, K and Whittington, R (2011) </a:t>
            </a:r>
            <a:r>
              <a:rPr lang="en-GB" sz="2800" b="1" u="sng" dirty="0">
                <a:latin typeface="Comic Sans MS" pitchFamily="66" charset="0"/>
              </a:rPr>
              <a:t>Exploring Corporate Strategy: Text and Cases</a:t>
            </a:r>
            <a:r>
              <a:rPr lang="en-GB" sz="2800" dirty="0">
                <a:latin typeface="Comic Sans MS" pitchFamily="66" charset="0"/>
              </a:rPr>
              <a:t>, London: Prentice Hall</a:t>
            </a:r>
          </a:p>
          <a:p>
            <a:endParaRPr lang="en-GB" sz="2800" dirty="0"/>
          </a:p>
        </p:txBody>
      </p:sp>
      <p:sp>
        <p:nvSpPr>
          <p:cNvPr id="4" name="Slide Number Placeholder 3"/>
          <p:cNvSpPr>
            <a:spLocks noGrp="1"/>
          </p:cNvSpPr>
          <p:nvPr>
            <p:ph type="sldNum" sz="quarter" idx="12"/>
          </p:nvPr>
        </p:nvSpPr>
        <p:spPr/>
        <p:txBody>
          <a:bodyPr/>
          <a:lstStyle/>
          <a:p>
            <a:fld id="{4E42DDC6-D864-41E2-8423-E764BD0FA18C}" type="slidenum">
              <a:rPr lang="en-GB" smtClean="0"/>
              <a:pPr/>
              <a:t>20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267</TotalTime>
  <Words>3490</Words>
  <Application>Microsoft Office PowerPoint</Application>
  <PresentationFormat>On-screen Show (4:3)</PresentationFormat>
  <Paragraphs>273</Paragraphs>
  <Slides>20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Comic Sans MS</vt:lpstr>
      <vt:lpstr>Google Sans</vt:lpstr>
      <vt:lpstr>Office Theme</vt:lpstr>
      <vt:lpstr>Assessing Corporate Capabilities - The Strategic Analysis</vt:lpstr>
      <vt:lpstr>Strategic Position</vt:lpstr>
      <vt:lpstr>PowerPoint Presentation</vt:lpstr>
      <vt:lpstr>Internal Analysis</vt:lpstr>
      <vt:lpstr>Internal Analysis tools help to ask key question, such as …</vt:lpstr>
      <vt:lpstr>Tools and Techniques for Diagnosing Strategic Capability</vt:lpstr>
      <vt:lpstr>External Analysis</vt:lpstr>
      <vt:lpstr>The Organisation’s External Environment</vt:lpstr>
      <vt:lpstr>Micro Environment</vt:lpstr>
      <vt:lpstr>Techniques for Micro Environment Analysis</vt:lpstr>
      <vt:lpstr>Competitor Analysis</vt:lpstr>
      <vt:lpstr>Macro Environment</vt:lpstr>
      <vt:lpstr>Techniques for Macro Environment Analysis</vt:lpstr>
      <vt:lpstr>PEST Analysis</vt:lpstr>
      <vt:lpstr>SWOT Analysis</vt:lpstr>
      <vt:lpstr>SWOT Analysis</vt:lpstr>
      <vt:lpstr>Student Activity</vt:lpstr>
      <vt:lpstr>Student Activity</vt:lpstr>
      <vt:lpstr>Extended Knowledge</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Strategic Position</dc:title>
  <dc:creator>bus-vs</dc:creator>
  <cp:lastModifiedBy>Anthony Burns</cp:lastModifiedBy>
  <cp:revision>44</cp:revision>
  <dcterms:created xsi:type="dcterms:W3CDTF">2010-10-05T07:45:43Z</dcterms:created>
  <dcterms:modified xsi:type="dcterms:W3CDTF">2025-09-17T07:48:22Z</dcterms:modified>
</cp:coreProperties>
</file>