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5"/>
  </p:notesMasterIdLst>
  <p:handoutMasterIdLst>
    <p:handoutMasterId r:id="rId26"/>
  </p:handoutMasterIdLst>
  <p:sldIdLst>
    <p:sldId id="332" r:id="rId5"/>
    <p:sldId id="380" r:id="rId6"/>
    <p:sldId id="388" r:id="rId7"/>
    <p:sldId id="390" r:id="rId8"/>
    <p:sldId id="394" r:id="rId9"/>
    <p:sldId id="391" r:id="rId10"/>
    <p:sldId id="387" r:id="rId11"/>
    <p:sldId id="386" r:id="rId12"/>
    <p:sldId id="385" r:id="rId13"/>
    <p:sldId id="384" r:id="rId14"/>
    <p:sldId id="383" r:id="rId15"/>
    <p:sldId id="382" r:id="rId16"/>
    <p:sldId id="398" r:id="rId17"/>
    <p:sldId id="399" r:id="rId18"/>
    <p:sldId id="400" r:id="rId19"/>
    <p:sldId id="395" r:id="rId20"/>
    <p:sldId id="397" r:id="rId21"/>
    <p:sldId id="396" r:id="rId22"/>
    <p:sldId id="369" r:id="rId23"/>
    <p:sldId id="393"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9F6C21-E255-9CB9-B308-623B4FA5D4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A22DD95-9F41-2FDF-54D7-A016F6DB8F7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78658C5-9FD4-8236-4219-205E10C3A96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02E28262-FD0C-F902-BDA0-931D5D3A3E5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E60278-4B17-4AE6-80BB-0FEAD25A2B8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969C1AE-35EB-7276-5B14-1F25C173D0B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E68F41B-5309-C858-0918-92A26E56BDC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F93ACB5F-187D-1F5D-0EC9-27A64381B2D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AE14F37-68CA-733E-629E-5F9E5495F2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44DF636-B668-5D8C-0558-2CA5F352131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BA18080-1143-0CE3-5CAB-B71173B9977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5EEE29-C40E-4E28-9310-25D6960014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21663-AD65-17C4-2F0A-2530FBF16E16}"/>
              </a:ext>
            </a:extLst>
          </p:cNvPr>
          <p:cNvSpPr>
            <a:spLocks noGrp="1"/>
          </p:cNvSpPr>
          <p:nvPr>
            <p:ph type="dt" sz="half" idx="10"/>
          </p:nvPr>
        </p:nvSpPr>
        <p:spPr>
          <a:xfrm>
            <a:off x="395288" y="6524625"/>
            <a:ext cx="971550" cy="219075"/>
          </a:xfrm>
        </p:spPr>
        <p:txBody>
          <a:bodyPr/>
          <a:lstStyle>
            <a:lvl1pPr>
              <a:defRPr/>
            </a:lvl1pPr>
          </a:lstStyle>
          <a:p>
            <a:pPr>
              <a:defRPr/>
            </a:pPr>
            <a:fld id="{EA65A97F-2D94-4EFC-9FAC-EA2166157B8D}"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505D60BC-1424-43CE-85D2-AA1EDFB60FB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0EA59BB-C6BD-7F4C-3323-70E3D02E5189}"/>
              </a:ext>
            </a:extLst>
          </p:cNvPr>
          <p:cNvSpPr>
            <a:spLocks noGrp="1"/>
          </p:cNvSpPr>
          <p:nvPr>
            <p:ph type="sldNum" sz="quarter" idx="12"/>
          </p:nvPr>
        </p:nvSpPr>
        <p:spPr/>
        <p:txBody>
          <a:bodyPr/>
          <a:lstStyle>
            <a:lvl1pPr>
              <a:defRPr/>
            </a:lvl1pPr>
          </a:lstStyle>
          <a:p>
            <a:pPr>
              <a:defRPr/>
            </a:pPr>
            <a:fld id="{745AFBB3-F4AC-438A-A477-20B672CDB25E}" type="slidenum">
              <a:rPr lang="en-GB" altLang="en-US"/>
              <a:pPr>
                <a:defRPr/>
              </a:pPr>
              <a:t>‹#›</a:t>
            </a:fld>
            <a:endParaRPr lang="en-GB" altLang="en-US"/>
          </a:p>
        </p:txBody>
      </p:sp>
    </p:spTree>
    <p:extLst>
      <p:ext uri="{BB962C8B-B14F-4D97-AF65-F5344CB8AC3E}">
        <p14:creationId xmlns:p14="http://schemas.microsoft.com/office/powerpoint/2010/main" val="72384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ED224-47E1-0AD0-8473-B3C47E672F47}"/>
              </a:ext>
            </a:extLst>
          </p:cNvPr>
          <p:cNvSpPr>
            <a:spLocks noGrp="1"/>
          </p:cNvSpPr>
          <p:nvPr>
            <p:ph type="dt" sz="half" idx="10"/>
          </p:nvPr>
        </p:nvSpPr>
        <p:spPr/>
        <p:txBody>
          <a:bodyPr/>
          <a:lstStyle>
            <a:lvl1pPr>
              <a:defRPr/>
            </a:lvl1pPr>
          </a:lstStyle>
          <a:p>
            <a:pPr>
              <a:defRPr/>
            </a:pPr>
            <a:fld id="{4F399441-DF5E-43A1-907C-EEE51D832205}"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AC8B7238-25CD-2599-5AE2-642492A46CE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E3474B6-F110-C204-AF2E-D402F956F99F}"/>
              </a:ext>
            </a:extLst>
          </p:cNvPr>
          <p:cNvSpPr>
            <a:spLocks noGrp="1"/>
          </p:cNvSpPr>
          <p:nvPr>
            <p:ph type="sldNum" sz="quarter" idx="12"/>
          </p:nvPr>
        </p:nvSpPr>
        <p:spPr/>
        <p:txBody>
          <a:bodyPr/>
          <a:lstStyle>
            <a:lvl1pPr>
              <a:defRPr/>
            </a:lvl1pPr>
          </a:lstStyle>
          <a:p>
            <a:pPr>
              <a:defRPr/>
            </a:pPr>
            <a:fld id="{5AAC4B12-5E10-4C8D-B2EB-240193E429A4}" type="slidenum">
              <a:rPr lang="en-GB" altLang="en-US"/>
              <a:pPr>
                <a:defRPr/>
              </a:pPr>
              <a:t>‹#›</a:t>
            </a:fld>
            <a:endParaRPr lang="en-GB" altLang="en-US"/>
          </a:p>
        </p:txBody>
      </p:sp>
    </p:spTree>
    <p:extLst>
      <p:ext uri="{BB962C8B-B14F-4D97-AF65-F5344CB8AC3E}">
        <p14:creationId xmlns:p14="http://schemas.microsoft.com/office/powerpoint/2010/main" val="282924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CAD4C0-EFD4-CD50-BFD9-9BC741611720}"/>
              </a:ext>
            </a:extLst>
          </p:cNvPr>
          <p:cNvSpPr>
            <a:spLocks noGrp="1"/>
          </p:cNvSpPr>
          <p:nvPr>
            <p:ph type="dt" sz="half" idx="10"/>
          </p:nvPr>
        </p:nvSpPr>
        <p:spPr/>
        <p:txBody>
          <a:bodyPr/>
          <a:lstStyle>
            <a:lvl1pPr>
              <a:defRPr/>
            </a:lvl1pPr>
          </a:lstStyle>
          <a:p>
            <a:pPr>
              <a:defRPr/>
            </a:pPr>
            <a:fld id="{46EA467E-A594-427E-B071-09A3392DEE35}"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E919AF4E-BBDD-C1B1-5DE4-2190F3A240B5}"/>
              </a:ext>
            </a:extLst>
          </p:cNvPr>
          <p:cNvSpPr>
            <a:spLocks noGrp="1"/>
          </p:cNvSpPr>
          <p:nvPr>
            <p:ph type="sldNum" sz="quarter" idx="11"/>
          </p:nvPr>
        </p:nvSpPr>
        <p:spPr/>
        <p:txBody>
          <a:bodyPr/>
          <a:lstStyle>
            <a:lvl1pPr>
              <a:defRPr/>
            </a:lvl1pPr>
          </a:lstStyle>
          <a:p>
            <a:pPr>
              <a:defRPr/>
            </a:pPr>
            <a:fld id="{47CE6176-229A-4AA5-9B81-E29B8391F299}" type="slidenum">
              <a:rPr lang="en-GB" altLang="en-US"/>
              <a:pPr>
                <a:defRPr/>
              </a:pPr>
              <a:t>‹#›</a:t>
            </a:fld>
            <a:endParaRPr lang="en-GB" altLang="en-US"/>
          </a:p>
        </p:txBody>
      </p:sp>
    </p:spTree>
    <p:extLst>
      <p:ext uri="{BB962C8B-B14F-4D97-AF65-F5344CB8AC3E}">
        <p14:creationId xmlns:p14="http://schemas.microsoft.com/office/powerpoint/2010/main" val="80520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F8045D2-F955-273F-083C-8FCF6E3BF4CB}"/>
              </a:ext>
            </a:extLst>
          </p:cNvPr>
          <p:cNvSpPr>
            <a:spLocks noGrp="1"/>
          </p:cNvSpPr>
          <p:nvPr>
            <p:ph type="dt" sz="half" idx="10"/>
          </p:nvPr>
        </p:nvSpPr>
        <p:spPr/>
        <p:txBody>
          <a:bodyPr/>
          <a:lstStyle>
            <a:lvl1pPr>
              <a:defRPr/>
            </a:lvl1pPr>
          </a:lstStyle>
          <a:p>
            <a:pPr>
              <a:defRPr/>
            </a:pPr>
            <a:fld id="{C8D8AECB-F398-429C-A4CF-3BAE95DCEED6}"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1BD1E3A0-AD87-61D0-921A-4EC5368A7340}"/>
              </a:ext>
            </a:extLst>
          </p:cNvPr>
          <p:cNvSpPr>
            <a:spLocks noGrp="1"/>
          </p:cNvSpPr>
          <p:nvPr>
            <p:ph type="sldNum" sz="quarter" idx="11"/>
          </p:nvPr>
        </p:nvSpPr>
        <p:spPr/>
        <p:txBody>
          <a:bodyPr/>
          <a:lstStyle>
            <a:lvl1pPr>
              <a:defRPr/>
            </a:lvl1pPr>
          </a:lstStyle>
          <a:p>
            <a:pPr>
              <a:defRPr/>
            </a:pPr>
            <a:fld id="{8260341E-2E85-42BD-95F3-4BDBF4E8B29C}" type="slidenum">
              <a:rPr lang="en-GB" altLang="en-US"/>
              <a:pPr>
                <a:defRPr/>
              </a:pPr>
              <a:t>‹#›</a:t>
            </a:fld>
            <a:endParaRPr lang="en-GB" altLang="en-US"/>
          </a:p>
        </p:txBody>
      </p:sp>
    </p:spTree>
    <p:extLst>
      <p:ext uri="{BB962C8B-B14F-4D97-AF65-F5344CB8AC3E}">
        <p14:creationId xmlns:p14="http://schemas.microsoft.com/office/powerpoint/2010/main" val="51936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0B6E0F-01EA-7DF4-02DE-255A5BCF6DE9}"/>
              </a:ext>
            </a:extLst>
          </p:cNvPr>
          <p:cNvSpPr>
            <a:spLocks noGrp="1"/>
          </p:cNvSpPr>
          <p:nvPr>
            <p:ph type="dt" sz="half" idx="10"/>
          </p:nvPr>
        </p:nvSpPr>
        <p:spPr/>
        <p:txBody>
          <a:bodyPr/>
          <a:lstStyle>
            <a:lvl1pPr>
              <a:defRPr/>
            </a:lvl1pPr>
          </a:lstStyle>
          <a:p>
            <a:pPr>
              <a:defRPr/>
            </a:pPr>
            <a:fld id="{E9374A80-C0C7-430E-BE0C-D11AE11F50DA}" type="datetime1">
              <a:rPr lang="en-GB" altLang="en-US"/>
              <a:pPr>
                <a:defRPr/>
              </a:pPr>
              <a:t>12/06/2024</a:t>
            </a:fld>
            <a:endParaRPr lang="en-GB" altLang="en-US"/>
          </a:p>
        </p:txBody>
      </p:sp>
      <p:sp>
        <p:nvSpPr>
          <p:cNvPr id="8" name="Slide Number Placeholder 5">
            <a:extLst>
              <a:ext uri="{FF2B5EF4-FFF2-40B4-BE49-F238E27FC236}">
                <a16:creationId xmlns:a16="http://schemas.microsoft.com/office/drawing/2014/main" id="{57B10610-E653-0BC7-7A9D-8DE41B3C6D96}"/>
              </a:ext>
            </a:extLst>
          </p:cNvPr>
          <p:cNvSpPr>
            <a:spLocks noGrp="1"/>
          </p:cNvSpPr>
          <p:nvPr>
            <p:ph type="sldNum" sz="quarter" idx="11"/>
          </p:nvPr>
        </p:nvSpPr>
        <p:spPr/>
        <p:txBody>
          <a:bodyPr/>
          <a:lstStyle>
            <a:lvl1pPr>
              <a:defRPr/>
            </a:lvl1pPr>
          </a:lstStyle>
          <a:p>
            <a:pPr>
              <a:defRPr/>
            </a:pPr>
            <a:fld id="{94E8FCF2-658B-4D82-93B2-47F728B696E2}" type="slidenum">
              <a:rPr lang="en-GB" altLang="en-US"/>
              <a:pPr>
                <a:defRPr/>
              </a:pPr>
              <a:t>‹#›</a:t>
            </a:fld>
            <a:endParaRPr lang="en-GB" altLang="en-US"/>
          </a:p>
        </p:txBody>
      </p:sp>
    </p:spTree>
    <p:extLst>
      <p:ext uri="{BB962C8B-B14F-4D97-AF65-F5344CB8AC3E}">
        <p14:creationId xmlns:p14="http://schemas.microsoft.com/office/powerpoint/2010/main" val="10931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697533-C75A-73FD-C252-7E6B7E8AA8F4}"/>
              </a:ext>
            </a:extLst>
          </p:cNvPr>
          <p:cNvSpPr>
            <a:spLocks noGrp="1"/>
          </p:cNvSpPr>
          <p:nvPr>
            <p:ph type="dt" sz="half" idx="10"/>
          </p:nvPr>
        </p:nvSpPr>
        <p:spPr/>
        <p:txBody>
          <a:bodyPr/>
          <a:lstStyle>
            <a:lvl1pPr>
              <a:defRPr/>
            </a:lvl1pPr>
          </a:lstStyle>
          <a:p>
            <a:pPr>
              <a:defRPr/>
            </a:pPr>
            <a:fld id="{A3981781-AF2C-4753-87B4-16AC08585EC1}" type="datetime1">
              <a:rPr lang="en-GB" altLang="en-US"/>
              <a:pPr>
                <a:defRPr/>
              </a:pPr>
              <a:t>12/06/2024</a:t>
            </a:fld>
            <a:endParaRPr lang="en-GB" altLang="en-US"/>
          </a:p>
        </p:txBody>
      </p:sp>
      <p:sp>
        <p:nvSpPr>
          <p:cNvPr id="4" name="Slide Number Placeholder 5">
            <a:extLst>
              <a:ext uri="{FF2B5EF4-FFF2-40B4-BE49-F238E27FC236}">
                <a16:creationId xmlns:a16="http://schemas.microsoft.com/office/drawing/2014/main" id="{4FA67B53-EB3B-9784-4196-3EF9D6831D85}"/>
              </a:ext>
            </a:extLst>
          </p:cNvPr>
          <p:cNvSpPr>
            <a:spLocks noGrp="1"/>
          </p:cNvSpPr>
          <p:nvPr>
            <p:ph type="sldNum" sz="quarter" idx="11"/>
          </p:nvPr>
        </p:nvSpPr>
        <p:spPr/>
        <p:txBody>
          <a:bodyPr/>
          <a:lstStyle>
            <a:lvl1pPr>
              <a:defRPr/>
            </a:lvl1pPr>
          </a:lstStyle>
          <a:p>
            <a:pPr>
              <a:defRPr/>
            </a:pPr>
            <a:fld id="{AEC89ABF-54AF-42C1-A924-F87490FB3984}" type="slidenum">
              <a:rPr lang="en-GB" altLang="en-US"/>
              <a:pPr>
                <a:defRPr/>
              </a:pPr>
              <a:t>‹#›</a:t>
            </a:fld>
            <a:endParaRPr lang="en-GB" altLang="en-US"/>
          </a:p>
        </p:txBody>
      </p:sp>
    </p:spTree>
    <p:extLst>
      <p:ext uri="{BB962C8B-B14F-4D97-AF65-F5344CB8AC3E}">
        <p14:creationId xmlns:p14="http://schemas.microsoft.com/office/powerpoint/2010/main" val="9222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61F13D8-49D8-04FC-0BF8-760042907302}"/>
              </a:ext>
            </a:extLst>
          </p:cNvPr>
          <p:cNvSpPr>
            <a:spLocks noGrp="1"/>
          </p:cNvSpPr>
          <p:nvPr>
            <p:ph type="dt" sz="half" idx="10"/>
          </p:nvPr>
        </p:nvSpPr>
        <p:spPr/>
        <p:txBody>
          <a:bodyPr/>
          <a:lstStyle>
            <a:lvl1pPr>
              <a:defRPr/>
            </a:lvl1pPr>
          </a:lstStyle>
          <a:p>
            <a:pPr>
              <a:defRPr/>
            </a:pPr>
            <a:fld id="{5C9D417A-EAE3-4F9C-9D90-F5FBD26F8196}" type="datetime1">
              <a:rPr lang="en-GB" altLang="en-US"/>
              <a:pPr>
                <a:defRPr/>
              </a:pPr>
              <a:t>12/06/2024</a:t>
            </a:fld>
            <a:endParaRPr lang="en-GB" altLang="en-US"/>
          </a:p>
        </p:txBody>
      </p:sp>
      <p:sp>
        <p:nvSpPr>
          <p:cNvPr id="3" name="Slide Number Placeholder 5">
            <a:extLst>
              <a:ext uri="{FF2B5EF4-FFF2-40B4-BE49-F238E27FC236}">
                <a16:creationId xmlns:a16="http://schemas.microsoft.com/office/drawing/2014/main" id="{369A5357-1592-4B20-513E-EC34E1A8E418}"/>
              </a:ext>
            </a:extLst>
          </p:cNvPr>
          <p:cNvSpPr>
            <a:spLocks noGrp="1"/>
          </p:cNvSpPr>
          <p:nvPr>
            <p:ph type="sldNum" sz="quarter" idx="11"/>
          </p:nvPr>
        </p:nvSpPr>
        <p:spPr/>
        <p:txBody>
          <a:bodyPr/>
          <a:lstStyle>
            <a:lvl1pPr>
              <a:defRPr/>
            </a:lvl1pPr>
          </a:lstStyle>
          <a:p>
            <a:pPr>
              <a:defRPr/>
            </a:pPr>
            <a:fld id="{0E9498DF-9F5D-49A3-AAFB-C4E494BB4D79}" type="slidenum">
              <a:rPr lang="en-GB" altLang="en-US"/>
              <a:pPr>
                <a:defRPr/>
              </a:pPr>
              <a:t>‹#›</a:t>
            </a:fld>
            <a:endParaRPr lang="en-GB" altLang="en-US"/>
          </a:p>
        </p:txBody>
      </p:sp>
    </p:spTree>
    <p:extLst>
      <p:ext uri="{BB962C8B-B14F-4D97-AF65-F5344CB8AC3E}">
        <p14:creationId xmlns:p14="http://schemas.microsoft.com/office/powerpoint/2010/main" val="13996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BB1A8F2-9580-528D-8930-7B4AB6BDC491}"/>
              </a:ext>
            </a:extLst>
          </p:cNvPr>
          <p:cNvSpPr>
            <a:spLocks noGrp="1"/>
          </p:cNvSpPr>
          <p:nvPr>
            <p:ph type="dt" sz="half" idx="10"/>
          </p:nvPr>
        </p:nvSpPr>
        <p:spPr/>
        <p:txBody>
          <a:bodyPr/>
          <a:lstStyle>
            <a:lvl1pPr>
              <a:defRPr/>
            </a:lvl1pPr>
          </a:lstStyle>
          <a:p>
            <a:pPr>
              <a:defRPr/>
            </a:pPr>
            <a:fld id="{2BBD6CCE-AE3B-4A54-9B6C-E75B2390B616}"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963F1A7F-8B80-564E-7809-CFCDAD88CD1E}"/>
              </a:ext>
            </a:extLst>
          </p:cNvPr>
          <p:cNvSpPr>
            <a:spLocks noGrp="1"/>
          </p:cNvSpPr>
          <p:nvPr>
            <p:ph type="sldNum" sz="quarter" idx="11"/>
          </p:nvPr>
        </p:nvSpPr>
        <p:spPr/>
        <p:txBody>
          <a:bodyPr/>
          <a:lstStyle>
            <a:lvl1pPr>
              <a:defRPr/>
            </a:lvl1pPr>
          </a:lstStyle>
          <a:p>
            <a:pPr>
              <a:defRPr/>
            </a:pPr>
            <a:fld id="{9B0C7E63-8044-48C4-AD07-A7F0BB868399}" type="slidenum">
              <a:rPr lang="en-GB" altLang="en-US"/>
              <a:pPr>
                <a:defRPr/>
              </a:pPr>
              <a:t>‹#›</a:t>
            </a:fld>
            <a:endParaRPr lang="en-GB" altLang="en-US"/>
          </a:p>
        </p:txBody>
      </p:sp>
    </p:spTree>
    <p:extLst>
      <p:ext uri="{BB962C8B-B14F-4D97-AF65-F5344CB8AC3E}">
        <p14:creationId xmlns:p14="http://schemas.microsoft.com/office/powerpoint/2010/main" val="17205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AA91E0F-0BE0-53D5-AE0D-5433C4F27240}"/>
              </a:ext>
            </a:extLst>
          </p:cNvPr>
          <p:cNvSpPr>
            <a:spLocks noGrp="1"/>
          </p:cNvSpPr>
          <p:nvPr>
            <p:ph type="dt" sz="half" idx="10"/>
          </p:nvPr>
        </p:nvSpPr>
        <p:spPr/>
        <p:txBody>
          <a:bodyPr/>
          <a:lstStyle>
            <a:lvl1pPr>
              <a:defRPr/>
            </a:lvl1pPr>
          </a:lstStyle>
          <a:p>
            <a:pPr>
              <a:defRPr/>
            </a:pPr>
            <a:fld id="{A762B1E4-F8E9-467B-80DD-D2AD093FC409}"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FB343FAB-843B-B565-73A7-201492E06384}"/>
              </a:ext>
            </a:extLst>
          </p:cNvPr>
          <p:cNvSpPr>
            <a:spLocks noGrp="1"/>
          </p:cNvSpPr>
          <p:nvPr>
            <p:ph type="sldNum" sz="quarter" idx="11"/>
          </p:nvPr>
        </p:nvSpPr>
        <p:spPr/>
        <p:txBody>
          <a:bodyPr/>
          <a:lstStyle>
            <a:lvl1pPr>
              <a:defRPr/>
            </a:lvl1pPr>
          </a:lstStyle>
          <a:p>
            <a:pPr>
              <a:defRPr/>
            </a:pPr>
            <a:fld id="{69758B78-137E-4B8C-8DDD-448580649A36}" type="slidenum">
              <a:rPr lang="en-GB" altLang="en-US"/>
              <a:pPr>
                <a:defRPr/>
              </a:pPr>
              <a:t>‹#›</a:t>
            </a:fld>
            <a:endParaRPr lang="en-GB" altLang="en-US"/>
          </a:p>
        </p:txBody>
      </p:sp>
    </p:spTree>
    <p:extLst>
      <p:ext uri="{BB962C8B-B14F-4D97-AF65-F5344CB8AC3E}">
        <p14:creationId xmlns:p14="http://schemas.microsoft.com/office/powerpoint/2010/main" val="242908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3BD31-723D-2C77-CA6D-4772DF5FEE61}"/>
              </a:ext>
            </a:extLst>
          </p:cNvPr>
          <p:cNvSpPr>
            <a:spLocks noGrp="1"/>
          </p:cNvSpPr>
          <p:nvPr>
            <p:ph type="dt" sz="half" idx="10"/>
          </p:nvPr>
        </p:nvSpPr>
        <p:spPr/>
        <p:txBody>
          <a:bodyPr/>
          <a:lstStyle>
            <a:lvl1pPr>
              <a:defRPr/>
            </a:lvl1pPr>
          </a:lstStyle>
          <a:p>
            <a:pPr>
              <a:defRPr/>
            </a:pPr>
            <a:fld id="{060158E5-5D48-4560-A9F5-D223D996C4EA}"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0C005BE1-613D-012E-AB8B-DAC02424A149}"/>
              </a:ext>
            </a:extLst>
          </p:cNvPr>
          <p:cNvSpPr>
            <a:spLocks noGrp="1"/>
          </p:cNvSpPr>
          <p:nvPr>
            <p:ph type="sldNum" sz="quarter" idx="11"/>
          </p:nvPr>
        </p:nvSpPr>
        <p:spPr/>
        <p:txBody>
          <a:bodyPr/>
          <a:lstStyle>
            <a:lvl1pPr>
              <a:defRPr/>
            </a:lvl1pPr>
          </a:lstStyle>
          <a:p>
            <a:pPr>
              <a:defRPr/>
            </a:pPr>
            <a:fld id="{F3A9D726-0F92-4704-807B-C4B44AAA89EB}" type="slidenum">
              <a:rPr lang="en-GB" altLang="en-US"/>
              <a:pPr>
                <a:defRPr/>
              </a:pPr>
              <a:t>‹#›</a:t>
            </a:fld>
            <a:endParaRPr lang="en-GB" altLang="en-US"/>
          </a:p>
        </p:txBody>
      </p:sp>
    </p:spTree>
    <p:extLst>
      <p:ext uri="{BB962C8B-B14F-4D97-AF65-F5344CB8AC3E}">
        <p14:creationId xmlns:p14="http://schemas.microsoft.com/office/powerpoint/2010/main" val="328958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6949EA-DF7D-CDAB-F685-2999D84F343B}"/>
              </a:ext>
            </a:extLst>
          </p:cNvPr>
          <p:cNvSpPr>
            <a:spLocks noGrp="1"/>
          </p:cNvSpPr>
          <p:nvPr>
            <p:ph type="dt" sz="half" idx="10"/>
          </p:nvPr>
        </p:nvSpPr>
        <p:spPr/>
        <p:txBody>
          <a:bodyPr/>
          <a:lstStyle>
            <a:lvl1pPr>
              <a:defRPr/>
            </a:lvl1pPr>
          </a:lstStyle>
          <a:p>
            <a:pPr>
              <a:defRPr/>
            </a:pPr>
            <a:fld id="{CE368E7A-8E5C-4327-9ADD-0EFA67E5AF65}"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34CFA945-9637-3A5C-ACC1-CF9B233493C3}"/>
              </a:ext>
            </a:extLst>
          </p:cNvPr>
          <p:cNvSpPr>
            <a:spLocks noGrp="1"/>
          </p:cNvSpPr>
          <p:nvPr>
            <p:ph type="sldNum" sz="quarter" idx="11"/>
          </p:nvPr>
        </p:nvSpPr>
        <p:spPr/>
        <p:txBody>
          <a:bodyPr/>
          <a:lstStyle>
            <a:lvl1pPr>
              <a:defRPr/>
            </a:lvl1pPr>
          </a:lstStyle>
          <a:p>
            <a:pPr>
              <a:defRPr/>
            </a:pPr>
            <a:fld id="{CBB6BB3A-EA38-4BB1-8497-381B0ECC933C}" type="slidenum">
              <a:rPr lang="en-GB" altLang="en-US"/>
              <a:pPr>
                <a:defRPr/>
              </a:pPr>
              <a:t>‹#›</a:t>
            </a:fld>
            <a:endParaRPr lang="en-GB" altLang="en-US"/>
          </a:p>
        </p:txBody>
      </p:sp>
    </p:spTree>
    <p:extLst>
      <p:ext uri="{BB962C8B-B14F-4D97-AF65-F5344CB8AC3E}">
        <p14:creationId xmlns:p14="http://schemas.microsoft.com/office/powerpoint/2010/main" val="121847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285964-728A-48B3-E011-D4E61FB21F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9C4E4D0-4B33-C15D-4499-5180885C9F1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C8E654-BA72-28CF-A622-FCFF9DD9981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1BBD288-516C-4D17-900A-A68BE8FAF3C4}"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87B6AFEF-930D-30B5-182E-B2CB87E3562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E377C3B-3794-403E-BD30-68A18D1C9F8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uk.indeed.com/career-advice/career-development/ulrich-mode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79A5DF9-E697-3916-1DDD-A1201E5B02D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647EDD85-4E08-5459-F80F-8E16EAF6A786}"/>
              </a:ext>
            </a:extLst>
          </p:cNvPr>
          <p:cNvSpPr>
            <a:spLocks noGrp="1"/>
          </p:cNvSpPr>
          <p:nvPr>
            <p:ph type="subTitle" idx="1"/>
          </p:nvPr>
        </p:nvSpPr>
        <p:spPr>
          <a:xfrm>
            <a:off x="2411413" y="2081213"/>
            <a:ext cx="6400800" cy="3363912"/>
          </a:xfrm>
        </p:spPr>
        <p:txBody>
          <a:bodyPr/>
          <a:lstStyle/>
          <a:p>
            <a:pPr eaLnBrk="1" hangingPunct="1"/>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p>
          <a:p>
            <a:pPr eaLnBrk="1" hangingPunct="1"/>
            <a:r>
              <a:rPr lang="en-US" altLang="en-US" b="1" dirty="0">
                <a:solidFill>
                  <a:schemeClr val="tx1"/>
                </a:solidFill>
              </a:rPr>
              <a:t>Week 2 :</a:t>
            </a:r>
            <a:r>
              <a:rPr lang="en-US" altLang="en-US" b="1">
                <a:solidFill>
                  <a:schemeClr val="tx1"/>
                </a:solidFill>
              </a:rPr>
              <a:t>Session 1</a:t>
            </a:r>
            <a:endParaRPr lang="en-US" altLang="en-US" b="1" dirty="0">
              <a:solidFill>
                <a:schemeClr val="tx1"/>
              </a:solidFill>
            </a:endParaRPr>
          </a:p>
          <a:p>
            <a:pPr eaLnBrk="1" hangingPunct="1"/>
            <a:r>
              <a:rPr lang="en-US" altLang="en-US" sz="2800" i="1" dirty="0">
                <a:solidFill>
                  <a:schemeClr val="tx1"/>
                </a:solidFill>
              </a:rPr>
              <a:t>Delivering HRM</a:t>
            </a:r>
            <a:endParaRPr lang="en-GB" altLang="en-US" sz="2800" i="1"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B412A32-A48A-2708-25C7-ED7937DDDD84}"/>
              </a:ext>
            </a:extLst>
          </p:cNvPr>
          <p:cNvSpPr>
            <a:spLocks noGrp="1"/>
          </p:cNvSpPr>
          <p:nvPr>
            <p:ph type="dt" sz="quarter" idx="10"/>
          </p:nvPr>
        </p:nvSpPr>
        <p:spPr/>
        <p:txBody>
          <a:bodyPr/>
          <a:lstStyle/>
          <a:p>
            <a:pPr>
              <a:defRPr/>
            </a:pPr>
            <a:fld id="{5EC0FA7E-6D3B-48D7-9F80-6C4D37659D9C}" type="datetime1">
              <a:rPr lang="en-GB" altLang="en-US"/>
              <a:pPr>
                <a:defRPr/>
              </a:pPr>
              <a:t>12/06/2024</a:t>
            </a:fld>
            <a:endParaRPr lang="en-GB" altLang="en-US"/>
          </a:p>
        </p:txBody>
      </p:sp>
      <p:sp>
        <p:nvSpPr>
          <p:cNvPr id="6149" name="Slide Number Placeholder 5">
            <a:extLst>
              <a:ext uri="{FF2B5EF4-FFF2-40B4-BE49-F238E27FC236}">
                <a16:creationId xmlns:a16="http://schemas.microsoft.com/office/drawing/2014/main" id="{A9D9EC1C-BB1C-28B5-4884-266F6F1038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56FEEC-B08F-485A-BCDC-94B3FB21CF91}"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A7B41CA-C754-BF8E-A051-79702222B8FD}"/>
              </a:ext>
            </a:extLst>
          </p:cNvPr>
          <p:cNvSpPr>
            <a:spLocks noGrp="1"/>
          </p:cNvSpPr>
          <p:nvPr>
            <p:ph type="title"/>
          </p:nvPr>
        </p:nvSpPr>
        <p:spPr/>
        <p:txBody>
          <a:bodyPr/>
          <a:lstStyle/>
          <a:p>
            <a:r>
              <a:rPr lang="en-GB" altLang="en-US"/>
              <a:t>Learning outcomes</a:t>
            </a:r>
          </a:p>
        </p:txBody>
      </p:sp>
      <p:sp>
        <p:nvSpPr>
          <p:cNvPr id="7171" name="Content Placeholder 2">
            <a:extLst>
              <a:ext uri="{FF2B5EF4-FFF2-40B4-BE49-F238E27FC236}">
                <a16:creationId xmlns:a16="http://schemas.microsoft.com/office/drawing/2014/main" id="{726DB4CF-99C7-8138-5759-FFEB74D798D2}"/>
              </a:ext>
            </a:extLst>
          </p:cNvPr>
          <p:cNvSpPr>
            <a:spLocks noGrp="1"/>
          </p:cNvSpPr>
          <p:nvPr>
            <p:ph idx="1"/>
          </p:nvPr>
        </p:nvSpPr>
        <p:spPr>
          <a:xfrm>
            <a:off x="457200" y="1600200"/>
            <a:ext cx="8229600" cy="3916363"/>
          </a:xfrm>
        </p:spPr>
        <p:txBody>
          <a:bodyPr/>
          <a:lstStyle/>
          <a:p>
            <a:r>
              <a:rPr lang="en-GB" altLang="en-US" sz="2400">
                <a:solidFill>
                  <a:srgbClr val="000000"/>
                </a:solidFill>
                <a:latin typeface="SabonLTStd-Roman"/>
              </a:rPr>
              <a:t>You should be able to define and understand these key concepts. </a:t>
            </a:r>
          </a:p>
          <a:p>
            <a:endParaRPr lang="en-GB" altLang="en-US" sz="2400">
              <a:solidFill>
                <a:srgbClr val="000000"/>
              </a:solidFill>
              <a:latin typeface="SabonLTStd-Roman"/>
            </a:endParaRPr>
          </a:p>
          <a:p>
            <a:r>
              <a:rPr lang="en-GB" altLang="en-US" sz="2400">
                <a:solidFill>
                  <a:srgbClr val="3B73BA"/>
                </a:solidFill>
                <a:latin typeface="ZapfDingbatsStd"/>
              </a:rPr>
              <a:t>●● </a:t>
            </a:r>
            <a:r>
              <a:rPr lang="en-GB" altLang="en-US" sz="2400">
                <a:solidFill>
                  <a:srgbClr val="000000"/>
                </a:solidFill>
                <a:latin typeface="SabonLTStd-Roman"/>
              </a:rPr>
              <a:t>What impact HRM can make on performance</a:t>
            </a:r>
          </a:p>
          <a:p>
            <a:r>
              <a:rPr lang="en-GB" altLang="en-US" sz="2400">
                <a:solidFill>
                  <a:srgbClr val="3B73BA"/>
                </a:solidFill>
                <a:latin typeface="ZapfDingbatsStd"/>
              </a:rPr>
              <a:t>●● </a:t>
            </a:r>
            <a:r>
              <a:rPr lang="en-GB" altLang="en-US" sz="2400">
                <a:solidFill>
                  <a:srgbClr val="000000"/>
                </a:solidFill>
                <a:latin typeface="SabonLTStd-Roman"/>
              </a:rPr>
              <a:t>The nature of a high-performance culture</a:t>
            </a:r>
          </a:p>
          <a:p>
            <a:r>
              <a:rPr lang="en-GB" altLang="en-US" sz="2400">
                <a:solidFill>
                  <a:srgbClr val="3B73BA"/>
                </a:solidFill>
                <a:latin typeface="ZapfDingbatsStd"/>
              </a:rPr>
              <a:t>●● </a:t>
            </a:r>
            <a:r>
              <a:rPr lang="en-GB" altLang="en-US" sz="2400">
                <a:solidFill>
                  <a:srgbClr val="000000"/>
                </a:solidFill>
                <a:latin typeface="SabonLTStd-Roman"/>
              </a:rPr>
              <a:t>How a high-performance work system functions</a:t>
            </a:r>
          </a:p>
          <a:p>
            <a:r>
              <a:rPr lang="en-GB" altLang="en-US" sz="2400">
                <a:solidFill>
                  <a:srgbClr val="3B73BA"/>
                </a:solidFill>
                <a:latin typeface="ZapfDingbatsStd"/>
              </a:rPr>
              <a:t>●● </a:t>
            </a:r>
            <a:r>
              <a:rPr lang="en-GB" altLang="en-US" sz="2400">
                <a:solidFill>
                  <a:srgbClr val="000000"/>
                </a:solidFill>
                <a:latin typeface="SabonLTStd-Roman"/>
              </a:rPr>
              <a:t>The role of performance management</a:t>
            </a:r>
          </a:p>
          <a:p>
            <a:r>
              <a:rPr lang="en-GB" altLang="en-US" sz="2400">
                <a:solidFill>
                  <a:srgbClr val="3B73BA"/>
                </a:solidFill>
                <a:latin typeface="ZapfDingbatsStd"/>
              </a:rPr>
              <a:t>●● </a:t>
            </a:r>
            <a:r>
              <a:rPr lang="en-GB" altLang="en-US" sz="2400">
                <a:solidFill>
                  <a:srgbClr val="000000"/>
                </a:solidFill>
                <a:latin typeface="SabonLTStd-Roman"/>
              </a:rPr>
              <a:t>How HR can contribute</a:t>
            </a:r>
            <a:endParaRPr lang="en-GB" altLang="en-US" sz="2400"/>
          </a:p>
        </p:txBody>
      </p:sp>
      <p:sp>
        <p:nvSpPr>
          <p:cNvPr id="4" name="Date Placeholder 3">
            <a:extLst>
              <a:ext uri="{FF2B5EF4-FFF2-40B4-BE49-F238E27FC236}">
                <a16:creationId xmlns:a16="http://schemas.microsoft.com/office/drawing/2014/main" id="{A4C3BB50-68C1-CCBC-70E6-8E438DAECE09}"/>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7173" name="Slide Number Placeholder 4">
            <a:extLst>
              <a:ext uri="{FF2B5EF4-FFF2-40B4-BE49-F238E27FC236}">
                <a16:creationId xmlns:a16="http://schemas.microsoft.com/office/drawing/2014/main" id="{BF4F0C27-AF9E-3FFB-F84B-99473D962B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A81C8-6A17-4121-B514-3EC55CA20287}" type="slidenum">
              <a:rPr lang="en-GB" altLang="en-US" smtClean="0">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F36412D-EAFD-F7C3-6CE0-1509C613DFB6}"/>
              </a:ext>
            </a:extLst>
          </p:cNvPr>
          <p:cNvSpPr>
            <a:spLocks noGrp="1"/>
          </p:cNvSpPr>
          <p:nvPr>
            <p:ph type="title"/>
          </p:nvPr>
        </p:nvSpPr>
        <p:spPr>
          <a:xfrm>
            <a:off x="250825" y="198438"/>
            <a:ext cx="8229600" cy="1143000"/>
          </a:xfrm>
        </p:spPr>
        <p:txBody>
          <a:bodyPr/>
          <a:lstStyle/>
          <a:p>
            <a:r>
              <a:rPr lang="en-GB" altLang="en-US" sz="3200" b="1" dirty="0">
                <a:solidFill>
                  <a:srgbClr val="3B73BA"/>
                </a:solidFill>
                <a:latin typeface="MiloOT-Bold"/>
              </a:rPr>
              <a:t>The Impact of HR</a:t>
            </a:r>
            <a:endParaRPr lang="en-GB" altLang="en-US" sz="3200" dirty="0"/>
          </a:p>
        </p:txBody>
      </p:sp>
      <p:sp>
        <p:nvSpPr>
          <p:cNvPr id="8195" name="Content Placeholder 2">
            <a:extLst>
              <a:ext uri="{FF2B5EF4-FFF2-40B4-BE49-F238E27FC236}">
                <a16:creationId xmlns:a16="http://schemas.microsoft.com/office/drawing/2014/main" id="{2282634F-053D-7226-4DD5-E605D665159D}"/>
              </a:ext>
            </a:extLst>
          </p:cNvPr>
          <p:cNvSpPr>
            <a:spLocks noGrp="1"/>
          </p:cNvSpPr>
          <p:nvPr>
            <p:ph idx="1"/>
          </p:nvPr>
        </p:nvSpPr>
        <p:spPr>
          <a:xfrm>
            <a:off x="457200" y="1600200"/>
            <a:ext cx="8229600" cy="3916363"/>
          </a:xfrm>
        </p:spPr>
        <p:txBody>
          <a:bodyPr/>
          <a:lstStyle/>
          <a:p>
            <a:pPr algn="just"/>
            <a:r>
              <a:rPr lang="en-GB" altLang="en-US" sz="2800" dirty="0">
                <a:latin typeface="SabonLTStd-Roman"/>
              </a:rPr>
              <a:t>Much research has been carried out showing that good HRM practice and firm performance are correlated</a:t>
            </a:r>
          </a:p>
          <a:p>
            <a:pPr algn="just"/>
            <a:r>
              <a:rPr lang="en-GB" altLang="en-US" sz="2800" dirty="0">
                <a:latin typeface="SabonLTStd-Roman"/>
              </a:rPr>
              <a:t>Notable examples in the UK are Guest </a:t>
            </a:r>
            <a:r>
              <a:rPr lang="en-GB" altLang="en-US" sz="2800" i="1" dirty="0">
                <a:latin typeface="SabonLTStd-Italic"/>
              </a:rPr>
              <a:t>et al </a:t>
            </a:r>
            <a:r>
              <a:rPr lang="en-GB" altLang="en-US" sz="2800" dirty="0">
                <a:latin typeface="SabonLTStd-Roman"/>
              </a:rPr>
              <a:t>(2000a), Patterson </a:t>
            </a:r>
            <a:r>
              <a:rPr lang="en-GB" altLang="en-US" sz="2800" i="1" dirty="0">
                <a:latin typeface="SabonLTStd-Italic"/>
              </a:rPr>
              <a:t>et al </a:t>
            </a:r>
            <a:r>
              <a:rPr lang="en-GB" altLang="en-US" sz="2800" dirty="0">
                <a:latin typeface="SabonLTStd-Roman"/>
              </a:rPr>
              <a:t>(1997), Purcell </a:t>
            </a:r>
            <a:r>
              <a:rPr lang="en-GB" altLang="en-US" sz="2800" i="1" dirty="0">
                <a:latin typeface="SabonLTStd-Italic"/>
              </a:rPr>
              <a:t>et al </a:t>
            </a:r>
            <a:r>
              <a:rPr lang="en-GB" altLang="en-US" sz="2800" dirty="0">
                <a:latin typeface="SabonLTStd-Roman"/>
              </a:rPr>
              <a:t>(2003),Thompson (2002) and West </a:t>
            </a:r>
            <a:r>
              <a:rPr lang="en-GB" altLang="en-US" sz="2800" i="1" dirty="0">
                <a:latin typeface="SabonLTStd-Italic"/>
              </a:rPr>
              <a:t>et al </a:t>
            </a:r>
            <a:r>
              <a:rPr lang="en-GB" altLang="en-US" sz="2800" dirty="0">
                <a:latin typeface="SabonLTStd-Roman"/>
              </a:rPr>
              <a:t>(2002), summarized</a:t>
            </a:r>
          </a:p>
        </p:txBody>
      </p:sp>
      <p:sp>
        <p:nvSpPr>
          <p:cNvPr id="4" name="Date Placeholder 3">
            <a:extLst>
              <a:ext uri="{FF2B5EF4-FFF2-40B4-BE49-F238E27FC236}">
                <a16:creationId xmlns:a16="http://schemas.microsoft.com/office/drawing/2014/main" id="{218E9C46-9684-8C73-FBD4-F6E53302148F}"/>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8197" name="Slide Number Placeholder 4">
            <a:extLst>
              <a:ext uri="{FF2B5EF4-FFF2-40B4-BE49-F238E27FC236}">
                <a16:creationId xmlns:a16="http://schemas.microsoft.com/office/drawing/2014/main" id="{F5C2BDDB-4A5A-236B-A41B-C0363B0F18F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262DDC-F632-4656-AD6A-72A69BE0032A}" type="slidenum">
              <a:rPr lang="en-GB" altLang="en-US" smtClean="0">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DFC8818-1B04-136C-8CB3-FD50897F6702}"/>
              </a:ext>
            </a:extLst>
          </p:cNvPr>
          <p:cNvSpPr>
            <a:spLocks noGrp="1"/>
          </p:cNvSpPr>
          <p:nvPr>
            <p:ph type="title"/>
          </p:nvPr>
        </p:nvSpPr>
        <p:spPr/>
        <p:txBody>
          <a:bodyPr/>
          <a:lstStyle/>
          <a:p>
            <a:r>
              <a:rPr lang="en-GB" altLang="en-US" dirty="0">
                <a:solidFill>
                  <a:schemeClr val="accent5"/>
                </a:solidFill>
              </a:rPr>
              <a:t>Research evidence</a:t>
            </a:r>
          </a:p>
        </p:txBody>
      </p:sp>
      <p:sp>
        <p:nvSpPr>
          <p:cNvPr id="10243" name="Content Placeholder 2">
            <a:extLst>
              <a:ext uri="{FF2B5EF4-FFF2-40B4-BE49-F238E27FC236}">
                <a16:creationId xmlns:a16="http://schemas.microsoft.com/office/drawing/2014/main" id="{448827A9-73E4-6854-0657-DB5EC550B92C}"/>
              </a:ext>
            </a:extLst>
          </p:cNvPr>
          <p:cNvSpPr>
            <a:spLocks noGrp="1"/>
          </p:cNvSpPr>
          <p:nvPr>
            <p:ph idx="1"/>
          </p:nvPr>
        </p:nvSpPr>
        <p:spPr>
          <a:xfrm>
            <a:off x="457200" y="1600200"/>
            <a:ext cx="8229600" cy="3916363"/>
          </a:xfrm>
        </p:spPr>
        <p:txBody>
          <a:bodyPr/>
          <a:lstStyle/>
          <a:p>
            <a:r>
              <a:rPr lang="en-GB" altLang="en-US" sz="2400" dirty="0">
                <a:latin typeface="Myriad Pro"/>
              </a:rPr>
              <a:t>An extensive research project conducted by Guest and Conway (2011) led to the finding that consensus on HR effectiveness did not support Bowen and </a:t>
            </a:r>
            <a:r>
              <a:rPr lang="en-GB" altLang="en-US" sz="2400" dirty="0" err="1">
                <a:latin typeface="Myriad Pro"/>
              </a:rPr>
              <a:t>Ostroff’s</a:t>
            </a:r>
            <a:r>
              <a:rPr lang="en-GB" altLang="en-US" sz="2400" dirty="0">
                <a:latin typeface="Myriad Pro"/>
              </a:rPr>
              <a:t> (2004) proposition that a strong HR system would have a significant association with outcomes</a:t>
            </a:r>
          </a:p>
          <a:p>
            <a:endParaRPr lang="en-GB" altLang="en-US" sz="2400" dirty="0">
              <a:latin typeface="Myriad Pro"/>
            </a:endParaRPr>
          </a:p>
        </p:txBody>
      </p:sp>
      <p:sp>
        <p:nvSpPr>
          <p:cNvPr id="4" name="Date Placeholder 3">
            <a:extLst>
              <a:ext uri="{FF2B5EF4-FFF2-40B4-BE49-F238E27FC236}">
                <a16:creationId xmlns:a16="http://schemas.microsoft.com/office/drawing/2014/main" id="{1AA28553-A133-7E55-D4F6-1CB563FE65DD}"/>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0245" name="Slide Number Placeholder 4">
            <a:extLst>
              <a:ext uri="{FF2B5EF4-FFF2-40B4-BE49-F238E27FC236}">
                <a16:creationId xmlns:a16="http://schemas.microsoft.com/office/drawing/2014/main" id="{A23A87AF-8257-FDCB-1788-E30BEC99E70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86694-79A1-4CE4-B120-3944881ED3B0}" type="slidenum">
              <a:rPr lang="en-GB" altLang="en-US" smtClean="0">
                <a:solidFill>
                  <a:srgbClr val="898989"/>
                </a:solidFill>
                <a:latin typeface="Myriad Pro"/>
              </a:rPr>
              <a:pPr/>
              <a:t>4</a:t>
            </a:fld>
            <a:endParaRPr lang="en-GB" altLang="en-US">
              <a:solidFill>
                <a:srgbClr val="898989"/>
              </a:solidFill>
              <a:latin typeface="Myriad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5BF6-2C4B-2D67-ED19-425063E2C266}"/>
              </a:ext>
            </a:extLst>
          </p:cNvPr>
          <p:cNvSpPr>
            <a:spLocks noGrp="1"/>
          </p:cNvSpPr>
          <p:nvPr>
            <p:ph type="title"/>
          </p:nvPr>
        </p:nvSpPr>
        <p:spPr/>
        <p:txBody>
          <a:bodyPr/>
          <a:lstStyle/>
          <a:p>
            <a:r>
              <a:rPr lang="en-GB" sz="3600" dirty="0">
                <a:solidFill>
                  <a:srgbClr val="0070C0"/>
                </a:solidFill>
              </a:rPr>
              <a:t>Discussion Activity</a:t>
            </a:r>
          </a:p>
        </p:txBody>
      </p:sp>
      <p:sp>
        <p:nvSpPr>
          <p:cNvPr id="3" name="Content Placeholder 2">
            <a:extLst>
              <a:ext uri="{FF2B5EF4-FFF2-40B4-BE49-F238E27FC236}">
                <a16:creationId xmlns:a16="http://schemas.microsoft.com/office/drawing/2014/main" id="{23032208-E5D6-740E-47C9-0865B4E3734A}"/>
              </a:ext>
            </a:extLst>
          </p:cNvPr>
          <p:cNvSpPr>
            <a:spLocks noGrp="1"/>
          </p:cNvSpPr>
          <p:nvPr>
            <p:ph idx="1"/>
          </p:nvPr>
        </p:nvSpPr>
        <p:spPr/>
        <p:txBody>
          <a:bodyPr/>
          <a:lstStyle/>
          <a:p>
            <a:r>
              <a:rPr lang="en-GB" dirty="0"/>
              <a:t>Discuss in your small groups</a:t>
            </a:r>
          </a:p>
          <a:p>
            <a:endParaRPr lang="en-GB" dirty="0"/>
          </a:p>
          <a:p>
            <a:r>
              <a:rPr lang="en-GB" dirty="0"/>
              <a:t>How HRM can impact performance?</a:t>
            </a:r>
          </a:p>
          <a:p>
            <a:r>
              <a:rPr lang="en-GB" dirty="0"/>
              <a:t>Reflect on your own work life and present your own cases in the group and be prepared to share with the class.</a:t>
            </a:r>
          </a:p>
        </p:txBody>
      </p:sp>
      <p:sp>
        <p:nvSpPr>
          <p:cNvPr id="4" name="Date Placeholder 3">
            <a:extLst>
              <a:ext uri="{FF2B5EF4-FFF2-40B4-BE49-F238E27FC236}">
                <a16:creationId xmlns:a16="http://schemas.microsoft.com/office/drawing/2014/main" id="{EAF82CFD-424E-A0EF-CE73-EB8DF8D5054E}"/>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C42D6AE8-7C35-2C41-5102-2FC999B1E218}"/>
              </a:ext>
            </a:extLst>
          </p:cNvPr>
          <p:cNvSpPr>
            <a:spLocks noGrp="1"/>
          </p:cNvSpPr>
          <p:nvPr>
            <p:ph type="sldNum" sz="quarter" idx="12"/>
          </p:nvPr>
        </p:nvSpPr>
        <p:spPr/>
        <p:txBody>
          <a:bodyPr/>
          <a:lstStyle/>
          <a:p>
            <a:pPr>
              <a:defRPr/>
            </a:pPr>
            <a:fld id="{5AAC4B12-5E10-4C8D-B2EB-240193E429A4}" type="slidenum">
              <a:rPr lang="en-GB" altLang="en-US" smtClean="0"/>
              <a:pPr>
                <a:defRPr/>
              </a:pPr>
              <a:t>5</a:t>
            </a:fld>
            <a:endParaRPr lang="en-GB" altLang="en-US"/>
          </a:p>
        </p:txBody>
      </p:sp>
    </p:spTree>
    <p:extLst>
      <p:ext uri="{BB962C8B-B14F-4D97-AF65-F5344CB8AC3E}">
        <p14:creationId xmlns:p14="http://schemas.microsoft.com/office/powerpoint/2010/main" val="3617050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1AB0F61-E2AD-DA15-0B1F-874535524A1B}"/>
              </a:ext>
            </a:extLst>
          </p:cNvPr>
          <p:cNvSpPr>
            <a:spLocks noGrp="1"/>
          </p:cNvSpPr>
          <p:nvPr>
            <p:ph type="title"/>
          </p:nvPr>
        </p:nvSpPr>
        <p:spPr/>
        <p:txBody>
          <a:bodyPr/>
          <a:lstStyle/>
          <a:p>
            <a:r>
              <a:rPr lang="en-GB" altLang="en-US" sz="3200" b="1">
                <a:solidFill>
                  <a:srgbClr val="0070C0"/>
                </a:solidFill>
                <a:latin typeface="MiloOT-BoldIta"/>
              </a:rPr>
              <a:t>Explanations of how HRM makes</a:t>
            </a:r>
            <a:br>
              <a:rPr lang="en-GB" altLang="en-US" sz="3200" b="1">
                <a:solidFill>
                  <a:srgbClr val="0070C0"/>
                </a:solidFill>
                <a:latin typeface="MiloOT-BoldIta"/>
              </a:rPr>
            </a:br>
            <a:r>
              <a:rPr lang="en-GB" altLang="en-US" sz="3200" b="1">
                <a:solidFill>
                  <a:srgbClr val="0070C0"/>
                </a:solidFill>
                <a:latin typeface="MiloOT-BoldIta"/>
              </a:rPr>
              <a:t>an impact</a:t>
            </a:r>
            <a:endParaRPr lang="en-GB" altLang="en-US" sz="3200">
              <a:solidFill>
                <a:srgbClr val="0070C0"/>
              </a:solidFill>
            </a:endParaRPr>
          </a:p>
        </p:txBody>
      </p:sp>
      <p:sp>
        <p:nvSpPr>
          <p:cNvPr id="11267" name="Content Placeholder 2">
            <a:extLst>
              <a:ext uri="{FF2B5EF4-FFF2-40B4-BE49-F238E27FC236}">
                <a16:creationId xmlns:a16="http://schemas.microsoft.com/office/drawing/2014/main" id="{38E40B8C-389B-3738-6B41-B715545B489E}"/>
              </a:ext>
            </a:extLst>
          </p:cNvPr>
          <p:cNvSpPr>
            <a:spLocks noGrp="1"/>
          </p:cNvSpPr>
          <p:nvPr>
            <p:ph idx="1"/>
          </p:nvPr>
        </p:nvSpPr>
        <p:spPr>
          <a:xfrm>
            <a:off x="457200" y="1600200"/>
            <a:ext cx="8229600" cy="3916363"/>
          </a:xfrm>
        </p:spPr>
        <p:txBody>
          <a:bodyPr/>
          <a:lstStyle/>
          <a:p>
            <a:r>
              <a:rPr lang="en-GB" altLang="en-US" sz="2400">
                <a:latin typeface="SabonLTStd-Roman"/>
              </a:rPr>
              <a:t>Guest (1997) stated that: ‘The assumption is that “appropriate” HRM practices tap the motivation and commitment of employees.</a:t>
            </a:r>
          </a:p>
          <a:p>
            <a:endParaRPr lang="en-GB" altLang="en-US" sz="2400">
              <a:latin typeface="SabonLTStd-Roman"/>
            </a:endParaRPr>
          </a:p>
          <a:p>
            <a:r>
              <a:rPr lang="en-GB" altLang="en-US" sz="2400">
                <a:latin typeface="UniversLTStd-Cn"/>
              </a:rPr>
              <a:t>Storey </a:t>
            </a:r>
            <a:r>
              <a:rPr lang="en-GB" altLang="en-US" sz="2400" i="1">
                <a:latin typeface="UniversLTStd-CnObl"/>
              </a:rPr>
              <a:t>et al </a:t>
            </a:r>
            <a:r>
              <a:rPr lang="en-GB" altLang="en-US" sz="2400">
                <a:latin typeface="UniversLTStd-Cn"/>
              </a:rPr>
              <a:t>(2009) observed that: ‘The premise is that, in some shape or form, HR policies have an effect on HR practices and these in turn influence staff attitudes and behaviours which will, in turn again, impact on service offerings and customer perceptions of value.’</a:t>
            </a:r>
            <a:endParaRPr lang="en-GB" altLang="en-US" sz="2400"/>
          </a:p>
        </p:txBody>
      </p:sp>
      <p:sp>
        <p:nvSpPr>
          <p:cNvPr id="4" name="Date Placeholder 3">
            <a:extLst>
              <a:ext uri="{FF2B5EF4-FFF2-40B4-BE49-F238E27FC236}">
                <a16:creationId xmlns:a16="http://schemas.microsoft.com/office/drawing/2014/main" id="{3EE78CD3-F0BB-8FE6-16D9-1AF1B7EE2E60}"/>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1269" name="Slide Number Placeholder 4">
            <a:extLst>
              <a:ext uri="{FF2B5EF4-FFF2-40B4-BE49-F238E27FC236}">
                <a16:creationId xmlns:a16="http://schemas.microsoft.com/office/drawing/2014/main" id="{5DEF9D33-1045-F0A2-C7FE-5C1D76A292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2842E0-B95E-404A-B360-25BAC5540FBF}" type="slidenum">
              <a:rPr lang="en-GB" altLang="en-US" smtClean="0">
                <a:solidFill>
                  <a:srgbClr val="898989"/>
                </a:solidFill>
                <a:latin typeface="Myriad Pro"/>
              </a:rPr>
              <a:pPr/>
              <a:t>6</a:t>
            </a:fld>
            <a:endParaRPr lang="en-GB" altLang="en-US">
              <a:solidFill>
                <a:srgbClr val="898989"/>
              </a:solidFill>
              <a:latin typeface="Myriad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BD269C0-E301-B1BB-D316-6D8DA2526066}"/>
              </a:ext>
            </a:extLst>
          </p:cNvPr>
          <p:cNvSpPr>
            <a:spLocks noGrp="1"/>
          </p:cNvSpPr>
          <p:nvPr>
            <p:ph type="title"/>
          </p:nvPr>
        </p:nvSpPr>
        <p:spPr>
          <a:xfrm>
            <a:off x="457200" y="274638"/>
            <a:ext cx="8229600" cy="777875"/>
          </a:xfrm>
        </p:spPr>
        <p:txBody>
          <a:bodyPr/>
          <a:lstStyle/>
          <a:p>
            <a:r>
              <a:rPr lang="en-GB" altLang="en-US" sz="2800">
                <a:solidFill>
                  <a:srgbClr val="0070C0"/>
                </a:solidFill>
                <a:latin typeface="MiloOT-BoldIta"/>
              </a:rPr>
              <a:t>An explanation of the impact of HRM is based on</a:t>
            </a:r>
            <a:br>
              <a:rPr lang="en-GB" altLang="en-US" sz="2800">
                <a:solidFill>
                  <a:srgbClr val="0070C0"/>
                </a:solidFill>
                <a:latin typeface="MiloOT-BoldIta"/>
              </a:rPr>
            </a:br>
            <a:r>
              <a:rPr lang="en-GB" altLang="en-US" sz="2800">
                <a:solidFill>
                  <a:srgbClr val="0070C0"/>
                </a:solidFill>
                <a:latin typeface="MiloOT-BoldIta"/>
              </a:rPr>
              <a:t>three propositions</a:t>
            </a:r>
            <a:endParaRPr lang="en-GB" altLang="en-US" sz="2800">
              <a:solidFill>
                <a:srgbClr val="0070C0"/>
              </a:solidFill>
            </a:endParaRPr>
          </a:p>
        </p:txBody>
      </p:sp>
      <p:sp>
        <p:nvSpPr>
          <p:cNvPr id="12291" name="Content Placeholder 2">
            <a:extLst>
              <a:ext uri="{FF2B5EF4-FFF2-40B4-BE49-F238E27FC236}">
                <a16:creationId xmlns:a16="http://schemas.microsoft.com/office/drawing/2014/main" id="{EF21F0D8-61F8-1697-7431-D9CEE8B534CF}"/>
              </a:ext>
            </a:extLst>
          </p:cNvPr>
          <p:cNvSpPr>
            <a:spLocks noGrp="1"/>
          </p:cNvSpPr>
          <p:nvPr>
            <p:ph idx="1"/>
          </p:nvPr>
        </p:nvSpPr>
        <p:spPr>
          <a:xfrm>
            <a:off x="457200" y="1196975"/>
            <a:ext cx="8229600" cy="4319588"/>
          </a:xfrm>
        </p:spPr>
        <p:txBody>
          <a:bodyPr/>
          <a:lstStyle/>
          <a:p>
            <a:pPr algn="just"/>
            <a:r>
              <a:rPr lang="en-GB" altLang="en-US" sz="2400" dirty="0">
                <a:latin typeface="UniversLTStd-Cn"/>
              </a:rPr>
              <a:t>1) HR practices can make a direct impact on employee characteristics such as engagement, commitment, motivation and skill;</a:t>
            </a:r>
          </a:p>
          <a:p>
            <a:pPr algn="just"/>
            <a:endParaRPr lang="en-GB" altLang="en-US" sz="2400" dirty="0">
              <a:latin typeface="UniversLTStd-Cn"/>
            </a:endParaRPr>
          </a:p>
          <a:p>
            <a:pPr algn="just"/>
            <a:r>
              <a:rPr lang="en-GB" altLang="en-US" sz="2400" dirty="0">
                <a:latin typeface="UniversLTStd-Cn"/>
              </a:rPr>
              <a:t> 2) If employees have these characteristics, it is probable that organizational performance in terms of productivity, quality and the delivery of high levels of customer service will improve; and </a:t>
            </a:r>
          </a:p>
          <a:p>
            <a:pPr algn="just"/>
            <a:endParaRPr lang="en-GB" altLang="en-US" sz="2400" dirty="0">
              <a:latin typeface="UniversLTStd-Cn"/>
            </a:endParaRPr>
          </a:p>
          <a:p>
            <a:pPr algn="just"/>
            <a:r>
              <a:rPr lang="en-GB" altLang="en-US" sz="2400" dirty="0">
                <a:latin typeface="UniversLTStd-Cn"/>
              </a:rPr>
              <a:t>3) If such aspects of organizational performance improve, the financial results achieved by the organization will improve.</a:t>
            </a:r>
            <a:endParaRPr lang="en-GB" altLang="en-US" sz="2400" dirty="0"/>
          </a:p>
        </p:txBody>
      </p:sp>
      <p:sp>
        <p:nvSpPr>
          <p:cNvPr id="4" name="Date Placeholder 3">
            <a:extLst>
              <a:ext uri="{FF2B5EF4-FFF2-40B4-BE49-F238E27FC236}">
                <a16:creationId xmlns:a16="http://schemas.microsoft.com/office/drawing/2014/main" id="{7AA00C7F-DFE9-79BE-DD67-3D181FCC51B2}"/>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2293" name="Slide Number Placeholder 4">
            <a:extLst>
              <a:ext uri="{FF2B5EF4-FFF2-40B4-BE49-F238E27FC236}">
                <a16:creationId xmlns:a16="http://schemas.microsoft.com/office/drawing/2014/main" id="{FEA02946-F85D-D0C6-0978-8548BC238D2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2D4A10-3C49-40BA-BC8B-4989CDA1A28A}" type="slidenum">
              <a:rPr lang="en-GB" altLang="en-US" smtClean="0">
                <a:solidFill>
                  <a:srgbClr val="898989"/>
                </a:solidFill>
                <a:latin typeface="Myriad Pro"/>
              </a:rPr>
              <a:pPr/>
              <a:t>7</a:t>
            </a:fld>
            <a:endParaRPr lang="en-GB" altLang="en-US">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B79C4BF-FFD7-9246-E9AE-8833F23CABD0}"/>
              </a:ext>
            </a:extLst>
          </p:cNvPr>
          <p:cNvSpPr>
            <a:spLocks noGrp="1"/>
          </p:cNvSpPr>
          <p:nvPr>
            <p:ph type="title"/>
          </p:nvPr>
        </p:nvSpPr>
        <p:spPr/>
        <p:txBody>
          <a:bodyPr/>
          <a:lstStyle/>
          <a:p>
            <a:r>
              <a:rPr lang="en-GB" altLang="en-US" sz="2800">
                <a:solidFill>
                  <a:srgbClr val="0070C0"/>
                </a:solidFill>
                <a:latin typeface="MiloOT-Light"/>
              </a:rPr>
              <a:t>Developing a high-performance culture</a:t>
            </a:r>
            <a:endParaRPr lang="en-GB" altLang="en-US" sz="2800">
              <a:solidFill>
                <a:srgbClr val="0070C0"/>
              </a:solidFill>
            </a:endParaRPr>
          </a:p>
        </p:txBody>
      </p:sp>
      <p:sp>
        <p:nvSpPr>
          <p:cNvPr id="13315" name="Content Placeholder 2">
            <a:extLst>
              <a:ext uri="{FF2B5EF4-FFF2-40B4-BE49-F238E27FC236}">
                <a16:creationId xmlns:a16="http://schemas.microsoft.com/office/drawing/2014/main" id="{16FB6C27-9EF2-FB03-F67B-8FF01E935107}"/>
              </a:ext>
            </a:extLst>
          </p:cNvPr>
          <p:cNvSpPr>
            <a:spLocks noGrp="1"/>
          </p:cNvSpPr>
          <p:nvPr>
            <p:ph idx="1"/>
          </p:nvPr>
        </p:nvSpPr>
        <p:spPr>
          <a:xfrm>
            <a:off x="457200" y="1600200"/>
            <a:ext cx="8229600" cy="3916363"/>
          </a:xfrm>
        </p:spPr>
        <p:txBody>
          <a:bodyPr/>
          <a:lstStyle/>
          <a:p>
            <a:pPr algn="just"/>
            <a:r>
              <a:rPr lang="en-GB" altLang="en-US" sz="2400" dirty="0">
                <a:latin typeface="UniversLTStd-Cn"/>
              </a:rPr>
              <a:t>Organizations achieve sustained high performance through the systems of work they adopt, but these systems are managed and operated by people.</a:t>
            </a:r>
          </a:p>
          <a:p>
            <a:pPr algn="just"/>
            <a:r>
              <a:rPr lang="en-GB" altLang="en-US" sz="2400" dirty="0">
                <a:latin typeface="UniversLTStd-Cn"/>
              </a:rPr>
              <a:t>Ultimately, high-performance working is about improving performance through people. </a:t>
            </a:r>
          </a:p>
          <a:p>
            <a:pPr algn="just"/>
            <a:r>
              <a:rPr lang="en-GB" altLang="en-US" sz="2400" dirty="0">
                <a:latin typeface="UniversLTStd-Cn"/>
              </a:rPr>
              <a:t>This can be done through the development and implementation of a high-performance culture involving HPWS in which in which performance management plays an important part</a:t>
            </a:r>
          </a:p>
        </p:txBody>
      </p:sp>
      <p:sp>
        <p:nvSpPr>
          <p:cNvPr id="4" name="Date Placeholder 3">
            <a:extLst>
              <a:ext uri="{FF2B5EF4-FFF2-40B4-BE49-F238E27FC236}">
                <a16:creationId xmlns:a16="http://schemas.microsoft.com/office/drawing/2014/main" id="{47BE597C-63DE-79FB-E6DD-226505FE37B5}"/>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3317" name="Slide Number Placeholder 4">
            <a:extLst>
              <a:ext uri="{FF2B5EF4-FFF2-40B4-BE49-F238E27FC236}">
                <a16:creationId xmlns:a16="http://schemas.microsoft.com/office/drawing/2014/main" id="{5C8EB116-77D6-7918-8965-3415F8CC0E3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C9CD69-F2DD-4093-8711-44417F0C85E5}" type="slidenum">
              <a:rPr lang="en-GB" altLang="en-US" smtClean="0">
                <a:solidFill>
                  <a:srgbClr val="898989"/>
                </a:solidFill>
                <a:latin typeface="Myriad Pro"/>
              </a:rPr>
              <a:pPr/>
              <a:t>8</a:t>
            </a:fld>
            <a:endParaRPr lang="en-GB" altLang="en-US">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0F6395D-8BF0-5E85-CF45-537974AA7AC6}"/>
              </a:ext>
            </a:extLst>
          </p:cNvPr>
          <p:cNvSpPr>
            <a:spLocks noGrp="1"/>
          </p:cNvSpPr>
          <p:nvPr>
            <p:ph type="title"/>
          </p:nvPr>
        </p:nvSpPr>
        <p:spPr/>
        <p:txBody>
          <a:bodyPr/>
          <a:lstStyle/>
          <a:p>
            <a:r>
              <a:rPr lang="en-GB" altLang="en-US" sz="2800" dirty="0">
                <a:solidFill>
                  <a:srgbClr val="0070C0"/>
                </a:solidFill>
                <a:latin typeface="MiloOT-Light"/>
              </a:rPr>
              <a:t>High-performance work systems (HPWS)</a:t>
            </a:r>
            <a:endParaRPr lang="en-GB" altLang="en-US" sz="2800" dirty="0">
              <a:solidFill>
                <a:srgbClr val="0070C0"/>
              </a:solidFill>
            </a:endParaRPr>
          </a:p>
        </p:txBody>
      </p:sp>
      <p:sp>
        <p:nvSpPr>
          <p:cNvPr id="14339" name="Content Placeholder 2">
            <a:extLst>
              <a:ext uri="{FF2B5EF4-FFF2-40B4-BE49-F238E27FC236}">
                <a16:creationId xmlns:a16="http://schemas.microsoft.com/office/drawing/2014/main" id="{4B357CA3-0993-B6C2-F970-118C84C17660}"/>
              </a:ext>
            </a:extLst>
          </p:cNvPr>
          <p:cNvSpPr>
            <a:spLocks noGrp="1"/>
          </p:cNvSpPr>
          <p:nvPr>
            <p:ph idx="1"/>
          </p:nvPr>
        </p:nvSpPr>
        <p:spPr>
          <a:xfrm>
            <a:off x="457200" y="1600200"/>
            <a:ext cx="8229600" cy="3916363"/>
          </a:xfrm>
        </p:spPr>
        <p:txBody>
          <a:bodyPr/>
          <a:lstStyle/>
          <a:p>
            <a:r>
              <a:rPr lang="en-GB" altLang="en-US" sz="2400" dirty="0"/>
              <a:t>HPWS are bundles of HR practices that facilitate employee involvement, skill enhancement and motivation.</a:t>
            </a:r>
          </a:p>
          <a:p>
            <a:endParaRPr lang="en-GB" altLang="en-US" sz="2400" dirty="0"/>
          </a:p>
          <a:p>
            <a:r>
              <a:rPr lang="en-GB" altLang="en-US" sz="2400" dirty="0"/>
              <a:t> HPWS provide the means for creating a performance culture.</a:t>
            </a:r>
          </a:p>
          <a:p>
            <a:endParaRPr lang="en-GB" altLang="en-US" sz="2400" dirty="0"/>
          </a:p>
          <a:p>
            <a:r>
              <a:rPr lang="en-GB" altLang="en-US" sz="2400" dirty="0"/>
              <a:t>Can you provide examples of some HPWS ? </a:t>
            </a:r>
          </a:p>
        </p:txBody>
      </p:sp>
      <p:sp>
        <p:nvSpPr>
          <p:cNvPr id="4" name="Date Placeholder 3">
            <a:extLst>
              <a:ext uri="{FF2B5EF4-FFF2-40B4-BE49-F238E27FC236}">
                <a16:creationId xmlns:a16="http://schemas.microsoft.com/office/drawing/2014/main" id="{EE674C5B-0760-6608-5725-0B33BB5E3C2C}"/>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4341" name="Slide Number Placeholder 4">
            <a:extLst>
              <a:ext uri="{FF2B5EF4-FFF2-40B4-BE49-F238E27FC236}">
                <a16:creationId xmlns:a16="http://schemas.microsoft.com/office/drawing/2014/main" id="{0390BA19-05DE-1062-1B66-80D1325334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BB45FB-580E-4540-A9F8-1290C1EF1099}" type="slidenum">
              <a:rPr lang="en-GB" altLang="en-US" smtClean="0">
                <a:solidFill>
                  <a:srgbClr val="898989"/>
                </a:solidFill>
                <a:latin typeface="Myriad Pro"/>
              </a:rPr>
              <a:pPr/>
              <a:t>9</a:t>
            </a:fld>
            <a:endParaRPr lang="en-GB" altLang="en-US">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EBBF023-7E80-CE33-2403-96408B714978}"/>
              </a:ext>
            </a:extLst>
          </p:cNvPr>
          <p:cNvSpPr>
            <a:spLocks noGrp="1"/>
          </p:cNvSpPr>
          <p:nvPr>
            <p:ph type="title"/>
          </p:nvPr>
        </p:nvSpPr>
        <p:spPr/>
        <p:txBody>
          <a:bodyPr/>
          <a:lstStyle/>
          <a:p>
            <a:r>
              <a:rPr lang="en-GB" altLang="en-US" sz="3600">
                <a:solidFill>
                  <a:srgbClr val="0070C0"/>
                </a:solidFill>
                <a:latin typeface="MiloOT-Light"/>
              </a:rPr>
              <a:t>Performance management</a:t>
            </a:r>
            <a:endParaRPr lang="en-GB" altLang="en-US" sz="3600">
              <a:solidFill>
                <a:srgbClr val="0070C0"/>
              </a:solidFill>
            </a:endParaRPr>
          </a:p>
        </p:txBody>
      </p:sp>
      <p:sp>
        <p:nvSpPr>
          <p:cNvPr id="15363" name="Content Placeholder 2">
            <a:extLst>
              <a:ext uri="{FF2B5EF4-FFF2-40B4-BE49-F238E27FC236}">
                <a16:creationId xmlns:a16="http://schemas.microsoft.com/office/drawing/2014/main" id="{C2ED4D6C-6AB4-5D28-3A49-6CE1781A63EF}"/>
              </a:ext>
            </a:extLst>
          </p:cNvPr>
          <p:cNvSpPr>
            <a:spLocks noGrp="1"/>
          </p:cNvSpPr>
          <p:nvPr>
            <p:ph idx="1"/>
          </p:nvPr>
        </p:nvSpPr>
        <p:spPr>
          <a:xfrm>
            <a:off x="457200" y="1600200"/>
            <a:ext cx="8229600" cy="3916363"/>
          </a:xfrm>
        </p:spPr>
        <p:txBody>
          <a:bodyPr/>
          <a:lstStyle/>
          <a:p>
            <a:r>
              <a:rPr lang="en-GB" altLang="en-US" sz="2800" dirty="0">
                <a:latin typeface="UniversLTStd-Cn"/>
              </a:rPr>
              <a:t>Performance management can contribute to the development of a high-performance culture by delivering the message in an organization that high performance is important.</a:t>
            </a:r>
          </a:p>
          <a:p>
            <a:endParaRPr lang="en-GB" altLang="en-US" sz="2800" dirty="0">
              <a:latin typeface="UniversLTStd-Cn"/>
            </a:endParaRPr>
          </a:p>
          <a:p>
            <a:r>
              <a:rPr lang="en-GB" altLang="en-US" sz="2800" dirty="0">
                <a:latin typeface="UniversLTStd-Cn"/>
              </a:rPr>
              <a:t>Do you agree or disagree ?</a:t>
            </a:r>
            <a:endParaRPr lang="en-GB" altLang="en-US" sz="2800" dirty="0"/>
          </a:p>
        </p:txBody>
      </p:sp>
      <p:sp>
        <p:nvSpPr>
          <p:cNvPr id="4" name="Date Placeholder 3">
            <a:extLst>
              <a:ext uri="{FF2B5EF4-FFF2-40B4-BE49-F238E27FC236}">
                <a16:creationId xmlns:a16="http://schemas.microsoft.com/office/drawing/2014/main" id="{E467C2BC-8E5B-5D00-6AD9-FC7C4D15420D}"/>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5365" name="Slide Number Placeholder 4">
            <a:extLst>
              <a:ext uri="{FF2B5EF4-FFF2-40B4-BE49-F238E27FC236}">
                <a16:creationId xmlns:a16="http://schemas.microsoft.com/office/drawing/2014/main" id="{156D8DCA-E572-09B8-ACAB-7D996205D47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0053AB-DEFE-49D5-8B04-111F950CB89B}" type="slidenum">
              <a:rPr lang="en-GB" altLang="en-US" smtClean="0">
                <a:solidFill>
                  <a:srgbClr val="898989"/>
                </a:solidFill>
                <a:latin typeface="Myriad Pro"/>
              </a:rPr>
              <a:pPr/>
              <a:t>10</a:t>
            </a:fld>
            <a:endParaRPr lang="en-GB" altLang="en-US">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DB334E1-F001-A874-F157-E08FC444E15E}"/>
              </a:ext>
            </a:extLst>
          </p:cNvPr>
          <p:cNvSpPr>
            <a:spLocks noGrp="1"/>
          </p:cNvSpPr>
          <p:nvPr>
            <p:ph type="title"/>
          </p:nvPr>
        </p:nvSpPr>
        <p:spPr/>
        <p:txBody>
          <a:bodyPr/>
          <a:lstStyle/>
          <a:p>
            <a:r>
              <a:rPr lang="en-GB" altLang="en-US" sz="3600">
                <a:solidFill>
                  <a:srgbClr val="0070C0"/>
                </a:solidFill>
                <a:latin typeface="MiloOT-Light"/>
              </a:rPr>
              <a:t>The contribution of HR</a:t>
            </a:r>
            <a:endParaRPr lang="en-GB" altLang="en-US" sz="3600">
              <a:solidFill>
                <a:srgbClr val="0070C0"/>
              </a:solidFill>
            </a:endParaRPr>
          </a:p>
        </p:txBody>
      </p:sp>
      <p:sp>
        <p:nvSpPr>
          <p:cNvPr id="16387" name="Content Placeholder 2">
            <a:extLst>
              <a:ext uri="{FF2B5EF4-FFF2-40B4-BE49-F238E27FC236}">
                <a16:creationId xmlns:a16="http://schemas.microsoft.com/office/drawing/2014/main" id="{EBF799BA-EB66-BAAD-374D-70B533E29051}"/>
              </a:ext>
            </a:extLst>
          </p:cNvPr>
          <p:cNvSpPr>
            <a:spLocks noGrp="1"/>
          </p:cNvSpPr>
          <p:nvPr>
            <p:ph idx="1"/>
          </p:nvPr>
        </p:nvSpPr>
        <p:spPr>
          <a:xfrm>
            <a:off x="457200" y="1600200"/>
            <a:ext cx="8229600" cy="3916363"/>
          </a:xfrm>
        </p:spPr>
        <p:txBody>
          <a:bodyPr/>
          <a:lstStyle/>
          <a:p>
            <a:r>
              <a:rPr lang="en-GB" altLang="en-US" sz="2400">
                <a:solidFill>
                  <a:srgbClr val="000000"/>
                </a:solidFill>
                <a:latin typeface="UniversLTStd-Cn"/>
              </a:rPr>
              <a:t>HR can contribute to enhancing organizational  performance by providing insight on the performance issues affecting the organization and its employees.</a:t>
            </a:r>
          </a:p>
          <a:p>
            <a:endParaRPr lang="en-GB" altLang="en-US" sz="2400" b="1">
              <a:solidFill>
                <a:srgbClr val="3B73BA"/>
              </a:solidFill>
              <a:latin typeface="MiloOT-Bold"/>
            </a:endParaRPr>
          </a:p>
          <a:p>
            <a:r>
              <a:rPr lang="en-GB" altLang="en-US" sz="2400">
                <a:solidFill>
                  <a:srgbClr val="000000"/>
                </a:solidFill>
                <a:latin typeface="UniversLTStd-Cn"/>
              </a:rPr>
              <a:t>HR can contribute to enhancing organizational performance by providing insight on the performance issues affecting the organization and its employees.</a:t>
            </a:r>
          </a:p>
        </p:txBody>
      </p:sp>
      <p:sp>
        <p:nvSpPr>
          <p:cNvPr id="4" name="Date Placeholder 3">
            <a:extLst>
              <a:ext uri="{FF2B5EF4-FFF2-40B4-BE49-F238E27FC236}">
                <a16:creationId xmlns:a16="http://schemas.microsoft.com/office/drawing/2014/main" id="{2E42584F-E410-5599-5CE2-E24AB33EE813}"/>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6389" name="Slide Number Placeholder 4">
            <a:extLst>
              <a:ext uri="{FF2B5EF4-FFF2-40B4-BE49-F238E27FC236}">
                <a16:creationId xmlns:a16="http://schemas.microsoft.com/office/drawing/2014/main" id="{31CF333D-2DAC-8513-64CF-2A3F26301B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097368-533E-40C9-A753-ADFFD193488D}" type="slidenum">
              <a:rPr lang="en-GB" altLang="en-US" smtClean="0">
                <a:solidFill>
                  <a:srgbClr val="898989"/>
                </a:solidFill>
                <a:latin typeface="Myriad Pro"/>
              </a:rPr>
              <a:pPr/>
              <a:t>11</a:t>
            </a:fld>
            <a:endParaRPr lang="en-GB" altLang="en-US">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4324F71-09D5-C60C-616B-EE176E45684D}"/>
              </a:ext>
            </a:extLst>
          </p:cNvPr>
          <p:cNvSpPr>
            <a:spLocks noGrp="1"/>
          </p:cNvSpPr>
          <p:nvPr>
            <p:ph type="title"/>
          </p:nvPr>
        </p:nvSpPr>
        <p:spPr/>
        <p:txBody>
          <a:bodyPr/>
          <a:lstStyle/>
          <a:p>
            <a:r>
              <a:rPr lang="en-GB" altLang="en-US"/>
              <a:t>Discussion Activity</a:t>
            </a:r>
          </a:p>
        </p:txBody>
      </p:sp>
      <p:sp>
        <p:nvSpPr>
          <p:cNvPr id="17411" name="Content Placeholder 2">
            <a:extLst>
              <a:ext uri="{FF2B5EF4-FFF2-40B4-BE49-F238E27FC236}">
                <a16:creationId xmlns:a16="http://schemas.microsoft.com/office/drawing/2014/main" id="{75953EE1-268B-DD3D-6903-9BCAFFE2C439}"/>
              </a:ext>
            </a:extLst>
          </p:cNvPr>
          <p:cNvSpPr>
            <a:spLocks noGrp="1"/>
          </p:cNvSpPr>
          <p:nvPr>
            <p:ph idx="1"/>
          </p:nvPr>
        </p:nvSpPr>
        <p:spPr>
          <a:xfrm>
            <a:off x="457200" y="1600200"/>
            <a:ext cx="8229600" cy="3916363"/>
          </a:xfrm>
        </p:spPr>
        <p:txBody>
          <a:bodyPr/>
          <a:lstStyle/>
          <a:p>
            <a:r>
              <a:rPr lang="en-GB" altLang="en-US" sz="1800" b="1">
                <a:solidFill>
                  <a:srgbClr val="3B73BA"/>
                </a:solidFill>
                <a:latin typeface="MiloOT-Bold"/>
              </a:rPr>
              <a:t>Discuss in your small groups the below</a:t>
            </a:r>
          </a:p>
          <a:p>
            <a:endParaRPr lang="en-GB" altLang="en-US" sz="1800" b="1">
              <a:solidFill>
                <a:srgbClr val="3B73BA"/>
              </a:solidFill>
              <a:latin typeface="MiloOT-Bold"/>
            </a:endParaRPr>
          </a:p>
          <a:p>
            <a:r>
              <a:rPr lang="en-GB" altLang="en-US" sz="2400">
                <a:solidFill>
                  <a:srgbClr val="000000"/>
                </a:solidFill>
                <a:latin typeface="SabonLTStd-Roman"/>
              </a:rPr>
              <a:t>How does HRM make an impact on performance?</a:t>
            </a:r>
          </a:p>
          <a:p>
            <a:endParaRPr lang="en-GB" altLang="en-US" sz="2400">
              <a:solidFill>
                <a:srgbClr val="000000"/>
              </a:solidFill>
              <a:latin typeface="SabonLTStd-Roman"/>
            </a:endParaRPr>
          </a:p>
          <a:p>
            <a:r>
              <a:rPr lang="en-GB" altLang="en-US" sz="2400">
                <a:solidFill>
                  <a:srgbClr val="000000"/>
                </a:solidFill>
                <a:latin typeface="SabonLTStd-Roman"/>
              </a:rPr>
              <a:t>Research and Provide at least two examples from the Industry and highlight the key points</a:t>
            </a:r>
          </a:p>
          <a:p>
            <a:endParaRPr lang="en-GB" altLang="en-US" sz="2400">
              <a:solidFill>
                <a:srgbClr val="000000"/>
              </a:solidFill>
              <a:latin typeface="SabonLTStd-Roman"/>
            </a:endParaRPr>
          </a:p>
          <a:p>
            <a:r>
              <a:rPr lang="en-GB" altLang="en-US" sz="2400">
                <a:solidFill>
                  <a:srgbClr val="000000"/>
                </a:solidFill>
                <a:latin typeface="SabonLTStd-Roman"/>
              </a:rPr>
              <a:t>Be prepared to discuss and debate based on your research</a:t>
            </a:r>
          </a:p>
        </p:txBody>
      </p:sp>
      <p:sp>
        <p:nvSpPr>
          <p:cNvPr id="4" name="Date Placeholder 3">
            <a:extLst>
              <a:ext uri="{FF2B5EF4-FFF2-40B4-BE49-F238E27FC236}">
                <a16:creationId xmlns:a16="http://schemas.microsoft.com/office/drawing/2014/main" id="{0F8376DE-5835-669A-4B36-4ECF83CF2ED1}"/>
              </a:ext>
            </a:extLst>
          </p:cNvPr>
          <p:cNvSpPr>
            <a:spLocks noGrp="1"/>
          </p:cNvSpPr>
          <p:nvPr>
            <p:ph type="dt" sz="quarter" idx="10"/>
          </p:nvPr>
        </p:nvSpPr>
        <p:spPr/>
        <p:txBody>
          <a:bodyPr/>
          <a:lstStyle/>
          <a:p>
            <a:pPr>
              <a:defRPr/>
            </a:pPr>
            <a:fld id="{15268DF8-2FE3-43EC-BD75-3FF36714AA41}" type="datetime1">
              <a:rPr lang="en-GB" altLang="en-US" smtClean="0"/>
              <a:pPr>
                <a:defRPr/>
              </a:pPr>
              <a:t>12/06/2024</a:t>
            </a:fld>
            <a:endParaRPr lang="en-GB" altLang="en-US"/>
          </a:p>
        </p:txBody>
      </p:sp>
      <p:sp>
        <p:nvSpPr>
          <p:cNvPr id="17413" name="Slide Number Placeholder 4">
            <a:extLst>
              <a:ext uri="{FF2B5EF4-FFF2-40B4-BE49-F238E27FC236}">
                <a16:creationId xmlns:a16="http://schemas.microsoft.com/office/drawing/2014/main" id="{04028BBA-FAED-7019-4EB2-E7C852C4F0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9F7D42-1754-49C4-8E00-5813FCB21E66}" type="slidenum">
              <a:rPr lang="en-GB" altLang="en-US" smtClean="0">
                <a:solidFill>
                  <a:srgbClr val="898989"/>
                </a:solidFill>
                <a:latin typeface="Myriad Pro"/>
              </a:rPr>
              <a:pPr/>
              <a:t>12</a:t>
            </a:fld>
            <a:endParaRPr lang="en-GB" altLang="en-US">
              <a:solidFill>
                <a:srgbClr val="898989"/>
              </a:solidFill>
              <a:latin typeface="Myriad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9BFF-2393-0F9C-9947-C3073CB376AC}"/>
              </a:ext>
            </a:extLst>
          </p:cNvPr>
          <p:cNvSpPr>
            <a:spLocks noGrp="1"/>
          </p:cNvSpPr>
          <p:nvPr>
            <p:ph type="title"/>
          </p:nvPr>
        </p:nvSpPr>
        <p:spPr>
          <a:xfrm>
            <a:off x="457200" y="274638"/>
            <a:ext cx="8229600" cy="850106"/>
          </a:xfrm>
        </p:spPr>
        <p:txBody>
          <a:bodyPr/>
          <a:lstStyle/>
          <a:p>
            <a:r>
              <a:rPr lang="en-GB" sz="3200" b="0" i="0" u="none" strike="noStrike" baseline="0" dirty="0">
                <a:solidFill>
                  <a:srgbClr val="0070C0"/>
                </a:solidFill>
                <a:latin typeface="MiloOT-Light"/>
              </a:rPr>
              <a:t>The HR delivery model</a:t>
            </a:r>
            <a:endParaRPr lang="en-GB" sz="3200" dirty="0">
              <a:solidFill>
                <a:srgbClr val="0070C0"/>
              </a:solidFill>
            </a:endParaRPr>
          </a:p>
        </p:txBody>
      </p:sp>
      <p:sp>
        <p:nvSpPr>
          <p:cNvPr id="3" name="Content Placeholder 2">
            <a:extLst>
              <a:ext uri="{FF2B5EF4-FFF2-40B4-BE49-F238E27FC236}">
                <a16:creationId xmlns:a16="http://schemas.microsoft.com/office/drawing/2014/main" id="{2005B2B5-CB01-D920-9AB0-BF880FCD46CC}"/>
              </a:ext>
            </a:extLst>
          </p:cNvPr>
          <p:cNvSpPr>
            <a:spLocks noGrp="1"/>
          </p:cNvSpPr>
          <p:nvPr>
            <p:ph idx="1"/>
          </p:nvPr>
        </p:nvSpPr>
        <p:spPr>
          <a:xfrm>
            <a:off x="457200" y="1340768"/>
            <a:ext cx="8229600" cy="4176465"/>
          </a:xfrm>
        </p:spPr>
        <p:txBody>
          <a:bodyPr/>
          <a:lstStyle/>
          <a:p>
            <a:pPr algn="l"/>
            <a:r>
              <a:rPr lang="en-GB" sz="2000" b="0" i="0" u="none" strike="noStrike" baseline="0" dirty="0">
                <a:latin typeface="UniversLTStd-Cn"/>
              </a:rPr>
              <a:t>The HR delivery model describes how those services are delivered by the HR function.</a:t>
            </a:r>
          </a:p>
          <a:p>
            <a:pPr algn="l"/>
            <a:r>
              <a:rPr lang="en-GB" sz="2000" b="0" i="0" u="none" strike="noStrike" baseline="0" dirty="0">
                <a:latin typeface="UniversLTStd-Cn"/>
              </a:rPr>
              <a:t> The best-known model was produced by Ulrich in 1998; he suggested that HR could be delivered by specialists in four ways: </a:t>
            </a:r>
          </a:p>
          <a:p>
            <a:pPr algn="l"/>
            <a:r>
              <a:rPr lang="en-GB" sz="2000" b="0" i="0" u="none" strike="noStrike" baseline="0" dirty="0">
                <a:latin typeface="UniversLTStd-Cn"/>
              </a:rPr>
              <a:t>1.strategic partner</a:t>
            </a:r>
          </a:p>
          <a:p>
            <a:pPr algn="l"/>
            <a:r>
              <a:rPr lang="en-GB" sz="2000" dirty="0">
                <a:latin typeface="UniversLTStd-Cn"/>
              </a:rPr>
              <a:t>2.</a:t>
            </a:r>
            <a:r>
              <a:rPr lang="en-GB" sz="2000" b="0" i="0" u="none" strike="noStrike" baseline="0" dirty="0">
                <a:latin typeface="UniversLTStd-Cn"/>
              </a:rPr>
              <a:t> administrative expert</a:t>
            </a:r>
          </a:p>
          <a:p>
            <a:pPr algn="l"/>
            <a:r>
              <a:rPr lang="en-GB" sz="2000" b="0" i="0" u="none" strike="noStrike" baseline="0" dirty="0">
                <a:latin typeface="UniversLTStd-Cn"/>
              </a:rPr>
              <a:t>3. employee champion and</a:t>
            </a:r>
          </a:p>
          <a:p>
            <a:pPr algn="l"/>
            <a:r>
              <a:rPr lang="en-GB" sz="2000" dirty="0">
                <a:latin typeface="UniversLTStd-Cn"/>
              </a:rPr>
              <a:t>4.</a:t>
            </a:r>
            <a:r>
              <a:rPr lang="en-GB" sz="2000" b="0" i="0" u="none" strike="noStrike" baseline="0" dirty="0">
                <a:latin typeface="UniversLTStd-Cn"/>
              </a:rPr>
              <a:t> change agent.</a:t>
            </a:r>
          </a:p>
          <a:p>
            <a:pPr algn="l"/>
            <a:endParaRPr lang="en-GB" sz="2000" dirty="0">
              <a:latin typeface="UniversLTStd-Cn"/>
            </a:endParaRPr>
          </a:p>
          <a:p>
            <a:pPr algn="l"/>
            <a:r>
              <a:rPr lang="en-GB" sz="2000" dirty="0">
                <a:latin typeface="UniversLTStd-Cn"/>
              </a:rPr>
              <a:t>For Further reading </a:t>
            </a:r>
          </a:p>
          <a:p>
            <a:pPr algn="l"/>
            <a:r>
              <a:rPr lang="en-GB" sz="2000" dirty="0">
                <a:hlinkClick r:id="rId2"/>
              </a:rPr>
              <a:t>https://uk.indeed.com/career-advice/career-development/ulrich-model</a:t>
            </a:r>
            <a:endParaRPr lang="en-GB" sz="2000" dirty="0"/>
          </a:p>
          <a:p>
            <a:pPr algn="l"/>
            <a:endParaRPr lang="en-GB" sz="2000" dirty="0"/>
          </a:p>
        </p:txBody>
      </p:sp>
      <p:sp>
        <p:nvSpPr>
          <p:cNvPr id="4" name="Date Placeholder 3">
            <a:extLst>
              <a:ext uri="{FF2B5EF4-FFF2-40B4-BE49-F238E27FC236}">
                <a16:creationId xmlns:a16="http://schemas.microsoft.com/office/drawing/2014/main" id="{63732806-8421-3CE9-2C0B-7069C961A7D9}"/>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ECAAB7EF-217F-266B-7D4B-6B40979AC753}"/>
              </a:ext>
            </a:extLst>
          </p:cNvPr>
          <p:cNvSpPr>
            <a:spLocks noGrp="1"/>
          </p:cNvSpPr>
          <p:nvPr>
            <p:ph type="sldNum" sz="quarter" idx="12"/>
          </p:nvPr>
        </p:nvSpPr>
        <p:spPr/>
        <p:txBody>
          <a:bodyPr/>
          <a:lstStyle/>
          <a:p>
            <a:pPr>
              <a:defRPr/>
            </a:pPr>
            <a:fld id="{5AAC4B12-5E10-4C8D-B2EB-240193E429A4}" type="slidenum">
              <a:rPr lang="en-GB" altLang="en-US" smtClean="0"/>
              <a:pPr>
                <a:defRPr/>
              </a:pPr>
              <a:t>13</a:t>
            </a:fld>
            <a:endParaRPr lang="en-GB" altLang="en-US"/>
          </a:p>
        </p:txBody>
      </p:sp>
    </p:spTree>
    <p:extLst>
      <p:ext uri="{BB962C8B-B14F-4D97-AF65-F5344CB8AC3E}">
        <p14:creationId xmlns:p14="http://schemas.microsoft.com/office/powerpoint/2010/main" val="2337598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66383-A67C-DBDE-934C-187F437337F2}"/>
              </a:ext>
            </a:extLst>
          </p:cNvPr>
          <p:cNvSpPr>
            <a:spLocks noGrp="1"/>
          </p:cNvSpPr>
          <p:nvPr>
            <p:ph type="title"/>
          </p:nvPr>
        </p:nvSpPr>
        <p:spPr/>
        <p:txBody>
          <a:bodyPr/>
          <a:lstStyle/>
          <a:p>
            <a:r>
              <a:rPr lang="en-GB" sz="3200" b="0" i="0" u="none" strike="noStrike" baseline="0" dirty="0">
                <a:solidFill>
                  <a:srgbClr val="0070C0"/>
                </a:solidFill>
                <a:latin typeface="MiloOT-Light"/>
              </a:rPr>
              <a:t>The ‘three-legged stool’ model of</a:t>
            </a:r>
            <a:br>
              <a:rPr lang="en-GB" sz="3200" b="0" i="0" u="none" strike="noStrike" baseline="0" dirty="0">
                <a:solidFill>
                  <a:srgbClr val="0070C0"/>
                </a:solidFill>
                <a:latin typeface="MiloOT-Light"/>
              </a:rPr>
            </a:br>
            <a:r>
              <a:rPr lang="en-GB" sz="3200" b="0" i="0" u="none" strike="noStrike" baseline="0" dirty="0">
                <a:solidFill>
                  <a:srgbClr val="0070C0"/>
                </a:solidFill>
                <a:latin typeface="MiloOT-Light"/>
              </a:rPr>
              <a:t>the HR function</a:t>
            </a:r>
            <a:endParaRPr lang="en-GB" sz="3200" dirty="0">
              <a:solidFill>
                <a:srgbClr val="0070C0"/>
              </a:solidFill>
            </a:endParaRPr>
          </a:p>
        </p:txBody>
      </p:sp>
      <p:sp>
        <p:nvSpPr>
          <p:cNvPr id="3" name="Content Placeholder 2">
            <a:extLst>
              <a:ext uri="{FF2B5EF4-FFF2-40B4-BE49-F238E27FC236}">
                <a16:creationId xmlns:a16="http://schemas.microsoft.com/office/drawing/2014/main" id="{77F5C2D1-F3C9-3ABF-6811-96B73593275E}"/>
              </a:ext>
            </a:extLst>
          </p:cNvPr>
          <p:cNvSpPr>
            <a:spLocks noGrp="1"/>
          </p:cNvSpPr>
          <p:nvPr>
            <p:ph idx="1"/>
          </p:nvPr>
        </p:nvSpPr>
        <p:spPr/>
        <p:txBody>
          <a:bodyPr/>
          <a:lstStyle/>
          <a:p>
            <a:pPr algn="l"/>
            <a:r>
              <a:rPr lang="en-GB" sz="2400" b="0" i="0" u="none" strike="noStrike" baseline="0" dirty="0">
                <a:latin typeface="UniversLTStd-Cn"/>
              </a:rPr>
              <a:t>This model identifies three areas of HR activity:</a:t>
            </a:r>
          </a:p>
          <a:p>
            <a:pPr algn="l"/>
            <a:endParaRPr lang="en-GB" sz="2400" b="0" i="0" u="none" strike="noStrike" baseline="0" dirty="0">
              <a:latin typeface="UniversLTStd-Cn"/>
            </a:endParaRPr>
          </a:p>
          <a:p>
            <a:pPr algn="l"/>
            <a:r>
              <a:rPr lang="en-GB" sz="2400" b="0" i="0" u="none" strike="noStrike" baseline="0" dirty="0">
                <a:latin typeface="UniversLTStd-Cn"/>
              </a:rPr>
              <a:t>1.Centres of Expertise</a:t>
            </a:r>
          </a:p>
          <a:p>
            <a:pPr algn="l"/>
            <a:r>
              <a:rPr lang="en-GB" sz="2400" dirty="0">
                <a:latin typeface="UniversLTStd-Cn"/>
              </a:rPr>
              <a:t>2.</a:t>
            </a:r>
            <a:r>
              <a:rPr lang="en-GB" sz="2400" b="0" i="0" u="none" strike="noStrike" baseline="0" dirty="0">
                <a:latin typeface="UniversLTStd-Cn"/>
              </a:rPr>
              <a:t> Strategic Business Partners</a:t>
            </a:r>
          </a:p>
          <a:p>
            <a:pPr algn="l"/>
            <a:r>
              <a:rPr lang="en-GB" sz="2400" b="0" i="0" u="none" strike="noStrike" baseline="0" dirty="0">
                <a:latin typeface="UniversLTStd-Cn"/>
              </a:rPr>
              <a:t>3.Shared Service Centres.</a:t>
            </a:r>
            <a:endParaRPr lang="en-GB" sz="2400" dirty="0"/>
          </a:p>
        </p:txBody>
      </p:sp>
      <p:sp>
        <p:nvSpPr>
          <p:cNvPr id="4" name="Date Placeholder 3">
            <a:extLst>
              <a:ext uri="{FF2B5EF4-FFF2-40B4-BE49-F238E27FC236}">
                <a16:creationId xmlns:a16="http://schemas.microsoft.com/office/drawing/2014/main" id="{DF8364EF-7357-1F0B-4B01-AABACCFAE95E}"/>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4A6D88FF-351B-0316-BBC8-1D58E5C53FD6}"/>
              </a:ext>
            </a:extLst>
          </p:cNvPr>
          <p:cNvSpPr>
            <a:spLocks noGrp="1"/>
          </p:cNvSpPr>
          <p:nvPr>
            <p:ph type="sldNum" sz="quarter" idx="12"/>
          </p:nvPr>
        </p:nvSpPr>
        <p:spPr/>
        <p:txBody>
          <a:bodyPr/>
          <a:lstStyle/>
          <a:p>
            <a:pPr>
              <a:defRPr/>
            </a:pPr>
            <a:fld id="{5AAC4B12-5E10-4C8D-B2EB-240193E429A4}" type="slidenum">
              <a:rPr lang="en-GB" altLang="en-US" smtClean="0"/>
              <a:pPr>
                <a:defRPr/>
              </a:pPr>
              <a:t>14</a:t>
            </a:fld>
            <a:endParaRPr lang="en-GB" altLang="en-US"/>
          </a:p>
        </p:txBody>
      </p:sp>
    </p:spTree>
    <p:extLst>
      <p:ext uri="{BB962C8B-B14F-4D97-AF65-F5344CB8AC3E}">
        <p14:creationId xmlns:p14="http://schemas.microsoft.com/office/powerpoint/2010/main" val="2267014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C5C3-0189-4BB9-BCEE-37FE413488DC}"/>
              </a:ext>
            </a:extLst>
          </p:cNvPr>
          <p:cNvSpPr>
            <a:spLocks noGrp="1"/>
          </p:cNvSpPr>
          <p:nvPr>
            <p:ph type="title"/>
          </p:nvPr>
        </p:nvSpPr>
        <p:spPr/>
        <p:txBody>
          <a:bodyPr/>
          <a:lstStyle/>
          <a:p>
            <a:r>
              <a:rPr lang="en-GB" sz="3200" b="0" i="0" u="none" strike="noStrike" baseline="0" dirty="0">
                <a:solidFill>
                  <a:srgbClr val="0070C0"/>
                </a:solidFill>
                <a:latin typeface="MiloOT-Light"/>
              </a:rPr>
              <a:t>Roles of HR professionals</a:t>
            </a:r>
            <a:endParaRPr lang="en-GB" sz="3200" dirty="0">
              <a:solidFill>
                <a:srgbClr val="0070C0"/>
              </a:solidFill>
            </a:endParaRPr>
          </a:p>
        </p:txBody>
      </p:sp>
      <p:sp>
        <p:nvSpPr>
          <p:cNvPr id="3" name="Content Placeholder 2">
            <a:extLst>
              <a:ext uri="{FF2B5EF4-FFF2-40B4-BE49-F238E27FC236}">
                <a16:creationId xmlns:a16="http://schemas.microsoft.com/office/drawing/2014/main" id="{6AE8BD70-C413-EB36-B75B-2AB61AF8B622}"/>
              </a:ext>
            </a:extLst>
          </p:cNvPr>
          <p:cNvSpPr>
            <a:spLocks noGrp="1"/>
          </p:cNvSpPr>
          <p:nvPr>
            <p:ph idx="1"/>
          </p:nvPr>
        </p:nvSpPr>
        <p:spPr/>
        <p:txBody>
          <a:bodyPr/>
          <a:lstStyle/>
          <a:p>
            <a:pPr algn="l"/>
            <a:endParaRPr lang="en-GB" sz="1800" b="0" i="0" u="none" strike="noStrike" baseline="0" dirty="0">
              <a:latin typeface="UniversLTStd-Cn"/>
            </a:endParaRPr>
          </a:p>
          <a:p>
            <a:pPr algn="l"/>
            <a:r>
              <a:rPr lang="en-GB" sz="2400" b="0" i="0" u="none" strike="noStrike" baseline="0" dirty="0">
                <a:latin typeface="UniversLTStd-Cn"/>
              </a:rPr>
              <a:t>They can act as business partners, strategists, innovators, change agents, internal consultants, facilitators and coaches</a:t>
            </a:r>
            <a:endParaRPr lang="en-GB" sz="2400" dirty="0"/>
          </a:p>
        </p:txBody>
      </p:sp>
      <p:sp>
        <p:nvSpPr>
          <p:cNvPr id="4" name="Date Placeholder 3">
            <a:extLst>
              <a:ext uri="{FF2B5EF4-FFF2-40B4-BE49-F238E27FC236}">
                <a16:creationId xmlns:a16="http://schemas.microsoft.com/office/drawing/2014/main" id="{D9913573-4AF6-276E-1537-6F42AFD5E4FD}"/>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574D775F-0F98-560E-1C42-51D7608B3580}"/>
              </a:ext>
            </a:extLst>
          </p:cNvPr>
          <p:cNvSpPr>
            <a:spLocks noGrp="1"/>
          </p:cNvSpPr>
          <p:nvPr>
            <p:ph type="sldNum" sz="quarter" idx="12"/>
          </p:nvPr>
        </p:nvSpPr>
        <p:spPr/>
        <p:txBody>
          <a:bodyPr/>
          <a:lstStyle/>
          <a:p>
            <a:pPr>
              <a:defRPr/>
            </a:pPr>
            <a:fld id="{5AAC4B12-5E10-4C8D-B2EB-240193E429A4}" type="slidenum">
              <a:rPr lang="en-GB" altLang="en-US" smtClean="0"/>
              <a:pPr>
                <a:defRPr/>
              </a:pPr>
              <a:t>15</a:t>
            </a:fld>
            <a:endParaRPr lang="en-GB" altLang="en-US"/>
          </a:p>
        </p:txBody>
      </p:sp>
    </p:spTree>
    <p:extLst>
      <p:ext uri="{BB962C8B-B14F-4D97-AF65-F5344CB8AC3E}">
        <p14:creationId xmlns:p14="http://schemas.microsoft.com/office/powerpoint/2010/main" val="3597986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EDD6-9CF0-A9A9-EC5F-1E4A7F9A4873}"/>
              </a:ext>
            </a:extLst>
          </p:cNvPr>
          <p:cNvSpPr>
            <a:spLocks noGrp="1"/>
          </p:cNvSpPr>
          <p:nvPr>
            <p:ph type="title"/>
          </p:nvPr>
        </p:nvSpPr>
        <p:spPr>
          <a:xfrm>
            <a:off x="457200" y="274638"/>
            <a:ext cx="8229600" cy="850106"/>
          </a:xfrm>
        </p:spPr>
        <p:txBody>
          <a:bodyPr/>
          <a:lstStyle/>
          <a:p>
            <a:r>
              <a:rPr lang="en-GB" sz="3600" b="1" i="0" u="none" strike="noStrike" baseline="0" dirty="0">
                <a:solidFill>
                  <a:srgbClr val="0070C0"/>
                </a:solidFill>
                <a:latin typeface="MiloOT-BoldIta"/>
              </a:rPr>
              <a:t>What it means to be an HR</a:t>
            </a:r>
            <a:br>
              <a:rPr lang="en-GB" sz="3600" b="1" i="0" u="none" strike="noStrike" baseline="0" dirty="0">
                <a:solidFill>
                  <a:srgbClr val="0070C0"/>
                </a:solidFill>
                <a:latin typeface="MiloOT-BoldIta"/>
              </a:rPr>
            </a:br>
            <a:r>
              <a:rPr lang="en-GB" sz="3600" b="1" i="0" u="none" strike="noStrike" baseline="0" dirty="0">
                <a:solidFill>
                  <a:srgbClr val="0070C0"/>
                </a:solidFill>
                <a:latin typeface="MiloOT-BoldIta"/>
              </a:rPr>
              <a:t>professional</a:t>
            </a:r>
            <a:endParaRPr lang="en-GB" sz="3600" dirty="0">
              <a:solidFill>
                <a:srgbClr val="0070C0"/>
              </a:solidFill>
            </a:endParaRPr>
          </a:p>
        </p:txBody>
      </p:sp>
      <p:sp>
        <p:nvSpPr>
          <p:cNvPr id="3" name="Content Placeholder 2">
            <a:extLst>
              <a:ext uri="{FF2B5EF4-FFF2-40B4-BE49-F238E27FC236}">
                <a16:creationId xmlns:a16="http://schemas.microsoft.com/office/drawing/2014/main" id="{C489C58B-3F93-640C-6D01-686DC5797A4A}"/>
              </a:ext>
            </a:extLst>
          </p:cNvPr>
          <p:cNvSpPr>
            <a:spLocks noGrp="1"/>
          </p:cNvSpPr>
          <p:nvPr>
            <p:ph idx="1"/>
          </p:nvPr>
        </p:nvSpPr>
        <p:spPr/>
        <p:txBody>
          <a:bodyPr/>
          <a:lstStyle/>
          <a:p>
            <a:pPr algn="l"/>
            <a:r>
              <a:rPr lang="en-GB" sz="2000" b="0" i="0" u="none" strike="noStrike" baseline="0" dirty="0">
                <a:solidFill>
                  <a:srgbClr val="000000"/>
                </a:solidFill>
                <a:latin typeface="SabonLTStd-Roman"/>
              </a:rPr>
              <a:t>Professionalism in HR means working in accordance with a professional ethos. As suggested by Fletcher (2004) this is characterized by:</a:t>
            </a:r>
          </a:p>
          <a:p>
            <a:pPr algn="l"/>
            <a:endParaRPr lang="en-GB" sz="2000" b="0" i="0" u="none" strike="noStrike" baseline="0" dirty="0">
              <a:solidFill>
                <a:srgbClr val="000000"/>
              </a:solidFill>
              <a:latin typeface="SabonLTStd-Roman"/>
            </a:endParaRP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the possession of specialized knowledge and skills;</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power and status based on expertise;</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self-discipline and adherence to some aspirational performance standards;</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the opportunity to display high levels of autonomy;</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the ability to apply some independence of judgement;</a:t>
            </a:r>
          </a:p>
          <a:p>
            <a:pPr algn="l"/>
            <a:r>
              <a:rPr lang="en-GB" sz="2000" b="0" i="0" u="none" strike="noStrike" baseline="0" dirty="0">
                <a:solidFill>
                  <a:srgbClr val="F57821"/>
                </a:solidFill>
                <a:latin typeface="ZapfDingbatsStd"/>
              </a:rPr>
              <a:t>●● </a:t>
            </a:r>
            <a:r>
              <a:rPr lang="en-GB" sz="2000" b="0" i="0" u="none" strike="noStrike" baseline="0" dirty="0">
                <a:solidFill>
                  <a:srgbClr val="000000"/>
                </a:solidFill>
                <a:latin typeface="SabonLTStd-Roman"/>
              </a:rPr>
              <a:t>operating, and being guided by, a code of ethics.</a:t>
            </a:r>
            <a:endParaRPr lang="en-GB" sz="2000" dirty="0"/>
          </a:p>
        </p:txBody>
      </p:sp>
      <p:sp>
        <p:nvSpPr>
          <p:cNvPr id="4" name="Date Placeholder 3">
            <a:extLst>
              <a:ext uri="{FF2B5EF4-FFF2-40B4-BE49-F238E27FC236}">
                <a16:creationId xmlns:a16="http://schemas.microsoft.com/office/drawing/2014/main" id="{E3F59607-9318-C8EC-22EC-21E77CDD4534}"/>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D164A3E5-292A-4200-71B2-00861A69B8D5}"/>
              </a:ext>
            </a:extLst>
          </p:cNvPr>
          <p:cNvSpPr>
            <a:spLocks noGrp="1"/>
          </p:cNvSpPr>
          <p:nvPr>
            <p:ph type="sldNum" sz="quarter" idx="12"/>
          </p:nvPr>
        </p:nvSpPr>
        <p:spPr/>
        <p:txBody>
          <a:bodyPr/>
          <a:lstStyle/>
          <a:p>
            <a:pPr>
              <a:defRPr/>
            </a:pPr>
            <a:fld id="{5AAC4B12-5E10-4C8D-B2EB-240193E429A4}" type="slidenum">
              <a:rPr lang="en-GB" altLang="en-US" smtClean="0"/>
              <a:pPr>
                <a:defRPr/>
              </a:pPr>
              <a:t>16</a:t>
            </a:fld>
            <a:endParaRPr lang="en-GB" altLang="en-US"/>
          </a:p>
        </p:txBody>
      </p:sp>
    </p:spTree>
    <p:extLst>
      <p:ext uri="{BB962C8B-B14F-4D97-AF65-F5344CB8AC3E}">
        <p14:creationId xmlns:p14="http://schemas.microsoft.com/office/powerpoint/2010/main" val="3813998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DC8F7-DA78-A8CC-8BE9-D6BA042216A0}"/>
              </a:ext>
            </a:extLst>
          </p:cNvPr>
          <p:cNvSpPr>
            <a:spLocks noGrp="1"/>
          </p:cNvSpPr>
          <p:nvPr>
            <p:ph type="title"/>
          </p:nvPr>
        </p:nvSpPr>
        <p:spPr/>
        <p:txBody>
          <a:bodyPr/>
          <a:lstStyle/>
          <a:p>
            <a:r>
              <a:rPr lang="en-GB" sz="3200" b="0" i="0" u="none" strike="noStrike" baseline="0" dirty="0">
                <a:solidFill>
                  <a:srgbClr val="0070C0"/>
                </a:solidFill>
                <a:latin typeface="MiloOT-Light"/>
              </a:rPr>
              <a:t>Professionalism in HR</a:t>
            </a:r>
            <a:endParaRPr lang="en-GB" sz="3200" dirty="0">
              <a:solidFill>
                <a:srgbClr val="0070C0"/>
              </a:solidFill>
            </a:endParaRPr>
          </a:p>
        </p:txBody>
      </p:sp>
      <p:sp>
        <p:nvSpPr>
          <p:cNvPr id="3" name="Content Placeholder 2">
            <a:extLst>
              <a:ext uri="{FF2B5EF4-FFF2-40B4-BE49-F238E27FC236}">
                <a16:creationId xmlns:a16="http://schemas.microsoft.com/office/drawing/2014/main" id="{C81EFB5B-A878-75EC-7340-B4735CDB3C10}"/>
              </a:ext>
            </a:extLst>
          </p:cNvPr>
          <p:cNvSpPr>
            <a:spLocks noGrp="1"/>
          </p:cNvSpPr>
          <p:nvPr>
            <p:ph idx="1"/>
          </p:nvPr>
        </p:nvSpPr>
        <p:spPr/>
        <p:txBody>
          <a:bodyPr/>
          <a:lstStyle/>
          <a:p>
            <a:pPr algn="l"/>
            <a:r>
              <a:rPr lang="en-GB" sz="2400" b="0" i="0" u="none" strike="noStrike" baseline="0" dirty="0">
                <a:latin typeface="Myriad Pro"/>
              </a:rPr>
              <a:t>Professionalism is defined generally as the conduct exhibited by people who are providing advice and services that require expertise and that meet defined or generally accepted standards of behaviour.</a:t>
            </a:r>
          </a:p>
          <a:p>
            <a:pPr algn="l"/>
            <a:endParaRPr lang="en-GB" sz="2400" dirty="0">
              <a:latin typeface="Myriad Pro"/>
            </a:endParaRPr>
          </a:p>
          <a:p>
            <a:pPr algn="l"/>
            <a:r>
              <a:rPr lang="en-GB" sz="2400" b="0" i="0" u="none" strike="noStrike" baseline="0" dirty="0">
                <a:latin typeface="Myriad Pro"/>
              </a:rPr>
              <a:t> HR professionals are required to uphold the standards laid down by their professional body, the CIPD, but they must also adhere to their own ethical values</a:t>
            </a:r>
            <a:r>
              <a:rPr lang="en-GB" sz="1800" b="0" i="0" u="none" strike="noStrike" baseline="0" dirty="0">
                <a:latin typeface="UniversLTStd-Cn"/>
              </a:rPr>
              <a:t>.</a:t>
            </a:r>
            <a:endParaRPr lang="en-GB" dirty="0"/>
          </a:p>
        </p:txBody>
      </p:sp>
      <p:sp>
        <p:nvSpPr>
          <p:cNvPr id="4" name="Date Placeholder 3">
            <a:extLst>
              <a:ext uri="{FF2B5EF4-FFF2-40B4-BE49-F238E27FC236}">
                <a16:creationId xmlns:a16="http://schemas.microsoft.com/office/drawing/2014/main" id="{F18D18C2-1D96-1A66-1A14-71E30A531DA1}"/>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6963ADBE-0607-B711-BB6A-E444613E78F6}"/>
              </a:ext>
            </a:extLst>
          </p:cNvPr>
          <p:cNvSpPr>
            <a:spLocks noGrp="1"/>
          </p:cNvSpPr>
          <p:nvPr>
            <p:ph type="sldNum" sz="quarter" idx="12"/>
          </p:nvPr>
        </p:nvSpPr>
        <p:spPr/>
        <p:txBody>
          <a:bodyPr/>
          <a:lstStyle/>
          <a:p>
            <a:pPr>
              <a:defRPr/>
            </a:pPr>
            <a:fld id="{5AAC4B12-5E10-4C8D-B2EB-240193E429A4}" type="slidenum">
              <a:rPr lang="en-GB" altLang="en-US" smtClean="0"/>
              <a:pPr>
                <a:defRPr/>
              </a:pPr>
              <a:t>17</a:t>
            </a:fld>
            <a:endParaRPr lang="en-GB" altLang="en-US"/>
          </a:p>
        </p:txBody>
      </p:sp>
    </p:spTree>
    <p:extLst>
      <p:ext uri="{BB962C8B-B14F-4D97-AF65-F5344CB8AC3E}">
        <p14:creationId xmlns:p14="http://schemas.microsoft.com/office/powerpoint/2010/main" val="2639732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0936-9606-4920-8729-4251EF0E5BBA}"/>
              </a:ext>
            </a:extLst>
          </p:cNvPr>
          <p:cNvSpPr>
            <a:spLocks noGrp="1"/>
          </p:cNvSpPr>
          <p:nvPr>
            <p:ph type="title"/>
          </p:nvPr>
        </p:nvSpPr>
        <p:spPr/>
        <p:txBody>
          <a:bodyPr/>
          <a:lstStyle/>
          <a:p>
            <a:r>
              <a:rPr lang="en-GB" sz="3200" b="0" i="0" u="none" strike="noStrike" baseline="0" dirty="0">
                <a:solidFill>
                  <a:srgbClr val="0070C0"/>
                </a:solidFill>
                <a:latin typeface="MiloOT-Light"/>
              </a:rPr>
              <a:t>The HR role of line managers</a:t>
            </a:r>
            <a:endParaRPr lang="en-GB" sz="3200" dirty="0">
              <a:solidFill>
                <a:srgbClr val="0070C0"/>
              </a:solidFill>
            </a:endParaRPr>
          </a:p>
        </p:txBody>
      </p:sp>
      <p:sp>
        <p:nvSpPr>
          <p:cNvPr id="3" name="Content Placeholder 2">
            <a:extLst>
              <a:ext uri="{FF2B5EF4-FFF2-40B4-BE49-F238E27FC236}">
                <a16:creationId xmlns:a16="http://schemas.microsoft.com/office/drawing/2014/main" id="{09A7868F-19E9-6B5D-9712-B87B53FF67A6}"/>
              </a:ext>
            </a:extLst>
          </p:cNvPr>
          <p:cNvSpPr>
            <a:spLocks noGrp="1"/>
          </p:cNvSpPr>
          <p:nvPr>
            <p:ph idx="1"/>
          </p:nvPr>
        </p:nvSpPr>
        <p:spPr/>
        <p:txBody>
          <a:bodyPr/>
          <a:lstStyle/>
          <a:p>
            <a:pPr algn="l"/>
            <a:r>
              <a:rPr lang="en-GB" sz="2800" b="0" i="0" u="none" strike="noStrike" baseline="0" dirty="0">
                <a:latin typeface="Myriad Pro"/>
              </a:rPr>
              <a:t>Line managers play a crucial role in implementing HR policies, but they are not always committed or qualified to do so.</a:t>
            </a:r>
            <a:endParaRPr lang="en-GB" sz="2800" dirty="0">
              <a:latin typeface="Myriad Pro"/>
            </a:endParaRPr>
          </a:p>
        </p:txBody>
      </p:sp>
      <p:sp>
        <p:nvSpPr>
          <p:cNvPr id="4" name="Date Placeholder 3">
            <a:extLst>
              <a:ext uri="{FF2B5EF4-FFF2-40B4-BE49-F238E27FC236}">
                <a16:creationId xmlns:a16="http://schemas.microsoft.com/office/drawing/2014/main" id="{7BC621F8-3094-FB78-6A1C-E969D0DA6C44}"/>
              </a:ext>
            </a:extLst>
          </p:cNvPr>
          <p:cNvSpPr>
            <a:spLocks noGrp="1"/>
          </p:cNvSpPr>
          <p:nvPr>
            <p:ph type="dt" sz="half" idx="10"/>
          </p:nvPr>
        </p:nvSpPr>
        <p:spPr/>
        <p:txBody>
          <a:bodyPr/>
          <a:lstStyle/>
          <a:p>
            <a:pPr>
              <a:defRPr/>
            </a:pPr>
            <a:fld id="{4F399441-DF5E-43A1-907C-EEE51D832205}" type="datetime1">
              <a:rPr lang="en-GB" altLang="en-US" smtClean="0"/>
              <a:pPr>
                <a:defRPr/>
              </a:pPr>
              <a:t>12/06/2024</a:t>
            </a:fld>
            <a:endParaRPr lang="en-GB" altLang="en-US"/>
          </a:p>
        </p:txBody>
      </p:sp>
      <p:sp>
        <p:nvSpPr>
          <p:cNvPr id="5" name="Slide Number Placeholder 4">
            <a:extLst>
              <a:ext uri="{FF2B5EF4-FFF2-40B4-BE49-F238E27FC236}">
                <a16:creationId xmlns:a16="http://schemas.microsoft.com/office/drawing/2014/main" id="{C523C4F4-93E3-3BDA-37F5-7CFD29BBC62E}"/>
              </a:ext>
            </a:extLst>
          </p:cNvPr>
          <p:cNvSpPr>
            <a:spLocks noGrp="1"/>
          </p:cNvSpPr>
          <p:nvPr>
            <p:ph type="sldNum" sz="quarter" idx="12"/>
          </p:nvPr>
        </p:nvSpPr>
        <p:spPr/>
        <p:txBody>
          <a:bodyPr/>
          <a:lstStyle/>
          <a:p>
            <a:pPr>
              <a:defRPr/>
            </a:pPr>
            <a:fld id="{5AAC4B12-5E10-4C8D-B2EB-240193E429A4}" type="slidenum">
              <a:rPr lang="en-GB" altLang="en-US" smtClean="0"/>
              <a:pPr>
                <a:defRPr/>
              </a:pPr>
              <a:t>18</a:t>
            </a:fld>
            <a:endParaRPr lang="en-GB" altLang="en-US"/>
          </a:p>
        </p:txBody>
      </p:sp>
    </p:spTree>
    <p:extLst>
      <p:ext uri="{BB962C8B-B14F-4D97-AF65-F5344CB8AC3E}">
        <p14:creationId xmlns:p14="http://schemas.microsoft.com/office/powerpoint/2010/main" val="1829640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F4D3CD7-9AEA-66C2-DAF0-1A3256B79668}"/>
              </a:ext>
            </a:extLst>
          </p:cNvPr>
          <p:cNvSpPr>
            <a:spLocks noGrp="1"/>
          </p:cNvSpPr>
          <p:nvPr>
            <p:ph type="title"/>
          </p:nvPr>
        </p:nvSpPr>
        <p:spPr/>
        <p:txBody>
          <a:bodyPr/>
          <a:lstStyle/>
          <a:p>
            <a:r>
              <a:rPr lang="en-GB" altLang="en-US" dirty="0"/>
              <a:t>Sources</a:t>
            </a:r>
          </a:p>
        </p:txBody>
      </p:sp>
      <p:sp>
        <p:nvSpPr>
          <p:cNvPr id="39939" name="Content Placeholder 2">
            <a:extLst>
              <a:ext uri="{FF2B5EF4-FFF2-40B4-BE49-F238E27FC236}">
                <a16:creationId xmlns:a16="http://schemas.microsoft.com/office/drawing/2014/main" id="{961BE9A9-1559-10EB-8821-000549B0DAC0}"/>
              </a:ext>
            </a:extLst>
          </p:cNvPr>
          <p:cNvSpPr>
            <a:spLocks noGrp="1"/>
          </p:cNvSpPr>
          <p:nvPr>
            <p:ph idx="1"/>
          </p:nvPr>
        </p:nvSpPr>
        <p:spPr>
          <a:xfrm>
            <a:off x="457200" y="1600200"/>
            <a:ext cx="8229600" cy="3916363"/>
          </a:xfrm>
        </p:spPr>
        <p:txBody>
          <a:bodyPr/>
          <a:lstStyle/>
          <a:p>
            <a:pPr algn="just"/>
            <a:r>
              <a:rPr lang="en-GB" sz="18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18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18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pPr marL="0" indent="0">
              <a:buNone/>
            </a:pPr>
            <a:endParaRPr lang="en-GB" altLang="en-US" dirty="0"/>
          </a:p>
        </p:txBody>
      </p:sp>
      <p:sp>
        <p:nvSpPr>
          <p:cNvPr id="4" name="Date Placeholder 3">
            <a:extLst>
              <a:ext uri="{FF2B5EF4-FFF2-40B4-BE49-F238E27FC236}">
                <a16:creationId xmlns:a16="http://schemas.microsoft.com/office/drawing/2014/main" id="{230FC173-191C-8785-9D78-F52A3922E0C5}"/>
              </a:ext>
            </a:extLst>
          </p:cNvPr>
          <p:cNvSpPr>
            <a:spLocks noGrp="1"/>
          </p:cNvSpPr>
          <p:nvPr>
            <p:ph type="dt" sz="quarter" idx="10"/>
          </p:nvPr>
        </p:nvSpPr>
        <p:spPr/>
        <p:txBody>
          <a:bodyPr/>
          <a:lstStyle/>
          <a:p>
            <a:pPr>
              <a:defRPr/>
            </a:pPr>
            <a:fld id="{65F879B5-8B38-4995-BAE4-F31F1A034C4F}" type="datetime1">
              <a:rPr lang="en-GB" altLang="en-US" smtClean="0"/>
              <a:pPr>
                <a:defRPr/>
              </a:pPr>
              <a:t>12/06/2024</a:t>
            </a:fld>
            <a:endParaRPr lang="en-GB" altLang="en-US"/>
          </a:p>
        </p:txBody>
      </p:sp>
      <p:sp>
        <p:nvSpPr>
          <p:cNvPr id="39941" name="Slide Number Placeholder 4">
            <a:extLst>
              <a:ext uri="{FF2B5EF4-FFF2-40B4-BE49-F238E27FC236}">
                <a16:creationId xmlns:a16="http://schemas.microsoft.com/office/drawing/2014/main" id="{2FE34D3F-2147-12BA-DA0C-73C536749A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BA1CC-E388-4305-9DE7-846B0D806E78}"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9F44DE51-5A69-46BC-B459-7EC49F1FB838}">
  <ds:schemaRefs>
    <ds:schemaRef ds:uri="http://schemas.microsoft.com/sharepoint/v3/contenttype/forms"/>
  </ds:schemaRefs>
</ds:datastoreItem>
</file>

<file path=customXml/itemProps2.xml><?xml version="1.0" encoding="utf-8"?>
<ds:datastoreItem xmlns:ds="http://schemas.openxmlformats.org/officeDocument/2006/customXml" ds:itemID="{EB649BE4-2228-4608-A0E5-B4EE872B2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786044-B4C8-4AD3-BE4A-7333246F9D1A}">
  <ds:schemaRefs>
    <ds:schemaRef ds:uri="0d4f6ffa-9f28-4e2a-a23f-4264c91c95c3"/>
    <ds:schemaRef ds:uri="http://schemas.microsoft.com/office/2006/documentManagement/types"/>
    <ds:schemaRef ds:uri="a5bd8bae-d77b-4579-b242-1f3afbf66184"/>
    <ds:schemaRef ds:uri="http://schemas.microsoft.com/office/2006/metadata/properties"/>
    <ds:schemaRef ds:uri="http://schemas.openxmlformats.org/package/2006/metadata/core-properties"/>
    <ds:schemaRef ds:uri="http://purl.org/dc/dcmitype/"/>
    <ds:schemaRef ds:uri="http://www.w3.org/XML/1998/namespace"/>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PPT template</Template>
  <TotalTime>1311</TotalTime>
  <Words>1044</Words>
  <Application>Microsoft Office PowerPoint</Application>
  <PresentationFormat>On-screen Show (4:3)</PresentationFormat>
  <Paragraphs>139</Paragraphs>
  <Slides>20</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20</vt:i4>
      </vt:variant>
    </vt:vector>
  </HeadingPairs>
  <TitlesOfParts>
    <vt:vector size="34" baseType="lpstr">
      <vt:lpstr>Arial</vt:lpstr>
      <vt:lpstr>MiloOT-Bold</vt:lpstr>
      <vt:lpstr>MiloOT-BoldIta</vt:lpstr>
      <vt:lpstr>MiloOT-Light</vt:lpstr>
      <vt:lpstr>Myriad Pro</vt:lpstr>
      <vt:lpstr>SabonLTStd-Italic</vt:lpstr>
      <vt:lpstr>SabonLTStd-Roman</vt:lpstr>
      <vt:lpstr>Symbol</vt:lpstr>
      <vt:lpstr>UniversLTStd-Cn</vt:lpstr>
      <vt:lpstr>UniversLTStd-CnObl</vt:lpstr>
      <vt:lpstr>Verdana</vt:lpstr>
      <vt:lpstr>Wingdings</vt:lpstr>
      <vt:lpstr>ZapfDingbatsStd</vt:lpstr>
      <vt:lpstr>20140311PresentationUWTSDTemplate</vt:lpstr>
      <vt:lpstr>LCBB5004  </vt:lpstr>
      <vt:lpstr>Learning outcomes</vt:lpstr>
      <vt:lpstr>The Impact of HR</vt:lpstr>
      <vt:lpstr>Research evidence</vt:lpstr>
      <vt:lpstr>Discussion Activity</vt:lpstr>
      <vt:lpstr>Explanations of how HRM makes an impact</vt:lpstr>
      <vt:lpstr>An explanation of the impact of HRM is based on three propositions</vt:lpstr>
      <vt:lpstr>Developing a high-performance culture</vt:lpstr>
      <vt:lpstr>High-performance work systems (HPWS)</vt:lpstr>
      <vt:lpstr>Performance management</vt:lpstr>
      <vt:lpstr>The contribution of HR</vt:lpstr>
      <vt:lpstr>Discussion Activity</vt:lpstr>
      <vt:lpstr>The HR delivery model</vt:lpstr>
      <vt:lpstr>The ‘three-legged stool’ model of the HR function</vt:lpstr>
      <vt:lpstr>Roles of HR professionals</vt:lpstr>
      <vt:lpstr>What it means to be an HR professional</vt:lpstr>
      <vt:lpstr>Professionalism in HR</vt:lpstr>
      <vt:lpstr>The HR role of line managers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68</cp:revision>
  <cp:lastPrinted>1601-01-01T00:00:00Z</cp:lastPrinted>
  <dcterms:created xsi:type="dcterms:W3CDTF">2002-10-07T19:43:58Z</dcterms:created>
  <dcterms:modified xsi:type="dcterms:W3CDTF">2024-06-12T08:31:40Z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