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63887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topic; explain importance of understanding different change approaches in organisations.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features of planned change; reference Lewin's model and structured methodologies.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emergent change as adaptive; emphasise learning, complexity theory, and decentralised decision-making.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Venn diagram to highlight similarities and differences; ask students for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through Lewin’s model; give practical examples of unfreeze-change-refreeze.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emergent cycle; connect to continuous improvement and agile thinking.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NHS case; highlight planned, centralised, milestone-driven change.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Spotify case; illustrate emergent, iterative change and agile squads.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Compare both cases; emphasise context-dependency and suitability of approaches.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to use the references; advise students on deeper readings.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Planned Change vs Emergent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Teaching Presentation with Diagrams and Case Studies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Planned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Characteristics</a:t>
            </a:r>
          </a:p>
          <a:p>
            <a:pPr lvl="1"/>
            <a:r>
              <a:t>Structured and deliberate process</a:t>
            </a:r>
          </a:p>
          <a:p>
            <a:pPr lvl="1"/>
            <a:r>
              <a:t>Predefined steps and timelines</a:t>
            </a:r>
          </a:p>
          <a:p>
            <a:pPr lvl="1"/>
            <a:r>
              <a:t>Top-down implementation</a:t>
            </a:r>
          </a:p>
          <a:p>
            <a:pPr lvl="1"/>
            <a:r>
              <a:t>Based on models such as Lewin's 3-Step Model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Emergent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Characteristics</a:t>
            </a:r>
          </a:p>
          <a:p>
            <a:pPr lvl="1"/>
            <a:r>
              <a:t>Adaptive and flexible</a:t>
            </a:r>
          </a:p>
          <a:p>
            <a:pPr lvl="1"/>
            <a:r>
              <a:t>Evolutionary and ongoing</a:t>
            </a:r>
          </a:p>
          <a:p>
            <a:pPr lvl="1"/>
            <a:r>
              <a:t>Bottom-up involvement</a:t>
            </a:r>
          </a:p>
          <a:p>
            <a:pPr lvl="1"/>
            <a:r>
              <a:t>Driven by learning and experimentation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Comparison Diagram (Venn)</a:t>
            </a:r>
          </a:p>
        </p:txBody>
      </p:sp>
      <p:sp>
        <p:nvSpPr>
          <p:cNvPr id="3" name="Oval 2"/>
          <p:cNvSpPr/>
          <p:nvPr/>
        </p:nvSpPr>
        <p:spPr>
          <a:xfrm>
            <a:off x="237325" y="1828800"/>
            <a:ext cx="4592941" cy="2743200"/>
          </a:xfrm>
          <a:prstGeom prst="ellipse">
            <a:avLst/>
          </a:prstGeom>
          <a:solidFill>
            <a:srgbClr val="0080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3643639" y="1731077"/>
            <a:ext cx="4960095" cy="2743200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186626" y="2286000"/>
            <a:ext cx="247733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000" dirty="0"/>
              <a:t>Planned Change:</a:t>
            </a:r>
          </a:p>
          <a:p>
            <a:r>
              <a:rPr sz="2000" dirty="0"/>
              <a:t>- Structured</a:t>
            </a:r>
          </a:p>
          <a:p>
            <a:r>
              <a:rPr sz="2000" dirty="0"/>
              <a:t>- Predictable</a:t>
            </a:r>
          </a:p>
          <a:p>
            <a:r>
              <a:rPr sz="2000" dirty="0"/>
              <a:t>- Top-down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64101" y="2189673"/>
            <a:ext cx="2096536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 dirty="0"/>
              <a:t>Emergent Change:</a:t>
            </a:r>
          </a:p>
          <a:p>
            <a:r>
              <a:rPr sz="2000" dirty="0"/>
              <a:t>- Adaptive</a:t>
            </a:r>
          </a:p>
          <a:p>
            <a:r>
              <a:rPr sz="2000" dirty="0"/>
              <a:t>- Responsive</a:t>
            </a:r>
          </a:p>
          <a:p>
            <a:r>
              <a:rPr sz="2000" dirty="0"/>
              <a:t>- Bottom-up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94560" y="3657600"/>
            <a:ext cx="5741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 dirty="0"/>
              <a:t>Both aim to manage </a:t>
            </a:r>
            <a:r>
              <a:rPr sz="2400" b="1" dirty="0" err="1"/>
              <a:t>organisational</a:t>
            </a:r>
            <a:r>
              <a:rPr sz="2400" b="1" dirty="0"/>
              <a:t> change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Planned Change Model (Lewin)</a:t>
            </a:r>
          </a:p>
        </p:txBody>
      </p:sp>
      <p:sp>
        <p:nvSpPr>
          <p:cNvPr id="3" name="Rectangle 2"/>
          <p:cNvSpPr/>
          <p:nvPr/>
        </p:nvSpPr>
        <p:spPr>
          <a:xfrm>
            <a:off x="731520" y="1828800"/>
            <a:ext cx="1828800" cy="914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Unfreeze</a:t>
            </a:r>
          </a:p>
        </p:txBody>
      </p:sp>
      <p:sp>
        <p:nvSpPr>
          <p:cNvPr id="4" name="Rectangle 3"/>
          <p:cNvSpPr/>
          <p:nvPr/>
        </p:nvSpPr>
        <p:spPr>
          <a:xfrm>
            <a:off x="2926080" y="1828800"/>
            <a:ext cx="1828800" cy="914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Change</a:t>
            </a:r>
          </a:p>
        </p:txBody>
      </p:sp>
      <p:sp>
        <p:nvSpPr>
          <p:cNvPr id="5" name="Rectangle 4"/>
          <p:cNvSpPr/>
          <p:nvPr/>
        </p:nvSpPr>
        <p:spPr>
          <a:xfrm>
            <a:off x="5120640" y="1828800"/>
            <a:ext cx="1828800" cy="9144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Refreeze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Emergent Change Cycle</a:t>
            </a:r>
          </a:p>
        </p:txBody>
      </p:sp>
      <p:sp>
        <p:nvSpPr>
          <p:cNvPr id="3" name="Oval 2"/>
          <p:cNvSpPr/>
          <p:nvPr/>
        </p:nvSpPr>
        <p:spPr>
          <a:xfrm>
            <a:off x="1765979" y="1828800"/>
            <a:ext cx="6847529" cy="4202052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2400" b="1" dirty="0"/>
              <a:t>Sense → Respond → Learn → Adapt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Planned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Digital Transformation (UK)</a:t>
            </a:r>
          </a:p>
          <a:p>
            <a:pPr lvl="1"/>
            <a:r>
              <a:t>Large-scale, centrally planned IT and process overhaul</a:t>
            </a:r>
          </a:p>
          <a:p>
            <a:pPr lvl="1"/>
            <a:r>
              <a:t>Structured phases with predefined milestones</a:t>
            </a:r>
          </a:p>
          <a:p>
            <a:pPr lvl="1"/>
            <a:r>
              <a:t>Used structured project management methodologies</a:t>
            </a:r>
          </a:p>
          <a:p>
            <a:pPr lvl="1"/>
            <a:r>
              <a:t>Outcome: Improved patient data accessibility and coordination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Emergent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Spotify's Agile Squad Model</a:t>
            </a:r>
          </a:p>
          <a:p>
            <a:pPr lvl="1"/>
            <a:r>
              <a:t>Change evolved organically as teams experimented with agile methods</a:t>
            </a:r>
          </a:p>
          <a:p>
            <a:pPr lvl="1"/>
            <a:r>
              <a:t>No top-down mandate; teams iterated practices over time</a:t>
            </a:r>
          </a:p>
          <a:p>
            <a:pPr lvl="1"/>
            <a:r>
              <a:t>Highly adaptive and continuously evolving structure</a:t>
            </a:r>
          </a:p>
          <a:p>
            <a:pPr lvl="1"/>
            <a:r>
              <a:t>Outcome: Scalable, innovative, autonomous team culture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vs Spotify</a:t>
            </a:r>
          </a:p>
          <a:p>
            <a:pPr lvl="1"/>
            <a:r>
              <a:t>NHS: Structured, predictable change—planned methodology</a:t>
            </a:r>
          </a:p>
          <a:p>
            <a:pPr lvl="1"/>
            <a:r>
              <a:t>Spotify: Evolutionary, continuously adapting—emergent approach</a:t>
            </a:r>
          </a:p>
          <a:p>
            <a:pPr lvl="1"/>
            <a:r>
              <a:t>Both successful but suited to different contexts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Academic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Burnes, B. (2017). Managing Change. Pearson.</a:t>
            </a:r>
          </a:p>
          <a:p>
            <a:pPr lvl="1"/>
            <a:r>
              <a:t>Kotter, J. P. (1996). Leading Change. Harvard Business School Press.</a:t>
            </a:r>
          </a:p>
          <a:p>
            <a:pPr lvl="1"/>
            <a:r>
              <a:t>Stacey, R. (2011). Strategic Management and Organisational Dynamics. Pearson.</a:t>
            </a:r>
          </a:p>
          <a:p>
            <a:pPr lvl="1"/>
            <a:r>
              <a:t>Weick, K. (2000). Emergent Change as a Universal in Organisations. Sage.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399</Words>
  <Application>Microsoft Office PowerPoint</Application>
  <PresentationFormat>On-screen Show (4:3)</PresentationFormat>
  <Paragraphs>62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Planned Change vs Emergent Change</vt:lpstr>
      <vt:lpstr>Planned Change</vt:lpstr>
      <vt:lpstr>Emergent Change</vt:lpstr>
      <vt:lpstr>Comparison Diagram (Venn)</vt:lpstr>
      <vt:lpstr>Planned Change Model (Lewin)</vt:lpstr>
      <vt:lpstr>Emergent Change Cycle</vt:lpstr>
      <vt:lpstr>Case Study: Planned Change</vt:lpstr>
      <vt:lpstr>Case Study: Emergent Change</vt:lpstr>
      <vt:lpstr>Case Study Comparison</vt:lpstr>
      <vt:lpstr>Academic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3</cp:revision>
  <dcterms:created xsi:type="dcterms:W3CDTF">2013-01-27T09:14:16Z</dcterms:created>
  <dcterms:modified xsi:type="dcterms:W3CDTF">2026-01-29T11:28:55Z</dcterms:modified>
  <cp:category/>
</cp:coreProperties>
</file>