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7"/>
  </p:notesMasterIdLst>
  <p:sldIdLst>
    <p:sldId id="256" r:id="rId2"/>
    <p:sldId id="257" r:id="rId3"/>
    <p:sldId id="327" r:id="rId4"/>
    <p:sldId id="367" r:id="rId5"/>
    <p:sldId id="334" r:id="rId6"/>
    <p:sldId id="336" r:id="rId7"/>
    <p:sldId id="340" r:id="rId8"/>
    <p:sldId id="347" r:id="rId9"/>
    <p:sldId id="348" r:id="rId10"/>
    <p:sldId id="349" r:id="rId11"/>
    <p:sldId id="368" r:id="rId12"/>
    <p:sldId id="351" r:id="rId13"/>
    <p:sldId id="352" r:id="rId14"/>
    <p:sldId id="353" r:id="rId15"/>
    <p:sldId id="369" r:id="rId16"/>
    <p:sldId id="370" r:id="rId17"/>
    <p:sldId id="371" r:id="rId18"/>
    <p:sldId id="372" r:id="rId19"/>
    <p:sldId id="373" r:id="rId20"/>
    <p:sldId id="379" r:id="rId21"/>
    <p:sldId id="380" r:id="rId22"/>
    <p:sldId id="381" r:id="rId23"/>
    <p:sldId id="382" r:id="rId24"/>
    <p:sldId id="387" r:id="rId25"/>
    <p:sldId id="391" r:id="rId26"/>
    <p:sldId id="389" r:id="rId27"/>
    <p:sldId id="390" r:id="rId28"/>
    <p:sldId id="392" r:id="rId29"/>
    <p:sldId id="393" r:id="rId30"/>
    <p:sldId id="394" r:id="rId31"/>
    <p:sldId id="395" r:id="rId32"/>
    <p:sldId id="396" r:id="rId33"/>
    <p:sldId id="354" r:id="rId34"/>
    <p:sldId id="355" r:id="rId35"/>
    <p:sldId id="356" r:id="rId36"/>
    <p:sldId id="357" r:id="rId37"/>
    <p:sldId id="398" r:id="rId38"/>
    <p:sldId id="399" r:id="rId39"/>
    <p:sldId id="400" r:id="rId40"/>
    <p:sldId id="401" r:id="rId41"/>
    <p:sldId id="402" r:id="rId42"/>
    <p:sldId id="403" r:id="rId43"/>
    <p:sldId id="404" r:id="rId44"/>
    <p:sldId id="405" r:id="rId45"/>
    <p:sldId id="406" r:id="rId4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16"/>
    <p:restoredTop sz="90141" autoAdjust="0"/>
  </p:normalViewPr>
  <p:slideViewPr>
    <p:cSldViewPr snapToGrid="0" snapToObjects="1">
      <p:cViewPr varScale="1">
        <p:scale>
          <a:sx n="100" d="100"/>
          <a:sy n="100" d="100"/>
        </p:scale>
        <p:origin x="162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45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4E6DE7-0931-E440-92F8-A49F4784B70D}" type="datetimeFigureOut">
              <a:rPr lang="en-US" smtClean="0"/>
              <a:pPr/>
              <a:t>3/1/2020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1106D2D-6029-F644-AD88-6C38667094C4}" type="slidenum">
              <a:rPr lang="en-US" smtClean="0"/>
              <a:pPr/>
              <a:t>‹#›</a:t>
            </a:fld>
            <a:endParaRPr lang="en-US"/>
          </a:p>
        </p:txBody>
      </p:sp>
    </p:spTree>
    <p:extLst>
      <p:ext uri="{BB962C8B-B14F-4D97-AF65-F5344CB8AC3E}">
        <p14:creationId xmlns:p14="http://schemas.microsoft.com/office/powerpoint/2010/main" val="37563035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1106D2D-6029-F644-AD88-6C38667094C4}" type="slidenum">
              <a:rPr lang="en-US" smtClean="0"/>
              <a:pPr/>
              <a:t>31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5" name="Footer Placeholder 4"/>
          <p:cNvSpPr>
            <a:spLocks noGrp="1"/>
          </p:cNvSpPr>
          <p:nvPr>
            <p:ph type="ftr" sz="quarter" idx="11"/>
          </p:nvPr>
        </p:nvSpPr>
        <p:spPr/>
        <p:txBody>
          <a:bodyPr/>
          <a:lstStyle/>
          <a:p>
            <a:r>
              <a:rPr lang="en-GB"/>
              <a:t>Innovation &amp; Entrepreneurship 3e by Bessant &amp; Tidd</a:t>
            </a:r>
            <a:endParaRPr lang="en-US" dirty="0"/>
          </a:p>
        </p:txBody>
      </p:sp>
      <p:sp>
        <p:nvSpPr>
          <p:cNvPr id="6" name="Slide Number Placeholder 5"/>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5" name="Footer Placeholder 4"/>
          <p:cNvSpPr>
            <a:spLocks noGrp="1"/>
          </p:cNvSpPr>
          <p:nvPr>
            <p:ph type="ftr" sz="quarter" idx="11"/>
          </p:nvPr>
        </p:nvSpPr>
        <p:spPr/>
        <p:txBody>
          <a:bodyPr/>
          <a:lstStyle/>
          <a:p>
            <a:r>
              <a:rPr lang="en-GB"/>
              <a:t>Innovation &amp; Entrepreneurship 3e by Bessant &amp; Tidd</a:t>
            </a:r>
            <a:endParaRPr lang="en-US" dirty="0"/>
          </a:p>
        </p:txBody>
      </p:sp>
      <p:sp>
        <p:nvSpPr>
          <p:cNvPr id="6" name="Slide Number Placeholder 5"/>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5" name="Footer Placeholder 4"/>
          <p:cNvSpPr>
            <a:spLocks noGrp="1"/>
          </p:cNvSpPr>
          <p:nvPr>
            <p:ph type="ftr" sz="quarter" idx="11"/>
          </p:nvPr>
        </p:nvSpPr>
        <p:spPr/>
        <p:txBody>
          <a:bodyPr/>
          <a:lstStyle/>
          <a:p>
            <a:r>
              <a:rPr lang="en-GB"/>
              <a:t>Innovation &amp; Entrepreneurship 3e by Bessant &amp; Tidd</a:t>
            </a:r>
            <a:endParaRPr lang="en-US" dirty="0"/>
          </a:p>
        </p:txBody>
      </p:sp>
      <p:sp>
        <p:nvSpPr>
          <p:cNvPr id="6" name="Slide Number Placeholder 5"/>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r>
              <a:rPr lang="en-US"/>
              <a:t>©2015 John Wiley and Sons     </a:t>
            </a:r>
            <a:endParaRPr lang="en-US" dirty="0"/>
          </a:p>
        </p:txBody>
      </p:sp>
      <p:sp>
        <p:nvSpPr>
          <p:cNvPr id="6" name="Footer Placeholder 5"/>
          <p:cNvSpPr>
            <a:spLocks noGrp="1"/>
          </p:cNvSpPr>
          <p:nvPr>
            <p:ph type="ftr" sz="quarter" idx="11"/>
          </p:nvPr>
        </p:nvSpPr>
        <p:spPr/>
        <p:txBody>
          <a:bodyPr/>
          <a:lstStyle/>
          <a:p>
            <a:r>
              <a:rPr lang="en-GB"/>
              <a:t>Innovation &amp; Entrepreneurship 3e by Bessant &amp; Tidd</a:t>
            </a:r>
            <a:endParaRPr lang="en-US" dirty="0"/>
          </a:p>
        </p:txBody>
      </p:sp>
      <p:sp>
        <p:nvSpPr>
          <p:cNvPr id="7" name="Slide Number Placeholder 6"/>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r>
              <a:rPr lang="en-US"/>
              <a:t>©2015 John Wiley and Sons     </a:t>
            </a:r>
            <a:endParaRPr lang="en-US" dirty="0"/>
          </a:p>
        </p:txBody>
      </p:sp>
      <p:sp>
        <p:nvSpPr>
          <p:cNvPr id="8" name="Footer Placeholder 7"/>
          <p:cNvSpPr>
            <a:spLocks noGrp="1"/>
          </p:cNvSpPr>
          <p:nvPr>
            <p:ph type="ftr" sz="quarter" idx="11"/>
          </p:nvPr>
        </p:nvSpPr>
        <p:spPr/>
        <p:txBody>
          <a:bodyPr/>
          <a:lstStyle/>
          <a:p>
            <a:r>
              <a:rPr lang="en-GB"/>
              <a:t>Innovation &amp; Entrepreneurship 3e by Bessant &amp; Tidd</a:t>
            </a:r>
            <a:endParaRPr lang="en-US" dirty="0"/>
          </a:p>
        </p:txBody>
      </p:sp>
      <p:sp>
        <p:nvSpPr>
          <p:cNvPr id="9" name="Slide Number Placeholder 8"/>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r>
              <a:rPr lang="en-US"/>
              <a:t>©2015 John Wiley and Sons     </a:t>
            </a:r>
            <a:endParaRPr lang="en-US" dirty="0"/>
          </a:p>
        </p:txBody>
      </p:sp>
      <p:sp>
        <p:nvSpPr>
          <p:cNvPr id="4" name="Footer Placeholder 3"/>
          <p:cNvSpPr>
            <a:spLocks noGrp="1"/>
          </p:cNvSpPr>
          <p:nvPr>
            <p:ph type="ftr" sz="quarter" idx="11"/>
          </p:nvPr>
        </p:nvSpPr>
        <p:spPr/>
        <p:txBody>
          <a:bodyPr/>
          <a:lstStyle/>
          <a:p>
            <a:r>
              <a:rPr lang="en-GB"/>
              <a:t>Innovation &amp; Entrepreneurship 3e by Bessant &amp; Tidd</a:t>
            </a:r>
            <a:endParaRPr lang="en-US" dirty="0"/>
          </a:p>
        </p:txBody>
      </p:sp>
      <p:sp>
        <p:nvSpPr>
          <p:cNvPr id="5" name="Slide Number Placeholder 4"/>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©2015 John Wiley and Sons     </a:t>
            </a:r>
            <a:endParaRPr lang="en-US" dirty="0"/>
          </a:p>
        </p:txBody>
      </p:sp>
      <p:sp>
        <p:nvSpPr>
          <p:cNvPr id="3" name="Footer Placeholder 2"/>
          <p:cNvSpPr>
            <a:spLocks noGrp="1"/>
          </p:cNvSpPr>
          <p:nvPr>
            <p:ph type="ftr" sz="quarter" idx="11"/>
          </p:nvPr>
        </p:nvSpPr>
        <p:spPr/>
        <p:txBody>
          <a:bodyPr/>
          <a:lstStyle/>
          <a:p>
            <a:r>
              <a:rPr lang="en-GB"/>
              <a:t>Innovation &amp; Entrepreneurship 3e by Bessant &amp; Tidd</a:t>
            </a:r>
            <a:endParaRPr lang="en-US" dirty="0"/>
          </a:p>
        </p:txBody>
      </p:sp>
      <p:sp>
        <p:nvSpPr>
          <p:cNvPr id="4" name="Slide Number Placeholder 3"/>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r>
              <a:rPr lang="en-US"/>
              <a:t>©2015 John Wiley and Sons     </a:t>
            </a:r>
            <a:endParaRPr lang="en-US" dirty="0"/>
          </a:p>
        </p:txBody>
      </p:sp>
      <p:sp>
        <p:nvSpPr>
          <p:cNvPr id="6" name="Footer Placeholder 5"/>
          <p:cNvSpPr>
            <a:spLocks noGrp="1"/>
          </p:cNvSpPr>
          <p:nvPr>
            <p:ph type="ftr" sz="quarter" idx="11"/>
          </p:nvPr>
        </p:nvSpPr>
        <p:spPr/>
        <p:txBody>
          <a:bodyPr/>
          <a:lstStyle/>
          <a:p>
            <a:r>
              <a:rPr lang="en-GB"/>
              <a:t>Innovation &amp; Entrepreneurship 3e by Bessant &amp; Tidd</a:t>
            </a:r>
            <a:endParaRPr lang="en-US" dirty="0"/>
          </a:p>
        </p:txBody>
      </p:sp>
      <p:sp>
        <p:nvSpPr>
          <p:cNvPr id="7" name="Slide Number Placeholder 6"/>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r>
              <a:rPr lang="en-US"/>
              <a:t>©2015 John Wiley and Sons     </a:t>
            </a:r>
            <a:endParaRPr lang="en-US" dirty="0"/>
          </a:p>
        </p:txBody>
      </p:sp>
      <p:sp>
        <p:nvSpPr>
          <p:cNvPr id="6" name="Footer Placeholder 5"/>
          <p:cNvSpPr>
            <a:spLocks noGrp="1"/>
          </p:cNvSpPr>
          <p:nvPr>
            <p:ph type="ftr" sz="quarter" idx="11"/>
          </p:nvPr>
        </p:nvSpPr>
        <p:spPr/>
        <p:txBody>
          <a:bodyPr/>
          <a:lstStyle/>
          <a:p>
            <a:r>
              <a:rPr lang="en-GB"/>
              <a:t>Innovation &amp; Entrepreneurship 3e by Bessant &amp; Tidd</a:t>
            </a:r>
            <a:endParaRPr lang="en-US" dirty="0"/>
          </a:p>
        </p:txBody>
      </p:sp>
      <p:sp>
        <p:nvSpPr>
          <p:cNvPr id="7" name="Slide Number Placeholder 6"/>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5" name="Footer Placeholder 4"/>
          <p:cNvSpPr>
            <a:spLocks noGrp="1"/>
          </p:cNvSpPr>
          <p:nvPr>
            <p:ph type="ftr" sz="quarter" idx="11"/>
          </p:nvPr>
        </p:nvSpPr>
        <p:spPr/>
        <p:txBody>
          <a:bodyPr/>
          <a:lstStyle/>
          <a:p>
            <a:r>
              <a:rPr lang="en-GB"/>
              <a:t>Innovation &amp; Entrepreneurship 3e by Bessant &amp; Tidd</a:t>
            </a:r>
            <a:endParaRPr lang="en-US" dirty="0"/>
          </a:p>
        </p:txBody>
      </p:sp>
      <p:sp>
        <p:nvSpPr>
          <p:cNvPr id="6" name="Slide Number Placeholder 5"/>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5" name="Footer Placeholder 4"/>
          <p:cNvSpPr>
            <a:spLocks noGrp="1"/>
          </p:cNvSpPr>
          <p:nvPr>
            <p:ph type="ftr" sz="quarter" idx="11"/>
          </p:nvPr>
        </p:nvSpPr>
        <p:spPr/>
        <p:txBody>
          <a:bodyPr/>
          <a:lstStyle/>
          <a:p>
            <a:r>
              <a:rPr lang="en-GB"/>
              <a:t>Innovation &amp; Entrepreneurship 3e by Bessant &amp; Tidd</a:t>
            </a:r>
            <a:endParaRPr lang="en-US" dirty="0"/>
          </a:p>
        </p:txBody>
      </p:sp>
      <p:sp>
        <p:nvSpPr>
          <p:cNvPr id="6" name="Slide Number Placeholder 5"/>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©2015 John Wiley and Sons     </a:t>
            </a:r>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Innovation &amp; Entrepreneurship 3e by Bessant &amp; Tidd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A7F25E-8570-3C44-A7C4-22AB35BAC5BF}"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n9txlwMjcCI"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innovation-portal.info/resources/sector-innovation-patterns-2/"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innovation-portal.info/resources/activity-innovation-isnt-easy/"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Macintosh%20HD:Users:annatrifilova:Documents:Teaching:wiley%20strategic%20innovation%20management:Wiley_Teaching_Guide:Lecturer_Guide:SIM%20Lecturer%20guide%20ch%201%202014.docx!OLE_LINK9" TargetMode="External"/><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oleObject" Target="Macintosh%20HD:Users:annatrifilova:Documents:Teaching:wiley%20strategic%20innovation%20management:Wiley_Teaching_Guide:Lecturer_Guide:SIM%20Lecturer%20guide%20ch%201%202014.docx!OLE_LINK10" TargetMode="External"/><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oleObject" Target="Macintosh%20HD:Users:annatrifilova:Documents:Teaching:wiley%20strategic%20innovation%20management:Wiley_Teaching_Guide:Lecturer_Guide:SIM%20Lecturer%20guide%20ch%201%202014.docx!OLE_LINK11" TargetMode="External"/><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innovation-portal.info/resources/exploring-innovation-space/" TargetMode="Externa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hyperlink" Target="http://www.innovation-portal.info/wp-content/uploads/Finnegans-Fish-Bar-transcript.pdf" TargetMode="External"/><Relationship Id="rId2" Type="http://schemas.openxmlformats.org/officeDocument/2006/relationships/hyperlink" Target="http://www.innovation-portal.info/resources/finnegans-fish-bar/" TargetMode="Externa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hyperlink" Target="http://www.innovation-portal.info/toolkits/swot-analysis/" TargetMode="External"/><Relationship Id="rId2" Type="http://schemas.openxmlformats.org/officeDocument/2006/relationships/hyperlink" Target="http://www.innovation-portal.info/toolkits/forces-competitiveness-map/" TargetMode="External"/><Relationship Id="rId1" Type="http://schemas.openxmlformats.org/officeDocument/2006/relationships/slideLayout" Target="../slideLayouts/slideLayout2.xml"/><Relationship Id="rId5" Type="http://schemas.openxmlformats.org/officeDocument/2006/relationships/hyperlink" Target="http://www.innovation-portal.info/toolkits/scenarios/" TargetMode="External"/><Relationship Id="rId4" Type="http://schemas.openxmlformats.org/officeDocument/2006/relationships/hyperlink" Target="http://www.innovation-portal.info/toolkits/pest-analysis/"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innovation-portal.info/?s=matrix+" TargetMode="External"/><Relationship Id="rId7" Type="http://schemas.openxmlformats.org/officeDocument/2006/relationships/hyperlink" Target="http://www.innovation-portal.info/resources/dragons-den-activity-2/" TargetMode="External"/><Relationship Id="rId2" Type="http://schemas.openxmlformats.org/officeDocument/2006/relationships/hyperlink" Target="http://www.innovation-portal.info/toolkits/competency-mapping/" TargetMode="External"/><Relationship Id="rId1" Type="http://schemas.openxmlformats.org/officeDocument/2006/relationships/slideLayout" Target="../slideLayouts/slideLayout2.xml"/><Relationship Id="rId6" Type="http://schemas.openxmlformats.org/officeDocument/2006/relationships/hyperlink" Target="http://www.innovation-portal.info/resources/activity-developing-a-business-case/" TargetMode="External"/><Relationship Id="rId5" Type="http://schemas.openxmlformats.org/officeDocument/2006/relationships/hyperlink" Target="http://www.innovation-portal.info/toolkits/bubble-charts/" TargetMode="External"/><Relationship Id="rId4" Type="http://schemas.openxmlformats.org/officeDocument/2006/relationships/hyperlink" Target="http://www.innovation-portal.info/toolkits/the-boston-matrix/"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www.innovation-portal.info/resources/corning-2/" TargetMode="External"/><Relationship Id="rId3" Type="http://schemas.openxmlformats.org/officeDocument/2006/relationships/hyperlink" Target="http://www.innovation-portal.info/resources/marshalls-3/" TargetMode="External"/><Relationship Id="rId7" Type="http://schemas.openxmlformats.org/officeDocument/2006/relationships/hyperlink" Target="http://www.innovation-portal.info/?s=tesc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www.innovation-portal.info/resources/philips-2/" TargetMode="External"/><Relationship Id="rId5" Type="http://schemas.openxmlformats.org/officeDocument/2006/relationships/hyperlink" Target="http://www.innovation-portal.info/resources/fujifilm/" TargetMode="External"/><Relationship Id="rId4" Type="http://schemas.openxmlformats.org/officeDocument/2006/relationships/hyperlink" Target="http://www.innovation-portal.info/resources/kodak-leveraging-knowledge-assets-2/"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innovation-portal.info/toolkits/project-management/" TargetMode="External"/><Relationship Id="rId2" Type="http://schemas.openxmlformats.org/officeDocument/2006/relationships/hyperlink" Target="http://www.innovation-portal.info/toolkits/fmea-failure-mode-effect-analysis/" TargetMode="External"/><Relationship Id="rId1" Type="http://schemas.openxmlformats.org/officeDocument/2006/relationships/slideLayout" Target="../slideLayouts/slideLayout2.xml"/><Relationship Id="rId6" Type="http://schemas.openxmlformats.org/officeDocument/2006/relationships/hyperlink" Target="http://www.innovation-portal.info/?s=business+model+canvas" TargetMode="External"/><Relationship Id="rId5" Type="http://schemas.openxmlformats.org/officeDocument/2006/relationships/hyperlink" Target="http://www.innovation-portal.info/resources/activity-developing-a-business-case/" TargetMode="External"/><Relationship Id="rId4" Type="http://schemas.openxmlformats.org/officeDocument/2006/relationships/hyperlink" Target="http://www.innovation-portal.info/toolkits/gantt-chart/"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62891" y="4856135"/>
            <a:ext cx="7288572" cy="461665"/>
          </a:xfrm>
          <a:prstGeom prst="rect">
            <a:avLst/>
          </a:prstGeom>
        </p:spPr>
        <p:txBody>
          <a:bodyPr wrap="square">
            <a:spAutoFit/>
          </a:bodyPr>
          <a:lstStyle/>
          <a:p>
            <a:r>
              <a:rPr lang="en-GB" sz="2400" dirty="0">
                <a:solidFill>
                  <a:schemeClr val="accent3">
                    <a:lumMod val="75000"/>
                  </a:schemeClr>
                </a:solidFill>
                <a:latin typeface="Liberation Sans" panose="020B0604020202020204" pitchFamily="34" charset="0"/>
                <a:ea typeface="Liberation Sans" panose="020B0604020202020204" pitchFamily="34" charset="0"/>
                <a:cs typeface="Liberation Sans" panose="020B0604020202020204" pitchFamily="34" charset="0"/>
              </a:rPr>
              <a:t>The Importance of innovation </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Date Placeholder 5"/>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Title 6"/>
          <p:cNvSpPr>
            <a:spLocks noGrp="1"/>
          </p:cNvSpPr>
          <p:nvPr>
            <p:ph type="ctrTitle"/>
          </p:nvPr>
        </p:nvSpPr>
        <p:spPr/>
        <p:txBody>
          <a:bodyPr/>
          <a:lstStyle/>
          <a:p>
            <a:r>
              <a:rPr lang="en-US" dirty="0"/>
              <a:t>Creativity and Innovation</a:t>
            </a:r>
            <a:br>
              <a:rPr lang="en-US"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Learning Objectives</a:t>
            </a:r>
          </a:p>
        </p:txBody>
      </p:sp>
      <p:sp>
        <p:nvSpPr>
          <p:cNvPr id="5" name="Content Placeholder 4"/>
          <p:cNvSpPr>
            <a:spLocks noGrp="1"/>
          </p:cNvSpPr>
          <p:nvPr>
            <p:ph idx="1"/>
          </p:nvPr>
        </p:nvSpPr>
        <p:spPr/>
        <p:txBody>
          <a:bodyPr/>
          <a:lstStyle/>
          <a:p>
            <a:r>
              <a:rPr lang="en-US" dirty="0"/>
              <a:t>The Importance of Innovation</a:t>
            </a:r>
          </a:p>
          <a:p>
            <a:r>
              <a:rPr lang="en-US" dirty="0"/>
              <a:t>Managing Innovation</a:t>
            </a:r>
          </a:p>
          <a:p>
            <a:r>
              <a:rPr lang="en-US" dirty="0"/>
              <a:t>The 4 P’s model of Innovation</a:t>
            </a:r>
          </a:p>
          <a:p>
            <a:endParaRPr lang="en-US" dirty="0"/>
          </a:p>
          <a:p>
            <a:endParaRPr lang="en-US" dirty="0"/>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7" name="Straight Connector 6"/>
          <p:cNvCxnSpPr/>
          <p:nvPr/>
        </p:nvCxnSpPr>
        <p:spPr>
          <a:xfrm>
            <a:off x="458167" y="1433555"/>
            <a:ext cx="8478016" cy="1588"/>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332094"/>
            <a:ext cx="5221477" cy="917864"/>
          </a:xfrm>
          <a:prstGeom prst="rect">
            <a:avLst/>
          </a:prstGeom>
        </p:spPr>
        <p:txBody>
          <a:bodyPr vert="horz" lIns="91440" tIns="45720" rIns="91440" bIns="45720" rtlCol="0" anchor="ctr">
            <a:no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Definition of Innovation</a:t>
            </a:r>
          </a:p>
        </p:txBody>
      </p:sp>
      <p:sp>
        <p:nvSpPr>
          <p:cNvPr id="8" name="Rectangle 7"/>
          <p:cNvSpPr/>
          <p:nvPr/>
        </p:nvSpPr>
        <p:spPr>
          <a:xfrm>
            <a:off x="458167" y="1578881"/>
            <a:ext cx="8478016" cy="1815882"/>
          </a:xfrm>
          <a:prstGeom prst="rect">
            <a:avLst/>
          </a:prstGeom>
        </p:spPr>
        <p:txBody>
          <a:bodyPr wrap="square">
            <a:spAutoFit/>
          </a:bodyPr>
          <a:lstStyle/>
          <a:p>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Perhaps a more helpful definition of innovation is </a:t>
            </a: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a:t>
            </a:r>
            <a:r>
              <a:rPr lang="en-US" sz="2800" b="1" dirty="0">
                <a:latin typeface="Liberation Sans" panose="020B0604020202020204" pitchFamily="34" charset="0"/>
                <a:ea typeface="Liberation Sans" panose="020B0604020202020204" pitchFamily="34" charset="0"/>
                <a:cs typeface="Liberation Sans" panose="020B0604020202020204" pitchFamily="34" charset="0"/>
              </a:rPr>
              <a:t>the process of creating value from ideas</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a:t>
            </a: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268883"/>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989114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pPr>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Peter </a:t>
            </a:r>
            <a:r>
              <a:rPr lang="en-US" dirty="0" err="1">
                <a:latin typeface="Liberation Sans" panose="020B0604020202020204" pitchFamily="34" charset="0"/>
                <a:ea typeface="Liberation Sans" panose="020B0604020202020204" pitchFamily="34" charset="0"/>
                <a:cs typeface="Liberation Sans" panose="020B0604020202020204" pitchFamily="34" charset="0"/>
              </a:rPr>
              <a:t>Drucker</a:t>
            </a:r>
            <a:r>
              <a:rPr lang="en-US" dirty="0">
                <a:latin typeface="Liberation Sans" panose="020B0604020202020204" pitchFamily="34" charset="0"/>
                <a:ea typeface="Liberation Sans" panose="020B0604020202020204" pitchFamily="34" charset="0"/>
                <a:cs typeface="Liberation Sans" panose="020B0604020202020204" pitchFamily="34" charset="0"/>
              </a:rPr>
              <a:t>:</a:t>
            </a: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5" name="Straight Connector 4"/>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7" name="Title 1"/>
          <p:cNvSpPr txBox="1">
            <a:spLocks/>
          </p:cNvSpPr>
          <p:nvPr/>
        </p:nvSpPr>
        <p:spPr>
          <a:xfrm>
            <a:off x="458167" y="221133"/>
            <a:ext cx="8319093" cy="1286396"/>
          </a:xfrm>
          <a:prstGeom prst="rect">
            <a:avLst/>
          </a:prstGeom>
        </p:spPr>
        <p:txBody>
          <a:bodyPr vert="horz" lIns="91440" tIns="45720" rIns="91440" bIns="45720" rtlCol="0" anchor="ctr">
            <a:no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Innovation &amp; Entrepreneurship</a:t>
            </a: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738" y="3328699"/>
            <a:ext cx="8010525" cy="9385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09554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37924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629303" y="332094"/>
            <a:ext cx="7107367"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Media: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Creating and capturing value</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Rectangle 8"/>
          <p:cNvSpPr/>
          <p:nvPr/>
        </p:nvSpPr>
        <p:spPr>
          <a:xfrm>
            <a:off x="458167" y="1689718"/>
            <a:ext cx="8478016" cy="3108543"/>
          </a:xfrm>
          <a:prstGeom prst="rect">
            <a:avLst/>
          </a:prstGeom>
        </p:spPr>
        <p:txBody>
          <a:bodyPr wrap="square">
            <a:spAutoFit/>
          </a:bodyPr>
          <a:lstStyle/>
          <a:p>
            <a:pPr lvl="0"/>
            <a:r>
              <a:rPr lang="en-US" sz="2800" dirty="0">
                <a:latin typeface="Liberation Sans" panose="020B0604020202020204" pitchFamily="34" charset="0"/>
                <a:ea typeface="Liberation Sans" panose="020B0604020202020204" pitchFamily="34" charset="0"/>
                <a:cs typeface="Liberation Sans" panose="020B0604020202020204" pitchFamily="34" charset="0"/>
              </a:rPr>
              <a:t>On the Portal there is a video on creating and capturing value: Joe Tidd discusses, Why innovate?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u="sng" dirty="0">
                <a:latin typeface="Liberation Sans" panose="020B0604020202020204" pitchFamily="34" charset="0"/>
                <a:ea typeface="Liberation Sans" panose="020B0604020202020204" pitchFamily="34" charset="0"/>
                <a:cs typeface="Liberation Sans" panose="020B0604020202020204" pitchFamily="34" charset="0"/>
                <a:hlinkClick r:id="rId2"/>
              </a:rPr>
              <a:t>https://www.youtube.com/watch?v=n9txlwMjcCI</a:t>
            </a:r>
            <a:endParaRPr lang="en-GB" sz="2800" u="sng"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Why is it important not only to create value but also to capture it for innovation to happen.</a:t>
            </a: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167" y="205672"/>
            <a:ext cx="10096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784074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39656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21133"/>
            <a:ext cx="7353220" cy="917864"/>
          </a:xfrm>
          <a:prstGeom prst="rect">
            <a:avLst/>
          </a:prstGeom>
        </p:spPr>
        <p:txBody>
          <a:bodyPr vert="horz" lIns="91440" tIns="45720" rIns="91440" bIns="45720" rtlCol="0" anchor="ctr">
            <a:no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Innovation &amp; Entrepreneurship</a:t>
            </a:r>
          </a:p>
        </p:txBody>
      </p:sp>
      <p:sp>
        <p:nvSpPr>
          <p:cNvPr id="8" name="Rectangle 7"/>
          <p:cNvSpPr/>
          <p:nvPr/>
        </p:nvSpPr>
        <p:spPr>
          <a:xfrm>
            <a:off x="458167" y="1578881"/>
            <a:ext cx="8478016" cy="2215991"/>
          </a:xfrm>
          <a:prstGeom prst="rect">
            <a:avLst/>
          </a:prstGeom>
        </p:spPr>
        <p:txBody>
          <a:bodyPr wrap="square">
            <a:spAutoFit/>
          </a:bodyPr>
          <a:lstStyle/>
          <a:p>
            <a:endParaRPr lang="en-US" sz="2800" i="1" dirty="0">
              <a:solidFill>
                <a:srgbClr val="000090"/>
              </a:solidFill>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solidFill>
                <a:srgbClr val="000090"/>
              </a:solidFill>
              <a:latin typeface="Liberation Sans" panose="020B0604020202020204" pitchFamily="34" charset="0"/>
              <a:ea typeface="Liberation Sans" panose="020B0604020202020204" pitchFamily="34" charset="0"/>
              <a:cs typeface="Liberation Sans" panose="020B0604020202020204" pitchFamily="34" charset="0"/>
            </a:endParaRPr>
          </a:p>
          <a:p>
            <a:pPr lvl="0"/>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a:latin typeface="Liberation Sans" panose="020B0604020202020204" pitchFamily="34" charset="0"/>
                <a:ea typeface="Liberation Sans" panose="020B0604020202020204" pitchFamily="34" charset="0"/>
                <a:cs typeface="Liberation Sans" panose="020B0604020202020204" pitchFamily="34" charset="0"/>
              </a:rPr>
              <a:t> </a:t>
            </a:r>
          </a:p>
          <a:p>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12" name="Rectangle 11"/>
          <p:cNvSpPr/>
          <p:nvPr/>
        </p:nvSpPr>
        <p:spPr>
          <a:xfrm>
            <a:off x="258924" y="1524258"/>
            <a:ext cx="8518336" cy="3477875"/>
          </a:xfrm>
          <a:prstGeom prst="rect">
            <a:avLst/>
          </a:prstGeom>
        </p:spPr>
        <p:txBody>
          <a:bodyPr wrap="square">
            <a:spAutoFit/>
          </a:bodyPr>
          <a:lstStyle/>
          <a:p>
            <a:endParaRPr lang="en-US" sz="22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200" dirty="0">
                <a:latin typeface="Liberation Sans" panose="020B0604020202020204" pitchFamily="34" charset="0"/>
                <a:ea typeface="Liberation Sans" panose="020B0604020202020204" pitchFamily="34" charset="0"/>
                <a:cs typeface="Liberation Sans" panose="020B0604020202020204" pitchFamily="34" charset="0"/>
              </a:rPr>
              <a:t>Entrepreneurs come in all shapes and sizes – from the lone genius who battles single-handedly to bring his/her idea to fruition (James Dyson) to the start-up team whose creative interchange helps shape something new (Larry Page and Sergei Brin of Google, Bill Gates and Paul Allen at Microsoft, the Angry Birds team at Rovio) through to social entrepreneurs like Dr Venkataswamy of Aravind, Devi Shetty (the Henry Ford of heart surgery in India), or Mohammed Yunis, Nobel prizewinning founder of Grameen bank.</a:t>
            </a:r>
          </a:p>
          <a:p>
            <a:endParaRPr lang="en-US" sz="22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874" y="221133"/>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4116090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39" y="332094"/>
            <a:ext cx="7216132" cy="917864"/>
          </a:xfrm>
          <a:prstGeom prst="rect">
            <a:avLst/>
          </a:prstGeom>
        </p:spPr>
        <p:txBody>
          <a:bodyPr vert="horz" lIns="91440" tIns="45720" rIns="91440" bIns="45720" rtlCol="0" anchor="ctr">
            <a:noAutofit/>
          </a:bodyPr>
          <a:lstStyle/>
          <a:p>
            <a:pPr lvl="0"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Activity</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 </a:t>
            </a:r>
            <a:r>
              <a:rPr lang="en-US" sz="3600" b="1" dirty="0" err="1">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Sectoral</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 patterns of innovation</a:t>
            </a:r>
          </a:p>
        </p:txBody>
      </p:sp>
      <p:sp>
        <p:nvSpPr>
          <p:cNvPr id="8" name="Rectangle 7"/>
          <p:cNvSpPr/>
          <p:nvPr/>
        </p:nvSpPr>
        <p:spPr>
          <a:xfrm>
            <a:off x="458167" y="1578881"/>
            <a:ext cx="8478016" cy="3108543"/>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Explore patterns of innovation over time and across sectors:</a:t>
            </a: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u="sng"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http://www.innovation-portal.info/resources/sector-innovation-patterns-2/</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pPr lvl="0"/>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167" y="337740"/>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521749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332094"/>
            <a:ext cx="5221477" cy="917864"/>
          </a:xfrm>
          <a:prstGeom prst="rect">
            <a:avLst/>
          </a:prstGeom>
        </p:spPr>
        <p:txBody>
          <a:bodyPr vert="horz" lIns="91440" tIns="45720" rIns="91440" bIns="45720" rtlCol="0" anchor="ctr">
            <a:no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Innovation isn't easy</a:t>
            </a:r>
          </a:p>
        </p:txBody>
      </p:sp>
      <p:sp>
        <p:nvSpPr>
          <p:cNvPr id="8" name="Rectangle 7"/>
          <p:cNvSpPr/>
          <p:nvPr/>
        </p:nvSpPr>
        <p:spPr>
          <a:xfrm>
            <a:off x="458167" y="1578881"/>
            <a:ext cx="8478016" cy="6093977"/>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Barriers to innovation include:</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pPr lvl="1">
              <a:buFont typeface="Arial"/>
              <a:buChar char="•"/>
            </a:pPr>
            <a:r>
              <a:rPr lang="en-US" sz="2800" dirty="0">
                <a:latin typeface="Liberation Sans" panose="020B0604020202020204" pitchFamily="34" charset="0"/>
                <a:ea typeface="Liberation Sans" panose="020B0604020202020204" pitchFamily="34" charset="0"/>
                <a:cs typeface="Liberation Sans" panose="020B0604020202020204" pitchFamily="34" charset="0"/>
              </a:rPr>
              <a:t> Seeing innovation as ideas, not managing the whole journey;</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pPr lvl="1">
              <a:buFont typeface="Arial"/>
              <a:buChar char="•"/>
            </a:pPr>
            <a:r>
              <a:rPr lang="en-US" sz="2800" dirty="0">
                <a:latin typeface="Liberation Sans" panose="020B0604020202020204" pitchFamily="34" charset="0"/>
                <a:ea typeface="Liberation Sans" panose="020B0604020202020204" pitchFamily="34" charset="0"/>
                <a:cs typeface="Liberation Sans" panose="020B0604020202020204" pitchFamily="34" charset="0"/>
              </a:rPr>
              <a:t> Not </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recognising</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the need for change;</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pPr lvl="1">
              <a:buFont typeface="Arial"/>
              <a:buChar char="•"/>
            </a:pPr>
            <a:r>
              <a:rPr lang="en-US" sz="2800" dirty="0">
                <a:latin typeface="Liberation Sans" panose="020B0604020202020204" pitchFamily="34" charset="0"/>
                <a:ea typeface="Liberation Sans" panose="020B0604020202020204" pitchFamily="34" charset="0"/>
                <a:cs typeface="Liberation Sans" panose="020B0604020202020204" pitchFamily="34" charset="0"/>
              </a:rPr>
              <a:t> Mindset and complacency – core competence becomes core rigidity;</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pPr lvl="1">
              <a:buFont typeface="Arial"/>
              <a:buChar char="•"/>
            </a:pPr>
            <a:r>
              <a:rPr lang="en-US" sz="2800" dirty="0">
                <a:latin typeface="Liberation Sans" panose="020B0604020202020204" pitchFamily="34" charset="0"/>
                <a:ea typeface="Liberation Sans" panose="020B0604020202020204" pitchFamily="34" charset="0"/>
                <a:cs typeface="Liberation Sans" panose="020B0604020202020204" pitchFamily="34" charset="0"/>
              </a:rPr>
              <a:t> Closed information network, insulated from new ideas.</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i="1" dirty="0">
              <a:solidFill>
                <a:srgbClr val="000090"/>
              </a:solidFill>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solidFill>
                <a:srgbClr val="000090"/>
              </a:solidFill>
              <a:latin typeface="Liberation Sans" panose="020B0604020202020204" pitchFamily="34" charset="0"/>
              <a:ea typeface="Liberation Sans" panose="020B0604020202020204" pitchFamily="34" charset="0"/>
              <a:cs typeface="Liberation Sans" panose="020B0604020202020204" pitchFamily="34" charset="0"/>
            </a:endParaRPr>
          </a:p>
          <a:p>
            <a:pPr lvl="0"/>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a:latin typeface="Liberation Sans" panose="020B0604020202020204" pitchFamily="34" charset="0"/>
                <a:ea typeface="Liberation Sans" panose="020B0604020202020204" pitchFamily="34" charset="0"/>
                <a:cs typeface="Liberation Sans" panose="020B0604020202020204" pitchFamily="34" charset="0"/>
              </a:rPr>
              <a:t> </a:t>
            </a:r>
          </a:p>
          <a:p>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996" y="30048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978354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263748" y="332094"/>
            <a:ext cx="7719961" cy="917864"/>
          </a:xfrm>
          <a:prstGeom prst="rect">
            <a:avLst/>
          </a:prstGeom>
        </p:spPr>
        <p:txBody>
          <a:bodyPr vert="horz" lIns="91440" tIns="45720" rIns="91440" bIns="45720" rtlCol="0" anchor="ctr">
            <a:noAutofit/>
          </a:bodyPr>
          <a:lstStyle/>
          <a:p>
            <a:pPr lvl="0"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Activity</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Innovation </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isn’t easy</a:t>
            </a:r>
          </a:p>
        </p:txBody>
      </p:sp>
      <p:sp>
        <p:nvSpPr>
          <p:cNvPr id="8" name="Rectangle 7"/>
          <p:cNvSpPr/>
          <p:nvPr/>
        </p:nvSpPr>
        <p:spPr>
          <a:xfrm>
            <a:off x="458167" y="1714500"/>
            <a:ext cx="8478016" cy="2677656"/>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This activity involves exploring examples of innovation failure and the difficulties of translating a good idea into practice.</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u="sng"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http://www.innovation-portal.info/resources/activity-innovation-isnt-easy/</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776" y="332094"/>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97346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332094"/>
            <a:ext cx="7321613" cy="917864"/>
          </a:xfrm>
          <a:prstGeom prst="rect">
            <a:avLst/>
          </a:prstGeom>
        </p:spPr>
        <p:txBody>
          <a:bodyPr vert="horz" lIns="91440" tIns="45720" rIns="91440" bIns="45720" rtlCol="0" anchor="ctr">
            <a:no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Can we manage innovation?</a:t>
            </a:r>
          </a:p>
        </p:txBody>
      </p:sp>
      <p:sp>
        <p:nvSpPr>
          <p:cNvPr id="8" name="Rectangle 7"/>
          <p:cNvSpPr/>
          <p:nvPr/>
        </p:nvSpPr>
        <p:spPr>
          <a:xfrm>
            <a:off x="458167" y="1578881"/>
            <a:ext cx="8478016" cy="5232202"/>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pPr lvl="1">
              <a:buFont typeface="Arial"/>
              <a:buChar char="•"/>
            </a:pPr>
            <a:r>
              <a:rPr lang="en-US" sz="2800" dirty="0">
                <a:latin typeface="Liberation Sans" panose="020B0604020202020204" pitchFamily="34" charset="0"/>
                <a:ea typeface="Liberation Sans" panose="020B0604020202020204" pitchFamily="34" charset="0"/>
                <a:cs typeface="Liberation Sans" panose="020B0604020202020204" pitchFamily="34" charset="0"/>
              </a:rPr>
              <a:t> Innovation as a series of experiments;</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pPr lvl="1">
              <a:buFont typeface="Arial"/>
              <a:buChar char="•"/>
            </a:pPr>
            <a:r>
              <a:rPr lang="en-US" sz="2800" dirty="0">
                <a:latin typeface="Liberation Sans" panose="020B0604020202020204" pitchFamily="34" charset="0"/>
                <a:ea typeface="Liberation Sans" panose="020B0604020202020204" pitchFamily="34" charset="0"/>
                <a:cs typeface="Liberation Sans" panose="020B0604020202020204" pitchFamily="34" charset="0"/>
              </a:rPr>
              <a:t> Building ‘routines’ – </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behaviour</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patterns which become embedded;</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pPr lvl="1">
              <a:buFont typeface="Arial"/>
              <a:buChar char="•"/>
            </a:pPr>
            <a:r>
              <a:rPr lang="en-US" sz="2800" dirty="0">
                <a:latin typeface="Liberation Sans" panose="020B0604020202020204" pitchFamily="34" charset="0"/>
                <a:ea typeface="Liberation Sans" panose="020B0604020202020204" pitchFamily="34" charset="0"/>
                <a:cs typeface="Liberation Sans" panose="020B0604020202020204" pitchFamily="34" charset="0"/>
              </a:rPr>
              <a:t> Structures, policies, procedures for making innovation happen;</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pPr lvl="1">
              <a:buFont typeface="Arial"/>
              <a:buChar char="•"/>
            </a:pPr>
            <a:r>
              <a:rPr lang="en-US" sz="2800" dirty="0">
                <a:latin typeface="Liberation Sans" panose="020B0604020202020204" pitchFamily="34" charset="0"/>
                <a:ea typeface="Liberation Sans" panose="020B0604020202020204" pitchFamily="34" charset="0"/>
                <a:cs typeface="Liberation Sans" panose="020B0604020202020204" pitchFamily="34" charset="0"/>
              </a:rPr>
              <a:t> Culture – ‘the way we do things around here’</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i="1" dirty="0">
              <a:solidFill>
                <a:srgbClr val="000090"/>
              </a:solidFill>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solidFill>
                <a:srgbClr val="000090"/>
              </a:solidFill>
              <a:latin typeface="Liberation Sans" panose="020B0604020202020204" pitchFamily="34" charset="0"/>
              <a:ea typeface="Liberation Sans" panose="020B0604020202020204" pitchFamily="34" charset="0"/>
              <a:cs typeface="Liberation Sans" panose="020B0604020202020204" pitchFamily="34" charset="0"/>
            </a:endParaRPr>
          </a:p>
          <a:p>
            <a:pPr lvl="0"/>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a:latin typeface="Liberation Sans" panose="020B0604020202020204" pitchFamily="34" charset="0"/>
                <a:ea typeface="Liberation Sans" panose="020B0604020202020204" pitchFamily="34" charset="0"/>
                <a:cs typeface="Liberation Sans" panose="020B0604020202020204" pitchFamily="34" charset="0"/>
              </a:rPr>
              <a:t> </a:t>
            </a:r>
          </a:p>
          <a:p>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332094"/>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490840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lvl="0"/>
            <a:r>
              <a:rPr lang="en-US" dirty="0">
                <a:latin typeface="Liberation Sans" panose="020B0604020202020204" pitchFamily="34" charset="0"/>
                <a:ea typeface="Liberation Sans" panose="020B0604020202020204" pitchFamily="34" charset="0"/>
                <a:cs typeface="Liberation Sans" panose="020B0604020202020204" pitchFamily="34" charset="0"/>
              </a:rPr>
              <a:t>explore and understand different dimensions of innovation (ways in which we can change things)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US" dirty="0">
                <a:latin typeface="Liberation Sans" panose="020B0604020202020204" pitchFamily="34" charset="0"/>
                <a:ea typeface="Liberation Sans" panose="020B0604020202020204" pitchFamily="34" charset="0"/>
                <a:cs typeface="Liberation Sans" panose="020B0604020202020204" pitchFamily="34" charset="0"/>
              </a:rPr>
              <a:t>manage innovation as a process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US" dirty="0">
                <a:latin typeface="Liberation Sans" panose="020B0604020202020204" pitchFamily="34" charset="0"/>
                <a:ea typeface="Liberation Sans" panose="020B0604020202020204" pitchFamily="34" charset="0"/>
                <a:cs typeface="Liberation Sans" panose="020B0604020202020204" pitchFamily="34" charset="0"/>
              </a:rPr>
              <a:t>create conditions to enable them to repeat the innovation trick (building capability)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US" dirty="0">
                <a:latin typeface="Liberation Sans" panose="020B0604020202020204" pitchFamily="34" charset="0"/>
                <a:ea typeface="Liberation Sans" panose="020B0604020202020204" pitchFamily="34" charset="0"/>
                <a:cs typeface="Liberation Sans" panose="020B0604020202020204" pitchFamily="34" charset="0"/>
              </a:rPr>
              <a:t>focus this capability to move their organizations forward (innovation strategy)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US" dirty="0">
                <a:latin typeface="Liberation Sans" panose="020B0604020202020204" pitchFamily="34" charset="0"/>
                <a:ea typeface="Liberation Sans" panose="020B0604020202020204" pitchFamily="34" charset="0"/>
                <a:cs typeface="Liberation Sans" panose="020B0604020202020204" pitchFamily="34" charset="0"/>
              </a:rPr>
              <a:t>build dynamic capability (the ability to rest and adapt their approaches in the face of a changing environment)</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itle 1"/>
          <p:cNvSpPr txBox="1">
            <a:spLocks/>
          </p:cNvSpPr>
          <p:nvPr/>
        </p:nvSpPr>
        <p:spPr>
          <a:xfrm>
            <a:off x="707923" y="332094"/>
            <a:ext cx="7719961"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Successful innovators...</a:t>
            </a:r>
            <a:endPar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019680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7413503"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Challenges on the innovation horizon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63496" name="Object 8"/>
          <p:cNvGraphicFramePr>
            <a:graphicFrameLocks noChangeAspect="1"/>
          </p:cNvGraphicFramePr>
          <p:nvPr>
            <p:extLst>
              <p:ext uri="{D42A27DB-BD31-4B8C-83A1-F6EECF244321}">
                <p14:modId xmlns:p14="http://schemas.microsoft.com/office/powerpoint/2010/main" val="3397771328"/>
              </p:ext>
            </p:extLst>
          </p:nvPr>
        </p:nvGraphicFramePr>
        <p:xfrm>
          <a:off x="458167" y="1674230"/>
          <a:ext cx="8478016" cy="4638489"/>
        </p:xfrm>
        <a:graphic>
          <a:graphicData uri="http://schemas.openxmlformats.org/presentationml/2006/ole">
            <mc:AlternateContent xmlns:mc="http://schemas.openxmlformats.org/markup-compatibility/2006">
              <mc:Choice xmlns:v="urn:schemas-microsoft-com:vml" Requires="v">
                <p:oleObj spid="_x0000_s2090" name="Document" r:id="rId3" imgW="0" imgH="0" progId="Word.Document.12">
                  <p:link updateAutomatic="1"/>
                </p:oleObj>
              </mc:Choice>
              <mc:Fallback>
                <p:oleObj name="Document" r:id="rId3" imgW="0" imgH="0" progId="Word.Document.12">
                  <p:link updateAutomatic="1"/>
                  <p:pic>
                    <p:nvPicPr>
                      <p:cNvPr id="0" name="AutoShape 13"/>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458167" y="1674230"/>
                        <a:ext cx="8478016" cy="4638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265324502"/>
              </p:ext>
            </p:extLst>
          </p:nvPr>
        </p:nvGraphicFramePr>
        <p:xfrm>
          <a:off x="319207" y="1674230"/>
          <a:ext cx="8503595" cy="4358640"/>
        </p:xfrm>
        <a:graphic>
          <a:graphicData uri="http://schemas.openxmlformats.org/drawingml/2006/table">
            <a:tbl>
              <a:tblPr firstRow="1" bandRow="1">
                <a:tableStyleId>{F5AB1C69-6EDB-4FF4-983F-18BD219EF322}</a:tableStyleId>
              </a:tblPr>
              <a:tblGrid>
                <a:gridCol w="3786753">
                  <a:extLst>
                    <a:ext uri="{9D8B030D-6E8A-4147-A177-3AD203B41FA5}">
                      <a16:colId xmlns:a16="http://schemas.microsoft.com/office/drawing/2014/main" val="20000"/>
                    </a:ext>
                  </a:extLst>
                </a:gridCol>
                <a:gridCol w="4716842">
                  <a:extLst>
                    <a:ext uri="{9D8B030D-6E8A-4147-A177-3AD203B41FA5}">
                      <a16:colId xmlns:a16="http://schemas.microsoft.com/office/drawing/2014/main" val="20001"/>
                    </a:ext>
                  </a:extLst>
                </a:gridCol>
              </a:tblGrid>
              <a:tr h="0">
                <a:tc>
                  <a:txBody>
                    <a:bodyPr/>
                    <a:lstStyle/>
                    <a:p>
                      <a:r>
                        <a:rPr lang="en-GB" dirty="0"/>
                        <a:t>Context Change</a:t>
                      </a:r>
                    </a:p>
                  </a:txBody>
                  <a:tcPr/>
                </a:tc>
                <a:tc>
                  <a:txBody>
                    <a:bodyPr/>
                    <a:lstStyle/>
                    <a:p>
                      <a:r>
                        <a:rPr lang="en-GB" dirty="0"/>
                        <a:t>Indicative Examples</a:t>
                      </a:r>
                    </a:p>
                  </a:txBody>
                  <a:tcPr/>
                </a:tc>
                <a:extLst>
                  <a:ext uri="{0D108BD9-81ED-4DB2-BD59-A6C34878D82A}">
                    <a16:rowId xmlns:a16="http://schemas.microsoft.com/office/drawing/2014/main" val="10000"/>
                  </a:ext>
                </a:extLst>
              </a:tr>
              <a:tr h="990964">
                <a:tc>
                  <a:txBody>
                    <a:bodyPr/>
                    <a:lstStyle/>
                    <a:p>
                      <a:r>
                        <a:rPr lang="en-US" sz="1600" b="1" i="1" kern="1200" dirty="0">
                          <a:solidFill>
                            <a:schemeClr val="dk1"/>
                          </a:solidFill>
                          <a:latin typeface="+mn-lt"/>
                          <a:ea typeface="+mn-ea"/>
                          <a:cs typeface="+mn-cs"/>
                        </a:rPr>
                        <a:t>Acceleration of knowledge production</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dk1"/>
                          </a:solidFill>
                          <a:latin typeface="+mn-lt"/>
                          <a:ea typeface="+mn-ea"/>
                          <a:cs typeface="+mn-cs"/>
                        </a:rPr>
                        <a:t>OECD estimates that around $1500bn is spent each year (public and private sector) in creating new knowledge – and hence extending the frontier along which ‘breakthrough’ technological developments may happen</a:t>
                      </a:r>
                      <a:endParaRPr lang="en-GB" sz="1200" kern="1200" dirty="0">
                        <a:solidFill>
                          <a:schemeClr val="dk1"/>
                        </a:solidFill>
                        <a:latin typeface="+mn-lt"/>
                        <a:ea typeface="+mn-ea"/>
                        <a:cs typeface="+mn-cs"/>
                      </a:endParaRPr>
                    </a:p>
                    <a:p>
                      <a:endParaRPr lang="en-GB" sz="1400" dirty="0"/>
                    </a:p>
                  </a:txBody>
                  <a:tcPr/>
                </a:tc>
                <a:extLst>
                  <a:ext uri="{0D108BD9-81ED-4DB2-BD59-A6C34878D82A}">
                    <a16:rowId xmlns:a16="http://schemas.microsoft.com/office/drawing/2014/main" val="10001"/>
                  </a:ext>
                </a:extLst>
              </a:tr>
              <a:tr h="1388243">
                <a:tc>
                  <a:txBody>
                    <a:bodyPr/>
                    <a:lstStyle/>
                    <a:p>
                      <a:r>
                        <a:rPr lang="en-US" sz="1600" b="1" i="1" kern="1200" dirty="0">
                          <a:solidFill>
                            <a:schemeClr val="dk1"/>
                          </a:solidFill>
                          <a:latin typeface="+mn-lt"/>
                          <a:ea typeface="+mn-ea"/>
                          <a:cs typeface="+mn-cs"/>
                        </a:rPr>
                        <a:t>Global distribution of knowledge production</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dk1"/>
                          </a:solidFill>
                          <a:latin typeface="+mn-lt"/>
                          <a:ea typeface="+mn-ea"/>
                          <a:cs typeface="+mn-cs"/>
                        </a:rPr>
                        <a:t>Knowledge production is increasingly involving new players especially in emerging market fields like the BRIC (Brazil, Russia, India, China) nations – so there is a need to search for innovation opportunities</a:t>
                      </a:r>
                      <a:r>
                        <a:rPr lang="en-US" sz="1200" kern="1200" baseline="0" dirty="0">
                          <a:solidFill>
                            <a:schemeClr val="dk1"/>
                          </a:solidFill>
                          <a:latin typeface="+mn-lt"/>
                          <a:ea typeface="+mn-ea"/>
                          <a:cs typeface="+mn-cs"/>
                        </a:rPr>
                        <a:t> </a:t>
                      </a:r>
                      <a:r>
                        <a:rPr lang="en-US" sz="1200" kern="1200" dirty="0">
                          <a:solidFill>
                            <a:schemeClr val="dk1"/>
                          </a:solidFill>
                          <a:latin typeface="+mn-lt"/>
                          <a:ea typeface="+mn-ea"/>
                          <a:cs typeface="+mn-cs"/>
                        </a:rPr>
                        <a:t>across a much wider space.  One consequence of this is that ‘knowledge workers’ are now much more widely distributed and concentrated in new locations – for example, Microsoft’s 3</a:t>
                      </a:r>
                      <a:r>
                        <a:rPr lang="en-US" sz="1200" kern="1200" baseline="30000" dirty="0">
                          <a:solidFill>
                            <a:schemeClr val="dk1"/>
                          </a:solidFill>
                          <a:latin typeface="+mn-lt"/>
                          <a:ea typeface="+mn-ea"/>
                          <a:cs typeface="+mn-cs"/>
                        </a:rPr>
                        <a:t>rd</a:t>
                      </a:r>
                      <a:r>
                        <a:rPr lang="en-US" sz="1200" kern="1200" dirty="0">
                          <a:solidFill>
                            <a:schemeClr val="dk1"/>
                          </a:solidFill>
                          <a:latin typeface="+mn-lt"/>
                          <a:ea typeface="+mn-ea"/>
                          <a:cs typeface="+mn-cs"/>
                        </a:rPr>
                        <a:t> largest R&amp;D Centre employing thousands of scientists and engineers is now in Shanghai.</a:t>
                      </a:r>
                      <a:endParaRPr lang="en-GB" sz="1200" kern="1200" dirty="0">
                        <a:solidFill>
                          <a:schemeClr val="dk1"/>
                        </a:solidFill>
                        <a:latin typeface="+mn-lt"/>
                        <a:ea typeface="+mn-ea"/>
                        <a:cs typeface="+mn-cs"/>
                      </a:endParaRPr>
                    </a:p>
                    <a:p>
                      <a:endParaRPr lang="en-GB" sz="1400" dirty="0"/>
                    </a:p>
                  </a:txBody>
                  <a:tcPr/>
                </a:tc>
                <a:extLst>
                  <a:ext uri="{0D108BD9-81ED-4DB2-BD59-A6C34878D82A}">
                    <a16:rowId xmlns:a16="http://schemas.microsoft.com/office/drawing/2014/main" val="10002"/>
                  </a:ext>
                </a:extLst>
              </a:tr>
              <a:tr h="1126306">
                <a:tc>
                  <a:txBody>
                    <a:bodyPr/>
                    <a:lstStyle/>
                    <a:p>
                      <a:r>
                        <a:rPr lang="en-US" sz="1600" b="1" i="1" kern="1200" dirty="0">
                          <a:solidFill>
                            <a:schemeClr val="dk1"/>
                          </a:solidFill>
                          <a:latin typeface="+mn-lt"/>
                          <a:ea typeface="+mn-ea"/>
                          <a:cs typeface="+mn-cs"/>
                        </a:rPr>
                        <a:t>Market expansion</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dk1"/>
                          </a:solidFill>
                          <a:latin typeface="+mn-lt"/>
                          <a:ea typeface="+mn-ea"/>
                          <a:cs typeface="+mn-cs"/>
                        </a:rPr>
                        <a:t>Traditionally much of the world of business has focused on the needs of around 1 billion people since they represent wealthy enough consumers.  But the world’s population has just passed the 7bn mark and population – and by extension market – growth is increasingly concentrated in non-traditional areas like rural Asia, Latin America and Africa.  Understanding the needs and constraints of this ‘new’ population represents a significant challenge in terms of market knowledge.</a:t>
                      </a:r>
                      <a:endParaRPr lang="en-GB" sz="1200" kern="1200" dirty="0">
                        <a:solidFill>
                          <a:schemeClr val="dk1"/>
                        </a:solidFill>
                        <a:latin typeface="+mn-lt"/>
                        <a:ea typeface="+mn-ea"/>
                        <a:cs typeface="+mn-cs"/>
                      </a:endParaRPr>
                    </a:p>
                  </a:txBody>
                  <a:tcPr/>
                </a:tc>
                <a:extLst>
                  <a:ext uri="{0D108BD9-81ED-4DB2-BD59-A6C34878D82A}">
                    <a16:rowId xmlns:a16="http://schemas.microsoft.com/office/drawing/2014/main" val="10003"/>
                  </a:ext>
                </a:extLst>
              </a:tr>
            </a:tbl>
          </a:graphicData>
        </a:graphic>
      </p:graphicFrame>
      <p:pic>
        <p:nvPicPr>
          <p:cNvPr id="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167" y="256791"/>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30432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7413503"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Challenges on the innovation horizon</a:t>
            </a:r>
          </a:p>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(continued)</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64518" name="Object 6"/>
          <p:cNvGraphicFramePr>
            <a:graphicFrameLocks noChangeAspect="1"/>
          </p:cNvGraphicFramePr>
          <p:nvPr>
            <p:extLst>
              <p:ext uri="{D42A27DB-BD31-4B8C-83A1-F6EECF244321}">
                <p14:modId xmlns:p14="http://schemas.microsoft.com/office/powerpoint/2010/main" val="199421384"/>
              </p:ext>
            </p:extLst>
          </p:nvPr>
        </p:nvGraphicFramePr>
        <p:xfrm>
          <a:off x="458788" y="1722438"/>
          <a:ext cx="8378825" cy="4560887"/>
        </p:xfrm>
        <a:graphic>
          <a:graphicData uri="http://schemas.openxmlformats.org/presentationml/2006/ole">
            <mc:AlternateContent xmlns:mc="http://schemas.openxmlformats.org/markup-compatibility/2006">
              <mc:Choice xmlns:v="urn:schemas-microsoft-com:vml" Requires="v">
                <p:oleObj spid="_x0000_s3114" name="Document" r:id="rId3" imgW="0" imgH="0" progId="Word.Document.12">
                  <p:link updateAutomatic="1"/>
                </p:oleObj>
              </mc:Choice>
              <mc:Fallback>
                <p:oleObj name="Document" r:id="rId3" imgW="0" imgH="0" progId="Word.Document.12">
                  <p:link updateAutomatic="1"/>
                  <p:pic>
                    <p:nvPicPr>
                      <p:cNvPr id="0" name="AutoShape 13"/>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458788" y="1722438"/>
                        <a:ext cx="8378825" cy="45608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727767946"/>
              </p:ext>
            </p:extLst>
          </p:nvPr>
        </p:nvGraphicFramePr>
        <p:xfrm>
          <a:off x="458788" y="1519985"/>
          <a:ext cx="8332839" cy="5120640"/>
        </p:xfrm>
        <a:graphic>
          <a:graphicData uri="http://schemas.openxmlformats.org/drawingml/2006/table">
            <a:tbl>
              <a:tblPr firstRow="1" bandRow="1">
                <a:tableStyleId>{F5AB1C69-6EDB-4FF4-983F-18BD219EF322}</a:tableStyleId>
              </a:tblPr>
              <a:tblGrid>
                <a:gridCol w="2278497">
                  <a:extLst>
                    <a:ext uri="{9D8B030D-6E8A-4147-A177-3AD203B41FA5}">
                      <a16:colId xmlns:a16="http://schemas.microsoft.com/office/drawing/2014/main" val="20000"/>
                    </a:ext>
                  </a:extLst>
                </a:gridCol>
                <a:gridCol w="6054342">
                  <a:extLst>
                    <a:ext uri="{9D8B030D-6E8A-4147-A177-3AD203B41FA5}">
                      <a16:colId xmlns:a16="http://schemas.microsoft.com/office/drawing/2014/main" val="20001"/>
                    </a:ext>
                  </a:extLst>
                </a:gridCol>
              </a:tblGrid>
              <a:tr h="349179">
                <a:tc>
                  <a:txBody>
                    <a:bodyPr/>
                    <a:lstStyle/>
                    <a:p>
                      <a:r>
                        <a:rPr lang="en-GB" dirty="0"/>
                        <a:t>Context</a:t>
                      </a:r>
                      <a:r>
                        <a:rPr lang="en-GB" baseline="0" dirty="0"/>
                        <a:t> Change</a:t>
                      </a:r>
                      <a:endParaRPr lang="en-GB" dirty="0"/>
                    </a:p>
                  </a:txBody>
                  <a:tcPr/>
                </a:tc>
                <a:tc>
                  <a:txBody>
                    <a:bodyPr/>
                    <a:lstStyle/>
                    <a:p>
                      <a:r>
                        <a:rPr lang="en-GB" dirty="0"/>
                        <a:t>Indicative Examples</a:t>
                      </a:r>
                    </a:p>
                  </a:txBody>
                  <a:tcPr/>
                </a:tc>
                <a:extLst>
                  <a:ext uri="{0D108BD9-81ED-4DB2-BD59-A6C34878D82A}">
                    <a16:rowId xmlns:a16="http://schemas.microsoft.com/office/drawing/2014/main" val="10000"/>
                  </a:ext>
                </a:extLst>
              </a:tr>
              <a:tr h="1529375">
                <a:tc>
                  <a:txBody>
                    <a:bodyPr/>
                    <a:lstStyle/>
                    <a:p>
                      <a:r>
                        <a:rPr lang="en-US" sz="1600" b="1" i="1" kern="1200" dirty="0">
                          <a:solidFill>
                            <a:schemeClr val="dk1"/>
                          </a:solidFill>
                          <a:latin typeface="+mn-lt"/>
                          <a:ea typeface="+mn-ea"/>
                          <a:cs typeface="+mn-cs"/>
                        </a:rPr>
                        <a:t>Market fragmentation</a:t>
                      </a:r>
                      <a:endParaRPr lang="en-GB" sz="1600" dirty="0"/>
                    </a:p>
                  </a:txBody>
                  <a:tcPr/>
                </a:tc>
                <a:tc>
                  <a:txBody>
                    <a:bodyPr/>
                    <a:lstStyle/>
                    <a:p>
                      <a:r>
                        <a:rPr lang="en-US" sz="1400" kern="1200" dirty="0">
                          <a:solidFill>
                            <a:schemeClr val="dk1"/>
                          </a:solidFill>
                          <a:latin typeface="+mn-lt"/>
                          <a:ea typeface="+mn-ea"/>
                          <a:cs typeface="+mn-cs"/>
                        </a:rPr>
                        <a:t>Globalization has massively increased the range of markets and segments so that these are now widely dispersed and locally varied – putting pressure on innovation search activity to cover much more territory, often far from ‘traditional’ experiences – such as the ‘bottom of the pyramid’ conditions in many emerging markets.[</a:t>
                      </a:r>
                      <a:r>
                        <a:rPr lang="en-US" sz="1400" u="none" strike="noStrike" kern="1200" dirty="0">
                          <a:solidFill>
                            <a:schemeClr val="dk1"/>
                          </a:solidFill>
                          <a:latin typeface="+mn-lt"/>
                          <a:ea typeface="+mn-ea"/>
                          <a:cs typeface="+mn-cs"/>
                          <a:hlinkClick r:id="" action="ppaction://hlinkfile" tooltip="Prahalad, 2006 #1635"/>
                        </a:rPr>
                        <a:t>6</a:t>
                      </a:r>
                      <a:r>
                        <a:rPr lang="en-US" sz="1400" kern="1200" dirty="0">
                          <a:solidFill>
                            <a:schemeClr val="dk1"/>
                          </a:solidFill>
                          <a:latin typeface="+mn-lt"/>
                          <a:ea typeface="+mn-ea"/>
                          <a:cs typeface="+mn-cs"/>
                        </a:rPr>
                        <a:t>]or along the so-called long tail – the large number of individuals or small target markets with highly differentiated needs and expectations.</a:t>
                      </a:r>
                      <a:endParaRPr lang="en-GB" sz="1400" dirty="0"/>
                    </a:p>
                  </a:txBody>
                  <a:tcPr/>
                </a:tc>
                <a:extLst>
                  <a:ext uri="{0D108BD9-81ED-4DB2-BD59-A6C34878D82A}">
                    <a16:rowId xmlns:a16="http://schemas.microsoft.com/office/drawing/2014/main" val="10001"/>
                  </a:ext>
                </a:extLst>
              </a:tr>
              <a:tr h="1513108">
                <a:tc>
                  <a:txBody>
                    <a:bodyPr/>
                    <a:lstStyle/>
                    <a:p>
                      <a:r>
                        <a:rPr lang="en-US" sz="1600" b="1" i="1" kern="1200" dirty="0">
                          <a:solidFill>
                            <a:schemeClr val="dk1"/>
                          </a:solidFill>
                          <a:latin typeface="+mn-lt"/>
                          <a:ea typeface="+mn-ea"/>
                          <a:cs typeface="+mn-cs"/>
                        </a:rPr>
                        <a:t>Market virtualization</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dk1"/>
                          </a:solidFill>
                          <a:latin typeface="+mn-lt"/>
                          <a:ea typeface="+mn-ea"/>
                          <a:cs typeface="+mn-cs"/>
                        </a:rPr>
                        <a:t>The emergence of large-scale social networks in cyberspace pose challenges in market research approaches – for example, Facebook with 1billion members is technically the 3</a:t>
                      </a:r>
                      <a:r>
                        <a:rPr lang="en-US" sz="1400" kern="1200" baseline="30000" dirty="0">
                          <a:solidFill>
                            <a:schemeClr val="dk1"/>
                          </a:solidFill>
                          <a:latin typeface="+mn-lt"/>
                          <a:ea typeface="+mn-ea"/>
                          <a:cs typeface="+mn-cs"/>
                        </a:rPr>
                        <a:t>rd</a:t>
                      </a:r>
                      <a:r>
                        <a:rPr lang="en-US" sz="1400" kern="1200" dirty="0">
                          <a:solidFill>
                            <a:schemeClr val="dk1"/>
                          </a:solidFill>
                          <a:latin typeface="+mn-lt"/>
                          <a:ea typeface="+mn-ea"/>
                          <a:cs typeface="+mn-cs"/>
                        </a:rPr>
                        <a:t> largest country in the world by population. Further challenges arise in the emergence of parallel world communities – for example, Second Life now has over 6 million ‘residents’, whilst World of Warcraft has over 10 million players.</a:t>
                      </a:r>
                      <a:endParaRPr lang="en-GB" sz="1400" kern="1200" dirty="0">
                        <a:solidFill>
                          <a:schemeClr val="dk1"/>
                        </a:solidFill>
                        <a:latin typeface="+mn-lt"/>
                        <a:ea typeface="+mn-ea"/>
                        <a:cs typeface="+mn-cs"/>
                      </a:endParaRPr>
                    </a:p>
                    <a:p>
                      <a:endParaRPr lang="en-GB" sz="1400" dirty="0"/>
                    </a:p>
                  </a:txBody>
                  <a:tcPr/>
                </a:tc>
                <a:extLst>
                  <a:ext uri="{0D108BD9-81ED-4DB2-BD59-A6C34878D82A}">
                    <a16:rowId xmlns:a16="http://schemas.microsoft.com/office/drawing/2014/main" val="10002"/>
                  </a:ext>
                </a:extLst>
              </a:tr>
              <a:tr h="1529375">
                <a:tc>
                  <a:txBody>
                    <a:bodyPr/>
                    <a:lstStyle/>
                    <a:p>
                      <a:r>
                        <a:rPr lang="en-US" sz="1600" b="1" i="1" kern="1200" dirty="0">
                          <a:solidFill>
                            <a:schemeClr val="dk1"/>
                          </a:solidFill>
                          <a:latin typeface="+mn-lt"/>
                          <a:ea typeface="+mn-ea"/>
                          <a:cs typeface="+mn-cs"/>
                        </a:rPr>
                        <a:t>Rise of active users</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dk1"/>
                          </a:solidFill>
                          <a:latin typeface="+mn-lt"/>
                          <a:ea typeface="+mn-ea"/>
                          <a:cs typeface="+mn-cs"/>
                        </a:rPr>
                        <a:t>Although users have long been recognized as a source of innovation there has been an acceleration in the ways in which this is now taking place – for example, the growth of Linux has been a user-led open community development. In sectors like media the line between consumers and creators is increasingly blurred - for example, You Tube has around 100 million videos viewed each day but also has over 70,000 new videos uploaded every day from its user base.</a:t>
                      </a:r>
                      <a:endParaRPr lang="en-GB" sz="1400" kern="1200" dirty="0">
                        <a:solidFill>
                          <a:schemeClr val="dk1"/>
                        </a:solidFill>
                        <a:latin typeface="+mn-lt"/>
                        <a:ea typeface="+mn-ea"/>
                        <a:cs typeface="+mn-cs"/>
                      </a:endParaRPr>
                    </a:p>
                    <a:p>
                      <a:endParaRPr lang="en-GB" sz="1400" dirty="0"/>
                    </a:p>
                  </a:txBody>
                  <a:tcPr/>
                </a:tc>
                <a:extLst>
                  <a:ext uri="{0D108BD9-81ED-4DB2-BD59-A6C34878D82A}">
                    <a16:rowId xmlns:a16="http://schemas.microsoft.com/office/drawing/2014/main" val="10003"/>
                  </a:ext>
                </a:extLst>
              </a:tr>
            </a:tbl>
          </a:graphicData>
        </a:graphic>
      </p:graphicFrame>
      <p:pic>
        <p:nvPicPr>
          <p:cNvPr id="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167" y="204072"/>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408071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7413503"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Challenges on the innovation horizon</a:t>
            </a:r>
          </a:p>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(continued)</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65542" name="Object 6"/>
          <p:cNvGraphicFramePr>
            <a:graphicFrameLocks noChangeAspect="1"/>
          </p:cNvGraphicFramePr>
          <p:nvPr>
            <p:extLst>
              <p:ext uri="{D42A27DB-BD31-4B8C-83A1-F6EECF244321}">
                <p14:modId xmlns:p14="http://schemas.microsoft.com/office/powerpoint/2010/main" val="970080641"/>
              </p:ext>
            </p:extLst>
          </p:nvPr>
        </p:nvGraphicFramePr>
        <p:xfrm>
          <a:off x="519113" y="1820863"/>
          <a:ext cx="8380412" cy="4722812"/>
        </p:xfrm>
        <a:graphic>
          <a:graphicData uri="http://schemas.openxmlformats.org/presentationml/2006/ole">
            <mc:AlternateContent xmlns:mc="http://schemas.openxmlformats.org/markup-compatibility/2006">
              <mc:Choice xmlns:v="urn:schemas-microsoft-com:vml" Requires="v">
                <p:oleObj spid="_x0000_s4138" name="Document" r:id="rId3" imgW="0" imgH="0" progId="Word.Document.12">
                  <p:link updateAutomatic="1"/>
                </p:oleObj>
              </mc:Choice>
              <mc:Fallback>
                <p:oleObj name="Document" r:id="rId3" imgW="0" imgH="0" progId="Word.Document.12">
                  <p:link updateAutomatic="1"/>
                  <p:pic>
                    <p:nvPicPr>
                      <p:cNvPr id="0" name="AutoShape 13"/>
                      <p:cNvPicPr>
                        <a:picLocks noChangeAspect="1" noChangeArrowheads="1"/>
                      </p:cNvPicPr>
                      <p:nvPr/>
                    </p:nvPicPr>
                    <p:blipFill>
                      <a:blip>
                        <a:extLst>
                          <a:ext uri="{28A0092B-C50C-407E-A947-70E740481C1C}">
                            <a14:useLocalDpi xmlns:a14="http://schemas.microsoft.com/office/drawing/2010/main" val="0"/>
                          </a:ext>
                        </a:extLst>
                      </a:blip>
                      <a:srcRect/>
                      <a:stretch>
                        <a:fillRect/>
                      </a:stretch>
                    </p:blipFill>
                    <p:spPr bwMode="auto">
                      <a:xfrm>
                        <a:off x="519113" y="1820863"/>
                        <a:ext cx="8380412" cy="4722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8" name="Table 7"/>
          <p:cNvGraphicFramePr>
            <a:graphicFrameLocks noGrp="1"/>
          </p:cNvGraphicFramePr>
          <p:nvPr>
            <p:extLst>
              <p:ext uri="{D42A27DB-BD31-4B8C-83A1-F6EECF244321}">
                <p14:modId xmlns:p14="http://schemas.microsoft.com/office/powerpoint/2010/main" val="743522805"/>
              </p:ext>
            </p:extLst>
          </p:nvPr>
        </p:nvGraphicFramePr>
        <p:xfrm>
          <a:off x="725590" y="1820863"/>
          <a:ext cx="7719960" cy="4605384"/>
        </p:xfrm>
        <a:graphic>
          <a:graphicData uri="http://schemas.openxmlformats.org/drawingml/2006/table">
            <a:tbl>
              <a:tblPr firstRow="1" bandRow="1">
                <a:tableStyleId>{F5AB1C69-6EDB-4FF4-983F-18BD219EF322}</a:tableStyleId>
              </a:tblPr>
              <a:tblGrid>
                <a:gridCol w="3317167">
                  <a:extLst>
                    <a:ext uri="{9D8B030D-6E8A-4147-A177-3AD203B41FA5}">
                      <a16:colId xmlns:a16="http://schemas.microsoft.com/office/drawing/2014/main" val="20000"/>
                    </a:ext>
                  </a:extLst>
                </a:gridCol>
                <a:gridCol w="4402793">
                  <a:extLst>
                    <a:ext uri="{9D8B030D-6E8A-4147-A177-3AD203B41FA5}">
                      <a16:colId xmlns:a16="http://schemas.microsoft.com/office/drawing/2014/main" val="20001"/>
                    </a:ext>
                  </a:extLst>
                </a:gridCol>
              </a:tblGrid>
              <a:tr h="452773">
                <a:tc>
                  <a:txBody>
                    <a:bodyPr/>
                    <a:lstStyle/>
                    <a:p>
                      <a:r>
                        <a:rPr lang="en-GB" dirty="0"/>
                        <a:t>Context Change</a:t>
                      </a:r>
                    </a:p>
                  </a:txBody>
                  <a:tcPr/>
                </a:tc>
                <a:tc>
                  <a:txBody>
                    <a:bodyPr/>
                    <a:lstStyle/>
                    <a:p>
                      <a:r>
                        <a:rPr lang="en-GB" dirty="0"/>
                        <a:t>Indicative</a:t>
                      </a:r>
                      <a:r>
                        <a:rPr lang="en-GB" baseline="0" dirty="0"/>
                        <a:t> Examples</a:t>
                      </a:r>
                      <a:endParaRPr lang="en-GB" dirty="0"/>
                    </a:p>
                  </a:txBody>
                  <a:tcPr/>
                </a:tc>
                <a:extLst>
                  <a:ext uri="{0D108BD9-81ED-4DB2-BD59-A6C34878D82A}">
                    <a16:rowId xmlns:a16="http://schemas.microsoft.com/office/drawing/2014/main" val="10000"/>
                  </a:ext>
                </a:extLst>
              </a:tr>
              <a:tr h="2614622">
                <a:tc>
                  <a:txBody>
                    <a:bodyPr/>
                    <a:lstStyle/>
                    <a:p>
                      <a:r>
                        <a:rPr lang="en-US" sz="1600" b="1" i="1" kern="1200" dirty="0">
                          <a:solidFill>
                            <a:schemeClr val="dk1"/>
                          </a:solidFill>
                          <a:latin typeface="+mn-lt"/>
                          <a:ea typeface="+mn-ea"/>
                          <a:cs typeface="+mn-cs"/>
                        </a:rPr>
                        <a:t>Growing concern with sustainability issues</a:t>
                      </a:r>
                      <a:endParaRPr lang="en-GB" sz="1600" dirty="0"/>
                    </a:p>
                  </a:txBody>
                  <a:tcPr/>
                </a:tc>
                <a:tc>
                  <a:txBody>
                    <a:bodyPr/>
                    <a:lstStyle/>
                    <a:p>
                      <a:r>
                        <a:rPr lang="en-US" sz="1400" kern="1200" dirty="0">
                          <a:solidFill>
                            <a:schemeClr val="dk1"/>
                          </a:solidFill>
                          <a:latin typeface="+mn-lt"/>
                          <a:ea typeface="+mn-ea"/>
                          <a:cs typeface="+mn-cs"/>
                        </a:rPr>
                        <a:t>Major shifts in resource and energy availability prompting search for new alternatives and reduced consumption. Increasing awareness of impact of pollution and other negative consequences of high and unsustainable growth.  Concern over climate change.  Major population growth and worries over ability to sustain living standards and manage expectations.  Increasing regulation on areas like emissions, carbon footprint.</a:t>
                      </a:r>
                      <a:endParaRPr lang="en-GB" sz="1400" dirty="0"/>
                    </a:p>
                  </a:txBody>
                  <a:tcPr/>
                </a:tc>
                <a:extLst>
                  <a:ext uri="{0D108BD9-81ED-4DB2-BD59-A6C34878D82A}">
                    <a16:rowId xmlns:a16="http://schemas.microsoft.com/office/drawing/2014/main" val="10001"/>
                  </a:ext>
                </a:extLst>
              </a:tr>
              <a:tr h="1537989">
                <a:tc>
                  <a:txBody>
                    <a:bodyPr/>
                    <a:lstStyle/>
                    <a:p>
                      <a:r>
                        <a:rPr lang="en-US" sz="1600" b="1" i="1" kern="1200" dirty="0">
                          <a:solidFill>
                            <a:schemeClr val="dk1"/>
                          </a:solidFill>
                          <a:latin typeface="+mn-lt"/>
                          <a:ea typeface="+mn-ea"/>
                          <a:cs typeface="+mn-cs"/>
                        </a:rPr>
                        <a:t>Development of technological and social infrastructure</a:t>
                      </a:r>
                      <a:endParaRPr lang="en-GB" sz="1600" dirty="0"/>
                    </a:p>
                  </a:txBody>
                  <a:tcPr/>
                </a:tc>
                <a:tc>
                  <a:txBody>
                    <a:bodyPr/>
                    <a:lstStyle/>
                    <a:p>
                      <a:r>
                        <a:rPr lang="en-US" sz="1400" kern="1200" dirty="0">
                          <a:solidFill>
                            <a:schemeClr val="dk1"/>
                          </a:solidFill>
                          <a:latin typeface="+mn-lt"/>
                          <a:ea typeface="+mn-ea"/>
                          <a:cs typeface="+mn-cs"/>
                        </a:rPr>
                        <a:t>Increasing linkages enabled by information and communications technologies around the internet and broadband have enabled and reinforced alternative social networking possibilities.  At the same time the increasing availability of simulation and prototyping tools have reduced the separation between users and producers.</a:t>
                      </a:r>
                      <a:endParaRPr lang="en-GB" sz="1400" dirty="0"/>
                    </a:p>
                  </a:txBody>
                  <a:tcPr/>
                </a:tc>
                <a:extLst>
                  <a:ext uri="{0D108BD9-81ED-4DB2-BD59-A6C34878D82A}">
                    <a16:rowId xmlns:a16="http://schemas.microsoft.com/office/drawing/2014/main" val="10002"/>
                  </a:ext>
                </a:extLst>
              </a:tr>
            </a:tbl>
          </a:graphicData>
        </a:graphic>
      </p:graphicFrame>
      <p:pic>
        <p:nvPicPr>
          <p:cNvPr id="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167" y="204072"/>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471094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309400072"/>
              </p:ext>
            </p:extLst>
          </p:nvPr>
        </p:nvGraphicFramePr>
        <p:xfrm>
          <a:off x="458167" y="1818661"/>
          <a:ext cx="8471552" cy="4331453"/>
        </p:xfrm>
        <a:graphic>
          <a:graphicData uri="http://schemas.openxmlformats.org/drawingml/2006/table">
            <a:tbl>
              <a:tblPr/>
              <a:tblGrid>
                <a:gridCol w="4235776">
                  <a:extLst>
                    <a:ext uri="{9D8B030D-6E8A-4147-A177-3AD203B41FA5}">
                      <a16:colId xmlns:a16="http://schemas.microsoft.com/office/drawing/2014/main" val="20000"/>
                    </a:ext>
                  </a:extLst>
                </a:gridCol>
                <a:gridCol w="4235776">
                  <a:extLst>
                    <a:ext uri="{9D8B030D-6E8A-4147-A177-3AD203B41FA5}">
                      <a16:colId xmlns:a16="http://schemas.microsoft.com/office/drawing/2014/main" val="20001"/>
                    </a:ext>
                  </a:extLst>
                </a:gridCol>
              </a:tblGrid>
              <a:tr h="481273">
                <a:tc>
                  <a:txBody>
                    <a:bodyPr/>
                    <a:lstStyle/>
                    <a:p>
                      <a:r>
                        <a:rPr lang="en-GB" sz="2400" b="1" dirty="0">
                          <a:solidFill>
                            <a:srgbClr val="000000"/>
                          </a:solidFill>
                          <a:latin typeface="Calibri"/>
                          <a:ea typeface="Arial"/>
                          <a:cs typeface="Arial"/>
                        </a:rPr>
                        <a:t>Dimension</a:t>
                      </a:r>
                      <a:endParaRPr lang="en-GB" sz="2400" b="1"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400" b="1" dirty="0">
                          <a:solidFill>
                            <a:srgbClr val="000000"/>
                          </a:solidFill>
                          <a:latin typeface="Calibri"/>
                          <a:ea typeface="Arial"/>
                          <a:cs typeface="Arial"/>
                        </a:rPr>
                        <a:t>Type of change</a:t>
                      </a:r>
                      <a:endParaRPr lang="en-GB" sz="2400" b="1"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r h="962545">
                <a:tc>
                  <a:txBody>
                    <a:bodyPr/>
                    <a:lstStyle/>
                    <a:p>
                      <a:r>
                        <a:rPr lang="en-GB" sz="4400" dirty="0">
                          <a:solidFill>
                            <a:srgbClr val="000000"/>
                          </a:solidFill>
                          <a:latin typeface="Calibri"/>
                          <a:ea typeface="Arial"/>
                          <a:cs typeface="Arial"/>
                        </a:rPr>
                        <a:t>‘Product’ </a:t>
                      </a:r>
                      <a:endParaRPr lang="en-GB" sz="44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000" dirty="0">
                          <a:solidFill>
                            <a:srgbClr val="000000"/>
                          </a:solidFill>
                          <a:latin typeface="Calibri"/>
                          <a:ea typeface="Arial"/>
                          <a:cs typeface="Arial"/>
                        </a:rPr>
                        <a:t>Changes in the things (products/services) which an organization offers</a:t>
                      </a:r>
                      <a:endParaRPr lang="en-GB" sz="20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1"/>
                  </a:ext>
                </a:extLst>
              </a:tr>
              <a:tr h="962545">
                <a:tc>
                  <a:txBody>
                    <a:bodyPr/>
                    <a:lstStyle/>
                    <a:p>
                      <a:r>
                        <a:rPr lang="en-GB" sz="4400" dirty="0">
                          <a:solidFill>
                            <a:srgbClr val="000000"/>
                          </a:solidFill>
                          <a:latin typeface="Calibri"/>
                          <a:ea typeface="Arial"/>
                          <a:cs typeface="Arial"/>
                        </a:rPr>
                        <a:t>‘Process’</a:t>
                      </a:r>
                      <a:endParaRPr lang="en-GB" sz="44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000" dirty="0">
                          <a:solidFill>
                            <a:srgbClr val="000000"/>
                          </a:solidFill>
                          <a:latin typeface="Calibri"/>
                          <a:ea typeface="Arial"/>
                          <a:cs typeface="Arial"/>
                        </a:rPr>
                        <a:t>Changes in the ways in which these offerings are created and delivered</a:t>
                      </a:r>
                      <a:endParaRPr lang="en-GB" sz="20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2"/>
                  </a:ext>
                </a:extLst>
              </a:tr>
              <a:tr h="962545">
                <a:tc>
                  <a:txBody>
                    <a:bodyPr/>
                    <a:lstStyle/>
                    <a:p>
                      <a:pPr>
                        <a:spcAft>
                          <a:spcPts val="0"/>
                        </a:spcAft>
                      </a:pPr>
                      <a:r>
                        <a:rPr lang="en-GB" sz="4400" dirty="0">
                          <a:solidFill>
                            <a:srgbClr val="000000"/>
                          </a:solidFill>
                          <a:latin typeface="Calibri"/>
                          <a:ea typeface="Arial"/>
                          <a:cs typeface="Arial"/>
                        </a:rPr>
                        <a:t>‘Position’</a:t>
                      </a:r>
                      <a:endParaRPr lang="en-GB" sz="44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pPr>
                        <a:spcAft>
                          <a:spcPts val="0"/>
                        </a:spcAft>
                      </a:pPr>
                      <a:r>
                        <a:rPr lang="en-GB" sz="2000" dirty="0">
                          <a:solidFill>
                            <a:srgbClr val="000000"/>
                          </a:solidFill>
                          <a:latin typeface="Calibri"/>
                          <a:ea typeface="Arial"/>
                          <a:cs typeface="Arial"/>
                        </a:rPr>
                        <a:t>Changes in the context into which the products/services are introduced </a:t>
                      </a:r>
                      <a:endParaRPr lang="en-GB" sz="20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3"/>
                  </a:ext>
                </a:extLst>
              </a:tr>
              <a:tr h="962545">
                <a:tc>
                  <a:txBody>
                    <a:bodyPr/>
                    <a:lstStyle/>
                    <a:p>
                      <a:pPr>
                        <a:spcAft>
                          <a:spcPts val="0"/>
                        </a:spcAft>
                      </a:pPr>
                      <a:r>
                        <a:rPr lang="en-GB" sz="4400" dirty="0">
                          <a:solidFill>
                            <a:srgbClr val="000000"/>
                          </a:solidFill>
                          <a:latin typeface="Calibri"/>
                          <a:ea typeface="Arial"/>
                          <a:cs typeface="Arial"/>
                        </a:rPr>
                        <a:t>‘Paradigm’</a:t>
                      </a:r>
                      <a:endParaRPr lang="en-GB" sz="44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000" dirty="0">
                          <a:solidFill>
                            <a:srgbClr val="000000"/>
                          </a:solidFill>
                          <a:latin typeface="Calibri"/>
                          <a:ea typeface="Arial"/>
                          <a:cs typeface="Arial"/>
                        </a:rPr>
                        <a:t>Changes in the underlying mental models which frame what the organization does </a:t>
                      </a:r>
                      <a:endParaRPr lang="en-GB" sz="20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4"/>
                  </a:ext>
                </a:extLst>
              </a:tr>
            </a:tbl>
          </a:graphicData>
        </a:graphic>
      </p:graphicFrame>
      <p:sp>
        <p:nvSpPr>
          <p:cNvPr id="4" name="Title 1"/>
          <p:cNvSpPr txBox="1">
            <a:spLocks/>
          </p:cNvSpPr>
          <p:nvPr/>
        </p:nvSpPr>
        <p:spPr>
          <a:xfrm>
            <a:off x="848853" y="204072"/>
            <a:ext cx="7413503"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Dimensions of innovation – what can we change?</a:t>
            </a:r>
          </a:p>
        </p:txBody>
      </p:sp>
      <p:cxnSp>
        <p:nvCxnSpPr>
          <p:cNvPr id="7" name="Straight Connector 6"/>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744509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590529" y="591253"/>
            <a:ext cx="5221477"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Examples of the 4Ps model: Product</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a:p>
            <a:pPr algn="ctr">
              <a:spcBef>
                <a:spcPct val="0"/>
              </a:spcBef>
              <a:defRPr/>
            </a:pP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11" name="Table 10"/>
          <p:cNvGraphicFramePr>
            <a:graphicFrameLocks noGrp="1"/>
          </p:cNvGraphicFramePr>
          <p:nvPr>
            <p:extLst>
              <p:ext uri="{D42A27DB-BD31-4B8C-83A1-F6EECF244321}">
                <p14:modId xmlns:p14="http://schemas.microsoft.com/office/powerpoint/2010/main" val="2777762312"/>
              </p:ext>
            </p:extLst>
          </p:nvPr>
        </p:nvGraphicFramePr>
        <p:xfrm>
          <a:off x="207445" y="2414514"/>
          <a:ext cx="8715436" cy="2939151"/>
        </p:xfrm>
        <a:graphic>
          <a:graphicData uri="http://schemas.openxmlformats.org/drawingml/2006/table">
            <a:tbl>
              <a:tblPr/>
              <a:tblGrid>
                <a:gridCol w="1852268">
                  <a:extLst>
                    <a:ext uri="{9D8B030D-6E8A-4147-A177-3AD203B41FA5}">
                      <a16:colId xmlns:a16="http://schemas.microsoft.com/office/drawing/2014/main" val="20000"/>
                    </a:ext>
                  </a:extLst>
                </a:gridCol>
                <a:gridCol w="3364651">
                  <a:extLst>
                    <a:ext uri="{9D8B030D-6E8A-4147-A177-3AD203B41FA5}">
                      <a16:colId xmlns:a16="http://schemas.microsoft.com/office/drawing/2014/main" val="20001"/>
                    </a:ext>
                  </a:extLst>
                </a:gridCol>
                <a:gridCol w="3498517">
                  <a:extLst>
                    <a:ext uri="{9D8B030D-6E8A-4147-A177-3AD203B41FA5}">
                      <a16:colId xmlns:a16="http://schemas.microsoft.com/office/drawing/2014/main" val="20002"/>
                    </a:ext>
                  </a:extLst>
                </a:gridCol>
              </a:tblGrid>
              <a:tr h="2939151">
                <a:tc>
                  <a:txBody>
                    <a:bodyPr/>
                    <a:lstStyle/>
                    <a:p>
                      <a:pPr>
                        <a:spcAft>
                          <a:spcPts val="0"/>
                        </a:spcAft>
                      </a:pPr>
                      <a:r>
                        <a:rPr lang="en-US" sz="1800" b="1" dirty="0">
                          <a:solidFill>
                            <a:schemeClr val="tx1"/>
                          </a:solidFill>
                          <a:latin typeface="Calibri"/>
                          <a:ea typeface="ＭＳ 明朝"/>
                          <a:cs typeface="Times New Roman"/>
                        </a:rPr>
                        <a:t>‘Product’ </a:t>
                      </a:r>
                    </a:p>
                    <a:p>
                      <a:pPr>
                        <a:spcAft>
                          <a:spcPts val="0"/>
                        </a:spcAft>
                      </a:pPr>
                      <a:endParaRPr lang="en-US" sz="1800" b="1" dirty="0">
                        <a:solidFill>
                          <a:schemeClr val="tx1"/>
                        </a:solidFill>
                        <a:latin typeface="Calibri"/>
                        <a:ea typeface="ＭＳ 明朝"/>
                        <a:cs typeface="Times New Roman"/>
                      </a:endParaRPr>
                    </a:p>
                    <a:p>
                      <a:pPr>
                        <a:spcAft>
                          <a:spcPts val="0"/>
                        </a:spcAft>
                      </a:pPr>
                      <a:r>
                        <a:rPr lang="en-US" sz="1800" b="1" dirty="0">
                          <a:solidFill>
                            <a:schemeClr val="tx1"/>
                          </a:solidFill>
                          <a:latin typeface="Calibri"/>
                          <a:ea typeface="ＭＳ 明朝"/>
                          <a:cs typeface="Times New Roman"/>
                        </a:rPr>
                        <a:t>– what we offer the world</a:t>
                      </a:r>
                      <a:endParaRPr lang="en-GB" sz="18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1400" dirty="0">
                          <a:solidFill>
                            <a:schemeClr val="tx1"/>
                          </a:solidFill>
                          <a:latin typeface="Calibri"/>
                          <a:ea typeface="ＭＳ 明朝"/>
                          <a:cs typeface="Times New Roman"/>
                        </a:rPr>
                        <a:t>Windows 7 and 8 replacing Vista and XP – essentially improving on existing software idea</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New versions of established car models – e.g. the VW Golf essentially improving on established car design</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Improved performance - incandescent light bulbs</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CDs replacing vinyl records – essentially improving on the storage technology</a:t>
                      </a:r>
                      <a:endParaRPr lang="en-GB" sz="14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1400" dirty="0">
                          <a:solidFill>
                            <a:schemeClr val="tx1"/>
                          </a:solidFill>
                          <a:latin typeface="Calibri"/>
                          <a:ea typeface="ＭＳ 明朝"/>
                          <a:cs typeface="Times New Roman"/>
                        </a:rPr>
                        <a:t>New to the world software – for example the first speech recognition program</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Toyota </a:t>
                      </a:r>
                      <a:r>
                        <a:rPr lang="en-US" sz="1400" dirty="0" err="1">
                          <a:solidFill>
                            <a:schemeClr val="tx1"/>
                          </a:solidFill>
                          <a:latin typeface="Calibri"/>
                          <a:ea typeface="ＭＳ 明朝"/>
                          <a:cs typeface="Times New Roman"/>
                        </a:rPr>
                        <a:t>Prius</a:t>
                      </a:r>
                      <a:r>
                        <a:rPr lang="en-US" sz="1400" dirty="0">
                          <a:solidFill>
                            <a:schemeClr val="tx1"/>
                          </a:solidFill>
                          <a:latin typeface="Calibri"/>
                          <a:ea typeface="ＭＳ 明朝"/>
                          <a:cs typeface="Times New Roman"/>
                        </a:rPr>
                        <a:t> – bringing a new concept – hybrid engines. Tesla – high performance electric car.</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LED-based lighting, using completely different and more energy efficient principles</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Spotify and other music streaming services – changing the pattern from owning your own collection to renting a vast library of music</a:t>
                      </a:r>
                      <a:endParaRPr lang="en-GB" sz="14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332093"/>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271188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590529" y="591253"/>
            <a:ext cx="5221477"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Examples of the 4Ps model: Process</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a:p>
            <a:pPr algn="ctr">
              <a:spcBef>
                <a:spcPct val="0"/>
              </a:spcBef>
              <a:defRPr/>
            </a:pP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3106083699"/>
              </p:ext>
            </p:extLst>
          </p:nvPr>
        </p:nvGraphicFramePr>
        <p:xfrm>
          <a:off x="220747" y="2795342"/>
          <a:ext cx="8715436" cy="2204361"/>
        </p:xfrm>
        <a:graphic>
          <a:graphicData uri="http://schemas.openxmlformats.org/drawingml/2006/table">
            <a:tbl>
              <a:tblPr/>
              <a:tblGrid>
                <a:gridCol w="1852268">
                  <a:extLst>
                    <a:ext uri="{9D8B030D-6E8A-4147-A177-3AD203B41FA5}">
                      <a16:colId xmlns:a16="http://schemas.microsoft.com/office/drawing/2014/main" val="20000"/>
                    </a:ext>
                  </a:extLst>
                </a:gridCol>
                <a:gridCol w="3364651">
                  <a:extLst>
                    <a:ext uri="{9D8B030D-6E8A-4147-A177-3AD203B41FA5}">
                      <a16:colId xmlns:a16="http://schemas.microsoft.com/office/drawing/2014/main" val="20001"/>
                    </a:ext>
                  </a:extLst>
                </a:gridCol>
                <a:gridCol w="3498517">
                  <a:extLst>
                    <a:ext uri="{9D8B030D-6E8A-4147-A177-3AD203B41FA5}">
                      <a16:colId xmlns:a16="http://schemas.microsoft.com/office/drawing/2014/main" val="20002"/>
                    </a:ext>
                  </a:extLst>
                </a:gridCol>
              </a:tblGrid>
              <a:tr h="2204361">
                <a:tc>
                  <a:txBody>
                    <a:bodyPr/>
                    <a:lstStyle/>
                    <a:p>
                      <a:pPr>
                        <a:spcAft>
                          <a:spcPts val="0"/>
                        </a:spcAft>
                      </a:pPr>
                      <a:r>
                        <a:rPr lang="en-US" sz="1800" b="1" dirty="0">
                          <a:solidFill>
                            <a:schemeClr val="tx1"/>
                          </a:solidFill>
                          <a:latin typeface="Calibri"/>
                          <a:ea typeface="ＭＳ 明朝"/>
                          <a:cs typeface="Times New Roman"/>
                        </a:rPr>
                        <a:t>‘Process’</a:t>
                      </a:r>
                    </a:p>
                    <a:p>
                      <a:pPr>
                        <a:spcAft>
                          <a:spcPts val="0"/>
                        </a:spcAft>
                      </a:pPr>
                      <a:endParaRPr lang="en-US" sz="1800" b="1" dirty="0">
                        <a:solidFill>
                          <a:schemeClr val="tx1"/>
                        </a:solidFill>
                        <a:latin typeface="Calibri"/>
                        <a:ea typeface="ＭＳ 明朝"/>
                        <a:cs typeface="Times New Roman"/>
                      </a:endParaRPr>
                    </a:p>
                    <a:p>
                      <a:pPr>
                        <a:spcAft>
                          <a:spcPts val="0"/>
                        </a:spcAft>
                      </a:pPr>
                      <a:r>
                        <a:rPr lang="en-US" sz="1800" b="1" dirty="0">
                          <a:solidFill>
                            <a:schemeClr val="tx1"/>
                          </a:solidFill>
                          <a:latin typeface="Calibri"/>
                          <a:ea typeface="ＭＳ 明朝"/>
                          <a:cs typeface="Times New Roman"/>
                        </a:rPr>
                        <a:t>- how we create and deliver that offering</a:t>
                      </a:r>
                      <a:endParaRPr lang="en-GB" sz="18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1400" dirty="0">
                          <a:solidFill>
                            <a:schemeClr val="tx1"/>
                          </a:solidFill>
                          <a:latin typeface="Calibri"/>
                          <a:ea typeface="ＭＳ 明朝"/>
                          <a:cs typeface="Times New Roman"/>
                        </a:rPr>
                        <a:t>Improved fixed line telephone services</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Extended range of stock broking services</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Improved auction house operations</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Improved factory operations efficiency through upgraded equipment</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Improved range of banking services delivered at branch banks</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Improved retailing logistics </a:t>
                      </a:r>
                      <a:endParaRPr lang="en-GB" sz="14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1400" dirty="0">
                          <a:solidFill>
                            <a:schemeClr val="tx1"/>
                          </a:solidFill>
                          <a:latin typeface="Calibri"/>
                          <a:ea typeface="ＭＳ 明朝"/>
                          <a:cs typeface="Times New Roman"/>
                        </a:rPr>
                        <a:t>Skype and other VOIP systems</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On-line share trading</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eBay</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Toyota Production System and other ‘lean’ approaches</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Online banking and now mobile banking in Kenya, Philippines – using phones as an alternative to banking systems</a:t>
                      </a:r>
                      <a:endParaRPr lang="en-GB" sz="1400" dirty="0">
                        <a:solidFill>
                          <a:schemeClr val="tx1"/>
                        </a:solidFill>
                        <a:latin typeface="Cambria"/>
                        <a:ea typeface="ＭＳ 明朝"/>
                        <a:cs typeface="Times New Roman"/>
                      </a:endParaRPr>
                    </a:p>
                    <a:p>
                      <a:pPr>
                        <a:spcAft>
                          <a:spcPts val="0"/>
                        </a:spcAft>
                      </a:pPr>
                      <a:r>
                        <a:rPr lang="en-US" sz="1400" dirty="0">
                          <a:solidFill>
                            <a:schemeClr val="tx1"/>
                          </a:solidFill>
                          <a:latin typeface="Calibri"/>
                          <a:ea typeface="ＭＳ 明朝"/>
                          <a:cs typeface="Times New Roman"/>
                        </a:rPr>
                        <a:t>On line shopping</a:t>
                      </a:r>
                      <a:endParaRPr lang="en-GB" sz="1400" dirty="0">
                        <a:solidFill>
                          <a:schemeClr val="tx1"/>
                        </a:solidFill>
                        <a:latin typeface="Cambria"/>
                        <a:ea typeface="ＭＳ 明朝"/>
                        <a:cs typeface="Times New Roman"/>
                      </a:endParaRPr>
                    </a:p>
                  </a:txBody>
                  <a:tcPr marL="29980" marR="2998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pic>
        <p:nvPicPr>
          <p:cNvPr id="1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332093"/>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506258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590529" y="591253"/>
            <a:ext cx="5221477"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Examples of the 4Ps model: Position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a:p>
            <a:pPr algn="ctr">
              <a:spcBef>
                <a:spcPct val="0"/>
              </a:spcBef>
              <a:defRPr/>
            </a:pP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1934091517"/>
              </p:ext>
            </p:extLst>
          </p:nvPr>
        </p:nvGraphicFramePr>
        <p:xfrm>
          <a:off x="220746" y="2429368"/>
          <a:ext cx="8715437" cy="3189767"/>
        </p:xfrm>
        <a:graphic>
          <a:graphicData uri="http://schemas.openxmlformats.org/drawingml/2006/table">
            <a:tbl>
              <a:tblPr/>
              <a:tblGrid>
                <a:gridCol w="1852267">
                  <a:extLst>
                    <a:ext uri="{9D8B030D-6E8A-4147-A177-3AD203B41FA5}">
                      <a16:colId xmlns:a16="http://schemas.microsoft.com/office/drawing/2014/main" val="20000"/>
                    </a:ext>
                  </a:extLst>
                </a:gridCol>
                <a:gridCol w="3364652">
                  <a:extLst>
                    <a:ext uri="{9D8B030D-6E8A-4147-A177-3AD203B41FA5}">
                      <a16:colId xmlns:a16="http://schemas.microsoft.com/office/drawing/2014/main" val="20001"/>
                    </a:ext>
                  </a:extLst>
                </a:gridCol>
                <a:gridCol w="3498518">
                  <a:extLst>
                    <a:ext uri="{9D8B030D-6E8A-4147-A177-3AD203B41FA5}">
                      <a16:colId xmlns:a16="http://schemas.microsoft.com/office/drawing/2014/main" val="20002"/>
                    </a:ext>
                  </a:extLst>
                </a:gridCol>
              </a:tblGrid>
              <a:tr h="3189767">
                <a:tc>
                  <a:txBody>
                    <a:bodyPr/>
                    <a:lstStyle/>
                    <a:p>
                      <a:pPr>
                        <a:spcAft>
                          <a:spcPts val="0"/>
                        </a:spcAft>
                      </a:pPr>
                      <a:r>
                        <a:rPr lang="en-US" sz="1800" b="1" dirty="0">
                          <a:solidFill>
                            <a:schemeClr val="tx1"/>
                          </a:solidFill>
                          <a:latin typeface="Calibri"/>
                          <a:ea typeface="ＭＳ 明朝"/>
                          <a:cs typeface="Times New Roman"/>
                        </a:rPr>
                        <a:t>‘Position’ </a:t>
                      </a:r>
                    </a:p>
                    <a:p>
                      <a:pPr>
                        <a:spcAft>
                          <a:spcPts val="0"/>
                        </a:spcAft>
                      </a:pPr>
                      <a:endParaRPr lang="en-US" sz="1800" b="1" dirty="0">
                        <a:solidFill>
                          <a:schemeClr val="tx1"/>
                        </a:solidFill>
                        <a:latin typeface="Calibri"/>
                        <a:ea typeface="ＭＳ 明朝"/>
                        <a:cs typeface="Times New Roman"/>
                      </a:endParaRPr>
                    </a:p>
                    <a:p>
                      <a:pPr>
                        <a:spcAft>
                          <a:spcPts val="0"/>
                        </a:spcAft>
                      </a:pPr>
                      <a:r>
                        <a:rPr lang="en-US" sz="1800" b="1" dirty="0">
                          <a:solidFill>
                            <a:schemeClr val="tx1"/>
                          </a:solidFill>
                          <a:latin typeface="Calibri"/>
                          <a:ea typeface="ＭＳ 明朝"/>
                          <a:cs typeface="Times New Roman"/>
                        </a:rPr>
                        <a:t>– where we target that offering and the story we tell about it</a:t>
                      </a:r>
                      <a:endParaRPr lang="en-GB" sz="18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1200">
                          <a:solidFill>
                            <a:schemeClr val="tx1"/>
                          </a:solidFill>
                          <a:latin typeface="Calibri"/>
                          <a:ea typeface="ＭＳ 明朝"/>
                          <a:cs typeface="Times New Roman"/>
                        </a:rPr>
                        <a:t>HaagenDazs changing the target market for ice cream from children to consenting adults</a:t>
                      </a:r>
                      <a:endParaRPr lang="en-GB" sz="1200">
                        <a:solidFill>
                          <a:schemeClr val="tx1"/>
                        </a:solidFill>
                        <a:latin typeface="Cambria"/>
                        <a:ea typeface="ＭＳ 明朝"/>
                        <a:cs typeface="Times New Roman"/>
                      </a:endParaRPr>
                    </a:p>
                    <a:p>
                      <a:pPr>
                        <a:spcAft>
                          <a:spcPts val="0"/>
                        </a:spcAft>
                      </a:pPr>
                      <a:r>
                        <a:rPr lang="en-US" sz="1200">
                          <a:solidFill>
                            <a:schemeClr val="tx1"/>
                          </a:solidFill>
                          <a:latin typeface="Calibri"/>
                          <a:ea typeface="ＭＳ 明朝"/>
                          <a:cs typeface="Times New Roman"/>
                        </a:rPr>
                        <a:t>Airlines segmenting service offering for different passenger groups – Virgin Upper Class, BA Premium Economy, etc.</a:t>
                      </a:r>
                      <a:endParaRPr lang="en-GB" sz="1200">
                        <a:solidFill>
                          <a:schemeClr val="tx1"/>
                        </a:solidFill>
                        <a:latin typeface="Cambria"/>
                        <a:ea typeface="ＭＳ 明朝"/>
                        <a:cs typeface="Times New Roman"/>
                      </a:endParaRPr>
                    </a:p>
                    <a:p>
                      <a:pPr>
                        <a:spcAft>
                          <a:spcPts val="0"/>
                        </a:spcAft>
                      </a:pPr>
                      <a:r>
                        <a:rPr lang="en-US" sz="1200">
                          <a:solidFill>
                            <a:schemeClr val="tx1"/>
                          </a:solidFill>
                          <a:latin typeface="Calibri"/>
                          <a:ea typeface="ＭＳ 明朝"/>
                          <a:cs typeface="Times New Roman"/>
                        </a:rPr>
                        <a:t>Dell and others segmenting and customizing computer configuration for individual users</a:t>
                      </a:r>
                      <a:endParaRPr lang="en-GB" sz="1200">
                        <a:solidFill>
                          <a:schemeClr val="tx1"/>
                        </a:solidFill>
                        <a:latin typeface="Cambria"/>
                        <a:ea typeface="ＭＳ 明朝"/>
                        <a:cs typeface="Times New Roman"/>
                      </a:endParaRPr>
                    </a:p>
                    <a:p>
                      <a:pPr>
                        <a:spcAft>
                          <a:spcPts val="0"/>
                        </a:spcAft>
                      </a:pPr>
                      <a:r>
                        <a:rPr lang="en-US" sz="1200">
                          <a:solidFill>
                            <a:schemeClr val="tx1"/>
                          </a:solidFill>
                          <a:latin typeface="Calibri"/>
                          <a:ea typeface="ＭＳ 明朝"/>
                          <a:cs typeface="Times New Roman"/>
                        </a:rPr>
                        <a:t>On line support for traditional higher education courses</a:t>
                      </a:r>
                      <a:endParaRPr lang="en-GB" sz="1200">
                        <a:solidFill>
                          <a:schemeClr val="tx1"/>
                        </a:solidFill>
                        <a:latin typeface="Cambria"/>
                        <a:ea typeface="ＭＳ 明朝"/>
                        <a:cs typeface="Times New Roman"/>
                      </a:endParaRPr>
                    </a:p>
                    <a:p>
                      <a:pPr>
                        <a:spcAft>
                          <a:spcPts val="0"/>
                        </a:spcAft>
                      </a:pPr>
                      <a:r>
                        <a:rPr lang="en-US" sz="1200">
                          <a:solidFill>
                            <a:schemeClr val="tx1"/>
                          </a:solidFill>
                          <a:latin typeface="Calibri"/>
                          <a:ea typeface="ＭＳ 明朝"/>
                          <a:cs typeface="Times New Roman"/>
                        </a:rPr>
                        <a:t>Banking services targeted at key segments – students, retired people, etc.</a:t>
                      </a:r>
                      <a:endParaRPr lang="en-GB" sz="120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1200" dirty="0">
                          <a:solidFill>
                            <a:schemeClr val="tx1"/>
                          </a:solidFill>
                          <a:latin typeface="Calibri"/>
                          <a:ea typeface="ＭＳ 明朝"/>
                          <a:cs typeface="Times New Roman"/>
                        </a:rPr>
                        <a:t>Addressing underserved markets – for example the Tata </a:t>
                      </a:r>
                      <a:r>
                        <a:rPr lang="en-US" sz="1200" dirty="0" err="1">
                          <a:solidFill>
                            <a:schemeClr val="tx1"/>
                          </a:solidFill>
                          <a:latin typeface="Calibri"/>
                          <a:ea typeface="ＭＳ 明朝"/>
                          <a:cs typeface="Times New Roman"/>
                        </a:rPr>
                        <a:t>Nano</a:t>
                      </a:r>
                      <a:r>
                        <a:rPr lang="en-US" sz="1200" dirty="0">
                          <a:solidFill>
                            <a:schemeClr val="tx1"/>
                          </a:solidFill>
                          <a:latin typeface="Calibri"/>
                          <a:ea typeface="ＭＳ 明朝"/>
                          <a:cs typeface="Times New Roman"/>
                        </a:rPr>
                        <a:t> aimed at emerging but relatively poor Indian market with car priced around $2000. </a:t>
                      </a:r>
                      <a:endParaRPr lang="en-GB" sz="1200" dirty="0">
                        <a:solidFill>
                          <a:schemeClr val="tx1"/>
                        </a:solidFill>
                        <a:latin typeface="Cambria"/>
                        <a:ea typeface="ＭＳ 明朝"/>
                        <a:cs typeface="Times New Roman"/>
                      </a:endParaRPr>
                    </a:p>
                    <a:p>
                      <a:pPr>
                        <a:spcAft>
                          <a:spcPts val="0"/>
                        </a:spcAft>
                      </a:pPr>
                      <a:r>
                        <a:rPr lang="en-US" sz="1200" dirty="0">
                          <a:solidFill>
                            <a:schemeClr val="tx1"/>
                          </a:solidFill>
                          <a:latin typeface="Calibri"/>
                          <a:ea typeface="ＭＳ 明朝"/>
                          <a:cs typeface="Times New Roman"/>
                        </a:rPr>
                        <a:t>Low cost airlines opening up air travel to those previously unable to afford it – create new market and also disrupt existing one</a:t>
                      </a:r>
                      <a:endParaRPr lang="en-GB" sz="1200" dirty="0">
                        <a:solidFill>
                          <a:schemeClr val="tx1"/>
                        </a:solidFill>
                        <a:latin typeface="Cambria"/>
                        <a:ea typeface="ＭＳ 明朝"/>
                        <a:cs typeface="Times New Roman"/>
                      </a:endParaRPr>
                    </a:p>
                    <a:p>
                      <a:pPr>
                        <a:spcAft>
                          <a:spcPts val="0"/>
                        </a:spcAft>
                      </a:pPr>
                      <a:r>
                        <a:rPr lang="en-US" sz="1200" dirty="0">
                          <a:solidFill>
                            <a:schemeClr val="tx1"/>
                          </a:solidFill>
                          <a:latin typeface="Calibri"/>
                          <a:ea typeface="ＭＳ 明朝"/>
                          <a:cs typeface="Times New Roman"/>
                        </a:rPr>
                        <a:t>Variations on the ‘One laptop per child’ project – e.g. Indian government $20 computer for schools</a:t>
                      </a:r>
                      <a:endParaRPr lang="en-GB" sz="1200" dirty="0">
                        <a:solidFill>
                          <a:schemeClr val="tx1"/>
                        </a:solidFill>
                        <a:latin typeface="Cambria"/>
                        <a:ea typeface="ＭＳ 明朝"/>
                        <a:cs typeface="Times New Roman"/>
                      </a:endParaRPr>
                    </a:p>
                    <a:p>
                      <a:pPr>
                        <a:spcAft>
                          <a:spcPts val="0"/>
                        </a:spcAft>
                      </a:pPr>
                      <a:r>
                        <a:rPr lang="en-US" sz="1200" dirty="0">
                          <a:solidFill>
                            <a:schemeClr val="tx1"/>
                          </a:solidFill>
                          <a:latin typeface="Calibri"/>
                          <a:ea typeface="ＭＳ 明朝"/>
                          <a:cs typeface="Times New Roman"/>
                        </a:rPr>
                        <a:t>University of Phoenix and others, building large education businesses via online approaches to reach different markets</a:t>
                      </a:r>
                      <a:endParaRPr lang="en-GB" sz="1200" dirty="0">
                        <a:solidFill>
                          <a:schemeClr val="tx1"/>
                        </a:solidFill>
                        <a:latin typeface="Cambria"/>
                        <a:ea typeface="ＭＳ 明朝"/>
                        <a:cs typeface="Times New Roman"/>
                      </a:endParaRPr>
                    </a:p>
                    <a:p>
                      <a:pPr>
                        <a:spcAft>
                          <a:spcPts val="0"/>
                        </a:spcAft>
                      </a:pPr>
                      <a:r>
                        <a:rPr lang="en-US" sz="1200" dirty="0">
                          <a:solidFill>
                            <a:schemeClr val="tx1"/>
                          </a:solidFill>
                          <a:latin typeface="Calibri"/>
                          <a:ea typeface="ＭＳ 明朝"/>
                          <a:cs typeface="Times New Roman"/>
                        </a:rPr>
                        <a:t>‘Bottom of the pyramid’ approaches using a similar principle but tapping into huge and very different high volume/low margin markets – Aravind eye care, </a:t>
                      </a:r>
                      <a:r>
                        <a:rPr lang="en-US" sz="1200" dirty="0" err="1">
                          <a:solidFill>
                            <a:schemeClr val="tx1"/>
                          </a:solidFill>
                          <a:latin typeface="Calibri"/>
                          <a:ea typeface="ＭＳ 明朝"/>
                          <a:cs typeface="Times New Roman"/>
                        </a:rPr>
                        <a:t>Cemex</a:t>
                      </a:r>
                      <a:r>
                        <a:rPr lang="en-US" sz="1200" dirty="0">
                          <a:solidFill>
                            <a:schemeClr val="tx1"/>
                          </a:solidFill>
                          <a:latin typeface="Calibri"/>
                          <a:ea typeface="ＭＳ 明朝"/>
                          <a:cs typeface="Times New Roman"/>
                        </a:rPr>
                        <a:t> construction products</a:t>
                      </a:r>
                      <a:endParaRPr lang="en-GB" sz="12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30048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3990005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590529" y="591253"/>
            <a:ext cx="5221477"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Examples of the 4Ps model: Paradigm</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a:p>
            <a:pPr algn="ctr">
              <a:spcBef>
                <a:spcPct val="0"/>
              </a:spcBef>
              <a:defRPr/>
            </a:pP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1430326765"/>
              </p:ext>
            </p:extLst>
          </p:nvPr>
        </p:nvGraphicFramePr>
        <p:xfrm>
          <a:off x="220746" y="2201625"/>
          <a:ext cx="8715437" cy="3668233"/>
        </p:xfrm>
        <a:graphic>
          <a:graphicData uri="http://schemas.openxmlformats.org/drawingml/2006/table">
            <a:tbl>
              <a:tblPr/>
              <a:tblGrid>
                <a:gridCol w="1852267">
                  <a:extLst>
                    <a:ext uri="{9D8B030D-6E8A-4147-A177-3AD203B41FA5}">
                      <a16:colId xmlns:a16="http://schemas.microsoft.com/office/drawing/2014/main" val="20000"/>
                    </a:ext>
                  </a:extLst>
                </a:gridCol>
                <a:gridCol w="3364652">
                  <a:extLst>
                    <a:ext uri="{9D8B030D-6E8A-4147-A177-3AD203B41FA5}">
                      <a16:colId xmlns:a16="http://schemas.microsoft.com/office/drawing/2014/main" val="20001"/>
                    </a:ext>
                  </a:extLst>
                </a:gridCol>
                <a:gridCol w="3498518">
                  <a:extLst>
                    <a:ext uri="{9D8B030D-6E8A-4147-A177-3AD203B41FA5}">
                      <a16:colId xmlns:a16="http://schemas.microsoft.com/office/drawing/2014/main" val="20002"/>
                    </a:ext>
                  </a:extLst>
                </a:gridCol>
              </a:tblGrid>
              <a:tr h="3668233">
                <a:tc>
                  <a:txBody>
                    <a:bodyPr/>
                    <a:lstStyle/>
                    <a:p>
                      <a:pPr>
                        <a:spcAft>
                          <a:spcPts val="0"/>
                        </a:spcAft>
                      </a:pPr>
                      <a:r>
                        <a:rPr lang="en-US" sz="1800" b="1" dirty="0">
                          <a:solidFill>
                            <a:schemeClr val="tx1"/>
                          </a:solidFill>
                          <a:latin typeface="Calibri"/>
                          <a:ea typeface="ＭＳ 明朝"/>
                          <a:cs typeface="Times New Roman"/>
                        </a:rPr>
                        <a:t>‘Paradigm’</a:t>
                      </a:r>
                    </a:p>
                    <a:p>
                      <a:pPr>
                        <a:spcAft>
                          <a:spcPts val="0"/>
                        </a:spcAft>
                      </a:pPr>
                      <a:endParaRPr lang="en-US" sz="1800" b="1" dirty="0">
                        <a:solidFill>
                          <a:schemeClr val="tx1"/>
                        </a:solidFill>
                        <a:latin typeface="Calibri"/>
                        <a:ea typeface="ＭＳ 明朝"/>
                        <a:cs typeface="Times New Roman"/>
                      </a:endParaRPr>
                    </a:p>
                    <a:p>
                      <a:pPr>
                        <a:spcAft>
                          <a:spcPts val="0"/>
                        </a:spcAft>
                      </a:pPr>
                      <a:r>
                        <a:rPr lang="en-US" sz="1800" b="1" dirty="0">
                          <a:solidFill>
                            <a:schemeClr val="tx1"/>
                          </a:solidFill>
                          <a:latin typeface="Calibri"/>
                          <a:ea typeface="ＭＳ 明朝"/>
                          <a:cs typeface="Times New Roman"/>
                        </a:rPr>
                        <a:t>– how we frame what we do</a:t>
                      </a:r>
                      <a:endParaRPr lang="en-GB" sz="18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1200">
                          <a:solidFill>
                            <a:schemeClr val="tx1"/>
                          </a:solidFill>
                          <a:latin typeface="Calibri"/>
                          <a:ea typeface="ＭＳ 明朝"/>
                          <a:cs typeface="Times New Roman"/>
                        </a:rPr>
                        <a:t>Bausch and Lomb – moved from ‘eye wear’ to ‘eye care’ as their business model, effectively letting go of the old business of spectacles, sunglasses (Raybans) and contact lenses all of which were becoming commodity businesses.  Instead they moved into newer high tech fields like laser surgery equipment, specialist optical devices and research in artificial eyesight</a:t>
                      </a:r>
                      <a:endParaRPr lang="en-GB" sz="1200">
                        <a:solidFill>
                          <a:schemeClr val="tx1"/>
                        </a:solidFill>
                        <a:latin typeface="Cambria"/>
                        <a:ea typeface="ＭＳ 明朝"/>
                        <a:cs typeface="Times New Roman"/>
                      </a:endParaRPr>
                    </a:p>
                    <a:p>
                      <a:pPr>
                        <a:spcAft>
                          <a:spcPts val="0"/>
                        </a:spcAft>
                      </a:pPr>
                      <a:r>
                        <a:rPr lang="en-US" sz="1200">
                          <a:solidFill>
                            <a:schemeClr val="tx1"/>
                          </a:solidFill>
                          <a:latin typeface="Calibri"/>
                          <a:ea typeface="ＭＳ 明朝"/>
                          <a:cs typeface="Times New Roman"/>
                        </a:rPr>
                        <a:t>Dyson redefining the home appliance market in terms of high performance engineered products</a:t>
                      </a:r>
                      <a:endParaRPr lang="en-GB" sz="1200">
                        <a:solidFill>
                          <a:schemeClr val="tx1"/>
                        </a:solidFill>
                        <a:latin typeface="Cambria"/>
                        <a:ea typeface="ＭＳ 明朝"/>
                        <a:cs typeface="Times New Roman"/>
                      </a:endParaRPr>
                    </a:p>
                    <a:p>
                      <a:pPr>
                        <a:spcAft>
                          <a:spcPts val="0"/>
                        </a:spcAft>
                      </a:pPr>
                      <a:r>
                        <a:rPr lang="en-US" sz="1200">
                          <a:solidFill>
                            <a:schemeClr val="tx1"/>
                          </a:solidFill>
                          <a:latin typeface="Calibri"/>
                          <a:ea typeface="ＭＳ 明朝"/>
                          <a:cs typeface="Times New Roman"/>
                        </a:rPr>
                        <a:t>Rolls Royce – from high quality aero engines to becoming a service company offering ‘power by the hour’</a:t>
                      </a:r>
                      <a:endParaRPr lang="en-GB" sz="1200">
                        <a:solidFill>
                          <a:schemeClr val="tx1"/>
                        </a:solidFill>
                        <a:latin typeface="Cambria"/>
                        <a:ea typeface="ＭＳ 明朝"/>
                        <a:cs typeface="Times New Roman"/>
                      </a:endParaRPr>
                    </a:p>
                    <a:p>
                      <a:pPr>
                        <a:spcAft>
                          <a:spcPts val="0"/>
                        </a:spcAft>
                      </a:pPr>
                      <a:r>
                        <a:rPr lang="en-US" sz="1200">
                          <a:solidFill>
                            <a:schemeClr val="tx1"/>
                          </a:solidFill>
                          <a:latin typeface="Calibri"/>
                          <a:ea typeface="ＭＳ 明朝"/>
                          <a:cs typeface="Times New Roman"/>
                        </a:rPr>
                        <a:t>IBM from being a machine maker to a service and solution company – selling off its computer making and building up its consultancy and service side. </a:t>
                      </a:r>
                      <a:endParaRPr lang="en-GB" sz="120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tc>
                  <a:txBody>
                    <a:bodyPr/>
                    <a:lstStyle/>
                    <a:p>
                      <a:pPr>
                        <a:spcAft>
                          <a:spcPts val="0"/>
                        </a:spcAft>
                      </a:pPr>
                      <a:r>
                        <a:rPr lang="en-US" sz="1200" dirty="0">
                          <a:solidFill>
                            <a:schemeClr val="tx1"/>
                          </a:solidFill>
                          <a:latin typeface="Calibri"/>
                          <a:ea typeface="ＭＳ 明朝"/>
                          <a:cs typeface="Times New Roman"/>
                        </a:rPr>
                        <a:t>Grameen Bank and other microfinance models – rethinking the assumptions about credit and the poor</a:t>
                      </a:r>
                      <a:endParaRPr lang="en-GB" sz="1200" dirty="0">
                        <a:solidFill>
                          <a:schemeClr val="tx1"/>
                        </a:solidFill>
                        <a:latin typeface="Cambria"/>
                        <a:ea typeface="ＭＳ 明朝"/>
                        <a:cs typeface="Times New Roman"/>
                      </a:endParaRPr>
                    </a:p>
                    <a:p>
                      <a:pPr>
                        <a:spcAft>
                          <a:spcPts val="0"/>
                        </a:spcAft>
                      </a:pPr>
                      <a:r>
                        <a:rPr lang="en-US" sz="1200" dirty="0">
                          <a:solidFill>
                            <a:schemeClr val="tx1"/>
                          </a:solidFill>
                          <a:latin typeface="Calibri"/>
                          <a:ea typeface="ＭＳ 明朝"/>
                          <a:cs typeface="Times New Roman"/>
                        </a:rPr>
                        <a:t>iTunes platform – a complete system of personalized entertainment</a:t>
                      </a:r>
                      <a:endParaRPr lang="en-GB" sz="1200" dirty="0">
                        <a:solidFill>
                          <a:schemeClr val="tx1"/>
                        </a:solidFill>
                        <a:latin typeface="Cambria"/>
                        <a:ea typeface="ＭＳ 明朝"/>
                        <a:cs typeface="Times New Roman"/>
                      </a:endParaRPr>
                    </a:p>
                    <a:p>
                      <a:pPr>
                        <a:spcAft>
                          <a:spcPts val="0"/>
                        </a:spcAft>
                      </a:pPr>
                      <a:r>
                        <a:rPr lang="en-US" sz="1200" dirty="0">
                          <a:solidFill>
                            <a:schemeClr val="tx1"/>
                          </a:solidFill>
                          <a:latin typeface="Calibri"/>
                          <a:ea typeface="ＭＳ 明朝"/>
                          <a:cs typeface="Times New Roman"/>
                        </a:rPr>
                        <a:t>Cirque de Soleil – redefining the circus experience</a:t>
                      </a:r>
                      <a:endParaRPr lang="en-GB" sz="1200" dirty="0">
                        <a:solidFill>
                          <a:schemeClr val="tx1"/>
                        </a:solidFill>
                        <a:latin typeface="Cambria"/>
                        <a:ea typeface="ＭＳ 明朝"/>
                        <a:cs typeface="Times New Roman"/>
                      </a:endParaRPr>
                    </a:p>
                    <a:p>
                      <a:pPr>
                        <a:spcAft>
                          <a:spcPts val="0"/>
                        </a:spcAft>
                      </a:pPr>
                      <a:r>
                        <a:rPr lang="en-US" sz="1200" dirty="0">
                          <a:solidFill>
                            <a:schemeClr val="tx1"/>
                          </a:solidFill>
                          <a:latin typeface="Calibri"/>
                          <a:ea typeface="ＭＳ 明朝"/>
                          <a:cs typeface="Times New Roman"/>
                        </a:rPr>
                        <a:t>Amazon, Google, Skype – redefining industries like retailing, advertising and telecoms through online models</a:t>
                      </a:r>
                      <a:endParaRPr lang="en-GB" sz="1200" dirty="0">
                        <a:solidFill>
                          <a:schemeClr val="tx1"/>
                        </a:solidFill>
                        <a:latin typeface="Cambria"/>
                        <a:ea typeface="ＭＳ 明朝"/>
                        <a:cs typeface="Times New Roman"/>
                      </a:endParaRPr>
                    </a:p>
                    <a:p>
                      <a:pPr>
                        <a:spcAft>
                          <a:spcPts val="0"/>
                        </a:spcAft>
                      </a:pPr>
                      <a:r>
                        <a:rPr lang="en-US" sz="1200" dirty="0">
                          <a:solidFill>
                            <a:schemeClr val="tx1"/>
                          </a:solidFill>
                          <a:latin typeface="Calibri"/>
                          <a:ea typeface="ＭＳ 明朝"/>
                          <a:cs typeface="Times New Roman"/>
                        </a:rPr>
                        <a:t>Linux, Mozilla, Apache – moving from passive users to active communities</a:t>
                      </a:r>
                      <a:r>
                        <a:rPr lang="en-US" sz="1200" baseline="0" dirty="0">
                          <a:solidFill>
                            <a:schemeClr val="tx1"/>
                          </a:solidFill>
                          <a:latin typeface="Calibri"/>
                          <a:ea typeface="ＭＳ 明朝"/>
                          <a:cs typeface="Times New Roman"/>
                        </a:rPr>
                        <a:t> </a:t>
                      </a:r>
                      <a:r>
                        <a:rPr lang="en-US" sz="1200" dirty="0">
                          <a:solidFill>
                            <a:schemeClr val="tx1"/>
                          </a:solidFill>
                          <a:latin typeface="Calibri"/>
                          <a:ea typeface="ＭＳ 明朝"/>
                          <a:cs typeface="Times New Roman"/>
                        </a:rPr>
                        <a:t>of users co-creating new products and services</a:t>
                      </a:r>
                      <a:endParaRPr lang="en-GB" sz="1200" dirty="0">
                        <a:solidFill>
                          <a:schemeClr val="tx1"/>
                        </a:solidFill>
                        <a:latin typeface="Cambria"/>
                        <a:ea typeface="ＭＳ 明朝"/>
                        <a:cs typeface="Times New Roman"/>
                      </a:endParaRPr>
                    </a:p>
                  </a:txBody>
                  <a:tcPr marL="38100" marR="38100" marT="0" marB="0">
                    <a:lnL w="12700" cap="flat" cmpd="sng" algn="ctr">
                      <a:solidFill>
                        <a:srgbClr val="4F81BD"/>
                      </a:solidFill>
                      <a:prstDash val="solid"/>
                      <a:round/>
                      <a:headEnd type="none" w="med" len="med"/>
                      <a:tailEnd type="none" w="med" len="med"/>
                    </a:lnL>
                    <a:lnR w="12700" cap="flat" cmpd="sng" algn="ctr">
                      <a:solidFill>
                        <a:srgbClr val="4F81BD"/>
                      </a:solidFill>
                      <a:prstDash val="solid"/>
                      <a:round/>
                      <a:headEnd type="none" w="med" len="med"/>
                      <a:tailEnd type="none" w="med" len="med"/>
                    </a:lnR>
                    <a:lnT w="12700" cap="flat" cmpd="sng" algn="ctr">
                      <a:solidFill>
                        <a:srgbClr val="4F81BD"/>
                      </a:solidFill>
                      <a:prstDash val="solid"/>
                      <a:round/>
                      <a:headEnd type="none" w="med" len="med"/>
                      <a:tailEnd type="none" w="med" len="med"/>
                    </a:lnT>
                    <a:lnB w="12700" cap="flat" cmpd="sng" algn="ctr">
                      <a:solidFill>
                        <a:srgbClr val="4F81BD"/>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bl>
          </a:graphicData>
        </a:graphic>
      </p:graphicFrame>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332094"/>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672840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37924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332094"/>
            <a:ext cx="5439574" cy="917864"/>
          </a:xfrm>
          <a:prstGeom prst="rect">
            <a:avLst/>
          </a:prstGeom>
        </p:spPr>
        <p:txBody>
          <a:bodyPr vert="horz" lIns="91440" tIns="45720" rIns="91440" bIns="45720" rtlCol="0" anchor="ctr">
            <a:no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Types of Innovation</a:t>
            </a:r>
          </a:p>
        </p:txBody>
      </p:sp>
      <p:sp>
        <p:nvSpPr>
          <p:cNvPr id="13" name="Rectangle 12"/>
          <p:cNvSpPr/>
          <p:nvPr/>
        </p:nvSpPr>
        <p:spPr>
          <a:xfrm>
            <a:off x="197280" y="4953499"/>
            <a:ext cx="8813406" cy="1323439"/>
          </a:xfrm>
          <a:prstGeom prst="rect">
            <a:avLst/>
          </a:prstGeom>
        </p:spPr>
        <p:txBody>
          <a:bodyPr wrap="square">
            <a:spAutoFit/>
          </a:bodyPr>
          <a:lstStyle/>
          <a:p>
            <a:r>
              <a:rPr lang="en-US" sz="1600" dirty="0">
                <a:latin typeface="Liberation Sans" panose="020B0604020202020204" pitchFamily="34" charset="0"/>
                <a:ea typeface="Liberation Sans" panose="020B0604020202020204" pitchFamily="34" charset="0"/>
                <a:cs typeface="Liberation Sans" panose="020B0604020202020204" pitchFamily="34" charset="0"/>
              </a:rPr>
              <a:t>Figure 1.1 of the book illustrates the range of choices, highlighting the point that change can happen at component or sub-system level or across the whole system. Ask the students to provide more examples. You can use the flip chart paper to collect students’ examples about the matrix.  You can divide the students into groups and ask them to think of more examples of (</a:t>
            </a:r>
            <a:r>
              <a:rPr lang="en-US" sz="1600" dirty="0" err="1">
                <a:latin typeface="Liberation Sans" panose="020B0604020202020204" pitchFamily="34" charset="0"/>
                <a:ea typeface="Liberation Sans" panose="020B0604020202020204" pitchFamily="34" charset="0"/>
                <a:cs typeface="Liberation Sans" panose="020B0604020202020204" pitchFamily="34" charset="0"/>
              </a:rPr>
              <a:t>i</a:t>
            </a:r>
            <a:r>
              <a:rPr lang="en-US" sz="1600" dirty="0">
                <a:latin typeface="Liberation Sans" panose="020B0604020202020204" pitchFamily="34" charset="0"/>
                <a:ea typeface="Liberation Sans" panose="020B0604020202020204" pitchFamily="34" charset="0"/>
                <a:cs typeface="Liberation Sans" panose="020B0604020202020204" pitchFamily="34" charset="0"/>
              </a:rPr>
              <a:t>) radical, (ii) incremental, (iii) product, and/or (iv) service innovation</a:t>
            </a:r>
          </a:p>
        </p:txBody>
      </p: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332094"/>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1583" y="1445492"/>
            <a:ext cx="5384800" cy="35726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069594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4 key steps: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marL="0" indent="0">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marL="0" indent="0">
              <a:buNone/>
            </a:pPr>
            <a:r>
              <a:rPr lang="en-US" b="1"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recognizing the opportunity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marL="0" indent="0">
              <a:buNone/>
            </a:pPr>
            <a:r>
              <a:rPr lang="en-US" b="1"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finding the resources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marL="0" indent="0">
              <a:buNone/>
            </a:pPr>
            <a:r>
              <a:rPr lang="en-US" b="1"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developing the idea</a:t>
            </a:r>
          </a:p>
          <a:p>
            <a:pPr marL="0" indent="0">
              <a:buNone/>
            </a:pPr>
            <a:r>
              <a:rPr lang="en-US" b="1"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capturing value.</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4" name="Straight Connector 3"/>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5" name="Title 1"/>
          <p:cNvSpPr txBox="1">
            <a:spLocks/>
          </p:cNvSpPr>
          <p:nvPr/>
        </p:nvSpPr>
        <p:spPr>
          <a:xfrm>
            <a:off x="1424040" y="332094"/>
            <a:ext cx="5439574" cy="917864"/>
          </a:xfrm>
          <a:prstGeom prst="rect">
            <a:avLst/>
          </a:prstGeom>
        </p:spPr>
        <p:txBody>
          <a:bodyPr vert="horz" lIns="91440" tIns="45720" rIns="91440" bIns="45720" rtlCol="0" anchor="ctr">
            <a:no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A process model of innovation</a:t>
            </a:r>
            <a:endPar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Date Placeholder 5"/>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8539081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424040" y="332094"/>
            <a:ext cx="5439574" cy="917864"/>
          </a:xfrm>
          <a:prstGeom prst="rect">
            <a:avLst/>
          </a:prstGeom>
        </p:spPr>
        <p:txBody>
          <a:bodyPr vert="horz" lIns="91440" tIns="45720" rIns="91440" bIns="45720" rtlCol="0" anchor="ctr">
            <a:no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A process model</a:t>
            </a:r>
            <a:endPar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7" name="Straight Connector 6"/>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708" y="1795463"/>
            <a:ext cx="8753475" cy="4486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963130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332094"/>
            <a:ext cx="5439574" cy="917864"/>
          </a:xfrm>
          <a:prstGeom prst="rect">
            <a:avLst/>
          </a:prstGeom>
        </p:spPr>
        <p:txBody>
          <a:bodyPr vert="horz" lIns="91440" tIns="45720" rIns="91440" bIns="45720" rtlCol="0" anchor="ctr">
            <a:no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Creating the context for success</a:t>
            </a:r>
            <a:endPar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018" y="1536743"/>
            <a:ext cx="7629236" cy="47314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5128889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0571" y="2332037"/>
            <a:ext cx="8229600" cy="4525963"/>
          </a:xfrm>
        </p:spPr>
        <p:txBody>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rPr>
              <a:t>Strategic analysis: what could we do? 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rPr>
              <a:t>Strategic selection: what are we going to do, and why?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rPr>
              <a:t>Strategic implementation: how are we going to make it happen?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5" name="Straight Connector 4"/>
          <p:cNvCxnSpPr/>
          <p:nvPr/>
        </p:nvCxnSpPr>
        <p:spPr>
          <a:xfrm>
            <a:off x="458167" y="135445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922594" y="193769"/>
            <a:ext cx="7216132"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Creating an innovation strategy</a:t>
            </a:r>
          </a:p>
        </p:txBody>
      </p:sp>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42476910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458167" y="135445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922594" y="193769"/>
            <a:ext cx="7216132"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Exploring innovation space</a:t>
            </a:r>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434" y="1572528"/>
            <a:ext cx="5633839" cy="47838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a:xfrm>
            <a:off x="3124200" y="6485370"/>
            <a:ext cx="2895600" cy="365125"/>
          </a:xfrm>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774364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458167" y="1950893"/>
            <a:ext cx="8009093" cy="3108544"/>
          </a:xfrm>
          <a:prstGeom prst="rect">
            <a:avLst/>
          </a:prstGeom>
        </p:spPr>
        <p:txBody>
          <a:bodyPr wrap="square">
            <a:spAutoFit/>
          </a:bodyPr>
          <a:lstStyle/>
          <a:p>
            <a:r>
              <a:rPr lang="en-GB" sz="2800" dirty="0">
                <a:latin typeface="Liberation Sans" panose="020B0604020202020204" pitchFamily="34" charset="0"/>
                <a:ea typeface="Liberation Sans" panose="020B0604020202020204" pitchFamily="34" charset="0"/>
                <a:cs typeface="Liberation Sans" panose="020B0604020202020204" pitchFamily="34" charset="0"/>
              </a:rPr>
              <a:t>In this video John Bessant sets out the basic framework of the 4Ps and how it can be used to explore innovation space</a:t>
            </a:r>
          </a:p>
          <a:p>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http://www.innovation-portal.info/resources/exploring-innovation-space/</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1424039" y="332094"/>
            <a:ext cx="7216132" cy="917864"/>
          </a:xfrm>
          <a:prstGeom prst="rect">
            <a:avLst/>
          </a:prstGeom>
        </p:spPr>
        <p:txBody>
          <a:bodyPr vert="horz" lIns="91440" tIns="45720" rIns="91440" bIns="45720" rtlCol="0" anchor="ctr">
            <a:noAutofit/>
          </a:bodyPr>
          <a:lstStyle/>
          <a:p>
            <a:pPr lvl="0"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Video: The 4Ps approach</a:t>
            </a:r>
            <a:endPar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167" y="255479"/>
            <a:ext cx="10096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702010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42122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458167" y="1373498"/>
            <a:ext cx="8009093" cy="5001369"/>
          </a:xfrm>
          <a:prstGeom prst="rect">
            <a:avLst/>
          </a:prstGeom>
        </p:spPr>
        <p:txBody>
          <a:bodyPr wrap="square">
            <a:spAutoFit/>
          </a:bodyPr>
          <a:lstStyle/>
          <a:p>
            <a:endParaRPr lang="en-US"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400" dirty="0">
                <a:latin typeface="Liberation Sans" panose="020B0604020202020204" pitchFamily="34" charset="0"/>
                <a:ea typeface="Liberation Sans" panose="020B0604020202020204" pitchFamily="34" charset="0"/>
                <a:cs typeface="Liberation Sans" panose="020B0604020202020204" pitchFamily="34" charset="0"/>
              </a:rPr>
              <a:t>The video of ‘Finnegan’s fish bar’ shows how you can use the model with a simple </a:t>
            </a:r>
            <a:r>
              <a:rPr lang="en-US" sz="2400" dirty="0" err="1">
                <a:latin typeface="Liberation Sans" panose="020B0604020202020204" pitchFamily="34" charset="0"/>
                <a:ea typeface="Liberation Sans" panose="020B0604020202020204" pitchFamily="34" charset="0"/>
                <a:cs typeface="Liberation Sans" panose="020B0604020202020204" pitchFamily="34" charset="0"/>
              </a:rPr>
              <a:t>organisation</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to explore innovation space. One activity is to get the class to watch it and then choose another simple example – a shop, a restaurant, etc. – and construct a 4Ps map of where and why it might innovate.</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400" u="sng"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http://www.innovation-portal.info/resources/finnegans-fish-bar/</a:t>
            </a:r>
            <a:endParaRPr lang="en-US" sz="2400" u="sng"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700" u="sng"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A transcript of the dialogue is available here: </a:t>
            </a:r>
          </a:p>
          <a:p>
            <a:r>
              <a:rPr lang="en-GB" sz="2400" u="sng" dirty="0">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http://www.innovation-portal.info/wp-content/uploads/Finnegans-Fish-Bar-transcript.pdf</a:t>
            </a: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1424039" y="245791"/>
            <a:ext cx="7216132" cy="917864"/>
          </a:xfrm>
          <a:prstGeom prst="rect">
            <a:avLst/>
          </a:prstGeom>
        </p:spPr>
        <p:txBody>
          <a:bodyPr vert="horz" lIns="91440" tIns="45720" rIns="91440" bIns="45720" rtlCol="0" anchor="ctr">
            <a:noAutofit/>
          </a:bodyPr>
          <a:lstStyle/>
          <a:p>
            <a:pPr lvl="0"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Video: Using the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4Ps</a:t>
            </a:r>
          </a:p>
        </p:txBody>
      </p:sp>
      <p:pic>
        <p:nvPicPr>
          <p:cNvPr id="1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167" y="199898"/>
            <a:ext cx="10096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8324787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2"/>
              </a:rPr>
              <a:t>5 forces</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3"/>
              </a:rPr>
              <a:t>SWOT analysis</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4"/>
              </a:rPr>
              <a:t>PEST analysis</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5"/>
              </a:rPr>
              <a:t>Scenarios</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itle 1"/>
          <p:cNvSpPr txBox="1">
            <a:spLocks/>
          </p:cNvSpPr>
          <p:nvPr/>
        </p:nvSpPr>
        <p:spPr>
          <a:xfrm>
            <a:off x="922594" y="193769"/>
            <a:ext cx="7216132"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Tools for strategic analysis</a:t>
            </a:r>
          </a:p>
        </p:txBody>
      </p:sp>
      <p:cxnSp>
        <p:nvCxnSpPr>
          <p:cNvPr id="6" name="Straight Connector 5"/>
          <p:cNvCxnSpPr/>
          <p:nvPr/>
        </p:nvCxnSpPr>
        <p:spPr>
          <a:xfrm>
            <a:off x="458167" y="142122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745592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buNone/>
            </a:pP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US" dirty="0">
                <a:latin typeface="Liberation Sans" panose="020B0604020202020204" pitchFamily="34" charset="0"/>
                <a:ea typeface="Liberation Sans" panose="020B0604020202020204" pitchFamily="34" charset="0"/>
                <a:cs typeface="Liberation Sans" panose="020B0604020202020204" pitchFamily="34" charset="0"/>
              </a:rPr>
              <a:t>What is our overall business strategy (where we are trying to go as an </a:t>
            </a:r>
            <a:r>
              <a:rPr lang="en-US" dirty="0" err="1">
                <a:latin typeface="Liberation Sans" panose="020B0604020202020204" pitchFamily="34" charset="0"/>
                <a:ea typeface="Liberation Sans" panose="020B0604020202020204" pitchFamily="34" charset="0"/>
                <a:cs typeface="Liberation Sans" panose="020B0604020202020204" pitchFamily="34" charset="0"/>
              </a:rPr>
              <a:t>organisation</a:t>
            </a:r>
            <a:r>
              <a:rPr lang="en-US" dirty="0">
                <a:latin typeface="Liberation Sans" panose="020B0604020202020204" pitchFamily="34" charset="0"/>
                <a:ea typeface="Liberation Sans" panose="020B0604020202020204" pitchFamily="34" charset="0"/>
                <a:cs typeface="Liberation Sans" panose="020B0604020202020204" pitchFamily="34" charset="0"/>
              </a:rPr>
              <a:t>) and how will innovation help us get there? </a:t>
            </a:r>
          </a:p>
          <a:p>
            <a:pPr marL="0" lvl="0" indent="0">
              <a:buNone/>
            </a:pPr>
            <a:endParaRPr lang="en-GB" sz="2500"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US" dirty="0">
                <a:latin typeface="Liberation Sans" panose="020B0604020202020204" pitchFamily="34" charset="0"/>
                <a:ea typeface="Liberation Sans" panose="020B0604020202020204" pitchFamily="34" charset="0"/>
                <a:cs typeface="Liberation Sans" panose="020B0604020202020204" pitchFamily="34" charset="0"/>
              </a:rPr>
              <a:t>Do we </a:t>
            </a:r>
            <a:r>
              <a:rPr lang="en-US" i="1" dirty="0">
                <a:latin typeface="Liberation Sans" panose="020B0604020202020204" pitchFamily="34" charset="0"/>
                <a:ea typeface="Liberation Sans" panose="020B0604020202020204" pitchFamily="34" charset="0"/>
                <a:cs typeface="Liberation Sans" panose="020B0604020202020204" pitchFamily="34" charset="0"/>
              </a:rPr>
              <a:t>know </a:t>
            </a:r>
            <a:r>
              <a:rPr lang="en-US" dirty="0">
                <a:latin typeface="Liberation Sans" panose="020B0604020202020204" pitchFamily="34" charset="0"/>
                <a:ea typeface="Liberation Sans" panose="020B0604020202020204" pitchFamily="34" charset="0"/>
                <a:cs typeface="Liberation Sans" panose="020B0604020202020204" pitchFamily="34" charset="0"/>
              </a:rPr>
              <a:t>anything about the direction we want to go in – does it build on something we have some competence in (or have access to)?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4" name="Straight Connector 3"/>
          <p:cNvCxnSpPr/>
          <p:nvPr/>
        </p:nvCxnSpPr>
        <p:spPr>
          <a:xfrm>
            <a:off x="458167" y="142122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5" name="Title 1"/>
          <p:cNvSpPr txBox="1">
            <a:spLocks/>
          </p:cNvSpPr>
          <p:nvPr/>
        </p:nvSpPr>
        <p:spPr>
          <a:xfrm>
            <a:off x="952091" y="245791"/>
            <a:ext cx="7216132"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Strategic selection</a:t>
            </a:r>
            <a:endPar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Date Placeholder 5"/>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3863752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2"/>
              </a:rPr>
              <a:t>Competency mapping</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3"/>
              </a:rPr>
              <a:t>Matrix methods</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4"/>
              </a:rPr>
              <a:t>Boston matrix</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5"/>
              </a:rPr>
              <a:t>Bubble charts</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6"/>
              </a:rPr>
              <a:t>Business case</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7"/>
              </a:rPr>
              <a:t>Dragon’s Den</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rPr>
              <a:t>(all of these are on the Portal and it is easy to link activities to using them)</a:t>
            </a:r>
          </a:p>
        </p:txBody>
      </p:sp>
      <p:sp>
        <p:nvSpPr>
          <p:cNvPr id="4" name="Title 1"/>
          <p:cNvSpPr txBox="1">
            <a:spLocks/>
          </p:cNvSpPr>
          <p:nvPr/>
        </p:nvSpPr>
        <p:spPr>
          <a:xfrm>
            <a:off x="804606" y="245791"/>
            <a:ext cx="7216132"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Tools to help strategic selection</a:t>
            </a:r>
            <a:endPar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2122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2800924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3"/>
              </a:rPr>
              <a:t>Marshalls</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4"/>
              </a:rPr>
              <a:t>Kodak</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5"/>
              </a:rPr>
              <a:t>Fujifilm</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6"/>
              </a:rPr>
              <a:t>Philips Lighting</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7"/>
              </a:rPr>
              <a:t>Tesco</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8"/>
              </a:rPr>
              <a:t>Corning</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4" name="Straight Connector 3"/>
          <p:cNvCxnSpPr/>
          <p:nvPr/>
        </p:nvCxnSpPr>
        <p:spPr>
          <a:xfrm>
            <a:off x="458167" y="142122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5" name="Title 1"/>
          <p:cNvSpPr txBox="1">
            <a:spLocks/>
          </p:cNvSpPr>
          <p:nvPr/>
        </p:nvSpPr>
        <p:spPr>
          <a:xfrm>
            <a:off x="804606" y="223404"/>
            <a:ext cx="7216132"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Case studies of accumulating and redeploying competencies</a:t>
            </a:r>
            <a:endPar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Date Placeholder 5"/>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5831990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2"/>
              </a:rPr>
              <a:t>FMEA</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3"/>
              </a:rPr>
              <a:t>Project management</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4"/>
              </a:rPr>
              <a:t>Gantt charts</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5"/>
              </a:rPr>
              <a:t>Business case</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hlinkClick r:id="rId6"/>
              </a:rPr>
              <a:t>Business Model Canvas</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itle 1"/>
          <p:cNvSpPr txBox="1">
            <a:spLocks/>
          </p:cNvSpPr>
          <p:nvPr/>
        </p:nvSpPr>
        <p:spPr>
          <a:xfrm>
            <a:off x="804606" y="245791"/>
            <a:ext cx="7216132"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Tools for strategic implementation</a:t>
            </a:r>
            <a:endPar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2122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7592579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Rectangle 7"/>
          <p:cNvSpPr/>
          <p:nvPr/>
        </p:nvSpPr>
        <p:spPr>
          <a:xfrm>
            <a:off x="458167" y="1714500"/>
            <a:ext cx="8049313" cy="3785652"/>
          </a:xfrm>
          <a:prstGeom prst="rect">
            <a:avLst/>
          </a:prstGeom>
        </p:spPr>
        <p:txBody>
          <a:bodyPr wrap="square">
            <a:spAutoFit/>
          </a:bodyPr>
          <a:lstStyle/>
          <a:p>
            <a:pPr lvl="1"/>
            <a:r>
              <a:rPr lang="en-GB" sz="3000" dirty="0">
                <a:latin typeface="Liberation Sans" panose="020B0604020202020204" pitchFamily="34" charset="0"/>
                <a:ea typeface="Liberation Sans" panose="020B0604020202020204" pitchFamily="34" charset="0"/>
                <a:cs typeface="Liberation Sans" panose="020B0604020202020204" pitchFamily="34" charset="0"/>
              </a:rPr>
              <a:t>Innovation is about growth – about recognising opportunities for doing something new and implementing those ideas to create some kind of value. It could be business growth, it could be social change. But at its heart it is the creative human spirit, the urge to make change in our environment.</a:t>
            </a:r>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978" y="204667"/>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7848280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Rectangle 7"/>
          <p:cNvSpPr/>
          <p:nvPr/>
        </p:nvSpPr>
        <p:spPr>
          <a:xfrm>
            <a:off x="406180" y="1680440"/>
            <a:ext cx="8478016" cy="4093428"/>
          </a:xfrm>
          <a:prstGeom prst="rect">
            <a:avLst/>
          </a:prstGeom>
        </p:spPr>
        <p:txBody>
          <a:bodyPr wrap="square">
            <a:spAutoFit/>
          </a:bodyPr>
          <a:lstStyle/>
          <a:p>
            <a:pPr lvl="1"/>
            <a:r>
              <a:rPr lang="en-US" sz="2600" dirty="0">
                <a:latin typeface="Liberation Sans" panose="020B0604020202020204" pitchFamily="34" charset="0"/>
                <a:ea typeface="Liberation Sans" panose="020B0604020202020204" pitchFamily="34" charset="0"/>
                <a:cs typeface="Liberation Sans" panose="020B0604020202020204" pitchFamily="34" charset="0"/>
              </a:rPr>
              <a:t>Innovation is also a survival imperative.  If an </a:t>
            </a:r>
            <a:r>
              <a:rPr lang="en-US" sz="2600" dirty="0" err="1">
                <a:latin typeface="Liberation Sans" panose="020B0604020202020204" pitchFamily="34" charset="0"/>
                <a:ea typeface="Liberation Sans" panose="020B0604020202020204" pitchFamily="34" charset="0"/>
                <a:cs typeface="Liberation Sans" panose="020B0604020202020204" pitchFamily="34" charset="0"/>
              </a:rPr>
              <a:t>organisation</a:t>
            </a:r>
            <a:r>
              <a:rPr lang="en-US" sz="2600" dirty="0">
                <a:latin typeface="Liberation Sans" panose="020B0604020202020204" pitchFamily="34" charset="0"/>
                <a:ea typeface="Liberation Sans" panose="020B0604020202020204" pitchFamily="34" charset="0"/>
                <a:cs typeface="Liberation Sans" panose="020B0604020202020204" pitchFamily="34" charset="0"/>
              </a:rPr>
              <a:t> doesn't change what it offers the world and the ways in which it creates and delivers those offerings it could well be in trouble.  And innovation contributes to competitive success in many different ways – it’s a </a:t>
            </a:r>
            <a:r>
              <a:rPr lang="en-US" sz="2600" i="1" dirty="0">
                <a:latin typeface="Liberation Sans" panose="020B0604020202020204" pitchFamily="34" charset="0"/>
                <a:ea typeface="Liberation Sans" panose="020B0604020202020204" pitchFamily="34" charset="0"/>
                <a:cs typeface="Liberation Sans" panose="020B0604020202020204" pitchFamily="34" charset="0"/>
              </a:rPr>
              <a:t>strategic</a:t>
            </a:r>
            <a:r>
              <a:rPr lang="en-US" sz="2600" dirty="0">
                <a:latin typeface="Liberation Sans" panose="020B0604020202020204" pitchFamily="34" charset="0"/>
                <a:ea typeface="Liberation Sans" panose="020B0604020202020204" pitchFamily="34" charset="0"/>
                <a:cs typeface="Liberation Sans" panose="020B0604020202020204" pitchFamily="34" charset="0"/>
              </a:rPr>
              <a:t> resource - helping to get the organization where it is trying to go, whether it is delivering shareholder value for private sector firms, or providing better public services, or enabling the start-up and growth of new enterprises.</a:t>
            </a:r>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278" y="229677"/>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5744818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Rectangle 7"/>
          <p:cNvSpPr/>
          <p:nvPr/>
        </p:nvSpPr>
        <p:spPr>
          <a:xfrm>
            <a:off x="458167" y="1714500"/>
            <a:ext cx="8478016" cy="4247317"/>
          </a:xfrm>
          <a:prstGeom prst="rect">
            <a:avLst/>
          </a:prstGeom>
        </p:spPr>
        <p:txBody>
          <a:bodyPr wrap="square">
            <a:spAutoFit/>
          </a:bodyPr>
          <a:lstStyle/>
          <a:p>
            <a:pPr lvl="1"/>
            <a:r>
              <a:rPr lang="en-US" sz="3000" dirty="0">
                <a:latin typeface="Liberation Sans" panose="020B0604020202020204" pitchFamily="34" charset="0"/>
                <a:ea typeface="Liberation Sans" panose="020B0604020202020204" pitchFamily="34" charset="0"/>
                <a:cs typeface="Liberation Sans" panose="020B0604020202020204" pitchFamily="34" charset="0"/>
              </a:rPr>
              <a:t>Innovation doesn’t just happen – it is driven by </a:t>
            </a:r>
            <a:r>
              <a:rPr lang="en-US" sz="3000" i="1" dirty="0">
                <a:latin typeface="Liberation Sans" panose="020B0604020202020204" pitchFamily="34" charset="0"/>
                <a:ea typeface="Liberation Sans" panose="020B0604020202020204" pitchFamily="34" charset="0"/>
                <a:cs typeface="Liberation Sans" panose="020B0604020202020204" pitchFamily="34" charset="0"/>
              </a:rPr>
              <a:t>entrepreneurship.</a:t>
            </a:r>
            <a:r>
              <a:rPr lang="en-US" sz="3000" dirty="0">
                <a:latin typeface="Liberation Sans" panose="020B0604020202020204" pitchFamily="34" charset="0"/>
                <a:ea typeface="Liberation Sans" panose="020B0604020202020204" pitchFamily="34" charset="0"/>
                <a:cs typeface="Liberation Sans" panose="020B0604020202020204" pitchFamily="34" charset="0"/>
              </a:rPr>
              <a:t> This powerful mixture of energy, vision, passion, commitment, judgement and risk-taking – provides the engine behind the innovation process.  It’s the same whether we are talking about a solo start-up venture or a key group within an established organization trying to renew its products or services.</a:t>
            </a:r>
            <a:endParaRPr lang="en-GB" sz="30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229677"/>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7461715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Rectangle 7"/>
          <p:cNvSpPr/>
          <p:nvPr/>
        </p:nvSpPr>
        <p:spPr>
          <a:xfrm>
            <a:off x="221226" y="1595021"/>
            <a:ext cx="8478016" cy="3539430"/>
          </a:xfrm>
          <a:prstGeom prst="rect">
            <a:avLst/>
          </a:prstGeom>
        </p:spPr>
        <p:txBody>
          <a:bodyPr wrap="square">
            <a:spAutoFit/>
          </a:bodyPr>
          <a:lstStyle/>
          <a:p>
            <a:pPr lvl="1"/>
            <a:r>
              <a:rPr lang="en-US" sz="2800" dirty="0">
                <a:latin typeface="Liberation Sans" panose="020B0604020202020204" pitchFamily="34" charset="0"/>
                <a:ea typeface="Liberation Sans" panose="020B0604020202020204" pitchFamily="34" charset="0"/>
                <a:cs typeface="Liberation Sans" panose="020B0604020202020204" pitchFamily="34" charset="0"/>
              </a:rPr>
              <a:t>Innovation doesn’t happen simply because we hope it will – it’s a complex process which carries risks and needs careful and systematic </a:t>
            </a:r>
            <a:r>
              <a:rPr lang="en-US" sz="2800" i="1" dirty="0">
                <a:latin typeface="Liberation Sans" panose="020B0604020202020204" pitchFamily="34" charset="0"/>
                <a:ea typeface="Liberation Sans" panose="020B0604020202020204" pitchFamily="34" charset="0"/>
                <a:cs typeface="Liberation Sans" panose="020B0604020202020204" pitchFamily="34" charset="0"/>
              </a:rPr>
              <a:t>management</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Innovation isn’t a single event, like the light bulb going off above a cartoon character’s head. It’s an extended process of picking up on ideas for change and turning them through into effective reality.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938" y="204072"/>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5017531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342900" lvl="1" indent="-342900">
              <a:buFont typeface="Arial"/>
              <a:buChar char="•"/>
            </a:pPr>
            <a:r>
              <a:rPr lang="en-US" dirty="0">
                <a:latin typeface="Liberation Sans" panose="020B0604020202020204" pitchFamily="34" charset="0"/>
                <a:ea typeface="Liberation Sans" panose="020B0604020202020204" pitchFamily="34" charset="0"/>
                <a:cs typeface="Liberation Sans" panose="020B0604020202020204" pitchFamily="34" charset="0"/>
              </a:rPr>
              <a:t>The core process involves four steps – </a:t>
            </a:r>
          </a:p>
          <a:p>
            <a:pPr marL="342900" lvl="1" indent="-342900">
              <a:buFont typeface="Arial"/>
              <a:buChar char="•"/>
            </a:pPr>
            <a:r>
              <a:rPr lang="en-US" dirty="0" err="1">
                <a:latin typeface="Liberation Sans" panose="020B0604020202020204" pitchFamily="34" charset="0"/>
                <a:ea typeface="Liberation Sans" panose="020B0604020202020204" pitchFamily="34" charset="0"/>
                <a:cs typeface="Liberation Sans" panose="020B0604020202020204" pitchFamily="34" charset="0"/>
              </a:rPr>
              <a:t>recognising</a:t>
            </a:r>
            <a:r>
              <a:rPr lang="en-US" dirty="0">
                <a:latin typeface="Liberation Sans" panose="020B0604020202020204" pitchFamily="34" charset="0"/>
                <a:ea typeface="Liberation Sans" panose="020B0604020202020204" pitchFamily="34" charset="0"/>
                <a:cs typeface="Liberation Sans" panose="020B0604020202020204" pitchFamily="34" charset="0"/>
              </a:rPr>
              <a:t> opportunities, </a:t>
            </a:r>
          </a:p>
          <a:p>
            <a:pPr marL="342900" lvl="1" indent="-342900">
              <a:buFont typeface="Arial"/>
              <a:buChar char="•"/>
            </a:pPr>
            <a:r>
              <a:rPr lang="en-US" dirty="0">
                <a:latin typeface="Liberation Sans" panose="020B0604020202020204" pitchFamily="34" charset="0"/>
                <a:ea typeface="Liberation Sans" panose="020B0604020202020204" pitchFamily="34" charset="0"/>
                <a:cs typeface="Liberation Sans" panose="020B0604020202020204" pitchFamily="34" charset="0"/>
              </a:rPr>
              <a:t>finding resources, </a:t>
            </a:r>
          </a:p>
          <a:p>
            <a:pPr marL="342900" lvl="1" indent="-342900">
              <a:buFont typeface="Arial"/>
              <a:buChar char="•"/>
            </a:pPr>
            <a:r>
              <a:rPr lang="en-US" dirty="0">
                <a:latin typeface="Liberation Sans" panose="020B0604020202020204" pitchFamily="34" charset="0"/>
                <a:ea typeface="Liberation Sans" panose="020B0604020202020204" pitchFamily="34" charset="0"/>
                <a:cs typeface="Liberation Sans" panose="020B0604020202020204" pitchFamily="34" charset="0"/>
              </a:rPr>
              <a:t>developing the venture and </a:t>
            </a:r>
          </a:p>
          <a:p>
            <a:pPr marL="342900" lvl="1" indent="-342900">
              <a:buFont typeface="Arial"/>
              <a:buChar char="•"/>
            </a:pPr>
            <a:r>
              <a:rPr lang="en-US" dirty="0">
                <a:latin typeface="Liberation Sans" panose="020B0604020202020204" pitchFamily="34" charset="0"/>
                <a:ea typeface="Liberation Sans" panose="020B0604020202020204" pitchFamily="34" charset="0"/>
                <a:cs typeface="Liberation Sans" panose="020B0604020202020204" pitchFamily="34" charset="0"/>
              </a:rPr>
              <a:t>capturing value. </a:t>
            </a:r>
          </a:p>
          <a:p>
            <a:pPr marL="342900" lvl="1" indent="-342900">
              <a:buFont typeface="Arial"/>
              <a:buChar char="•"/>
            </a:pP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pPr marL="342900" lvl="1" indent="-342900">
              <a:buFont typeface="Arial"/>
              <a:buChar char="•"/>
            </a:pPr>
            <a:r>
              <a:rPr lang="en-US" dirty="0">
                <a:latin typeface="Liberation Sans" panose="020B0604020202020204" pitchFamily="34" charset="0"/>
                <a:ea typeface="Liberation Sans" panose="020B0604020202020204" pitchFamily="34" charset="0"/>
                <a:cs typeface="Liberation Sans" panose="020B0604020202020204" pitchFamily="34" charset="0"/>
              </a:rPr>
              <a:t>The challenge comes in doing this in organized fashion and in being able to repeat the trick.</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itle 1"/>
          <p:cNvSpPr txBox="1">
            <a:spLocks/>
          </p:cNvSpPr>
          <p:nvPr/>
        </p:nvSpPr>
        <p:spPr>
          <a:xfrm>
            <a:off x="1232311" y="207959"/>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224573"/>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924270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01800"/>
            <a:ext cx="8229600" cy="4525963"/>
          </a:xfrm>
        </p:spPr>
        <p:txBody>
          <a:bodyPr>
            <a:normAutofit fontScale="77500" lnSpcReduction="20000"/>
          </a:bodyPr>
          <a:lstStyle/>
          <a:p>
            <a:pPr marL="0" indent="0">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This core process doesn’t take place in a vacuum. We also know that it is strongly influenced by many factors. In particular, innovation needs: 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clear strategic leadership and direction, plus the commitment of resources to make</a:t>
            </a:r>
            <a:r>
              <a:rPr lang="en-GB"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this happen 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an innovative organization in which the structure and climate enables people to</a:t>
            </a:r>
            <a:r>
              <a:rPr lang="en-GB"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deploy their creativity and share their knowledge to bring about change 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proactive links across boundaries inside the organization and to the many external agencies who can play a part in the innovation process (suppliers, customers, sources</a:t>
            </a:r>
            <a:r>
              <a:rPr lang="en-GB"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of finance, skilled resources and of knowledge, etc.).</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itle 1"/>
          <p:cNvSpPr txBox="1">
            <a:spLocks/>
          </p:cNvSpPr>
          <p:nvPr/>
        </p:nvSpPr>
        <p:spPr>
          <a:xfrm>
            <a:off x="1241613" y="296450"/>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525" y="296450"/>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403360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0" indent="0">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Research repeatedly suggests that if we want to succeed in managing innovation we need to: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rPr>
              <a:t>explore and understand different dimensions of innovation (ways in which we can</a:t>
            </a:r>
            <a:r>
              <a:rPr lang="en-GB"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change things)</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manage innovation as a </a:t>
            </a:r>
            <a:r>
              <a:rPr lang="en-US" i="1" dirty="0">
                <a:latin typeface="Liberation Sans" panose="020B0604020202020204" pitchFamily="34" charset="0"/>
                <a:ea typeface="Liberation Sans" panose="020B0604020202020204" pitchFamily="34" charset="0"/>
                <a:cs typeface="Liberation Sans" panose="020B0604020202020204" pitchFamily="34" charset="0"/>
              </a:rPr>
              <a:t>process 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rPr>
              <a:t>create enabling conditions to enable them to repeat the innovation trick (building capability)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rPr>
              <a:t>focus this capability to move their organizations forward (innovation strategy)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build </a:t>
            </a:r>
            <a:r>
              <a:rPr lang="en-US" i="1" dirty="0">
                <a:latin typeface="Liberation Sans" panose="020B0604020202020204" pitchFamily="34" charset="0"/>
                <a:ea typeface="Liberation Sans" panose="020B0604020202020204" pitchFamily="34" charset="0"/>
                <a:cs typeface="Liberation Sans" panose="020B0604020202020204" pitchFamily="34" charset="0"/>
              </a:rPr>
              <a:t>dynamic capability </a:t>
            </a:r>
            <a:r>
              <a:rPr lang="en-US" dirty="0">
                <a:latin typeface="Liberation Sans" panose="020B0604020202020204" pitchFamily="34" charset="0"/>
                <a:ea typeface="Liberation Sans" panose="020B0604020202020204" pitchFamily="34" charset="0"/>
                <a:cs typeface="Liberation Sans" panose="020B0604020202020204" pitchFamily="34" charset="0"/>
              </a:rPr>
              <a:t>(the ability to reset and adapt their approaches in the face of a changing environment).</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296450"/>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25447978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pPr marL="0" indent="0">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Innovation can take many forms but they can be reduced to four directions of change:  </a:t>
            </a:r>
          </a:p>
          <a:p>
            <a:r>
              <a:rPr lang="en-US" b="1" i="1" dirty="0">
                <a:latin typeface="Liberation Sans" panose="020B0604020202020204" pitchFamily="34" charset="0"/>
                <a:ea typeface="Liberation Sans" panose="020B0604020202020204" pitchFamily="34" charset="0"/>
                <a:cs typeface="Liberation Sans" panose="020B0604020202020204" pitchFamily="34" charset="0"/>
              </a:rPr>
              <a:t>product innovation: </a:t>
            </a:r>
            <a:r>
              <a:rPr lang="en-US" dirty="0">
                <a:latin typeface="Liberation Sans" panose="020B0604020202020204" pitchFamily="34" charset="0"/>
                <a:ea typeface="Liberation Sans" panose="020B0604020202020204" pitchFamily="34" charset="0"/>
                <a:cs typeface="Liberation Sans" panose="020B0604020202020204" pitchFamily="34" charset="0"/>
              </a:rPr>
              <a:t>changes in the things (products/services) an organization</a:t>
            </a:r>
            <a:r>
              <a:rPr lang="en-GB"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offers </a:t>
            </a:r>
          </a:p>
          <a:p>
            <a:r>
              <a:rPr lang="en-US" b="1" i="1" dirty="0">
                <a:latin typeface="Liberation Sans" panose="020B0604020202020204" pitchFamily="34" charset="0"/>
                <a:ea typeface="Liberation Sans" panose="020B0604020202020204" pitchFamily="34" charset="0"/>
                <a:cs typeface="Liberation Sans" panose="020B0604020202020204" pitchFamily="34" charset="0"/>
              </a:rPr>
              <a:t>process innovation: </a:t>
            </a:r>
            <a:r>
              <a:rPr lang="en-US" dirty="0">
                <a:latin typeface="Liberation Sans" panose="020B0604020202020204" pitchFamily="34" charset="0"/>
                <a:ea typeface="Liberation Sans" panose="020B0604020202020204" pitchFamily="34" charset="0"/>
                <a:cs typeface="Liberation Sans" panose="020B0604020202020204" pitchFamily="34" charset="0"/>
              </a:rPr>
              <a:t>changes in the ways in which they are created and delivered </a:t>
            </a:r>
          </a:p>
          <a:p>
            <a:r>
              <a:rPr lang="en-US" b="1" i="1" dirty="0">
                <a:latin typeface="Liberation Sans" panose="020B0604020202020204" pitchFamily="34" charset="0"/>
                <a:ea typeface="Liberation Sans" panose="020B0604020202020204" pitchFamily="34" charset="0"/>
                <a:cs typeface="Liberation Sans" panose="020B0604020202020204" pitchFamily="34" charset="0"/>
              </a:rPr>
              <a:t>position innovation: </a:t>
            </a:r>
            <a:r>
              <a:rPr lang="en-US" dirty="0">
                <a:latin typeface="Liberation Sans" panose="020B0604020202020204" pitchFamily="34" charset="0"/>
                <a:ea typeface="Liberation Sans" panose="020B0604020202020204" pitchFamily="34" charset="0"/>
                <a:cs typeface="Liberation Sans" panose="020B0604020202020204" pitchFamily="34" charset="0"/>
              </a:rPr>
              <a:t>changes in the context in which the products/services are</a:t>
            </a:r>
            <a:r>
              <a:rPr lang="en-GB"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introduced </a:t>
            </a:r>
          </a:p>
          <a:p>
            <a:r>
              <a:rPr lang="en-US" b="1" i="1" dirty="0">
                <a:latin typeface="Liberation Sans" panose="020B0604020202020204" pitchFamily="34" charset="0"/>
                <a:ea typeface="Liberation Sans" panose="020B0604020202020204" pitchFamily="34" charset="0"/>
                <a:cs typeface="Liberation Sans" panose="020B0604020202020204" pitchFamily="34" charset="0"/>
              </a:rPr>
              <a:t>paradigm innovation: </a:t>
            </a:r>
            <a:r>
              <a:rPr lang="en-US" dirty="0">
                <a:latin typeface="Liberation Sans" panose="020B0604020202020204" pitchFamily="34" charset="0"/>
                <a:ea typeface="Liberation Sans" panose="020B0604020202020204" pitchFamily="34" charset="0"/>
                <a:cs typeface="Liberation Sans" panose="020B0604020202020204" pitchFamily="34" charset="0"/>
              </a:rPr>
              <a:t>changes in the underlying mental models which frame what</a:t>
            </a:r>
            <a:r>
              <a:rPr lang="en-GB"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the organization does.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296450"/>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40807994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lvl="0"/>
            <a:r>
              <a:rPr lang="en-US" dirty="0">
                <a:latin typeface="Liberation Sans" panose="020B0604020202020204" pitchFamily="34" charset="0"/>
                <a:ea typeface="Liberation Sans" panose="020B0604020202020204" pitchFamily="34" charset="0"/>
                <a:cs typeface="Liberation Sans" panose="020B0604020202020204" pitchFamily="34" charset="0"/>
              </a:rPr>
              <a:t>Within any of these dimensions innovations can be positioned on a spectrum from ‘incremental’ (doing what we do but better) through to ‘radical’ (doing something com- </a:t>
            </a:r>
            <a:r>
              <a:rPr lang="en-US" dirty="0" err="1">
                <a:latin typeface="Liberation Sans" panose="020B0604020202020204" pitchFamily="34" charset="0"/>
                <a:ea typeface="Liberation Sans" panose="020B0604020202020204" pitchFamily="34" charset="0"/>
                <a:cs typeface="Liberation Sans" panose="020B0604020202020204" pitchFamily="34" charset="0"/>
              </a:rPr>
              <a:t>pletely</a:t>
            </a:r>
            <a:r>
              <a:rPr lang="en-US" dirty="0">
                <a:latin typeface="Liberation Sans" panose="020B0604020202020204" pitchFamily="34" charset="0"/>
                <a:ea typeface="Liberation Sans" panose="020B0604020202020204" pitchFamily="34" charset="0"/>
                <a:cs typeface="Liberation Sans" panose="020B0604020202020204" pitchFamily="34" charset="0"/>
              </a:rPr>
              <a:t> different). And they can be stand-alone (</a:t>
            </a:r>
            <a:r>
              <a:rPr lang="en-US" i="1" dirty="0">
                <a:latin typeface="Liberation Sans" panose="020B0604020202020204" pitchFamily="34" charset="0"/>
                <a:ea typeface="Liberation Sans" panose="020B0604020202020204" pitchFamily="34" charset="0"/>
                <a:cs typeface="Liberation Sans" panose="020B0604020202020204" pitchFamily="34" charset="0"/>
              </a:rPr>
              <a:t>component innovations</a:t>
            </a:r>
            <a:r>
              <a:rPr lang="en-US" dirty="0">
                <a:latin typeface="Liberation Sans" panose="020B0604020202020204" pitchFamily="34" charset="0"/>
                <a:ea typeface="Liberation Sans" panose="020B0604020202020204" pitchFamily="34" charset="0"/>
                <a:cs typeface="Liberation Sans" panose="020B0604020202020204" pitchFamily="34" charset="0"/>
              </a:rPr>
              <a:t>) or form part of a linked ‘architecture’ or system which brings many different components together in a particular way.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964" y="204072"/>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6210597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940355"/>
          </a:xfrm>
        </p:spPr>
        <p:txBody>
          <a:bodyPr>
            <a:normAutofit fontScale="85000" lnSpcReduction="20000"/>
          </a:bodyPr>
          <a:lstStyle/>
          <a:p>
            <a:pPr marL="0" lvl="0" indent="0">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Building a capability to organize and manage innovation is a great achievement, but we also need to consider where and how innovation can be used to strategic advantage. Putting an innovation strategy together involves three key steps, pulling together ideas around core themes and inviting discussion and argument to sharpen and shape them. These are: </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rPr>
              <a:t>Strategic analysis: what could we do? 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Strategic selection: what are we going to do, and why? 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Strategic implementation: how are we going to make it happen?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204072"/>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0682119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0" indent="0">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Any organization can get lucky once but the real skill in innovation management is being able to repeat the trick. So if we want to manage innovation we ought to ask ourselves the following check questions: 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Do we have effective enabling mechanisms for the core process?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rPr>
              <a:t>Do we have strategic direction and commitment for innovation?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Do we have an innovative organization? Do we build rich, proactive links? Do we learn and develop our innovation capability?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295" y="204072"/>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5535736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rPr>
              <a:t>Most of the time innovation takes place within a set of rules of the game which are clearly understood, and involves players trying to innovate by doing what they do (product, process, position, etc.) but better. But occasionally something happens which changes the rules of the game (e.g. when radical change takes place along the techno-logical frontier or when completely new markets emerge). When this happens, we need different approaches to organizing and managing innovation. If we try to use established models which work under steady-state conditions we find ourselves increasingly out of</a:t>
            </a:r>
            <a:r>
              <a:rPr lang="en-GB" dirty="0">
                <a:latin typeface="Liberation Sans" panose="020B0604020202020204" pitchFamily="34" charset="0"/>
                <a:ea typeface="Liberation Sans" panose="020B0604020202020204" pitchFamily="34" charset="0"/>
                <a:cs typeface="Liberation Sans" panose="020B0604020202020204" pitchFamily="34" charset="0"/>
              </a:rPr>
              <a:t> </a:t>
            </a:r>
            <a:r>
              <a:rPr lang="en-US" dirty="0">
                <a:latin typeface="Liberation Sans" panose="020B0604020202020204" pitchFamily="34" charset="0"/>
                <a:ea typeface="Liberation Sans" panose="020B0604020202020204" pitchFamily="34" charset="0"/>
                <a:cs typeface="Liberation Sans" panose="020B0604020202020204" pitchFamily="34" charset="0"/>
              </a:rPr>
              <a:t>our depth and risk being upstaged by new and more agile players.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965" y="204072"/>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7689640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rPr>
              <a:t>For this reason, a key skill lies in building ‘dynamic capability’ (the ability to review and reset the approach which the organization takes to managing innovation in the face of a constantly shifting environment).</a:t>
            </a:r>
            <a:r>
              <a:rPr lang="en-GB" dirty="0">
                <a:latin typeface="Liberation Sans" panose="020B0604020202020204" pitchFamily="34" charset="0"/>
                <a:ea typeface="Liberation Sans" panose="020B0604020202020204" pitchFamily="34" charset="0"/>
                <a:cs typeface="Liberation Sans" panose="020B0604020202020204" pitchFamily="34" charset="0"/>
              </a:rPr>
              <a:t>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6" name="Straight Connector 5"/>
          <p:cNvCxnSpPr/>
          <p:nvPr/>
        </p:nvCxnSpPr>
        <p:spPr>
          <a:xfrm>
            <a:off x="458167" y="143355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167" y="194909"/>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r>
              <a:rPr lang="en-GB">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160322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26833</TotalTime>
  <Words>3821</Words>
  <Application>Microsoft Office PowerPoint</Application>
  <PresentationFormat>On-screen Show (4:3)</PresentationFormat>
  <Paragraphs>353</Paragraphs>
  <Slides>45</Slides>
  <Notes>1</Notes>
  <HiddenSlides>0</HiddenSlides>
  <MMClips>0</MMClips>
  <ScaleCrop>false</ScaleCrop>
  <HeadingPairs>
    <vt:vector size="8" baseType="variant">
      <vt:variant>
        <vt:lpstr>Fonts Used</vt:lpstr>
      </vt:variant>
      <vt:variant>
        <vt:i4>5</vt:i4>
      </vt:variant>
      <vt:variant>
        <vt:lpstr>Theme</vt:lpstr>
      </vt:variant>
      <vt:variant>
        <vt:i4>1</vt:i4>
      </vt:variant>
      <vt:variant>
        <vt:lpstr>Links</vt:lpstr>
      </vt:variant>
      <vt:variant>
        <vt:i4>3</vt:i4>
      </vt:variant>
      <vt:variant>
        <vt:lpstr>Slide Titles</vt:lpstr>
      </vt:variant>
      <vt:variant>
        <vt:i4>45</vt:i4>
      </vt:variant>
    </vt:vector>
  </HeadingPairs>
  <TitlesOfParts>
    <vt:vector size="54" baseType="lpstr">
      <vt:lpstr>Arial</vt:lpstr>
      <vt:lpstr>Calibri</vt:lpstr>
      <vt:lpstr>Cambria</vt:lpstr>
      <vt:lpstr>Liberation Sans</vt:lpstr>
      <vt:lpstr>Times New Roman</vt:lpstr>
      <vt:lpstr>Office Theme</vt:lpstr>
      <vt:lpstr>Macintosh%20HD:Users:annatrifilova:Documents:Teaching:wiley%20strategic%20innovation%20management:Wiley_Teaching_Guide:Lecturer_Guide:SIM%20Lecturer%20guide%20ch%201%202014.docx!OLE_LINK9</vt:lpstr>
      <vt:lpstr>Macintosh%20HD:Users:annatrifilova:Documents:Teaching:wiley%20strategic%20innovation%20management:Wiley_Teaching_Guide:Lecturer_Guide:SIM%20Lecturer%20guide%20ch%201%202014.docx!OLE_LINK10</vt:lpstr>
      <vt:lpstr>Macintosh%20HD:Users:annatrifilova:Documents:Teaching:wiley%20strategic%20innovation%20management:Wiley_Teaching_Guide:Lecturer_Guide:SIM%20Lecturer%20guide%20ch%201%202014.docx!OLE_LINK11</vt:lpstr>
      <vt:lpstr>Creativity and Innovation </vt:lpstr>
      <vt:lpstr>Learning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Recourses and Guidelines</dc:title>
  <dc:creator>anna</dc:creator>
  <cp:lastModifiedBy>Davina Evans</cp:lastModifiedBy>
  <cp:revision>403</cp:revision>
  <dcterms:created xsi:type="dcterms:W3CDTF">2015-01-01T07:29:47Z</dcterms:created>
  <dcterms:modified xsi:type="dcterms:W3CDTF">2020-03-01T21:45:24Z</dcterms:modified>
</cp:coreProperties>
</file>