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303" r:id="rId5"/>
    <p:sldId id="370" r:id="rId6"/>
    <p:sldId id="371" r:id="rId7"/>
    <p:sldId id="364" r:id="rId8"/>
    <p:sldId id="365" r:id="rId9"/>
    <p:sldId id="378" r:id="rId10"/>
    <p:sldId id="376" r:id="rId11"/>
    <p:sldId id="377" r:id="rId12"/>
    <p:sldId id="375" r:id="rId13"/>
    <p:sldId id="294" r:id="rId14"/>
    <p:sldId id="379" r:id="rId15"/>
    <p:sldId id="372" r:id="rId16"/>
    <p:sldId id="380" r:id="rId17"/>
    <p:sldId id="381" r:id="rId18"/>
    <p:sldId id="382" r:id="rId19"/>
    <p:sldId id="383" r:id="rId20"/>
    <p:sldId id="384" r:id="rId21"/>
    <p:sldId id="385" r:id="rId22"/>
    <p:sldId id="373" r:id="rId23"/>
    <p:sldId id="374" r:id="rId24"/>
    <p:sldId id="386" r:id="rId25"/>
    <p:sldId id="387" r:id="rId26"/>
    <p:sldId id="388" r:id="rId27"/>
    <p:sldId id="389" r:id="rId28"/>
    <p:sldId id="390" r:id="rId29"/>
    <p:sldId id="391" r:id="rId30"/>
    <p:sldId id="392" r:id="rId31"/>
    <p:sldId id="393" r:id="rId32"/>
    <p:sldId id="394" r:id="rId33"/>
    <p:sldId id="395" r:id="rId34"/>
    <p:sldId id="291" r:id="rId35"/>
    <p:sldId id="265" r:id="rId36"/>
    <p:sldId id="262" r:id="rId37"/>
    <p:sldId id="277" r:id="rId38"/>
    <p:sldId id="396" r:id="rId39"/>
    <p:sldId id="288" r:id="rId40"/>
    <p:sldId id="307" r:id="rId41"/>
    <p:sldId id="397" r:id="rId42"/>
    <p:sldId id="298" r:id="rId43"/>
    <p:sldId id="398" r:id="rId44"/>
    <p:sldId id="361" r:id="rId4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76067" autoAdjust="0"/>
  </p:normalViewPr>
  <p:slideViewPr>
    <p:cSldViewPr>
      <p:cViewPr varScale="1">
        <p:scale>
          <a:sx n="55" d="100"/>
          <a:sy n="55" d="100"/>
        </p:scale>
        <p:origin x="1818"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image" Target="../media/image21.wmf"/><Relationship Id="rId1" Type="http://schemas.openxmlformats.org/officeDocument/2006/relationships/image" Target="../media/image20.wmf"/><Relationship Id="rId6" Type="http://schemas.openxmlformats.org/officeDocument/2006/relationships/image" Target="../media/image25.wmf"/><Relationship Id="rId5" Type="http://schemas.openxmlformats.org/officeDocument/2006/relationships/image" Target="../media/image24.wmf"/><Relationship Id="rId4" Type="http://schemas.openxmlformats.org/officeDocument/2006/relationships/image" Target="../media/image23.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09/01/2020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09/01/2020</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buFont typeface="Arial" charset="0"/>
              <a:buNone/>
            </a:pPr>
            <a:endParaRPr lang="en-GB" altLang="en-US" baseline="0"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1126605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3</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3971913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Personality type  (Red, Yellow, Green, Blue – “Insights Personality Profiles”, Myers Briggs Introvert, Extrovert etc.</a:t>
            </a:r>
          </a:p>
          <a:p>
            <a:pPr>
              <a:buFont typeface="Arial" pitchFamily="34" charset="0"/>
              <a:buChar char="•"/>
            </a:pPr>
            <a:r>
              <a:rPr lang="en-GB" baseline="0" dirty="0"/>
              <a:t>Culture – Religious cultures, social cultures, sports cultures</a:t>
            </a:r>
          </a:p>
          <a:p>
            <a:pPr>
              <a:buFont typeface="Arial" pitchFamily="34" charset="0"/>
              <a:buChar char="•"/>
            </a:pPr>
            <a:r>
              <a:rPr lang="en-GB" baseline="0" dirty="0"/>
              <a:t>Social class – working class, middle class, upper class,  are the lines more blurred in the 21</a:t>
            </a:r>
            <a:r>
              <a:rPr lang="en-GB" baseline="30000" dirty="0"/>
              <a:t>st</a:t>
            </a:r>
            <a:r>
              <a:rPr lang="en-GB" baseline="0" dirty="0"/>
              <a:t> Century?</a:t>
            </a:r>
          </a:p>
          <a:p>
            <a:pPr>
              <a:buFont typeface="Arial" pitchFamily="34" charset="0"/>
              <a:buChar char="•"/>
            </a:pPr>
            <a:r>
              <a:rPr lang="en-GB" baseline="0" dirty="0"/>
              <a:t>Age</a:t>
            </a:r>
          </a:p>
          <a:p>
            <a:pPr>
              <a:buFont typeface="Arial" pitchFamily="34" charset="0"/>
              <a:buChar char="•"/>
            </a:pPr>
            <a:r>
              <a:rPr lang="en-GB" baseline="0" dirty="0"/>
              <a:t>Gender</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Listening questionnaire</a:t>
            </a:r>
          </a:p>
          <a:p>
            <a:pPr>
              <a:buFont typeface="Arial" pitchFamily="34" charset="0"/>
              <a:buChar char="•"/>
            </a:pPr>
            <a:r>
              <a:rPr lang="en-GB" baseline="0" dirty="0"/>
              <a:t>Questioning tasks – We talked last week about funnel. </a:t>
            </a:r>
          </a:p>
          <a:p>
            <a:pPr>
              <a:buFont typeface="Arial" pitchFamily="34" charset="0"/>
              <a:buChar char="•"/>
            </a:pPr>
            <a:r>
              <a:rPr lang="en-GB" baseline="0" dirty="0"/>
              <a:t>Communication – NLP examples, deep rapport, deepest rapport being hypnotherapy</a:t>
            </a:r>
          </a:p>
          <a:p>
            <a:pPr>
              <a:buFont typeface="Arial" pitchFamily="34" charset="0"/>
              <a:buChar char="•"/>
            </a:pPr>
            <a:r>
              <a:rPr lang="en-GB" baseline="0" dirty="0"/>
              <a:t>Assertiveness – Transactional analysis</a:t>
            </a:r>
          </a:p>
          <a:p>
            <a:pPr>
              <a:buFont typeface="Arial" pitchFamily="34" charset="0"/>
              <a:buChar char="•"/>
            </a:pPr>
            <a:r>
              <a:rPr lang="en-GB" baseline="0" dirty="0"/>
              <a:t>Time </a:t>
            </a:r>
            <a:r>
              <a:rPr lang="en-GB" baseline="0" dirty="0" err="1"/>
              <a:t>Mgt</a:t>
            </a:r>
            <a:r>
              <a:rPr lang="en-GB" baseline="0" dirty="0"/>
              <a:t> exercise</a:t>
            </a:r>
          </a:p>
          <a:p>
            <a:pPr>
              <a:buFont typeface="Arial" pitchFamily="34" charset="0"/>
              <a:buChar char="•"/>
            </a:pPr>
            <a:r>
              <a:rPr lang="en-GB" baseline="0" dirty="0"/>
              <a:t>Note taking, diary management, prep</a:t>
            </a:r>
          </a:p>
          <a:p>
            <a:pPr>
              <a:buFont typeface="Arial" pitchFamily="34" charset="0"/>
              <a:buChar char="•"/>
            </a:pPr>
            <a:r>
              <a:rPr lang="en-GB" baseline="0" dirty="0"/>
              <a:t>Business acumen – to ask the right questions</a:t>
            </a:r>
          </a:p>
          <a:p>
            <a:pPr>
              <a:buFont typeface="Arial" pitchFamily="34" charset="0"/>
              <a:buChar char="•"/>
            </a:pPr>
            <a:r>
              <a:rPr lang="en-GB" baseline="0" dirty="0"/>
              <a:t>Ethical – confidentiality, impartiality, </a:t>
            </a:r>
          </a:p>
          <a:p>
            <a:pPr>
              <a:buFont typeface="Arial" pitchFamily="34" charset="0"/>
              <a:buChar char="•"/>
            </a:pPr>
            <a:r>
              <a:rPr lang="en-GB" baseline="0" dirty="0"/>
              <a:t>Data Protection Act</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4121229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Independence</a:t>
            </a:r>
          </a:p>
          <a:p>
            <a:pPr marL="228600" indent="-228600">
              <a:buFont typeface="Arial" pitchFamily="34" charset="0"/>
              <a:buAutoNum type="arabicPeriod"/>
            </a:pPr>
            <a:r>
              <a:rPr lang="en-GB" baseline="0" dirty="0"/>
              <a:t>Be proactive</a:t>
            </a:r>
          </a:p>
          <a:p>
            <a:pPr marL="228600" indent="-228600">
              <a:buFont typeface="Arial" pitchFamily="34" charset="0"/>
              <a:buAutoNum type="arabicPeriod"/>
            </a:pPr>
            <a:r>
              <a:rPr lang="en-GB" baseline="0" dirty="0"/>
              <a:t>Begin with the end in mind</a:t>
            </a:r>
          </a:p>
          <a:p>
            <a:pPr marL="228600" indent="-228600">
              <a:buFont typeface="Arial" pitchFamily="34" charset="0"/>
              <a:buAutoNum type="arabicPeriod"/>
            </a:pPr>
            <a:r>
              <a:rPr lang="en-GB" baseline="0" dirty="0"/>
              <a:t>Put first things first</a:t>
            </a:r>
          </a:p>
          <a:p>
            <a:pPr marL="0" indent="0">
              <a:buFont typeface="Arial" pitchFamily="34" charset="0"/>
              <a:buNone/>
            </a:pPr>
            <a:endParaRPr lang="en-GB" baseline="0" dirty="0"/>
          </a:p>
          <a:p>
            <a:pPr marL="0" indent="0">
              <a:buFont typeface="Arial" pitchFamily="34" charset="0"/>
              <a:buNone/>
            </a:pPr>
            <a:r>
              <a:rPr lang="en-GB" baseline="0" dirty="0"/>
              <a:t>Interdependence</a:t>
            </a:r>
          </a:p>
          <a:p>
            <a:pPr marL="0" indent="0">
              <a:buFont typeface="Arial" pitchFamily="34" charset="0"/>
              <a:buNone/>
            </a:pPr>
            <a:r>
              <a:rPr lang="en-GB" baseline="0" dirty="0"/>
              <a:t>4. Think win-win</a:t>
            </a:r>
          </a:p>
          <a:p>
            <a:pPr marL="0" indent="0">
              <a:buFont typeface="Arial" pitchFamily="34" charset="0"/>
              <a:buNone/>
            </a:pPr>
            <a:r>
              <a:rPr lang="en-GB" baseline="0" dirty="0"/>
              <a:t>5. Seek first to understand, then to be understood</a:t>
            </a:r>
          </a:p>
          <a:p>
            <a:pPr marL="0" indent="0">
              <a:buFont typeface="Arial" pitchFamily="34" charset="0"/>
              <a:buNone/>
            </a:pPr>
            <a:r>
              <a:rPr lang="en-GB" baseline="0" dirty="0"/>
              <a:t>6. Synergize</a:t>
            </a:r>
          </a:p>
          <a:p>
            <a:pPr marL="0" indent="0">
              <a:buFont typeface="Arial" pitchFamily="34" charset="0"/>
              <a:buNone/>
            </a:pPr>
            <a:endParaRPr lang="en-GB" baseline="0" dirty="0"/>
          </a:p>
          <a:p>
            <a:pPr marL="0" indent="0">
              <a:buFont typeface="Arial" pitchFamily="34" charset="0"/>
              <a:buNone/>
            </a:pPr>
            <a:r>
              <a:rPr lang="en-GB" baseline="0" dirty="0"/>
              <a:t>Continual Improvement</a:t>
            </a:r>
          </a:p>
          <a:p>
            <a:pPr marL="0" indent="0">
              <a:buFont typeface="Arial" pitchFamily="34" charset="0"/>
              <a:buNone/>
            </a:pPr>
            <a:r>
              <a:rPr lang="en-GB" baseline="0" dirty="0"/>
              <a:t>7. Sharpen the saw – growth.</a:t>
            </a:r>
          </a:p>
          <a:p>
            <a:pPr marL="228600" indent="-228600">
              <a:buFont typeface="Arial" pitchFamily="34" charset="0"/>
              <a:buAutoNum type="arabicPeriod"/>
            </a:pPr>
            <a:endParaRPr lang="en-GB" baseline="0" dirty="0"/>
          </a:p>
          <a:p>
            <a:pPr marL="0" indent="0">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1684474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31735725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Clutterbuck handout</a:t>
            </a:r>
          </a:p>
          <a:p>
            <a:pPr>
              <a:buFont typeface="Arial" pitchFamily="34" charset="0"/>
              <a:buChar char="•"/>
            </a:pPr>
            <a:r>
              <a:rPr lang="en-GB" baseline="0" dirty="0"/>
              <a:t>Egan Handout</a:t>
            </a:r>
          </a:p>
          <a:p>
            <a:pPr>
              <a:buFont typeface="Arial" pitchFamily="34" charset="0"/>
              <a:buChar char="•"/>
            </a:pPr>
            <a:r>
              <a:rPr lang="en-GB" baseline="0" dirty="0"/>
              <a:t>Stephen Covey’s Emphatic Listening</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739613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P</a:t>
            </a:r>
          </a:p>
          <a:p>
            <a:pPr>
              <a:buFont typeface="Arial" pitchFamily="34" charset="0"/>
              <a:buChar char="•"/>
            </a:pPr>
            <a:r>
              <a:rPr lang="en-GB" baseline="0" dirty="0"/>
              <a:t> R</a:t>
            </a:r>
          </a:p>
          <a:p>
            <a:pPr>
              <a:buFont typeface="Arial" pitchFamily="34" charset="0"/>
              <a:buChar char="•"/>
            </a:pPr>
            <a:r>
              <a:rPr lang="en-GB" baseline="0" dirty="0"/>
              <a:t> A</a:t>
            </a:r>
          </a:p>
          <a:p>
            <a:pPr>
              <a:buFont typeface="Arial" pitchFamily="34" charset="0"/>
              <a:buChar char="•"/>
            </a:pPr>
            <a:r>
              <a:rPr lang="en-GB" baseline="0" dirty="0"/>
              <a:t> I</a:t>
            </a:r>
          </a:p>
          <a:p>
            <a:pPr>
              <a:buFont typeface="Arial" pitchFamily="34" charset="0"/>
              <a:buChar char="•"/>
            </a:pPr>
            <a:r>
              <a:rPr lang="en-GB" baseline="0" dirty="0"/>
              <a:t> R</a:t>
            </a:r>
          </a:p>
          <a:p>
            <a:pPr>
              <a:buFont typeface="Arial" pitchFamily="34" charset="0"/>
              <a:buChar char="•"/>
            </a:pPr>
            <a:r>
              <a:rPr lang="en-GB" baseline="0" dirty="0"/>
              <a:t> I</a:t>
            </a:r>
          </a:p>
          <a:p>
            <a:pPr>
              <a:buFont typeface="Arial" pitchFamily="34" charset="0"/>
              <a:buChar char="•"/>
            </a:pPr>
            <a:r>
              <a:rPr lang="en-GB" baseline="0" dirty="0"/>
              <a:t> 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25554356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DE3D0D1-4B3A-4F23-B1EF-A571EF3E1FAB}"/>
              </a:ext>
            </a:extLst>
          </p:cNvPr>
          <p:cNvSpPr>
            <a:spLocks noGrp="1" noChangeArrowheads="1"/>
          </p:cNvSpPr>
          <p:nvPr>
            <p:ph type="sldNum" sz="quarter" idx="5"/>
          </p:nvPr>
        </p:nvSpPr>
        <p:spPr>
          <a:ln/>
        </p:spPr>
        <p:txBody>
          <a:bodyPr/>
          <a:lstStyle/>
          <a:p>
            <a:fld id="{E8E48F92-CC10-42EC-867F-7C913BB14D2C}" type="slidenum">
              <a:rPr lang="en-GB" altLang="en-US"/>
              <a:pPr/>
              <a:t>10</a:t>
            </a:fld>
            <a:endParaRPr lang="en-GB" altLang="en-US"/>
          </a:p>
        </p:txBody>
      </p:sp>
      <p:sp>
        <p:nvSpPr>
          <p:cNvPr id="112642" name="Rectangle 2">
            <a:extLst>
              <a:ext uri="{FF2B5EF4-FFF2-40B4-BE49-F238E27FC236}">
                <a16:creationId xmlns:a16="http://schemas.microsoft.com/office/drawing/2014/main" id="{BD72B614-6052-4D12-8AD9-7197C137F1DF}"/>
              </a:ext>
            </a:extLst>
          </p:cNvPr>
          <p:cNvSpPr>
            <a:spLocks noGrp="1" noRot="1" noChangeAspect="1" noChangeArrowheads="1" noTextEdit="1"/>
          </p:cNvSpPr>
          <p:nvPr>
            <p:ph type="sldImg"/>
          </p:nvPr>
        </p:nvSpPr>
        <p:spPr>
          <a:ln/>
        </p:spPr>
      </p:sp>
      <p:sp>
        <p:nvSpPr>
          <p:cNvPr id="112643" name="Rectangle 3">
            <a:extLst>
              <a:ext uri="{FF2B5EF4-FFF2-40B4-BE49-F238E27FC236}">
                <a16:creationId xmlns:a16="http://schemas.microsoft.com/office/drawing/2014/main" id="{0F2B9C7A-E2D7-4B9B-9D61-3E0FB62CB824}"/>
              </a:ext>
            </a:extLst>
          </p:cNvPr>
          <p:cNvSpPr>
            <a:spLocks noGrp="1" noChangeArrowheads="1"/>
          </p:cNvSpPr>
          <p:nvPr>
            <p:ph type="body" idx="1"/>
          </p:nvPr>
        </p:nvSpPr>
        <p:spPr/>
        <p:txBody>
          <a:bodyPr/>
          <a:lstStyle/>
          <a:p>
            <a:r>
              <a:rPr lang="en-GB" altLang="en-US"/>
              <a:t>The sliding scale of the coaching spectrum.  We start at telling individuals – and work to being non directive and helping them solve their own issues through raising awareness and allowing them to reflect.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1 minute exercise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30392099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In pairs discuss something you are really passionate about, a hobby for example.  Be emphatic in trying to share with your partner why it is something you love so much.</a:t>
            </a:r>
          </a:p>
          <a:p>
            <a:pPr>
              <a:buFont typeface="Arial" pitchFamily="34" charset="0"/>
              <a:buChar char="•"/>
            </a:pPr>
            <a:r>
              <a:rPr lang="en-GB" baseline="0" dirty="0"/>
              <a:t>Notice the energy levels, NVC’s</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34890899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41969900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23710668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8127921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1655383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sz="1200" b="0" i="0" kern="1200" dirty="0">
                <a:solidFill>
                  <a:schemeClr val="tx1"/>
                </a:solidFill>
                <a:effectLst/>
                <a:latin typeface="+mn-lt"/>
                <a:ea typeface="+mn-ea"/>
                <a:cs typeface="+mn-cs"/>
              </a:rPr>
              <a:t> Behaviour - The way in which someone acts or conducts </a:t>
            </a:r>
            <a:r>
              <a:rPr lang="en-GB" sz="1200" b="0" i="0" kern="1200" dirty="0" err="1">
                <a:solidFill>
                  <a:schemeClr val="tx1"/>
                </a:solidFill>
                <a:effectLst/>
                <a:latin typeface="+mn-lt"/>
                <a:ea typeface="+mn-ea"/>
                <a:cs typeface="+mn-cs"/>
              </a:rPr>
              <a:t>themself</a:t>
            </a:r>
            <a:r>
              <a:rPr lang="en-GB" sz="1200" b="0" i="0" kern="1200" dirty="0">
                <a:solidFill>
                  <a:schemeClr val="tx1"/>
                </a:solidFill>
                <a:effectLst/>
                <a:latin typeface="+mn-lt"/>
                <a:ea typeface="+mn-ea"/>
                <a:cs typeface="+mn-cs"/>
              </a:rPr>
              <a:t>, especially towards others or in response to a situation or stimulus.</a:t>
            </a:r>
          </a:p>
          <a:p>
            <a:pPr>
              <a:buFont typeface="Arial" pitchFamily="34" charset="0"/>
              <a:buChar char="•"/>
            </a:pPr>
            <a:endParaRPr lang="en-GB" b="0"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23356964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sz="1200" b="0" i="0" kern="1200" dirty="0">
                <a:solidFill>
                  <a:schemeClr val="tx1"/>
                </a:solidFill>
                <a:effectLst/>
                <a:latin typeface="+mn-lt"/>
                <a:ea typeface="+mn-ea"/>
                <a:cs typeface="+mn-cs"/>
              </a:rPr>
              <a:t> Behaviour - The way in which someone acts or conducts their self, especially towards others or in response to a situation or stimulus.</a:t>
            </a:r>
          </a:p>
          <a:p>
            <a:pPr>
              <a:buFont typeface="Arial" pitchFamily="34" charset="0"/>
              <a:buChar char="•"/>
            </a:pPr>
            <a:r>
              <a:rPr lang="en-GB" sz="1200" b="0" i="0" kern="1200" dirty="0">
                <a:solidFill>
                  <a:schemeClr val="tx1"/>
                </a:solidFill>
                <a:effectLst/>
                <a:latin typeface="+mn-lt"/>
                <a:ea typeface="+mn-ea"/>
                <a:cs typeface="+mn-cs"/>
              </a:rPr>
              <a:t>Behaviour handout</a:t>
            </a:r>
          </a:p>
          <a:p>
            <a:pPr>
              <a:buFont typeface="Arial" pitchFamily="34" charset="0"/>
              <a:buChar char="•"/>
            </a:pPr>
            <a:endParaRPr lang="en-GB" b="0"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15664233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‘Top-down’ approach to communication and information sharing</a:t>
            </a:r>
          </a:p>
          <a:p>
            <a:pPr>
              <a:buFont typeface="Arial" pitchFamily="34" charset="0"/>
              <a:buChar char="•"/>
            </a:pPr>
            <a:r>
              <a:rPr lang="en-GB" baseline="0" dirty="0"/>
              <a:t>Google example – Letting the debate about the ‘Free Tibet’ dessert run for weeks causing much upset and distraction.</a:t>
            </a:r>
          </a:p>
          <a:p>
            <a:pPr>
              <a:buFont typeface="Arial" pitchFamily="34" charset="0"/>
              <a:buChar char="•"/>
            </a:pPr>
            <a:r>
              <a:rPr lang="en-GB" baseline="0" dirty="0"/>
              <a:t>If employee works over one day, can they go early on another?  If an employee puts their hand up to work on a really mundane piece of work, do they get a say in a more exciting project at a later date?</a:t>
            </a:r>
          </a:p>
          <a:p>
            <a:pPr>
              <a:buFont typeface="Arial" pitchFamily="34" charset="0"/>
              <a:buChar char="•"/>
            </a:pPr>
            <a:r>
              <a:rPr lang="en-GB" baseline="0" dirty="0"/>
              <a:t>Rewarding for achievement</a:t>
            </a:r>
          </a:p>
          <a:p>
            <a:pPr>
              <a:buFont typeface="Arial" pitchFamily="34" charset="0"/>
              <a:buChar char="•"/>
            </a:pPr>
            <a:endParaRPr lang="en-GB" baseline="0" dirty="0"/>
          </a:p>
          <a:p>
            <a:pPr>
              <a:buFont typeface="Arial" pitchFamily="34" charset="0"/>
              <a:buChar char="•"/>
            </a:pPr>
            <a:r>
              <a:rPr lang="en-GB" baseline="0" dirty="0"/>
              <a:t>How do these behaviours in the workplace affect a coaching/mentoring relationship?</a:t>
            </a:r>
          </a:p>
          <a:p>
            <a:pPr>
              <a:buFont typeface="Arial" pitchFamily="34" charset="0"/>
              <a:buChar char="•"/>
            </a:pPr>
            <a:r>
              <a:rPr lang="en-GB" baseline="0" dirty="0"/>
              <a:t>Emotionally detached – locked in the past, or anticipating something negative about the future.  As the coach/mentor you need your client to be present, you must also </a:t>
            </a:r>
            <a:r>
              <a:rPr lang="en-GB" baseline="0"/>
              <a:t>be present.</a:t>
            </a:r>
            <a:endParaRPr lang="en-GB" baseline="0" dirty="0"/>
          </a:p>
          <a:p>
            <a:pPr>
              <a:buFont typeface="Arial" pitchFamily="34" charset="0"/>
              <a:buChar char="•"/>
            </a:pPr>
            <a:endParaRPr lang="en-GB" baseline="0" dirty="0"/>
          </a:p>
          <a:p>
            <a:pPr>
              <a:buFont typeface="Arial" pitchFamily="34" charset="0"/>
              <a:buChar char="•"/>
            </a:pPr>
            <a:r>
              <a:rPr lang="en-GB" baseline="0" dirty="0"/>
              <a:t>We will be building more on this next week.</a:t>
            </a:r>
          </a:p>
          <a:p>
            <a:pPr>
              <a:buFont typeface="Arial" pitchFamily="34" charset="0"/>
              <a:buChar char="•"/>
            </a:pPr>
            <a:endParaRPr lang="en-GB" baseline="0" dirty="0"/>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17959951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315190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17150236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31534233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8183103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6605057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18273499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5423492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6636527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15457764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386615799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D5DD4E3-9945-4421-A7F2-06AC94EC13BC}"/>
              </a:ext>
            </a:extLst>
          </p:cNvPr>
          <p:cNvSpPr>
            <a:spLocks noGrp="1" noChangeArrowheads="1"/>
          </p:cNvSpPr>
          <p:nvPr>
            <p:ph type="sldNum" sz="quarter" idx="5"/>
          </p:nvPr>
        </p:nvSpPr>
        <p:spPr>
          <a:ln/>
        </p:spPr>
        <p:txBody>
          <a:bodyPr/>
          <a:lstStyle/>
          <a:p>
            <a:fld id="{396B4648-9961-425A-A832-C49EECFFDE77}" type="slidenum">
              <a:rPr lang="en-GB" altLang="en-US"/>
              <a:pPr/>
              <a:t>31</a:t>
            </a:fld>
            <a:endParaRPr lang="en-GB" altLang="en-US"/>
          </a:p>
        </p:txBody>
      </p:sp>
      <p:sp>
        <p:nvSpPr>
          <p:cNvPr id="108546" name="Rectangle 2">
            <a:extLst>
              <a:ext uri="{FF2B5EF4-FFF2-40B4-BE49-F238E27FC236}">
                <a16:creationId xmlns:a16="http://schemas.microsoft.com/office/drawing/2014/main" id="{EE145761-AE3B-4372-8D4C-D0F64309F4F7}"/>
              </a:ext>
            </a:extLst>
          </p:cNvPr>
          <p:cNvSpPr>
            <a:spLocks noGrp="1" noRot="1" noChangeAspect="1" noChangeArrowheads="1" noTextEdit="1"/>
          </p:cNvSpPr>
          <p:nvPr>
            <p:ph type="sldImg"/>
          </p:nvPr>
        </p:nvSpPr>
        <p:spPr>
          <a:ln/>
        </p:spPr>
      </p:sp>
      <p:sp>
        <p:nvSpPr>
          <p:cNvPr id="108547" name="Rectangle 3">
            <a:extLst>
              <a:ext uri="{FF2B5EF4-FFF2-40B4-BE49-F238E27FC236}">
                <a16:creationId xmlns:a16="http://schemas.microsoft.com/office/drawing/2014/main" id="{DF370393-D620-4FB1-9788-025222ACCA90}"/>
              </a:ext>
            </a:extLst>
          </p:cNvPr>
          <p:cNvSpPr>
            <a:spLocks noGrp="1" noChangeArrowheads="1"/>
          </p:cNvSpPr>
          <p:nvPr>
            <p:ph type="body" idx="1"/>
          </p:nvPr>
        </p:nvSpPr>
        <p:spPr/>
        <p:txBody>
          <a:bodyPr/>
          <a:lstStyle/>
          <a:p>
            <a:r>
              <a:rPr lang="en-GB" altLang="en-US" sz="1000" dirty="0"/>
              <a:t>Designed by Joseph </a:t>
            </a:r>
            <a:r>
              <a:rPr lang="en-GB" altLang="en-US" sz="1000" dirty="0" err="1"/>
              <a:t>Luft</a:t>
            </a:r>
            <a:r>
              <a:rPr lang="en-GB" altLang="en-US" sz="1000" dirty="0"/>
              <a:t> and Harry </a:t>
            </a:r>
            <a:r>
              <a:rPr lang="en-GB" altLang="en-US" sz="1000" dirty="0" err="1"/>
              <a:t>Ingham</a:t>
            </a:r>
            <a:r>
              <a:rPr lang="en-GB" altLang="en-US" sz="1000" dirty="0"/>
              <a:t>.</a:t>
            </a:r>
          </a:p>
          <a:p>
            <a:endParaRPr lang="en-GB" altLang="en-US" sz="1000" dirty="0"/>
          </a:p>
          <a:p>
            <a:r>
              <a:rPr lang="en-GB" altLang="en-US" sz="1000" dirty="0"/>
              <a:t>The size on the boxes are flexible.  Through coaching and giving feedback the objective is to extend the “open” window.  This then decreases the other area’s.</a:t>
            </a:r>
          </a:p>
          <a:p>
            <a:endParaRPr lang="en-GB" altLang="en-US" sz="1000" dirty="0"/>
          </a:p>
          <a:p>
            <a:r>
              <a:rPr lang="en-GB" altLang="en-US" sz="1000" dirty="0"/>
              <a:t>A team works well together when they strive to increase their open areas, and minimise the other area’s.  The open area increases when trust is developed.  Also it becomes the norm to give feedback and for it to be discussed.</a:t>
            </a:r>
          </a:p>
          <a:p>
            <a:r>
              <a:rPr lang="en-GB" altLang="en-US" sz="1000" dirty="0"/>
              <a:t>Hidden area – likes asking questions but does not like to reveal personal information or receive feedback.  They like group activities but does not like the emphasis being on them.  It is hard to know where they stand on issues and they will not commit themselves, this can lead to distrust and irritate others.</a:t>
            </a:r>
          </a:p>
          <a:p>
            <a:r>
              <a:rPr lang="en-GB" altLang="en-US" sz="1000" dirty="0"/>
              <a:t>Blind area – Approach issues like a “bull in a china shop.”  They tend not to be good listeners, so insensitive to the impact of their behaviour on others.  They could react to feedback with tears, anger and that will lead to reluctance to give it.  They could be perceived as opinionated, insensitive and critical.  Because they are unaware of their behaviour they cannot change it.</a:t>
            </a:r>
          </a:p>
          <a:p>
            <a:r>
              <a:rPr lang="en-GB" altLang="en-US" sz="1000" dirty="0"/>
              <a:t>Unknown – They will not participate in a group or give feedback.  They will say that they learn more from listening, although this is not true.</a:t>
            </a:r>
          </a:p>
          <a:p>
            <a:r>
              <a:rPr lang="en-GB" altLang="en-US" sz="1000" dirty="0"/>
              <a:t>The goal of coaching is to move information from the blind and hidden area’s into the open area.   By doing this process, information from the unknown may become unknown through self discovery – an insight or inspiration!  A light bulb moment.  It should mean that individuals become more accepting of themselves.</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3C3DC62-AC0F-4908-93F1-4BC0BD9B910F}"/>
              </a:ext>
            </a:extLst>
          </p:cNvPr>
          <p:cNvSpPr>
            <a:spLocks noGrp="1" noChangeArrowheads="1"/>
          </p:cNvSpPr>
          <p:nvPr>
            <p:ph type="sldNum" sz="quarter" idx="5"/>
          </p:nvPr>
        </p:nvSpPr>
        <p:spPr>
          <a:ln/>
        </p:spPr>
        <p:txBody>
          <a:bodyPr/>
          <a:lstStyle/>
          <a:p>
            <a:fld id="{CA823D59-34F3-43EF-88EF-45D936CE2F5B}" type="slidenum">
              <a:rPr lang="en-GB" altLang="en-US"/>
              <a:pPr/>
              <a:t>35</a:t>
            </a:fld>
            <a:endParaRPr lang="en-GB" altLang="en-US"/>
          </a:p>
        </p:txBody>
      </p:sp>
      <p:sp>
        <p:nvSpPr>
          <p:cNvPr id="73730" name="Rectangle 2">
            <a:extLst>
              <a:ext uri="{FF2B5EF4-FFF2-40B4-BE49-F238E27FC236}">
                <a16:creationId xmlns:a16="http://schemas.microsoft.com/office/drawing/2014/main" id="{11278AEA-803F-4650-81F0-7BE7EB9D76F6}"/>
              </a:ext>
            </a:extLst>
          </p:cNvPr>
          <p:cNvSpPr>
            <a:spLocks noGrp="1" noRot="1" noChangeAspect="1" noChangeArrowheads="1" noTextEdit="1"/>
          </p:cNvSpPr>
          <p:nvPr>
            <p:ph type="sldImg"/>
          </p:nvPr>
        </p:nvSpPr>
        <p:spPr>
          <a:ln/>
        </p:spPr>
      </p:sp>
      <p:sp>
        <p:nvSpPr>
          <p:cNvPr id="73731" name="Rectangle 3">
            <a:extLst>
              <a:ext uri="{FF2B5EF4-FFF2-40B4-BE49-F238E27FC236}">
                <a16:creationId xmlns:a16="http://schemas.microsoft.com/office/drawing/2014/main" id="{5345AF70-7B0F-43FF-8D03-6D6B1AB31C1A}"/>
              </a:ext>
            </a:extLst>
          </p:cNvPr>
          <p:cNvSpPr>
            <a:spLocks noGrp="1" noChangeArrowheads="1"/>
          </p:cNvSpPr>
          <p:nvPr>
            <p:ph type="body" idx="1"/>
          </p:nvPr>
        </p:nvSpPr>
        <p:spPr/>
        <p:txBody>
          <a:bodyPr/>
          <a:lstStyle/>
          <a:p>
            <a:r>
              <a:rPr lang="en-GB" altLang="en-US"/>
              <a:t>Coaching is to raise the awareness and responsibility of people.  It is to make people aware and understand the underlying issues and barriers to a problem.  It is about realising what drives behaviour and how they can change that behaviour to change and develop themselves.</a:t>
            </a:r>
          </a:p>
          <a:p>
            <a:r>
              <a:rPr lang="en-GB" altLang="en-US"/>
              <a:t>The iceberg is an example of traits that can be seen, and how they can limit or empower us.</a:t>
            </a:r>
          </a:p>
          <a:p>
            <a:r>
              <a:rPr lang="en-GB" altLang="en-US"/>
              <a:t>Discuss how they could do this.  Ie, language and accents – preconceived ideas and stereotying.</a:t>
            </a:r>
          </a:p>
          <a:p>
            <a:r>
              <a:rPr lang="en-GB" altLang="en-US"/>
              <a:t>What is not seen are values etc.  It is only through questioning and probing that these will become apparent to the coach and sometimes the coachee who is not aware of their habits and thoughts etc.  Again it is about self awareness.</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DE6803-F9A1-4D0B-9AA2-6577C3C5A8B0}"/>
              </a:ext>
            </a:extLst>
          </p:cNvPr>
          <p:cNvSpPr>
            <a:spLocks noGrp="1" noChangeArrowheads="1"/>
          </p:cNvSpPr>
          <p:nvPr>
            <p:ph type="sldNum" sz="quarter" idx="5"/>
          </p:nvPr>
        </p:nvSpPr>
        <p:spPr>
          <a:ln/>
        </p:spPr>
        <p:txBody>
          <a:bodyPr/>
          <a:lstStyle/>
          <a:p>
            <a:fld id="{334F7BDA-A65F-41FF-8D90-4D2703C2E3E3}" type="slidenum">
              <a:rPr lang="en-GB" altLang="en-US"/>
              <a:pPr/>
              <a:t>36</a:t>
            </a:fld>
            <a:endParaRPr lang="en-GB" altLang="en-US"/>
          </a:p>
        </p:txBody>
      </p:sp>
      <p:sp>
        <p:nvSpPr>
          <p:cNvPr id="105474" name="Rectangle 2">
            <a:extLst>
              <a:ext uri="{FF2B5EF4-FFF2-40B4-BE49-F238E27FC236}">
                <a16:creationId xmlns:a16="http://schemas.microsoft.com/office/drawing/2014/main" id="{9CB924B8-9D14-4912-BC10-024571035C46}"/>
              </a:ext>
            </a:extLst>
          </p:cNvPr>
          <p:cNvSpPr>
            <a:spLocks noGrp="1" noRot="1" noChangeAspect="1" noChangeArrowheads="1" noTextEdit="1"/>
          </p:cNvSpPr>
          <p:nvPr>
            <p:ph type="sldImg"/>
          </p:nvPr>
        </p:nvSpPr>
        <p:spPr>
          <a:ln/>
        </p:spPr>
      </p:sp>
      <p:sp>
        <p:nvSpPr>
          <p:cNvPr id="105475" name="Rectangle 3">
            <a:extLst>
              <a:ext uri="{FF2B5EF4-FFF2-40B4-BE49-F238E27FC236}">
                <a16:creationId xmlns:a16="http://schemas.microsoft.com/office/drawing/2014/main" id="{DFF3E96F-FDA0-4D31-BE0C-61D02F8CAF56}"/>
              </a:ext>
            </a:extLst>
          </p:cNvPr>
          <p:cNvSpPr>
            <a:spLocks noGrp="1" noChangeArrowheads="1"/>
          </p:cNvSpPr>
          <p:nvPr>
            <p:ph type="body" idx="1"/>
          </p:nvPr>
        </p:nvSpPr>
        <p:spPr/>
        <p:txBody>
          <a:bodyPr/>
          <a:lstStyle/>
          <a:p>
            <a:r>
              <a:rPr lang="en-GB" altLang="en-US"/>
              <a:t>This demonstrates the importance of outside factors rather than what we say.  Our tone of voice, energy, attitude, emotions, dress, body language, eye contact, facial expressions, movements and gestures have a stronger impact than words alone.  As a coach we need to become self aware of our own behaviour and the impact and impression it can leave on others.</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9D06EE-3361-48F3-A994-570D5E6BCC70}"/>
              </a:ext>
            </a:extLst>
          </p:cNvPr>
          <p:cNvSpPr>
            <a:spLocks noGrp="1" noChangeArrowheads="1"/>
          </p:cNvSpPr>
          <p:nvPr>
            <p:ph type="sldNum" sz="quarter" idx="5"/>
          </p:nvPr>
        </p:nvSpPr>
        <p:spPr>
          <a:ln/>
        </p:spPr>
        <p:txBody>
          <a:bodyPr/>
          <a:lstStyle/>
          <a:p>
            <a:fld id="{9345063A-1901-4B93-BF21-A34949D51888}" type="slidenum">
              <a:rPr lang="en-GB" altLang="en-US"/>
              <a:pPr/>
              <a:t>37</a:t>
            </a:fld>
            <a:endParaRPr lang="en-GB" altLang="en-US"/>
          </a:p>
        </p:txBody>
      </p:sp>
      <p:sp>
        <p:nvSpPr>
          <p:cNvPr id="111618" name="Rectangle 2">
            <a:extLst>
              <a:ext uri="{FF2B5EF4-FFF2-40B4-BE49-F238E27FC236}">
                <a16:creationId xmlns:a16="http://schemas.microsoft.com/office/drawing/2014/main" id="{26AD459D-332A-4A3D-809B-59D4A86892C1}"/>
              </a:ext>
            </a:extLst>
          </p:cNvPr>
          <p:cNvSpPr>
            <a:spLocks noGrp="1" noRot="1" noChangeAspect="1" noChangeArrowheads="1" noTextEdit="1"/>
          </p:cNvSpPr>
          <p:nvPr>
            <p:ph type="sldImg"/>
          </p:nvPr>
        </p:nvSpPr>
        <p:spPr>
          <a:ln/>
        </p:spPr>
      </p:sp>
      <p:sp>
        <p:nvSpPr>
          <p:cNvPr id="111619" name="Rectangle 3">
            <a:extLst>
              <a:ext uri="{FF2B5EF4-FFF2-40B4-BE49-F238E27FC236}">
                <a16:creationId xmlns:a16="http://schemas.microsoft.com/office/drawing/2014/main" id="{2EA6BF39-15BB-4F8D-A3A5-65A49C471DA9}"/>
              </a:ext>
            </a:extLst>
          </p:cNvPr>
          <p:cNvSpPr>
            <a:spLocks noGrp="1" noChangeArrowheads="1"/>
          </p:cNvSpPr>
          <p:nvPr>
            <p:ph type="body" idx="1"/>
          </p:nvPr>
        </p:nvSpPr>
        <p:spPr/>
        <p:txBody>
          <a:bodyPr/>
          <a:lstStyle/>
          <a:p>
            <a:pPr marL="228600" indent="-228600"/>
            <a:r>
              <a:rPr lang="en-GB" altLang="en-US"/>
              <a:t>2.  Be specific – describe specific behaviours or areas of performance, particularly those they should keep and those they should change.</a:t>
            </a:r>
          </a:p>
          <a:p>
            <a:pPr marL="228600" indent="-228600">
              <a:buFontTx/>
              <a:buAutoNum type="arabicPeriod" startAt="4"/>
            </a:pPr>
            <a:r>
              <a:rPr lang="en-GB" altLang="en-US"/>
              <a:t>  Be descriptive but not judgemental.</a:t>
            </a:r>
          </a:p>
          <a:p>
            <a:pPr marL="228600" indent="-228600">
              <a:buFontTx/>
              <a:buAutoNum type="arabicPeriod" startAt="6"/>
            </a:pPr>
            <a:r>
              <a:rPr lang="en-GB" altLang="en-US"/>
              <a:t>Own your own feedback.</a:t>
            </a:r>
          </a:p>
          <a:p>
            <a:pPr marL="228600" indent="-228600">
              <a:buFontTx/>
              <a:buAutoNum type="arabicPeriod" startAt="6"/>
            </a:pPr>
            <a:endParaRPr lang="en-GB" altLang="en-US"/>
          </a:p>
          <a:p>
            <a:pPr marL="228600" indent="-228600">
              <a:buFontTx/>
              <a:buAutoNum type="arabicPeriod"/>
            </a:pPr>
            <a:r>
              <a:rPr lang="en-GB" altLang="en-US"/>
              <a:t>Ask the person to be specific and descriptive asking for examples.</a:t>
            </a:r>
          </a:p>
          <a:p>
            <a:pPr marL="228600" indent="-228600">
              <a:buFontTx/>
              <a:buAutoNum type="arabicPeriod"/>
            </a:pPr>
            <a:r>
              <a:rPr lang="en-GB" altLang="en-US"/>
              <a:t>If you need information or answers, ask for it.  Tell the person what your goals are and the kind of feedback that will be particularly helpful.</a:t>
            </a:r>
          </a:p>
          <a:p>
            <a:pPr marL="228600" indent="-228600">
              <a:buFontTx/>
              <a:buAutoNum type="arabicPeriod"/>
            </a:pPr>
            <a:r>
              <a:rPr lang="en-GB" altLang="en-US"/>
              <a:t>Do not defend or justify your behaviour.  If you disagree, ask for further examples and ask “why.”</a:t>
            </a:r>
          </a:p>
          <a:p>
            <a:pPr marL="228600" indent="-228600"/>
            <a:r>
              <a:rPr lang="en-GB" altLang="en-US"/>
              <a:t>  </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Person drowning example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38</a:t>
            </a:fld>
            <a:endParaRPr lang="en-GB"/>
          </a:p>
        </p:txBody>
      </p:sp>
    </p:spTree>
    <p:extLst>
      <p:ext uri="{BB962C8B-B14F-4D97-AF65-F5344CB8AC3E}">
        <p14:creationId xmlns:p14="http://schemas.microsoft.com/office/powerpoint/2010/main" val="412122967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40</a:t>
            </a:fld>
            <a:endParaRPr lang="en-GB"/>
          </a:p>
        </p:txBody>
      </p:sp>
    </p:spTree>
    <p:extLst>
      <p:ext uri="{BB962C8B-B14F-4D97-AF65-F5344CB8AC3E}">
        <p14:creationId xmlns:p14="http://schemas.microsoft.com/office/powerpoint/2010/main" val="40312445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41</a:t>
            </a:fld>
            <a:endParaRPr lang="en-US"/>
          </a:p>
        </p:txBody>
      </p:sp>
    </p:spTree>
    <p:extLst>
      <p:ext uri="{BB962C8B-B14F-4D97-AF65-F5344CB8AC3E}">
        <p14:creationId xmlns:p14="http://schemas.microsoft.com/office/powerpoint/2010/main" val="11086038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09/01/2020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4170571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646FC-1C06-47B8-906F-F1D7C7816024}"/>
              </a:ext>
            </a:extLst>
          </p:cNvPr>
          <p:cNvSpPr>
            <a:spLocks noGrp="1"/>
          </p:cNvSpPr>
          <p:nvPr>
            <p:ph type="title"/>
          </p:nvPr>
        </p:nvSpPr>
        <p:spPr>
          <a:xfrm>
            <a:off x="107950" y="125413"/>
            <a:ext cx="8856663" cy="495300"/>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353F0EC9-5DC0-4011-8D5A-F5B2EC34DD58}"/>
              </a:ext>
            </a:extLst>
          </p:cNvPr>
          <p:cNvSpPr>
            <a:spLocks noGrp="1"/>
          </p:cNvSpPr>
          <p:nvPr>
            <p:ph type="tbl" idx="1"/>
          </p:nvPr>
        </p:nvSpPr>
        <p:spPr>
          <a:xfrm>
            <a:off x="457200" y="836613"/>
            <a:ext cx="8229600" cy="5256212"/>
          </a:xfrm>
        </p:spPr>
        <p:txBody>
          <a:bodyPr/>
          <a:lstStyle/>
          <a:p>
            <a:endParaRPr lang="en-GB"/>
          </a:p>
        </p:txBody>
      </p:sp>
      <p:sp>
        <p:nvSpPr>
          <p:cNvPr id="4" name="Date Placeholder 3">
            <a:extLst>
              <a:ext uri="{FF2B5EF4-FFF2-40B4-BE49-F238E27FC236}">
                <a16:creationId xmlns:a16="http://schemas.microsoft.com/office/drawing/2014/main" id="{6959D603-CC3B-47C7-BE2A-8C7BDF90BABC}"/>
              </a:ext>
            </a:extLst>
          </p:cNvPr>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844B89F7-BC57-45D3-A38D-8F072BF77C58}"/>
              </a:ext>
            </a:extLst>
          </p:cNvPr>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C89D3A6A-E65A-4A07-B27A-3D9FD01F2912}"/>
              </a:ext>
            </a:extLst>
          </p:cNvPr>
          <p:cNvSpPr>
            <a:spLocks noGrp="1"/>
          </p:cNvSpPr>
          <p:nvPr>
            <p:ph type="sldNum" sz="quarter" idx="12"/>
          </p:nvPr>
        </p:nvSpPr>
        <p:spPr>
          <a:xfrm>
            <a:off x="6553200" y="6245225"/>
            <a:ext cx="2133600" cy="476250"/>
          </a:xfrm>
        </p:spPr>
        <p:txBody>
          <a:bodyPr/>
          <a:lstStyle>
            <a:lvl1pPr>
              <a:defRPr/>
            </a:lvl1pPr>
          </a:lstStyle>
          <a:p>
            <a:fld id="{BC535AFB-F356-4933-8BF9-5F8AE30ABF37}" type="slidenum">
              <a:rPr lang="en-GB" altLang="en-US"/>
              <a:pPr/>
              <a:t>‹#›</a:t>
            </a:fld>
            <a:endParaRPr lang="en-GB" altLang="en-US"/>
          </a:p>
        </p:txBody>
      </p:sp>
    </p:spTree>
    <p:extLst>
      <p:ext uri="{BB962C8B-B14F-4D97-AF65-F5344CB8AC3E}">
        <p14:creationId xmlns:p14="http://schemas.microsoft.com/office/powerpoint/2010/main" val="389235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hyperlink" Target="https://creativecommons.org/licenses/by-nc-sa/3.0/" TargetMode="External"/><Relationship Id="rId4" Type="http://schemas.openxmlformats.org/officeDocument/2006/relationships/hyperlink" Target="http://www.soil-net.com/album/Places_Objects/slides/Globe.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hyperlink" Target="http://clavesliderazgoresponsable.blogspot.com/2015/04/habilidades-fundamentales-para-un.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2.xml"/><Relationship Id="rId1" Type="http://schemas.openxmlformats.org/officeDocument/2006/relationships/video" Target="https://www.youtube.com/embed/QXU-tAkz_TY"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hyperlink" Target="https://creativecommons.org/licenses/by-sa/3.0/" TargetMode="External"/><Relationship Id="rId4" Type="http://schemas.openxmlformats.org/officeDocument/2006/relationships/hyperlink" Target="http://commons.wikimedia.org/wiki/File:Alarm_Clocks_20101107a.jpg"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hyperlink" Target="http://strategiclearner.wordpress.com/2011/09/19/make-em-laugh-in-a-good-way/"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howtosavetheworld.ca/2009/12/23/intuition-chemistry-and-heart-sense/" TargetMode="External"/><Relationship Id="rId3" Type="http://schemas.openxmlformats.org/officeDocument/2006/relationships/image" Target="../media/image13.png"/><Relationship Id="rId7"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hyperlink" Target="https://www.flickr.com/photos/vintuitive/19389669135/" TargetMode="External"/><Relationship Id="rId11" Type="http://schemas.openxmlformats.org/officeDocument/2006/relationships/hyperlink" Target="https://creativecommons.org/licenses/by-nd/3.0/" TargetMode="External"/><Relationship Id="rId5" Type="http://schemas.openxmlformats.org/officeDocument/2006/relationships/image" Target="../media/image14.jpg"/><Relationship Id="rId10" Type="http://schemas.openxmlformats.org/officeDocument/2006/relationships/hyperlink" Target="http://theconversation.com/explainer-what-is-intuition-13238" TargetMode="External"/><Relationship Id="rId4" Type="http://schemas.openxmlformats.org/officeDocument/2006/relationships/hyperlink" Target="http://www.thecryptocrew.com/2012/06/normal-0-false-false-false.html" TargetMode="External"/><Relationship Id="rId9"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hyperlink" Target="http://theconversation.com/explainer-what-is-intuition-13238" TargetMode="External"/><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hyperlink" Target="https://creativecommons.org/licenses/by-nd/3.0/"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www.ukcoaching.org/resources/guides/coaching-behaviours" TargetMode="External"/><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3" Type="http://schemas.openxmlformats.org/officeDocument/2006/relationships/hyperlink" Target="https://www.ukcoaching.org/resources/guides/coaching-behaviours" TargetMode="External"/><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2.xml"/><Relationship Id="rId1" Type="http://schemas.openxmlformats.org/officeDocument/2006/relationships/video" Target="https://www.youtube.com/embed/4rG6jycC6z0" TargetMode="External"/><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image" Target="../media/image22.wmf"/><Relationship Id="rId13" Type="http://schemas.openxmlformats.org/officeDocument/2006/relationships/oleObject" Target="../embeddings/oleObject6.bin"/><Relationship Id="rId3" Type="http://schemas.openxmlformats.org/officeDocument/2006/relationships/oleObject" Target="../embeddings/oleObject1.bin"/><Relationship Id="rId7" Type="http://schemas.openxmlformats.org/officeDocument/2006/relationships/oleObject" Target="../embeddings/oleObject3.bin"/><Relationship Id="rId12" Type="http://schemas.openxmlformats.org/officeDocument/2006/relationships/image" Target="../media/image24.wmf"/><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21.wmf"/><Relationship Id="rId11" Type="http://schemas.openxmlformats.org/officeDocument/2006/relationships/oleObject" Target="../embeddings/oleObject5.bin"/><Relationship Id="rId5" Type="http://schemas.openxmlformats.org/officeDocument/2006/relationships/oleObject" Target="../embeddings/oleObject2.bin"/><Relationship Id="rId10" Type="http://schemas.openxmlformats.org/officeDocument/2006/relationships/image" Target="../media/image23.wmf"/><Relationship Id="rId4" Type="http://schemas.openxmlformats.org/officeDocument/2006/relationships/image" Target="../media/image20.wmf"/><Relationship Id="rId9" Type="http://schemas.openxmlformats.org/officeDocument/2006/relationships/oleObject" Target="../embeddings/oleObject4.bin"/><Relationship Id="rId14" Type="http://schemas.openxmlformats.org/officeDocument/2006/relationships/image" Target="../media/image25.wm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2.xml"/><Relationship Id="rId1" Type="http://schemas.openxmlformats.org/officeDocument/2006/relationships/video" Target="https://www.youtube.com/embed/F7XF6jMsaP0" TargetMode="External"/><Relationship Id="rId4" Type="http://schemas.openxmlformats.org/officeDocument/2006/relationships/image" Target="../media/image27.jpeg"/></Relationships>
</file>

<file path=ppt/slides/_rels/slide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flickr.com/photos/96936775@N07/15070349209" TargetMode="External"/><Relationship Id="rId7" Type="http://schemas.openxmlformats.org/officeDocument/2006/relationships/hyperlink" Target="https://www.goodfreephotos.com/people/human-with-camera-underwater.jpg.php"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30.jpg"/><Relationship Id="rId5" Type="http://schemas.openxmlformats.org/officeDocument/2006/relationships/image" Target="../media/image29.jpg"/><Relationship Id="rId4" Type="http://schemas.openxmlformats.org/officeDocument/2006/relationships/hyperlink" Target="https://creativecommons.org/licenses/by/3.0/" TargetMode="Externa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solidFill>
                  <a:schemeClr val="bg1"/>
                </a:solidFill>
              </a:rPr>
              <a:t>Skills for the Workplace</a:t>
            </a:r>
            <a:br>
              <a:rPr lang="en-GB" dirty="0">
                <a:solidFill>
                  <a:schemeClr val="bg1"/>
                </a:solidFill>
              </a:rPr>
            </a:br>
            <a:r>
              <a:rPr lang="en-GB" dirty="0">
                <a:solidFill>
                  <a:schemeClr val="bg1"/>
                </a:solidFill>
              </a:rPr>
              <a:t>Week Four</a:t>
            </a:r>
          </a:p>
        </p:txBody>
      </p:sp>
      <p:sp>
        <p:nvSpPr>
          <p:cNvPr id="5" name="Subtitle 4"/>
          <p:cNvSpPr>
            <a:spLocks noGrp="1"/>
          </p:cNvSpPr>
          <p:nvPr>
            <p:ph type="subTitle" idx="1"/>
          </p:nvPr>
        </p:nvSpPr>
        <p:spPr>
          <a:xfrm>
            <a:off x="1115616" y="1484784"/>
            <a:ext cx="6400800" cy="1752600"/>
          </a:xfrm>
        </p:spPr>
        <p:txBody>
          <a:bodyPr>
            <a:normAutofit/>
          </a:bodyPr>
          <a:lstStyle/>
          <a:p>
            <a:r>
              <a:rPr lang="en-GB" sz="4000" i="1" dirty="0">
                <a:solidFill>
                  <a:schemeClr val="accent6"/>
                </a:solidFill>
              </a:rPr>
              <a:t>Coaching &amp;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407987" y="288112"/>
            <a:ext cx="8328025" cy="219075"/>
          </a:xfrm>
        </p:spPr>
        <p:txBody>
          <a:bodyPr>
            <a:noAutofit/>
          </a:bodyPr>
          <a:lstStyle/>
          <a:p>
            <a:pPr algn="l" eaLnBrk="1" hangingPunct="1"/>
            <a:r>
              <a:rPr lang="en-US" altLang="en-US" sz="3200" dirty="0"/>
              <a:t>Module Overview: </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nvPr>
        </p:nvGraphicFramePr>
        <p:xfrm>
          <a:off x="419100" y="692696"/>
          <a:ext cx="8316912" cy="4951700"/>
        </p:xfrm>
        <a:graphic>
          <a:graphicData uri="http://schemas.openxmlformats.org/drawingml/2006/table">
            <a:tbl>
              <a:tblPr firstRow="1" bandRow="1">
                <a:tableStyleId>{E8B1032C-EA38-4F05-BA0D-38AFFFC7BED3}</a:tableStyleId>
              </a:tblPr>
              <a:tblGrid>
                <a:gridCol w="494779">
                  <a:extLst>
                    <a:ext uri="{9D8B030D-6E8A-4147-A177-3AD203B41FA5}">
                      <a16:colId xmlns:a16="http://schemas.microsoft.com/office/drawing/2014/main" val="2505616048"/>
                    </a:ext>
                  </a:extLst>
                </a:gridCol>
                <a:gridCol w="7822133">
                  <a:extLst>
                    <a:ext uri="{9D8B030D-6E8A-4147-A177-3AD203B41FA5}">
                      <a16:colId xmlns:a16="http://schemas.microsoft.com/office/drawing/2014/main" val="2455828412"/>
                    </a:ext>
                  </a:extLst>
                </a:gridCol>
              </a:tblGrid>
              <a:tr h="601330">
                <a:tc>
                  <a:txBody>
                    <a:bodyPr/>
                    <a:lstStyle/>
                    <a:p>
                      <a:r>
                        <a:rPr lang="en-GB" sz="1700" b="0" dirty="0"/>
                        <a:t>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0" kern="1200" dirty="0">
                          <a:effectLst/>
                          <a:latin typeface="Arial" panose="020B0604020202020204" pitchFamily="34" charset="0"/>
                          <a:cs typeface="Arial" panose="020B0604020202020204" pitchFamily="34" charset="0"/>
                        </a:rPr>
                        <a:t>Introduction, definitions, similarities and differences, other learning initiatives</a:t>
                      </a:r>
                      <a:endParaRPr lang="en-GB" sz="1700" b="0" noProof="0" dirty="0">
                        <a:latin typeface="Arial" panose="020B0604020202020204" pitchFamily="34" charset="0"/>
                        <a:cs typeface="Arial" panose="020B0604020202020204" pitchFamily="34" charset="0"/>
                      </a:endParaRPr>
                    </a:p>
                    <a:p>
                      <a:endParaRPr lang="en-GB" sz="17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24839701"/>
                  </a:ext>
                </a:extLst>
              </a:tr>
              <a:tr h="601330">
                <a:tc>
                  <a:txBody>
                    <a:bodyPr/>
                    <a:lstStyle/>
                    <a:p>
                      <a:r>
                        <a:rPr lang="en-GB" sz="1700" dirty="0"/>
                        <a:t>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Arial" panose="020B0604020202020204" pitchFamily="34" charset="0"/>
                          <a:ea typeface="+mn-ea"/>
                          <a:cs typeface="Arial" panose="020B0604020202020204" pitchFamily="34" charset="0"/>
                        </a:rPr>
                        <a:t>Internal v external, Line Manager as the coach/mentor regulations</a:t>
                      </a:r>
                    </a:p>
                    <a:p>
                      <a:endParaRPr lang="en-GB" sz="17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9134099"/>
                  </a:ext>
                </a:extLst>
              </a:tr>
              <a:tr h="601330">
                <a:tc>
                  <a:txBody>
                    <a:bodyPr/>
                    <a:lstStyle/>
                    <a:p>
                      <a:r>
                        <a:rPr lang="en-GB" sz="1700" dirty="0"/>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0" noProof="0" dirty="0">
                          <a:solidFill>
                            <a:schemeClr val="tx1"/>
                          </a:solidFill>
                          <a:latin typeface="Arial" panose="020B0604020202020204" pitchFamily="34" charset="0"/>
                          <a:cs typeface="Arial" panose="020B0604020202020204" pitchFamily="34" charset="0"/>
                        </a:rPr>
                        <a:t>The purpose of coaching and mentoring, coaching and mentoring best practice examples, coaching models, </a:t>
                      </a:r>
                      <a:endParaRPr lang="en-GB" sz="17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91213771"/>
                  </a:ext>
                </a:extLst>
              </a:tr>
              <a:tr h="601330">
                <a:tc>
                  <a:txBody>
                    <a:bodyPr/>
                    <a:lstStyle/>
                    <a:p>
                      <a:r>
                        <a:rPr lang="en-GB" sz="1700" dirty="0"/>
                        <a:t>4</a:t>
                      </a:r>
                    </a:p>
                  </a:txBody>
                  <a:tcPr/>
                </a:tc>
                <a:tc>
                  <a:txBody>
                    <a:bodyPr/>
                    <a:lstStyle/>
                    <a:p>
                      <a:r>
                        <a:rPr lang="en-GB" sz="1700" dirty="0">
                          <a:latin typeface="Arial" panose="020B0604020202020204" pitchFamily="34" charset="0"/>
                          <a:cs typeface="Arial" panose="020B0604020202020204" pitchFamily="34" charset="0"/>
                        </a:rPr>
                        <a:t>READING WEEK</a:t>
                      </a:r>
                    </a:p>
                  </a:txBody>
                  <a:tcPr/>
                </a:tc>
                <a:extLst>
                  <a:ext uri="{0D108BD9-81ED-4DB2-BD59-A6C34878D82A}">
                    <a16:rowId xmlns:a16="http://schemas.microsoft.com/office/drawing/2014/main" val="1728515752"/>
                  </a:ext>
                </a:extLst>
              </a:tr>
              <a:tr h="601330">
                <a:tc>
                  <a:txBody>
                    <a:bodyPr/>
                    <a:lstStyle/>
                    <a:p>
                      <a:r>
                        <a:rPr lang="en-GB" sz="1700" dirty="0"/>
                        <a:t>5</a:t>
                      </a:r>
                    </a:p>
                  </a:txBody>
                  <a:tcPr/>
                </a:tc>
                <a:tc>
                  <a:txBody>
                    <a:bodyPr/>
                    <a:lstStyle/>
                    <a:p>
                      <a:r>
                        <a:rPr lang="en-GB" sz="1700" dirty="0">
                          <a:latin typeface="Arial" panose="020B0604020202020204" pitchFamily="34" charset="0"/>
                          <a:cs typeface="Arial" panose="020B0604020202020204" pitchFamily="34" charset="0"/>
                        </a:rPr>
                        <a:t>Skills, values, attitudes, beliefs and behaviours of an effective coach/mentor</a:t>
                      </a:r>
                    </a:p>
                  </a:txBody>
                  <a:tcPr/>
                </a:tc>
                <a:extLst>
                  <a:ext uri="{0D108BD9-81ED-4DB2-BD59-A6C34878D82A}">
                    <a16:rowId xmlns:a16="http://schemas.microsoft.com/office/drawing/2014/main" val="1225424741"/>
                  </a:ext>
                </a:extLst>
              </a:tr>
              <a:tr h="343617">
                <a:tc>
                  <a:txBody>
                    <a:bodyPr/>
                    <a:lstStyle/>
                    <a:p>
                      <a:r>
                        <a:rPr lang="en-GB" sz="1700" dirty="0"/>
                        <a:t>6</a:t>
                      </a:r>
                    </a:p>
                  </a:txBody>
                  <a:tcPr/>
                </a:tc>
                <a:tc>
                  <a:txBody>
                    <a:bodyPr/>
                    <a:lstStyle/>
                    <a:p>
                      <a:r>
                        <a:rPr lang="en-GB" sz="1700" dirty="0">
                          <a:latin typeface="Arial" panose="020B0604020202020204" pitchFamily="34" charset="0"/>
                          <a:cs typeface="Arial" panose="020B0604020202020204" pitchFamily="34" charset="0"/>
                        </a:rPr>
                        <a:t>Practical exercise</a:t>
                      </a:r>
                    </a:p>
                  </a:txBody>
                  <a:tcPr/>
                </a:tc>
                <a:extLst>
                  <a:ext uri="{0D108BD9-81ED-4DB2-BD59-A6C34878D82A}">
                    <a16:rowId xmlns:a16="http://schemas.microsoft.com/office/drawing/2014/main" val="1851848508"/>
                  </a:ext>
                </a:extLst>
              </a:tr>
              <a:tr h="601330">
                <a:tc>
                  <a:txBody>
                    <a:bodyPr/>
                    <a:lstStyle/>
                    <a:p>
                      <a:r>
                        <a:rPr lang="en-GB" sz="1700" dirty="0"/>
                        <a:t>7</a:t>
                      </a:r>
                    </a:p>
                  </a:txBody>
                  <a:tcPr/>
                </a:tc>
                <a:tc>
                  <a:txBody>
                    <a:bodyPr/>
                    <a:lstStyle/>
                    <a:p>
                      <a:r>
                        <a:rPr lang="en-GB" sz="1700" dirty="0">
                          <a:latin typeface="Arial" panose="020B0604020202020204" pitchFamily="34" charset="0"/>
                          <a:cs typeface="Arial" panose="020B0604020202020204" pitchFamily="34" charset="0"/>
                        </a:rPr>
                        <a:t>Different coaching and mentoring strategies, the optimum business contexts for the same.</a:t>
                      </a:r>
                    </a:p>
                  </a:txBody>
                  <a:tcPr/>
                </a:tc>
                <a:extLst>
                  <a:ext uri="{0D108BD9-81ED-4DB2-BD59-A6C34878D82A}">
                    <a16:rowId xmlns:a16="http://schemas.microsoft.com/office/drawing/2014/main" val="3055044275"/>
                  </a:ext>
                </a:extLst>
              </a:tr>
              <a:tr h="608662">
                <a:tc>
                  <a:txBody>
                    <a:bodyPr/>
                    <a:lstStyle/>
                    <a:p>
                      <a:r>
                        <a:rPr lang="en-GB" sz="1700"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0" noProof="0" dirty="0">
                          <a:solidFill>
                            <a:schemeClr val="tx1"/>
                          </a:solidFill>
                          <a:latin typeface="Arial" panose="020B0604020202020204" pitchFamily="34" charset="0"/>
                          <a:cs typeface="Arial" panose="020B0604020202020204" pitchFamily="34" charset="0"/>
                        </a:rPr>
                        <a:t>The future of coaching and mentoring in 21</a:t>
                      </a:r>
                      <a:r>
                        <a:rPr lang="en-GB" sz="1700" b="0" baseline="30000" noProof="0" dirty="0">
                          <a:solidFill>
                            <a:schemeClr val="tx1"/>
                          </a:solidFill>
                          <a:latin typeface="Arial" panose="020B0604020202020204" pitchFamily="34" charset="0"/>
                          <a:cs typeface="Arial" panose="020B0604020202020204" pitchFamily="34" charset="0"/>
                        </a:rPr>
                        <a:t>st</a:t>
                      </a:r>
                      <a:r>
                        <a:rPr lang="en-GB" sz="1700" b="0" noProof="0" dirty="0">
                          <a:solidFill>
                            <a:schemeClr val="tx1"/>
                          </a:solidFill>
                          <a:latin typeface="Arial" panose="020B0604020202020204" pitchFamily="34" charset="0"/>
                          <a:cs typeface="Arial" panose="020B0604020202020204" pitchFamily="34" charset="0"/>
                        </a:rPr>
                        <a:t> Century business, the tangible and intangible benefits of coaching and mentoring.</a:t>
                      </a:r>
                    </a:p>
                  </a:txBody>
                  <a:tcPr/>
                </a:tc>
                <a:extLst>
                  <a:ext uri="{0D108BD9-81ED-4DB2-BD59-A6C34878D82A}">
                    <a16:rowId xmlns:a16="http://schemas.microsoft.com/office/drawing/2014/main" val="3284893832"/>
                  </a:ext>
                </a:extLst>
              </a:tr>
              <a:tr h="343617">
                <a:tc>
                  <a:txBody>
                    <a:bodyPr/>
                    <a:lstStyle/>
                    <a:p>
                      <a:r>
                        <a:rPr lang="en-GB" sz="1700" dirty="0"/>
                        <a:t>9</a:t>
                      </a:r>
                    </a:p>
                  </a:txBody>
                  <a:tcPr/>
                </a:tc>
                <a:tc>
                  <a:txBody>
                    <a:bodyPr/>
                    <a:lstStyle/>
                    <a:p>
                      <a:r>
                        <a:rPr lang="en-GB" sz="1700" dirty="0"/>
                        <a:t>ONE TO ONE APPOINTMENTS</a:t>
                      </a:r>
                    </a:p>
                  </a:txBody>
                  <a:tcPr/>
                </a:tc>
                <a:extLst>
                  <a:ext uri="{0D108BD9-81ED-4DB2-BD59-A6C34878D82A}">
                    <a16:rowId xmlns:a16="http://schemas.microsoft.com/office/drawing/2014/main" val="2760914929"/>
                  </a:ext>
                </a:extLst>
              </a:tr>
            </a:tbl>
          </a:graphicData>
        </a:graphic>
      </p:graphicFrame>
    </p:spTree>
    <p:extLst>
      <p:ext uri="{BB962C8B-B14F-4D97-AF65-F5344CB8AC3E}">
        <p14:creationId xmlns:p14="http://schemas.microsoft.com/office/powerpoint/2010/main" val="3303084062"/>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69887" y="548680"/>
            <a:ext cx="8328025" cy="219075"/>
          </a:xfrm>
        </p:spPr>
        <p:txBody>
          <a:bodyPr>
            <a:noAutofit/>
          </a:bodyPr>
          <a:lstStyle/>
          <a:p>
            <a:pPr algn="l" eaLnBrk="1" hangingPunct="1"/>
            <a:r>
              <a:rPr lang="en-US" altLang="en-US" sz="3200" dirty="0"/>
              <a:t>Session Overview: </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3</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ext uri="{D42A27DB-BD31-4B8C-83A1-F6EECF244321}">
                <p14:modId xmlns:p14="http://schemas.microsoft.com/office/powerpoint/2010/main" val="2370422513"/>
              </p:ext>
            </p:extLst>
          </p:nvPr>
        </p:nvGraphicFramePr>
        <p:xfrm>
          <a:off x="419100" y="1268760"/>
          <a:ext cx="8316912" cy="720080"/>
        </p:xfrm>
        <a:graphic>
          <a:graphicData uri="http://schemas.openxmlformats.org/drawingml/2006/table">
            <a:tbl>
              <a:tblPr firstRow="1" bandRow="1">
                <a:tableStyleId>{E8B1032C-EA38-4F05-BA0D-38AFFFC7BED3}</a:tableStyleId>
              </a:tblPr>
              <a:tblGrid>
                <a:gridCol w="494779">
                  <a:extLst>
                    <a:ext uri="{9D8B030D-6E8A-4147-A177-3AD203B41FA5}">
                      <a16:colId xmlns:a16="http://schemas.microsoft.com/office/drawing/2014/main" val="2505616048"/>
                    </a:ext>
                  </a:extLst>
                </a:gridCol>
                <a:gridCol w="7822133">
                  <a:extLst>
                    <a:ext uri="{9D8B030D-6E8A-4147-A177-3AD203B41FA5}">
                      <a16:colId xmlns:a16="http://schemas.microsoft.com/office/drawing/2014/main" val="2455828412"/>
                    </a:ext>
                  </a:extLst>
                </a:gridCol>
              </a:tblGrid>
              <a:tr h="720080">
                <a:tc>
                  <a:txBody>
                    <a:bodyPr/>
                    <a:lstStyle/>
                    <a:p>
                      <a:r>
                        <a:rPr lang="en-GB" sz="1700" b="0" dirty="0"/>
                        <a:t>1</a:t>
                      </a:r>
                    </a:p>
                  </a:txBody>
                  <a:tcPr/>
                </a:tc>
                <a:tc>
                  <a:txBody>
                    <a:bodyPr/>
                    <a:lstStyle/>
                    <a:p>
                      <a:r>
                        <a:rPr lang="en-GB" sz="1700" b="0" dirty="0">
                          <a:latin typeface="Arial" panose="020B0604020202020204" pitchFamily="34" charset="0"/>
                          <a:cs typeface="Arial" panose="020B0604020202020204" pitchFamily="34" charset="0"/>
                        </a:rPr>
                        <a:t>Skills, attitudes, values, beliefs and behaviours of an effective coach/mentor</a:t>
                      </a:r>
                    </a:p>
                  </a:txBody>
                  <a:tcPr/>
                </a:tc>
                <a:extLst>
                  <a:ext uri="{0D108BD9-81ED-4DB2-BD59-A6C34878D82A}">
                    <a16:rowId xmlns:a16="http://schemas.microsoft.com/office/drawing/2014/main" val="1824839701"/>
                  </a:ext>
                </a:extLst>
              </a:tr>
            </a:tbl>
          </a:graphicData>
        </a:graphic>
      </p:graphicFrame>
    </p:spTree>
    <p:extLst>
      <p:ext uri="{BB962C8B-B14F-4D97-AF65-F5344CB8AC3E}">
        <p14:creationId xmlns:p14="http://schemas.microsoft.com/office/powerpoint/2010/main" val="4224916549"/>
      </p:ext>
    </p:extLst>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Different People’s Model of the World</a:t>
            </a:r>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r>
              <a:rPr lang="en-GB" sz="2800" dirty="0"/>
              <a:t>Skills</a:t>
            </a:r>
          </a:p>
          <a:p>
            <a:r>
              <a:rPr lang="en-GB" sz="2800" dirty="0"/>
              <a:t>Values</a:t>
            </a:r>
          </a:p>
          <a:p>
            <a:r>
              <a:rPr lang="en-GB" sz="2800" dirty="0"/>
              <a:t>Beliefs</a:t>
            </a:r>
          </a:p>
          <a:p>
            <a:r>
              <a:rPr lang="en-GB" sz="2800" dirty="0"/>
              <a:t>Attitudes</a:t>
            </a:r>
          </a:p>
          <a:p>
            <a:r>
              <a:rPr lang="en-GB" sz="2800" dirty="0"/>
              <a:t>Assumptions</a:t>
            </a:r>
          </a:p>
          <a:p>
            <a:r>
              <a:rPr lang="en-GB" sz="2800" dirty="0"/>
              <a:t>Generalisations</a:t>
            </a:r>
          </a:p>
          <a:p>
            <a:r>
              <a:rPr lang="en-GB" sz="2800" dirty="0"/>
              <a:t>Language patterns</a:t>
            </a:r>
          </a:p>
          <a:p>
            <a:r>
              <a:rPr lang="en-GB" sz="2800" dirty="0"/>
              <a:t>Flexibility</a:t>
            </a:r>
          </a:p>
          <a:p>
            <a:r>
              <a:rPr lang="en-GB" sz="2800" dirty="0"/>
              <a:t>What other factors can you think of??</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C98BB1FB-1A2E-4C3B-BBC4-EB111537ACC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98150" y="1510169"/>
            <a:ext cx="3593976" cy="2695482"/>
          </a:xfrm>
          <a:prstGeom prst="rect">
            <a:avLst/>
          </a:prstGeom>
        </p:spPr>
      </p:pic>
      <p:sp>
        <p:nvSpPr>
          <p:cNvPr id="6" name="TextBox 5">
            <a:extLst>
              <a:ext uri="{FF2B5EF4-FFF2-40B4-BE49-F238E27FC236}">
                <a16:creationId xmlns:a16="http://schemas.microsoft.com/office/drawing/2014/main" id="{9D8A9677-B324-4891-B9F1-D1C2671DE420}"/>
              </a:ext>
            </a:extLst>
          </p:cNvPr>
          <p:cNvSpPr txBox="1"/>
          <p:nvPr/>
        </p:nvSpPr>
        <p:spPr>
          <a:xfrm>
            <a:off x="4598150" y="4205651"/>
            <a:ext cx="3593976" cy="230832"/>
          </a:xfrm>
          <a:prstGeom prst="rect">
            <a:avLst/>
          </a:prstGeom>
          <a:noFill/>
        </p:spPr>
        <p:txBody>
          <a:bodyPr wrap="square" rtlCol="0">
            <a:spAutoFit/>
          </a:bodyPr>
          <a:lstStyle/>
          <a:p>
            <a:r>
              <a:rPr lang="en-GB" sz="900" dirty="0">
                <a:hlinkClick r:id="rId4" tooltip="http://www.soil-net.com/album/Places_Objects/slides/Globe.html"/>
              </a:rPr>
              <a:t>This Photo</a:t>
            </a:r>
            <a:r>
              <a:rPr lang="en-GB" sz="900" dirty="0"/>
              <a:t> by Unknown Author is licensed under </a:t>
            </a:r>
            <a:r>
              <a:rPr lang="en-GB" sz="900" dirty="0">
                <a:hlinkClick r:id="rId5" tooltip="https://creativecommons.org/licenses/by-nc-sa/3.0/"/>
              </a:rPr>
              <a:t>CC BY-SA-NC</a:t>
            </a:r>
            <a:endParaRPr lang="en-GB" sz="900" dirty="0"/>
          </a:p>
        </p:txBody>
      </p:sp>
    </p:spTree>
    <p:extLst>
      <p:ext uri="{BB962C8B-B14F-4D97-AF65-F5344CB8AC3E}">
        <p14:creationId xmlns:p14="http://schemas.microsoft.com/office/powerpoint/2010/main" val="248801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Skills of the Coach/Mentor</a:t>
            </a:r>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20000"/>
          </a:bodyPr>
          <a:lstStyle/>
          <a:p>
            <a:r>
              <a:rPr lang="en-GB" sz="2800" dirty="0"/>
              <a:t>Listening</a:t>
            </a:r>
          </a:p>
          <a:p>
            <a:r>
              <a:rPr lang="en-GB" sz="2800" dirty="0"/>
              <a:t>Questioning</a:t>
            </a:r>
          </a:p>
          <a:p>
            <a:r>
              <a:rPr lang="en-GB" sz="2800" dirty="0"/>
              <a:t>Pausing</a:t>
            </a:r>
          </a:p>
          <a:p>
            <a:r>
              <a:rPr lang="en-GB" sz="2800" dirty="0"/>
              <a:t>Communication/rapport</a:t>
            </a:r>
          </a:p>
          <a:p>
            <a:r>
              <a:rPr lang="en-GB" sz="2800" dirty="0"/>
              <a:t>Using Intuition</a:t>
            </a:r>
          </a:p>
          <a:p>
            <a:r>
              <a:rPr lang="en-GB" sz="2800" dirty="0"/>
              <a:t>Assertiveness</a:t>
            </a:r>
          </a:p>
          <a:p>
            <a:r>
              <a:rPr lang="en-GB" sz="2800" dirty="0"/>
              <a:t>Time management</a:t>
            </a:r>
          </a:p>
          <a:p>
            <a:r>
              <a:rPr lang="en-GB" sz="2800" dirty="0"/>
              <a:t>Organisational</a:t>
            </a:r>
          </a:p>
          <a:p>
            <a:r>
              <a:rPr lang="en-GB" sz="2800" dirty="0"/>
              <a:t>Business acumen</a:t>
            </a:r>
          </a:p>
          <a:p>
            <a:r>
              <a:rPr lang="en-GB" sz="2800" dirty="0"/>
              <a:t>Ethical awareness</a:t>
            </a:r>
          </a:p>
          <a:p>
            <a:r>
              <a:rPr lang="en-GB" sz="2800" dirty="0"/>
              <a:t>Compliant with regulations </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7" name="Picture 6">
            <a:extLst>
              <a:ext uri="{FF2B5EF4-FFF2-40B4-BE49-F238E27FC236}">
                <a16:creationId xmlns:a16="http://schemas.microsoft.com/office/drawing/2014/main" id="{CF8A7AAA-A472-4567-A1DC-89D31D81493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88024" y="1124745"/>
            <a:ext cx="3950392" cy="3619500"/>
          </a:xfrm>
          <a:prstGeom prst="rect">
            <a:avLst/>
          </a:prstGeom>
        </p:spPr>
      </p:pic>
    </p:spTree>
    <p:extLst>
      <p:ext uri="{BB962C8B-B14F-4D97-AF65-F5344CB8AC3E}">
        <p14:creationId xmlns:p14="http://schemas.microsoft.com/office/powerpoint/2010/main" val="1936576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The Seven Habits of Highly Effectively People (Covey, 1989)</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6" name="Picture 5">
            <a:extLst>
              <a:ext uri="{FF2B5EF4-FFF2-40B4-BE49-F238E27FC236}">
                <a16:creationId xmlns:a16="http://schemas.microsoft.com/office/drawing/2014/main" id="{DAAC6BC0-598F-4C01-98C7-132BD41E0C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3768" y="1566862"/>
            <a:ext cx="3456384" cy="3724275"/>
          </a:xfrm>
          <a:prstGeom prst="rect">
            <a:avLst/>
          </a:prstGeom>
        </p:spPr>
      </p:pic>
    </p:spTree>
    <p:extLst>
      <p:ext uri="{BB962C8B-B14F-4D97-AF65-F5344CB8AC3E}">
        <p14:creationId xmlns:p14="http://schemas.microsoft.com/office/powerpoint/2010/main" val="2221525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Listening (Starr, 2011)</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5440EE16-4510-4700-8C29-FF47F4D73E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8000" y="1358900"/>
            <a:ext cx="8128000" cy="4140200"/>
          </a:xfrm>
          <a:prstGeom prst="rect">
            <a:avLst/>
          </a:prstGeom>
        </p:spPr>
      </p:pic>
    </p:spTree>
    <p:extLst>
      <p:ext uri="{BB962C8B-B14F-4D97-AF65-F5344CB8AC3E}">
        <p14:creationId xmlns:p14="http://schemas.microsoft.com/office/powerpoint/2010/main" val="2271790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Different Levels of Listening </a:t>
            </a:r>
          </a:p>
        </p:txBody>
      </p:sp>
      <p:sp>
        <p:nvSpPr>
          <p:cNvPr id="5" name="Vertical Text Placeholder 4"/>
          <p:cNvSpPr>
            <a:spLocks noGrp="1"/>
          </p:cNvSpPr>
          <p:nvPr>
            <p:ph type="body" orient="vert" idx="1"/>
          </p:nvPr>
        </p:nvSpPr>
        <p:spPr>
          <a:xfrm>
            <a:off x="405584" y="1124745"/>
            <a:ext cx="8318832" cy="4392488"/>
          </a:xfrm>
        </p:spPr>
        <p:txBody>
          <a:bodyPr>
            <a:normAutofit fontScale="77500" lnSpcReduction="20000"/>
          </a:bodyPr>
          <a:lstStyle/>
          <a:p>
            <a:endParaRPr lang="en-GB" sz="2800" dirty="0"/>
          </a:p>
          <a:p>
            <a:r>
              <a:rPr lang="en-GB" sz="2800" dirty="0"/>
              <a:t>Egan’s four levels/Clutterbuck’s five levels (Egan, 2007) (Clutterbuck, 2012).</a:t>
            </a:r>
          </a:p>
          <a:p>
            <a:r>
              <a:rPr lang="en-GB" sz="2800" dirty="0"/>
              <a:t>Whitmore’s active listening skills (Whitmore, 2017)</a:t>
            </a:r>
          </a:p>
          <a:p>
            <a:pPr marL="0" indent="0">
              <a:buNone/>
            </a:pPr>
            <a:r>
              <a:rPr lang="en-GB" sz="2800" dirty="0"/>
              <a:t> - Reflective/Mirroring</a:t>
            </a:r>
          </a:p>
          <a:p>
            <a:pPr>
              <a:buFontTx/>
              <a:buChar char="-"/>
            </a:pPr>
            <a:r>
              <a:rPr lang="en-GB" sz="2800" dirty="0"/>
              <a:t>Paraphrasing</a:t>
            </a:r>
          </a:p>
          <a:p>
            <a:pPr>
              <a:buFontTx/>
              <a:buChar char="-"/>
            </a:pPr>
            <a:r>
              <a:rPr lang="en-GB" sz="2800" dirty="0"/>
              <a:t>-Summarizing</a:t>
            </a:r>
          </a:p>
          <a:p>
            <a:pPr>
              <a:buFontTx/>
              <a:buChar char="-"/>
            </a:pPr>
            <a:r>
              <a:rPr lang="en-GB" sz="2800" dirty="0"/>
              <a:t>Clarifying</a:t>
            </a:r>
          </a:p>
          <a:p>
            <a:pPr>
              <a:buFontTx/>
              <a:buChar char="-"/>
            </a:pPr>
            <a:r>
              <a:rPr lang="en-GB" sz="2800" dirty="0"/>
              <a:t>Encouraging self-expression</a:t>
            </a:r>
          </a:p>
          <a:p>
            <a:pPr>
              <a:buFontTx/>
              <a:buChar char="-"/>
            </a:pPr>
            <a:r>
              <a:rPr lang="en-GB" sz="2800" dirty="0"/>
              <a:t>Suspending judgement, criticism, and attachment</a:t>
            </a:r>
          </a:p>
          <a:p>
            <a:pPr>
              <a:buFontTx/>
              <a:buChar char="-"/>
            </a:pPr>
            <a:r>
              <a:rPr lang="en-GB" sz="2800" dirty="0"/>
              <a:t>Listening for potential</a:t>
            </a:r>
          </a:p>
          <a:p>
            <a:pPr>
              <a:buFontTx/>
              <a:buChar char="-"/>
            </a:pPr>
            <a:r>
              <a:rPr lang="en-GB" sz="2800" dirty="0"/>
              <a:t>Listening with heart</a:t>
            </a:r>
          </a:p>
          <a:p>
            <a:pPr>
              <a:buFontTx/>
              <a:buChar char="-"/>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2898956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1.2 Questioning Skills</a:t>
            </a:r>
          </a:p>
        </p:txBody>
      </p:sp>
      <p:sp>
        <p:nvSpPr>
          <p:cNvPr id="5" name="Vertical Text Placeholder 4"/>
          <p:cNvSpPr>
            <a:spLocks noGrp="1"/>
          </p:cNvSpPr>
          <p:nvPr>
            <p:ph type="body" orient="vert" idx="1"/>
          </p:nvPr>
        </p:nvSpPr>
        <p:spPr>
          <a:xfrm>
            <a:off x="405584" y="977104"/>
            <a:ext cx="8318832" cy="4392488"/>
          </a:xfrm>
        </p:spPr>
        <p:txBody>
          <a:bodyPr>
            <a:normAutofit/>
          </a:bodyPr>
          <a:lstStyle/>
          <a:p>
            <a:pPr marL="0" indent="0">
              <a:buNone/>
            </a:pPr>
            <a:endParaRPr lang="en-GB" sz="2800" dirty="0"/>
          </a:p>
          <a:p>
            <a:r>
              <a:rPr lang="en-GB" sz="2800" dirty="0"/>
              <a:t>Questioning</a:t>
            </a:r>
          </a:p>
          <a:p>
            <a:pPr marL="0" indent="0">
              <a:buNone/>
            </a:pPr>
            <a:r>
              <a:rPr lang="en-GB" sz="2800" dirty="0"/>
              <a:t>David Clutterbuck</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Powerful Questions with Professor David Clutterbuck">
            <a:hlinkClick r:id="" action="ppaction://media"/>
            <a:extLst>
              <a:ext uri="{FF2B5EF4-FFF2-40B4-BE49-F238E27FC236}">
                <a16:creationId xmlns:a16="http://schemas.microsoft.com/office/drawing/2014/main" id="{432A094D-54FA-4D5E-AF4A-AC010D33A4F7}"/>
              </a:ext>
            </a:extLst>
          </p:cNvPr>
          <p:cNvPicPr>
            <a:picLocks noRot="1" noChangeAspect="1"/>
          </p:cNvPicPr>
          <p:nvPr>
            <a:videoFile r:link="rId1"/>
          </p:nvPr>
        </p:nvPicPr>
        <p:blipFill>
          <a:blip r:embed="rId4"/>
          <a:stretch>
            <a:fillRect/>
          </a:stretch>
        </p:blipFill>
        <p:spPr>
          <a:xfrm>
            <a:off x="2195736" y="2780928"/>
            <a:ext cx="4968552" cy="2571750"/>
          </a:xfrm>
          <a:prstGeom prst="rect">
            <a:avLst/>
          </a:prstGeom>
        </p:spPr>
      </p:pic>
    </p:spTree>
    <p:extLst>
      <p:ext uri="{BB962C8B-B14F-4D97-AF65-F5344CB8AC3E}">
        <p14:creationId xmlns:p14="http://schemas.microsoft.com/office/powerpoint/2010/main" val="80389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51" name="Line 7">
            <a:extLst>
              <a:ext uri="{FF2B5EF4-FFF2-40B4-BE49-F238E27FC236}">
                <a16:creationId xmlns:a16="http://schemas.microsoft.com/office/drawing/2014/main" id="{97F44680-7143-4040-8031-AB903C6E8797}"/>
              </a:ext>
            </a:extLst>
          </p:cNvPr>
          <p:cNvSpPr>
            <a:spLocks noChangeShapeType="1"/>
          </p:cNvSpPr>
          <p:nvPr/>
        </p:nvSpPr>
        <p:spPr bwMode="auto">
          <a:xfrm flipV="1">
            <a:off x="1547813" y="1844675"/>
            <a:ext cx="5903912" cy="33845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56" name="TextBox 28">
            <a:extLst>
              <a:ext uri="{FF2B5EF4-FFF2-40B4-BE49-F238E27FC236}">
                <a16:creationId xmlns:a16="http://schemas.microsoft.com/office/drawing/2014/main" id="{655AB4B8-8F75-40FB-99CF-FFCB53CCA6E4}"/>
              </a:ext>
            </a:extLst>
          </p:cNvPr>
          <p:cNvSpPr txBox="1">
            <a:spLocks noChangeArrowheads="1"/>
          </p:cNvSpPr>
          <p:nvPr/>
        </p:nvSpPr>
        <p:spPr bwMode="auto">
          <a:xfrm>
            <a:off x="1187450" y="5013325"/>
            <a:ext cx="1500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Telling</a:t>
            </a:r>
          </a:p>
        </p:txBody>
      </p:sp>
      <p:sp>
        <p:nvSpPr>
          <p:cNvPr id="57357" name="TextBox 29">
            <a:extLst>
              <a:ext uri="{FF2B5EF4-FFF2-40B4-BE49-F238E27FC236}">
                <a16:creationId xmlns:a16="http://schemas.microsoft.com/office/drawing/2014/main" id="{A38EBBEE-072F-4681-98D9-EA7381B19A50}"/>
              </a:ext>
            </a:extLst>
          </p:cNvPr>
          <p:cNvSpPr txBox="1">
            <a:spLocks noChangeArrowheads="1"/>
          </p:cNvSpPr>
          <p:nvPr/>
        </p:nvSpPr>
        <p:spPr bwMode="auto">
          <a:xfrm>
            <a:off x="1692275" y="4581525"/>
            <a:ext cx="1500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Instructing</a:t>
            </a:r>
          </a:p>
        </p:txBody>
      </p:sp>
      <p:sp>
        <p:nvSpPr>
          <p:cNvPr id="57358" name="TextBox 30">
            <a:extLst>
              <a:ext uri="{FF2B5EF4-FFF2-40B4-BE49-F238E27FC236}">
                <a16:creationId xmlns:a16="http://schemas.microsoft.com/office/drawing/2014/main" id="{47E2A507-BF47-42DE-8F68-E6B2C3414072}"/>
              </a:ext>
            </a:extLst>
          </p:cNvPr>
          <p:cNvSpPr txBox="1">
            <a:spLocks noChangeArrowheads="1"/>
          </p:cNvSpPr>
          <p:nvPr/>
        </p:nvSpPr>
        <p:spPr bwMode="auto">
          <a:xfrm>
            <a:off x="2268538" y="4221163"/>
            <a:ext cx="16430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Giving advice</a:t>
            </a:r>
          </a:p>
        </p:txBody>
      </p:sp>
      <p:sp>
        <p:nvSpPr>
          <p:cNvPr id="57359" name="TextBox 34">
            <a:extLst>
              <a:ext uri="{FF2B5EF4-FFF2-40B4-BE49-F238E27FC236}">
                <a16:creationId xmlns:a16="http://schemas.microsoft.com/office/drawing/2014/main" id="{B1B9EAD0-A710-48AC-B777-FE93DFD9167F}"/>
              </a:ext>
            </a:extLst>
          </p:cNvPr>
          <p:cNvSpPr txBox="1">
            <a:spLocks noChangeArrowheads="1"/>
          </p:cNvSpPr>
          <p:nvPr/>
        </p:nvSpPr>
        <p:spPr bwMode="auto">
          <a:xfrm>
            <a:off x="3059113" y="3789363"/>
            <a:ext cx="2000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Offering advice</a:t>
            </a:r>
          </a:p>
        </p:txBody>
      </p:sp>
      <p:sp>
        <p:nvSpPr>
          <p:cNvPr id="57360" name="TextBox 35">
            <a:extLst>
              <a:ext uri="{FF2B5EF4-FFF2-40B4-BE49-F238E27FC236}">
                <a16:creationId xmlns:a16="http://schemas.microsoft.com/office/drawing/2014/main" id="{C934715D-C57B-4E95-8A9A-585793F7F8FD}"/>
              </a:ext>
            </a:extLst>
          </p:cNvPr>
          <p:cNvSpPr txBox="1">
            <a:spLocks noChangeArrowheads="1"/>
          </p:cNvSpPr>
          <p:nvPr/>
        </p:nvSpPr>
        <p:spPr bwMode="auto">
          <a:xfrm>
            <a:off x="3635375" y="3357563"/>
            <a:ext cx="22145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Making suggestions</a:t>
            </a:r>
          </a:p>
        </p:txBody>
      </p:sp>
      <p:sp>
        <p:nvSpPr>
          <p:cNvPr id="57361" name="TextBox 38">
            <a:extLst>
              <a:ext uri="{FF2B5EF4-FFF2-40B4-BE49-F238E27FC236}">
                <a16:creationId xmlns:a16="http://schemas.microsoft.com/office/drawing/2014/main" id="{01AB33BE-FB01-4E73-9A6F-5B2EA113A1C3}"/>
              </a:ext>
            </a:extLst>
          </p:cNvPr>
          <p:cNvSpPr txBox="1">
            <a:spLocks noChangeArrowheads="1"/>
          </p:cNvSpPr>
          <p:nvPr/>
        </p:nvSpPr>
        <p:spPr bwMode="auto">
          <a:xfrm>
            <a:off x="4427538" y="2852738"/>
            <a:ext cx="20716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Giving feedback</a:t>
            </a:r>
          </a:p>
        </p:txBody>
      </p:sp>
      <p:sp>
        <p:nvSpPr>
          <p:cNvPr id="57362" name="TextBox 36">
            <a:extLst>
              <a:ext uri="{FF2B5EF4-FFF2-40B4-BE49-F238E27FC236}">
                <a16:creationId xmlns:a16="http://schemas.microsoft.com/office/drawing/2014/main" id="{784F3607-DFAB-48BD-B7C7-BB465292AC9E}"/>
              </a:ext>
            </a:extLst>
          </p:cNvPr>
          <p:cNvSpPr txBox="1">
            <a:spLocks noChangeArrowheads="1"/>
          </p:cNvSpPr>
          <p:nvPr/>
        </p:nvSpPr>
        <p:spPr bwMode="auto">
          <a:xfrm>
            <a:off x="4356100" y="2349500"/>
            <a:ext cx="41433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Asking questions to raise awareness</a:t>
            </a:r>
          </a:p>
        </p:txBody>
      </p:sp>
      <p:sp>
        <p:nvSpPr>
          <p:cNvPr id="57363" name="TextBox 33">
            <a:extLst>
              <a:ext uri="{FF2B5EF4-FFF2-40B4-BE49-F238E27FC236}">
                <a16:creationId xmlns:a16="http://schemas.microsoft.com/office/drawing/2014/main" id="{2864D98E-18CC-41D3-A78C-F74005106BFD}"/>
              </a:ext>
            </a:extLst>
          </p:cNvPr>
          <p:cNvSpPr txBox="1">
            <a:spLocks noChangeArrowheads="1"/>
          </p:cNvSpPr>
          <p:nvPr/>
        </p:nvSpPr>
        <p:spPr bwMode="auto">
          <a:xfrm>
            <a:off x="6011863" y="1989138"/>
            <a:ext cx="15001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Reflecting</a:t>
            </a:r>
          </a:p>
        </p:txBody>
      </p:sp>
      <p:sp>
        <p:nvSpPr>
          <p:cNvPr id="57364" name="Oval 40">
            <a:extLst>
              <a:ext uri="{FF2B5EF4-FFF2-40B4-BE49-F238E27FC236}">
                <a16:creationId xmlns:a16="http://schemas.microsoft.com/office/drawing/2014/main" id="{7824DE30-8F1A-4DF8-8A5C-C4063C9EFD4F}"/>
              </a:ext>
            </a:extLst>
          </p:cNvPr>
          <p:cNvSpPr>
            <a:spLocks noChangeArrowheads="1"/>
          </p:cNvSpPr>
          <p:nvPr/>
        </p:nvSpPr>
        <p:spPr bwMode="auto">
          <a:xfrm>
            <a:off x="0" y="4797425"/>
            <a:ext cx="1571625" cy="150018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US" altLang="en-US">
              <a:cs typeface="Arial" panose="020B0604020202020204" pitchFamily="34" charset="0"/>
            </a:endParaRPr>
          </a:p>
        </p:txBody>
      </p:sp>
      <p:sp>
        <p:nvSpPr>
          <p:cNvPr id="57365" name="Rectangle 21">
            <a:extLst>
              <a:ext uri="{FF2B5EF4-FFF2-40B4-BE49-F238E27FC236}">
                <a16:creationId xmlns:a16="http://schemas.microsoft.com/office/drawing/2014/main" id="{F9F8BA07-9B23-4B7B-823B-0A7E72020E46}"/>
              </a:ext>
            </a:extLst>
          </p:cNvPr>
          <p:cNvSpPr>
            <a:spLocks noChangeArrowheads="1"/>
          </p:cNvSpPr>
          <p:nvPr/>
        </p:nvSpPr>
        <p:spPr bwMode="auto">
          <a:xfrm>
            <a:off x="323850" y="5013325"/>
            <a:ext cx="792163"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b="1"/>
              <a:t>Directive</a:t>
            </a:r>
          </a:p>
          <a:p>
            <a:r>
              <a:rPr lang="en-GB" altLang="en-US" sz="1000"/>
              <a:t>Solve someone’s problem for them</a:t>
            </a:r>
          </a:p>
        </p:txBody>
      </p:sp>
      <p:sp>
        <p:nvSpPr>
          <p:cNvPr id="57366" name="Oval 42">
            <a:extLst>
              <a:ext uri="{FF2B5EF4-FFF2-40B4-BE49-F238E27FC236}">
                <a16:creationId xmlns:a16="http://schemas.microsoft.com/office/drawing/2014/main" id="{E9D78158-AD82-4D7D-8A6D-47CFB1D57D16}"/>
              </a:ext>
            </a:extLst>
          </p:cNvPr>
          <p:cNvSpPr>
            <a:spLocks noChangeArrowheads="1"/>
          </p:cNvSpPr>
          <p:nvPr/>
        </p:nvSpPr>
        <p:spPr bwMode="auto">
          <a:xfrm>
            <a:off x="7380288" y="765175"/>
            <a:ext cx="1571625" cy="150018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US" altLang="en-US">
              <a:cs typeface="Arial" panose="020B0604020202020204" pitchFamily="34" charset="0"/>
            </a:endParaRPr>
          </a:p>
        </p:txBody>
      </p:sp>
      <p:sp>
        <p:nvSpPr>
          <p:cNvPr id="57367" name="Rectangle 23">
            <a:extLst>
              <a:ext uri="{FF2B5EF4-FFF2-40B4-BE49-F238E27FC236}">
                <a16:creationId xmlns:a16="http://schemas.microsoft.com/office/drawing/2014/main" id="{E66CBBD5-FB2D-4F49-BBA9-363B255BC2A7}"/>
              </a:ext>
            </a:extLst>
          </p:cNvPr>
          <p:cNvSpPr>
            <a:spLocks noChangeArrowheads="1"/>
          </p:cNvSpPr>
          <p:nvPr/>
        </p:nvSpPr>
        <p:spPr bwMode="auto">
          <a:xfrm>
            <a:off x="7740650" y="1052513"/>
            <a:ext cx="91757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b="1" dirty="0"/>
              <a:t>Non – Directive</a:t>
            </a:r>
          </a:p>
          <a:p>
            <a:r>
              <a:rPr lang="en-GB" altLang="en-US" sz="1000" dirty="0"/>
              <a:t>Helping someone solve their own problem</a:t>
            </a:r>
          </a:p>
        </p:txBody>
      </p:sp>
      <p:sp>
        <p:nvSpPr>
          <p:cNvPr id="17" name="Title 3">
            <a:extLst>
              <a:ext uri="{FF2B5EF4-FFF2-40B4-BE49-F238E27FC236}">
                <a16:creationId xmlns:a16="http://schemas.microsoft.com/office/drawing/2014/main" id="{55D7E2FF-BC46-4802-AD16-9C09CF68066D}"/>
              </a:ext>
            </a:extLst>
          </p:cNvPr>
          <p:cNvSpPr>
            <a:spLocks noGrp="1"/>
          </p:cNvSpPr>
          <p:nvPr>
            <p:ph type="title"/>
          </p:nvPr>
        </p:nvSpPr>
        <p:spPr>
          <a:xfrm>
            <a:off x="405584" y="263001"/>
            <a:ext cx="8229600" cy="1143000"/>
          </a:xfrm>
        </p:spPr>
        <p:txBody>
          <a:bodyPr>
            <a:normAutofit/>
          </a:bodyPr>
          <a:lstStyle/>
          <a:p>
            <a:r>
              <a:rPr lang="en-GB" sz="3200" dirty="0">
                <a:solidFill>
                  <a:srgbClr val="0066CC"/>
                </a:solidFill>
              </a:rPr>
              <a:t>1.2 Questioning Skills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1.2 Pausing</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9" name="Picture 8">
            <a:extLst>
              <a:ext uri="{FF2B5EF4-FFF2-40B4-BE49-F238E27FC236}">
                <a16:creationId xmlns:a16="http://schemas.microsoft.com/office/drawing/2014/main" id="{FB9561C8-D0BB-4132-8418-F05048991F3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31840" y="744420"/>
            <a:ext cx="3580505" cy="4772813"/>
          </a:xfrm>
          <a:prstGeom prst="rect">
            <a:avLst/>
          </a:prstGeom>
        </p:spPr>
      </p:pic>
      <p:sp>
        <p:nvSpPr>
          <p:cNvPr id="10" name="TextBox 9">
            <a:extLst>
              <a:ext uri="{FF2B5EF4-FFF2-40B4-BE49-F238E27FC236}">
                <a16:creationId xmlns:a16="http://schemas.microsoft.com/office/drawing/2014/main" id="{A5DFD1FF-9A53-4DFD-AB9B-336AA6585226}"/>
              </a:ext>
            </a:extLst>
          </p:cNvPr>
          <p:cNvSpPr txBox="1"/>
          <p:nvPr/>
        </p:nvSpPr>
        <p:spPr>
          <a:xfrm>
            <a:off x="3131840" y="5622660"/>
            <a:ext cx="3580505" cy="230832"/>
          </a:xfrm>
          <a:prstGeom prst="rect">
            <a:avLst/>
          </a:prstGeom>
          <a:noFill/>
        </p:spPr>
        <p:txBody>
          <a:bodyPr wrap="square" rtlCol="0">
            <a:spAutoFit/>
          </a:bodyPr>
          <a:lstStyle/>
          <a:p>
            <a:r>
              <a:rPr lang="en-GB" sz="900">
                <a:hlinkClick r:id="rId4" tooltip="http://commons.wikimedia.org/wiki/File:Alarm_Clocks_20101107a.jpg"/>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1579165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Building a state of rapport</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pPr marL="0" indent="0">
              <a:buNone/>
            </a:pPr>
            <a:endParaRPr lang="en-GB" sz="2800" dirty="0"/>
          </a:p>
          <a:p>
            <a:pPr>
              <a:buFontTx/>
              <a:buChar char="-"/>
            </a:pPr>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80D1F886-8BBC-4883-A3FE-DC30470588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46747" y="1220574"/>
            <a:ext cx="6850505" cy="4197822"/>
          </a:xfrm>
          <a:prstGeom prst="rect">
            <a:avLst/>
          </a:prstGeom>
        </p:spPr>
      </p:pic>
    </p:spTree>
    <p:extLst>
      <p:ext uri="{BB962C8B-B14F-4D97-AF65-F5344CB8AC3E}">
        <p14:creationId xmlns:p14="http://schemas.microsoft.com/office/powerpoint/2010/main" val="3933897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1.4 Using Intuition</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8E31F2B5-3F38-432F-8CA9-74285CFE23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38890" y="1151831"/>
            <a:ext cx="2325254" cy="2339697"/>
          </a:xfrm>
          <a:prstGeom prst="rect">
            <a:avLst/>
          </a:prstGeom>
        </p:spPr>
      </p:pic>
      <p:pic>
        <p:nvPicPr>
          <p:cNvPr id="9" name="Picture 8">
            <a:extLst>
              <a:ext uri="{FF2B5EF4-FFF2-40B4-BE49-F238E27FC236}">
                <a16:creationId xmlns:a16="http://schemas.microsoft.com/office/drawing/2014/main" id="{EEB0F475-1C22-42E9-99F1-94F182CB135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18628" y="1703761"/>
            <a:ext cx="3001487" cy="3459445"/>
          </a:xfrm>
          <a:prstGeom prst="rect">
            <a:avLst/>
          </a:prstGeom>
        </p:spPr>
      </p:pic>
      <p:pic>
        <p:nvPicPr>
          <p:cNvPr id="12" name="Picture 11">
            <a:extLst>
              <a:ext uri="{FF2B5EF4-FFF2-40B4-BE49-F238E27FC236}">
                <a16:creationId xmlns:a16="http://schemas.microsoft.com/office/drawing/2014/main" id="{B9CCA840-C79A-4D0C-BF9F-40236F75DA7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304735" y="1514861"/>
            <a:ext cx="2463690" cy="3648345"/>
          </a:xfrm>
          <a:prstGeom prst="rect">
            <a:avLst/>
          </a:prstGeom>
        </p:spPr>
      </p:pic>
      <p:pic>
        <p:nvPicPr>
          <p:cNvPr id="15" name="Picture 14">
            <a:extLst>
              <a:ext uri="{FF2B5EF4-FFF2-40B4-BE49-F238E27FC236}">
                <a16:creationId xmlns:a16="http://schemas.microsoft.com/office/drawing/2014/main" id="{5074E888-26E4-44DA-85FB-CB1E2F304756}"/>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928728" y="3429000"/>
            <a:ext cx="1835416" cy="2289015"/>
          </a:xfrm>
          <a:prstGeom prst="rect">
            <a:avLst/>
          </a:prstGeom>
        </p:spPr>
      </p:pic>
      <p:sp>
        <p:nvSpPr>
          <p:cNvPr id="16" name="TextBox 15">
            <a:extLst>
              <a:ext uri="{FF2B5EF4-FFF2-40B4-BE49-F238E27FC236}">
                <a16:creationId xmlns:a16="http://schemas.microsoft.com/office/drawing/2014/main" id="{478CBC98-1047-4AFC-B50B-BCD1EFA06ADC}"/>
              </a:ext>
            </a:extLst>
          </p:cNvPr>
          <p:cNvSpPr txBox="1"/>
          <p:nvPr/>
        </p:nvSpPr>
        <p:spPr>
          <a:xfrm>
            <a:off x="1757094" y="7308000"/>
            <a:ext cx="6529812" cy="230832"/>
          </a:xfrm>
          <a:prstGeom prst="rect">
            <a:avLst/>
          </a:prstGeom>
          <a:noFill/>
        </p:spPr>
        <p:txBody>
          <a:bodyPr wrap="square" rtlCol="0">
            <a:spAutoFit/>
          </a:bodyPr>
          <a:lstStyle/>
          <a:p>
            <a:r>
              <a:rPr lang="en-GB" sz="900">
                <a:hlinkClick r:id="rId10" tooltip="http://theconversation.com/explainer-what-is-intuition-13238"/>
              </a:rPr>
              <a:t>This Photo</a:t>
            </a:r>
            <a:r>
              <a:rPr lang="en-GB" sz="900"/>
              <a:t> by Unknown Author is licensed under </a:t>
            </a:r>
            <a:r>
              <a:rPr lang="en-GB" sz="900">
                <a:hlinkClick r:id="rId11" tooltip="https://creativecommons.org/licenses/by-nd/3.0/"/>
              </a:rPr>
              <a:t>CC BY-ND</a:t>
            </a:r>
            <a:endParaRPr lang="en-GB" sz="900"/>
          </a:p>
        </p:txBody>
      </p:sp>
    </p:spTree>
    <p:extLst>
      <p:ext uri="{BB962C8B-B14F-4D97-AF65-F5344CB8AC3E}">
        <p14:creationId xmlns:p14="http://schemas.microsoft.com/office/powerpoint/2010/main" val="1499721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5 Assertiveness, Time Management, Organisational Skills,  Business Acumen</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r>
              <a:rPr lang="en-GB" sz="2800" dirty="0"/>
              <a:t>Why might these skills come in to play for a coach/mentor?</a:t>
            </a:r>
          </a:p>
          <a:p>
            <a:r>
              <a:rPr lang="en-GB" sz="2800" dirty="0"/>
              <a:t>In groups discuss how these skills fit in with the coaching/mentoring professions and feedback</a:t>
            </a:r>
          </a:p>
          <a:p>
            <a:endParaRPr lang="en-GB" sz="2400" dirty="0"/>
          </a:p>
          <a:p>
            <a:endParaRPr lang="en-GB" sz="2400" dirty="0"/>
          </a:p>
          <a:p>
            <a:pPr marL="0" indent="0">
              <a:buNone/>
            </a:pPr>
            <a:endParaRPr lang="en-GB" sz="2400" dirty="0"/>
          </a:p>
        </p:txBody>
      </p:sp>
      <p:sp>
        <p:nvSpPr>
          <p:cNvPr id="16" name="TextBox 15">
            <a:extLst>
              <a:ext uri="{FF2B5EF4-FFF2-40B4-BE49-F238E27FC236}">
                <a16:creationId xmlns:a16="http://schemas.microsoft.com/office/drawing/2014/main" id="{478CBC98-1047-4AFC-B50B-BCD1EFA06ADC}"/>
              </a:ext>
            </a:extLst>
          </p:cNvPr>
          <p:cNvSpPr txBox="1"/>
          <p:nvPr/>
        </p:nvSpPr>
        <p:spPr>
          <a:xfrm>
            <a:off x="1757094" y="7308000"/>
            <a:ext cx="6529812" cy="230832"/>
          </a:xfrm>
          <a:prstGeom prst="rect">
            <a:avLst/>
          </a:prstGeom>
          <a:noFill/>
        </p:spPr>
        <p:txBody>
          <a:bodyPr wrap="square" rtlCol="0">
            <a:spAutoFit/>
          </a:bodyPr>
          <a:lstStyle/>
          <a:p>
            <a:r>
              <a:rPr lang="en-GB" sz="900">
                <a:hlinkClick r:id="rId3" tooltip="http://theconversation.com/explainer-what-is-intuition-13238"/>
              </a:rPr>
              <a:t>This Photo</a:t>
            </a:r>
            <a:r>
              <a:rPr lang="en-GB" sz="900"/>
              <a:t> by Unknown Author is licensed under </a:t>
            </a:r>
            <a:r>
              <a:rPr lang="en-GB" sz="900">
                <a:hlinkClick r:id="rId4" tooltip="https://creativecommons.org/licenses/by-nd/3.0/"/>
              </a:rPr>
              <a:t>CC BY-ND</a:t>
            </a:r>
            <a:endParaRPr lang="en-GB" sz="900"/>
          </a:p>
        </p:txBody>
      </p:sp>
    </p:spTree>
    <p:extLst>
      <p:ext uri="{BB962C8B-B14F-4D97-AF65-F5344CB8AC3E}">
        <p14:creationId xmlns:p14="http://schemas.microsoft.com/office/powerpoint/2010/main" val="1311357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6 Ethical Awareness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a:t>Confidentiality</a:t>
            </a:r>
          </a:p>
          <a:p>
            <a:r>
              <a:rPr lang="en-GB" sz="2800" dirty="0"/>
              <a:t>Remaining detached</a:t>
            </a:r>
          </a:p>
          <a:p>
            <a:r>
              <a:rPr lang="en-GB" sz="2800" dirty="0"/>
              <a:t>Not breaching the implied duty of trust and confidence if internal coaching/mentoring</a:t>
            </a:r>
          </a:p>
          <a:p>
            <a:r>
              <a:rPr lang="en-GB" sz="2800" dirty="0"/>
              <a:t>Not abusing the psychological contract</a:t>
            </a:r>
          </a:p>
          <a:p>
            <a:r>
              <a:rPr lang="en-GB" sz="2800" dirty="0"/>
              <a:t>Not leading/directing</a:t>
            </a:r>
          </a:p>
          <a:p>
            <a:r>
              <a:rPr lang="en-GB" sz="2800" dirty="0"/>
              <a:t>No hidden agendas</a:t>
            </a:r>
          </a:p>
          <a:p>
            <a:r>
              <a:rPr lang="en-GB" sz="2800" dirty="0"/>
              <a:t>No Ego</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900922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7 Regulatory Compliance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a:t>GDPR 2018</a:t>
            </a:r>
          </a:p>
          <a:p>
            <a:r>
              <a:rPr lang="en-GB" sz="2800" dirty="0"/>
              <a:t>Not breaching express or implied terms of the employment contract if internal coaching/mentoring</a:t>
            </a:r>
          </a:p>
          <a:p>
            <a:r>
              <a:rPr lang="en-GB" sz="2800" dirty="0"/>
              <a:t>Adhering to the terms of reference of the coaching/mentoring agreement</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8063976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2. Behaviours </a:t>
            </a:r>
            <a:br>
              <a:rPr lang="en-GB" dirty="0"/>
            </a:br>
            <a:r>
              <a:rPr lang="en-GB" sz="1600" dirty="0">
                <a:hlinkClick r:id="rId3"/>
              </a:rPr>
              <a:t>https://www.ukcoaching.org/resources/guides/coaching-behaviours</a:t>
            </a:r>
            <a:endParaRPr lang="en-GB" sz="1600" dirty="0"/>
          </a:p>
        </p:txBody>
      </p:sp>
      <p:pic>
        <p:nvPicPr>
          <p:cNvPr id="6" name="Picture 5" descr="https://www.ukcoaching.org/image.ashx?image=~/UKCoaching/media/coaching-images/Entity%20base/Graphics/coaching-persona-diagram.jpg?ext=.jpg&amp;width=1144&amp;height=1144&amp;mode=max">
            <a:hlinkClick r:id="rId3" tooltip="&quot;&quot;"/>
            <a:extLst>
              <a:ext uri="{FF2B5EF4-FFF2-40B4-BE49-F238E27FC236}">
                <a16:creationId xmlns:a16="http://schemas.microsoft.com/office/drawing/2014/main" id="{F4C5D0FA-D6BC-42FC-870B-03188412F77C}"/>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39552" y="1628800"/>
            <a:ext cx="7992888" cy="3600400"/>
          </a:xfrm>
          <a:prstGeom prst="rect">
            <a:avLst/>
          </a:prstGeom>
          <a:noFill/>
          <a:ln>
            <a:noFill/>
          </a:ln>
        </p:spPr>
      </p:pic>
    </p:spTree>
    <p:extLst>
      <p:ext uri="{BB962C8B-B14F-4D97-AF65-F5344CB8AC3E}">
        <p14:creationId xmlns:p14="http://schemas.microsoft.com/office/powerpoint/2010/main" val="31192230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1520" y="14463"/>
            <a:ext cx="8892480" cy="1143000"/>
          </a:xfrm>
        </p:spPr>
        <p:txBody>
          <a:bodyPr>
            <a:normAutofit/>
          </a:bodyPr>
          <a:lstStyle/>
          <a:p>
            <a:r>
              <a:rPr lang="en-GB" dirty="0"/>
              <a:t>2. Behaviours </a:t>
            </a:r>
            <a:r>
              <a:rPr lang="en-GB" sz="1600" dirty="0">
                <a:hlinkClick r:id="rId3"/>
              </a:rPr>
              <a:t>https://www.ukcoaching.org/resources/guides/coaching-behaviours</a:t>
            </a:r>
            <a:endParaRPr lang="en-GB" sz="1600" dirty="0"/>
          </a:p>
        </p:txBody>
      </p:sp>
      <p:pic>
        <p:nvPicPr>
          <p:cNvPr id="5" name="Picture 4" descr="https://www.ukcoaching.org/image.ashx?image=~/UKCoaching/media/coaching-images/Entity%20base/Graphics/coaching-behaviours-wheel-new.jpg?ext=.jpg&amp;width=1144&amp;height=1144&amp;mode=max">
            <a:hlinkClick r:id="rId3" tooltip="&quot;&quot;"/>
            <a:extLst>
              <a:ext uri="{FF2B5EF4-FFF2-40B4-BE49-F238E27FC236}">
                <a16:creationId xmlns:a16="http://schemas.microsoft.com/office/drawing/2014/main" id="{F30E7A01-C37E-4AA9-8DAC-2462656E3E6A}"/>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971600" y="908720"/>
            <a:ext cx="7272808" cy="4824536"/>
          </a:xfrm>
          <a:prstGeom prst="rect">
            <a:avLst/>
          </a:prstGeom>
          <a:noFill/>
          <a:ln>
            <a:noFill/>
          </a:ln>
        </p:spPr>
      </p:pic>
    </p:spTree>
    <p:extLst>
      <p:ext uri="{BB962C8B-B14F-4D97-AF65-F5344CB8AC3E}">
        <p14:creationId xmlns:p14="http://schemas.microsoft.com/office/powerpoint/2010/main" val="12865770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 Attitudes in the Workplace</a:t>
            </a:r>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r>
              <a:rPr lang="en-GB" sz="2800" dirty="0"/>
              <a:t>Open mindset / closed mindset</a:t>
            </a:r>
          </a:p>
          <a:p>
            <a:r>
              <a:rPr lang="en-GB" sz="2800" dirty="0"/>
              <a:t>Tolerance of mistakes</a:t>
            </a:r>
          </a:p>
          <a:p>
            <a:r>
              <a:rPr lang="en-GB" sz="2800" dirty="0"/>
              <a:t>‘Give and take’ approach or ‘school of hard knocks’</a:t>
            </a:r>
          </a:p>
          <a:p>
            <a:r>
              <a:rPr lang="en-GB" sz="2800" dirty="0"/>
              <a:t>Meritocracy</a:t>
            </a:r>
          </a:p>
          <a:p>
            <a:r>
              <a:rPr lang="en-GB" sz="2800" dirty="0"/>
              <a:t>Reward effort/creativity/entrepreneurialism or just reward results?</a:t>
            </a:r>
          </a:p>
          <a:p>
            <a:r>
              <a:rPr lang="en-GB" sz="2800" dirty="0"/>
              <a:t>Fight for your team/colleagues</a:t>
            </a:r>
          </a:p>
          <a:p>
            <a:r>
              <a:rPr lang="en-GB" sz="2800" dirty="0"/>
              <a:t>Occasionally put the job before yourself</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31730880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 Attitudes in the Workplace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Staff Attitude at work">
            <a:hlinkClick r:id="" action="ppaction://media"/>
            <a:extLst>
              <a:ext uri="{FF2B5EF4-FFF2-40B4-BE49-F238E27FC236}">
                <a16:creationId xmlns:a16="http://schemas.microsoft.com/office/drawing/2014/main" id="{BEFB9F93-E078-4643-B1C3-A1BDB9A341AF}"/>
              </a:ext>
            </a:extLst>
          </p:cNvPr>
          <p:cNvPicPr>
            <a:picLocks noRot="1" noChangeAspect="1"/>
          </p:cNvPicPr>
          <p:nvPr>
            <a:videoFile r:link="rId1"/>
          </p:nvPr>
        </p:nvPicPr>
        <p:blipFill>
          <a:blip r:embed="rId4"/>
          <a:stretch>
            <a:fillRect/>
          </a:stretch>
        </p:blipFill>
        <p:spPr>
          <a:xfrm>
            <a:off x="971600" y="1844824"/>
            <a:ext cx="6912768" cy="2870051"/>
          </a:xfrm>
          <a:prstGeom prst="rect">
            <a:avLst/>
          </a:prstGeom>
        </p:spPr>
      </p:pic>
    </p:spTree>
    <p:extLst>
      <p:ext uri="{BB962C8B-B14F-4D97-AF65-F5344CB8AC3E}">
        <p14:creationId xmlns:p14="http://schemas.microsoft.com/office/powerpoint/2010/main" val="28860866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Beliefs (or Principles)  (Starr, 2011)</a:t>
            </a:r>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10000"/>
          </a:bodyPr>
          <a:lstStyle/>
          <a:p>
            <a:r>
              <a:rPr lang="en-GB" sz="2800" dirty="0"/>
              <a:t>I will maintain my commitment to support the individual</a:t>
            </a:r>
          </a:p>
          <a:p>
            <a:r>
              <a:rPr lang="en-GB" sz="2800" dirty="0"/>
              <a:t>My coaching relationships are built upon truth, openness and trust</a:t>
            </a:r>
          </a:p>
          <a:p>
            <a:r>
              <a:rPr lang="en-GB" sz="2800" dirty="0"/>
              <a:t>The </a:t>
            </a:r>
            <a:r>
              <a:rPr lang="en-GB" sz="2800" dirty="0" err="1"/>
              <a:t>coachee</a:t>
            </a:r>
            <a:r>
              <a:rPr lang="en-GB" sz="2800" dirty="0"/>
              <a:t> is responsible for the results they are creating</a:t>
            </a:r>
          </a:p>
          <a:p>
            <a:r>
              <a:rPr lang="en-GB" sz="2800" dirty="0"/>
              <a:t>The </a:t>
            </a:r>
            <a:r>
              <a:rPr lang="en-GB" sz="2800" dirty="0" err="1"/>
              <a:t>coachee</a:t>
            </a:r>
            <a:r>
              <a:rPr lang="en-GB" sz="2800" dirty="0"/>
              <a:t> is capable of much better results than they are currently generating</a:t>
            </a:r>
          </a:p>
          <a:p>
            <a:r>
              <a:rPr lang="en-GB" sz="2800" dirty="0"/>
              <a:t>I will maintain focus on what the </a:t>
            </a:r>
            <a:r>
              <a:rPr lang="en-GB" sz="2800" dirty="0" err="1"/>
              <a:t>coachee</a:t>
            </a:r>
            <a:r>
              <a:rPr lang="en-GB" sz="2800" dirty="0"/>
              <a:t> thinks and experiences</a:t>
            </a:r>
          </a:p>
          <a:p>
            <a:r>
              <a:rPr lang="en-GB" sz="2800" dirty="0"/>
              <a:t>I know that </a:t>
            </a:r>
            <a:r>
              <a:rPr lang="en-GB" sz="2800" dirty="0" err="1"/>
              <a:t>coachees</a:t>
            </a:r>
            <a:r>
              <a:rPr lang="en-GB" sz="2800" dirty="0"/>
              <a:t> can generate perfect solutions</a:t>
            </a:r>
          </a:p>
          <a:p>
            <a:r>
              <a:rPr lang="en-GB" sz="2800" dirty="0"/>
              <a:t>My coaching conversations are based on equality</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2318828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Covey, S. (2005) </a:t>
            </a:r>
            <a:r>
              <a:rPr lang="en-GB" i="1" dirty="0"/>
              <a:t>The 7 Habits of Highly Effective People</a:t>
            </a:r>
            <a:r>
              <a:rPr lang="en-GB" dirty="0"/>
              <a:t>. New York: Free Press.</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70000" lnSpcReduction="20000"/>
          </a:bodyPr>
          <a:lstStyle/>
          <a:p>
            <a:pPr marL="0" indent="0">
              <a:buNone/>
            </a:pPr>
            <a:endParaRPr lang="en-GB" sz="2800" dirty="0"/>
          </a:p>
          <a:p>
            <a:pPr marL="0" lvl="0" indent="0">
              <a:buNone/>
            </a:pPr>
            <a:r>
              <a:rPr lang="en-GB" dirty="0"/>
              <a:t>Inside-Out: The Change Starts from Within. ...</a:t>
            </a:r>
          </a:p>
          <a:p>
            <a:pPr marL="0" lvl="0" indent="0">
              <a:buNone/>
            </a:pPr>
            <a:r>
              <a:rPr lang="en-GB" dirty="0"/>
              <a:t>SUMMARY OF THE SEVEN HABITS.</a:t>
            </a:r>
          </a:p>
          <a:p>
            <a:pPr marL="0" lvl="0" indent="0">
              <a:buNone/>
            </a:pPr>
            <a:endParaRPr lang="en-GB" dirty="0"/>
          </a:p>
          <a:p>
            <a:pPr lvl="0"/>
            <a:r>
              <a:rPr lang="en-GB" dirty="0"/>
              <a:t>Habit 1: Be Proactive. ...</a:t>
            </a:r>
          </a:p>
          <a:p>
            <a:pPr lvl="0"/>
            <a:r>
              <a:rPr lang="en-GB" dirty="0"/>
              <a:t>Habit 2: Begin with the End in Mind. ...</a:t>
            </a:r>
          </a:p>
          <a:p>
            <a:pPr lvl="0"/>
            <a:r>
              <a:rPr lang="en-GB" dirty="0"/>
              <a:t>Habit 3: Put First Things First. ...</a:t>
            </a:r>
          </a:p>
          <a:p>
            <a:pPr lvl="0"/>
            <a:r>
              <a:rPr lang="en-GB" dirty="0"/>
              <a:t>Habit 4: Think Win/Win. ...</a:t>
            </a:r>
          </a:p>
          <a:p>
            <a:pPr lvl="0"/>
            <a:r>
              <a:rPr lang="en-GB" dirty="0"/>
              <a:t>Habit 5: Seek First to Understand, Then to Be Understood. ...</a:t>
            </a:r>
          </a:p>
          <a:p>
            <a:pPr lvl="0"/>
            <a:r>
              <a:rPr lang="en-GB" dirty="0"/>
              <a:t>Habit 6: Synergize.</a:t>
            </a:r>
          </a:p>
          <a:p>
            <a:pPr lvl="0"/>
            <a:r>
              <a:rPr lang="en-GB" dirty="0"/>
              <a:t>Habit 7: Sharpening the saw (renewal and continual improvement).</a:t>
            </a:r>
          </a:p>
          <a:p>
            <a:pPr lvl="0"/>
            <a:endParaRPr lang="en-GB" dirty="0"/>
          </a:p>
          <a:p>
            <a:endParaRPr lang="en-GB" sz="2400" dirty="0"/>
          </a:p>
          <a:p>
            <a:pPr marL="0" indent="0">
              <a:buNone/>
            </a:pPr>
            <a:endParaRPr lang="en-GB" sz="2400" dirty="0"/>
          </a:p>
        </p:txBody>
      </p:sp>
    </p:spTree>
    <p:extLst>
      <p:ext uri="{BB962C8B-B14F-4D97-AF65-F5344CB8AC3E}">
        <p14:creationId xmlns:p14="http://schemas.microsoft.com/office/powerpoint/2010/main" val="30423495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Covey, S. (2005) </a:t>
            </a:r>
            <a:r>
              <a:rPr lang="en-GB" i="1" dirty="0"/>
              <a:t>The 7 Habits of Highly Effective People</a:t>
            </a:r>
            <a:r>
              <a:rPr lang="en-GB" dirty="0"/>
              <a:t>. New York: Free Press.</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10000"/>
          </a:bodyPr>
          <a:lstStyle/>
          <a:p>
            <a:pPr lvl="0"/>
            <a:r>
              <a:rPr lang="en-GB" dirty="0"/>
              <a:t>Be principal led.</a:t>
            </a:r>
          </a:p>
          <a:p>
            <a:pPr lvl="0"/>
            <a:r>
              <a:rPr lang="en-GB" dirty="0"/>
              <a:t>First seek to understand the other person, use all of your communications strategies to focus on the other person.</a:t>
            </a:r>
          </a:p>
          <a:p>
            <a:pPr lvl="0"/>
            <a:r>
              <a:rPr lang="en-GB" dirty="0"/>
              <a:t>Seek </a:t>
            </a:r>
            <a:r>
              <a:rPr lang="en-GB" dirty="0" err="1"/>
              <a:t>win:win</a:t>
            </a:r>
            <a:r>
              <a:rPr lang="en-GB" dirty="0"/>
              <a:t> at all times.</a:t>
            </a:r>
          </a:p>
          <a:p>
            <a:pPr lvl="0"/>
            <a:r>
              <a:rPr lang="en-GB" dirty="0"/>
              <a:t>Seek to serve others.</a:t>
            </a:r>
          </a:p>
          <a:p>
            <a:pPr lvl="0"/>
            <a:r>
              <a:rPr lang="en-GB" dirty="0"/>
              <a:t>Think production capability not just production.</a:t>
            </a:r>
          </a:p>
          <a:p>
            <a:pPr lvl="0"/>
            <a:r>
              <a:rPr lang="en-GB" dirty="0"/>
              <a:t>Concentrate on your circle of influence not your circle of concern.</a:t>
            </a:r>
          </a:p>
          <a:p>
            <a:pPr lvl="0"/>
            <a:r>
              <a:rPr lang="en-GB" dirty="0"/>
              <a:t>Prioritise important over urgent.</a:t>
            </a:r>
          </a:p>
          <a:p>
            <a:pPr lvl="0"/>
            <a:endParaRPr lang="en-GB" dirty="0"/>
          </a:p>
          <a:p>
            <a:endParaRPr lang="en-GB" sz="2400" dirty="0"/>
          </a:p>
          <a:p>
            <a:pPr marL="0" indent="0">
              <a:buNone/>
            </a:pPr>
            <a:endParaRPr lang="en-GB" sz="2400" dirty="0"/>
          </a:p>
        </p:txBody>
      </p:sp>
    </p:spTree>
    <p:extLst>
      <p:ext uri="{BB962C8B-B14F-4D97-AF65-F5344CB8AC3E}">
        <p14:creationId xmlns:p14="http://schemas.microsoft.com/office/powerpoint/2010/main" val="2525441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a:t>
            </a:r>
            <a:br>
              <a:rPr lang="en-GB" dirty="0"/>
            </a:br>
            <a:r>
              <a:rPr lang="en-GB" sz="2700" dirty="0" err="1"/>
              <a:t>Nawalkha</a:t>
            </a:r>
            <a:r>
              <a:rPr lang="en-GB" sz="2700" dirty="0"/>
              <a:t>, A. Bhushan, N. (2017) </a:t>
            </a:r>
            <a:r>
              <a:rPr lang="en-GB" sz="2700" i="1" dirty="0"/>
              <a:t>The Book of Coaching for Extraordinary Coaches</a:t>
            </a:r>
            <a:r>
              <a:rPr lang="en-GB" sz="2700" dirty="0"/>
              <a:t>. </a:t>
            </a:r>
            <a:r>
              <a:rPr lang="en-GB" sz="2700" dirty="0" err="1"/>
              <a:t>Mindvalley</a:t>
            </a:r>
            <a:r>
              <a:rPr lang="en-GB" sz="2700" dirty="0"/>
              <a:t> Beaverton: USA.</a:t>
            </a:r>
            <a:br>
              <a:rPr lang="en-GB" dirty="0"/>
            </a:b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20000"/>
          </a:bodyPr>
          <a:lstStyle/>
          <a:p>
            <a:pPr marL="0" lvl="0" indent="0">
              <a:buNone/>
            </a:pPr>
            <a:r>
              <a:rPr lang="en-GB" dirty="0"/>
              <a:t>Identify False Legends:</a:t>
            </a:r>
          </a:p>
          <a:p>
            <a:pPr lvl="0"/>
            <a:r>
              <a:rPr lang="en-GB" dirty="0"/>
              <a:t>Can you recall a time when you  met a False Legend? What did you learn from your experience?</a:t>
            </a:r>
          </a:p>
          <a:p>
            <a:pPr lvl="0"/>
            <a:r>
              <a:rPr lang="en-GB" dirty="0"/>
              <a:t>Was there ever a time when you felt like a fraud or a False Legend yourself?  What do you need to change so this does not happen again?</a:t>
            </a:r>
          </a:p>
          <a:p>
            <a:pPr lvl="0"/>
            <a:r>
              <a:rPr lang="en-GB" dirty="0"/>
              <a:t>Reflect on where you were 3 years ago.  Who were you then? Who are you now? What are the skills that have brought you to this point in your life?</a:t>
            </a:r>
          </a:p>
          <a:p>
            <a:pPr lvl="0"/>
            <a:r>
              <a:rPr lang="en-GB" dirty="0"/>
              <a:t>What other skills  have you accumulated in areas other than coaching?</a:t>
            </a:r>
          </a:p>
          <a:p>
            <a:pPr marL="0" lvl="0" indent="0">
              <a:buNone/>
            </a:pPr>
            <a:endParaRPr lang="en-GB" dirty="0"/>
          </a:p>
          <a:p>
            <a:endParaRPr lang="en-GB" sz="2400" dirty="0"/>
          </a:p>
          <a:p>
            <a:pPr marL="0" indent="0">
              <a:buNone/>
            </a:pPr>
            <a:endParaRPr lang="en-GB" sz="2400" dirty="0"/>
          </a:p>
        </p:txBody>
      </p:sp>
    </p:spTree>
    <p:extLst>
      <p:ext uri="{BB962C8B-B14F-4D97-AF65-F5344CB8AC3E}">
        <p14:creationId xmlns:p14="http://schemas.microsoft.com/office/powerpoint/2010/main" val="28750419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a:t>
            </a:r>
            <a:br>
              <a:rPr lang="en-GB" dirty="0"/>
            </a:br>
            <a:r>
              <a:rPr lang="en-GB" sz="2700" dirty="0" err="1"/>
              <a:t>Nawalkha</a:t>
            </a:r>
            <a:r>
              <a:rPr lang="en-GB" sz="2700" dirty="0"/>
              <a:t>, A. Bhushan, N. (2017) </a:t>
            </a:r>
            <a:r>
              <a:rPr lang="en-GB" sz="2700" i="1" dirty="0"/>
              <a:t>The Book of Coaching for Extraordinary Coaches</a:t>
            </a:r>
            <a:r>
              <a:rPr lang="en-GB" sz="2700" dirty="0"/>
              <a:t>. </a:t>
            </a:r>
            <a:r>
              <a:rPr lang="en-GB" sz="2700" dirty="0" err="1"/>
              <a:t>Mindvalley</a:t>
            </a:r>
            <a:r>
              <a:rPr lang="en-GB" sz="2700" dirty="0"/>
              <a:t> Beaverton: USA.</a:t>
            </a:r>
            <a:br>
              <a:rPr lang="en-GB" dirty="0"/>
            </a:b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pPr lvl="0"/>
            <a:r>
              <a:rPr lang="en-GB" dirty="0"/>
              <a:t>Re-write your models of reality:</a:t>
            </a:r>
          </a:p>
          <a:p>
            <a:pPr lvl="0"/>
            <a:r>
              <a:rPr lang="en-GB" dirty="0"/>
              <a:t>These are the beliefs ingrained in you since you were a child.  Many are disempowering, and keep you stuck in problematic, painful or mediocre ways of being in the world.  Think hard about the models of reality that you have been following, are they serving you or limiting you?</a:t>
            </a:r>
          </a:p>
          <a:p>
            <a:endParaRPr lang="en-GB" sz="2400" dirty="0"/>
          </a:p>
          <a:p>
            <a:pPr marL="0" indent="0">
              <a:buNone/>
            </a:pPr>
            <a:endParaRPr lang="en-GB" sz="2400" dirty="0"/>
          </a:p>
        </p:txBody>
      </p:sp>
    </p:spTree>
    <p:extLst>
      <p:ext uri="{BB962C8B-B14F-4D97-AF65-F5344CB8AC3E}">
        <p14:creationId xmlns:p14="http://schemas.microsoft.com/office/powerpoint/2010/main" val="17596108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a:t>
            </a:r>
            <a:br>
              <a:rPr lang="en-GB" dirty="0"/>
            </a:br>
            <a:r>
              <a:rPr lang="en-GB" sz="2700" dirty="0" err="1"/>
              <a:t>Nawalkha</a:t>
            </a:r>
            <a:r>
              <a:rPr lang="en-GB" sz="2700" dirty="0"/>
              <a:t>, A. Bhushan, N. (2017) </a:t>
            </a:r>
            <a:r>
              <a:rPr lang="en-GB" sz="2700" i="1" dirty="0"/>
              <a:t>The Book of Coaching for Extraordinary Coaches</a:t>
            </a:r>
            <a:r>
              <a:rPr lang="en-GB" sz="2700" dirty="0"/>
              <a:t>. </a:t>
            </a:r>
            <a:r>
              <a:rPr lang="en-GB" sz="2700" dirty="0" err="1"/>
              <a:t>Mindvalley</a:t>
            </a:r>
            <a:r>
              <a:rPr lang="en-GB" sz="2700" dirty="0"/>
              <a:t> Beaverton: USA.</a:t>
            </a:r>
            <a:br>
              <a:rPr lang="en-GB" dirty="0"/>
            </a:b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pPr marL="0" lvl="0" indent="0">
              <a:buNone/>
            </a:pPr>
            <a:r>
              <a:rPr lang="en-GB" sz="2400" dirty="0"/>
              <a:t>‘</a:t>
            </a:r>
            <a:r>
              <a:rPr lang="en-GB" sz="2400" dirty="0" err="1"/>
              <a:t>Blissipline</a:t>
            </a:r>
            <a:r>
              <a:rPr lang="en-GB" sz="2400" dirty="0"/>
              <a:t>’  is a beautiful discipline for levelling up your happiness every day.  Creating bliss in every moment is not as complicated as you might imagine.  There are 3 principals:</a:t>
            </a:r>
          </a:p>
          <a:p>
            <a:pPr marL="457200" lvl="0" indent="-457200">
              <a:buAutoNum type="arabicPeriod"/>
            </a:pPr>
            <a:r>
              <a:rPr lang="en-GB" sz="2400" dirty="0"/>
              <a:t>Gratitude – What are you grateful for today? Now? It does not have to be something big.</a:t>
            </a:r>
          </a:p>
          <a:p>
            <a:pPr marL="457200" lvl="0" indent="-457200">
              <a:buAutoNum type="arabicPeriod"/>
            </a:pPr>
            <a:r>
              <a:rPr lang="en-GB" sz="2400" dirty="0"/>
              <a:t>Forgiveness – This one’s hard to do, but when you forgive someone for hurting you in any way, it sheds dead weight from your soul.</a:t>
            </a:r>
          </a:p>
          <a:p>
            <a:pPr marL="457200" lvl="0" indent="-457200">
              <a:buAutoNum type="arabicPeriod"/>
            </a:pPr>
            <a:r>
              <a:rPr lang="en-GB" sz="2400" dirty="0"/>
              <a:t>Giving – The act of giving something to someone in need, or giving for no reason, giving </a:t>
            </a:r>
            <a:r>
              <a:rPr lang="en-GB" sz="2400" i="1" dirty="0"/>
              <a:t>just because, </a:t>
            </a:r>
            <a:r>
              <a:rPr lang="en-GB" sz="2400" dirty="0"/>
              <a:t>will give you amazing amounts of joy.</a:t>
            </a:r>
          </a:p>
          <a:p>
            <a:pPr marL="0" indent="0">
              <a:buNone/>
            </a:pPr>
            <a:endParaRPr lang="en-GB" sz="2400" dirty="0"/>
          </a:p>
        </p:txBody>
      </p:sp>
    </p:spTree>
    <p:extLst>
      <p:ext uri="{BB962C8B-B14F-4D97-AF65-F5344CB8AC3E}">
        <p14:creationId xmlns:p14="http://schemas.microsoft.com/office/powerpoint/2010/main" val="31395978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a:t>
            </a:r>
            <a:br>
              <a:rPr lang="en-GB" dirty="0"/>
            </a:br>
            <a:r>
              <a:rPr lang="en-GB" sz="2700" dirty="0" err="1"/>
              <a:t>Nawalkha</a:t>
            </a:r>
            <a:r>
              <a:rPr lang="en-GB" sz="2700" dirty="0"/>
              <a:t>, A. Bhushan, N. (2017) </a:t>
            </a:r>
            <a:r>
              <a:rPr lang="en-GB" sz="2700" i="1" dirty="0"/>
              <a:t>The Book of Coaching for Extraordinary Coaches</a:t>
            </a:r>
            <a:r>
              <a:rPr lang="en-GB" sz="2700" dirty="0"/>
              <a:t>. </a:t>
            </a:r>
            <a:r>
              <a:rPr lang="en-GB" sz="2700" dirty="0" err="1"/>
              <a:t>Mindvalley</a:t>
            </a:r>
            <a:r>
              <a:rPr lang="en-GB" sz="2700" dirty="0"/>
              <a:t> Beaverton: USA.</a:t>
            </a:r>
            <a:br>
              <a:rPr lang="en-GB" dirty="0"/>
            </a:b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a:bodyPr>
          <a:lstStyle/>
          <a:p>
            <a:pPr marL="0" lvl="0" indent="0">
              <a:buNone/>
            </a:pPr>
            <a:r>
              <a:rPr lang="en-GB" sz="2400" dirty="0"/>
              <a:t>Create a vision for your future…</a:t>
            </a:r>
          </a:p>
          <a:p>
            <a:pPr lvl="0"/>
            <a:r>
              <a:rPr lang="en-GB" sz="2400" dirty="0"/>
              <a:t>We don’t experience money.  We experience what money can do for us.  So, instead of asking, how much income you’ll make this year, how about we ask a different set of questions?</a:t>
            </a:r>
          </a:p>
          <a:p>
            <a:pPr marL="457200" lvl="0" indent="-457200">
              <a:buAutoNum type="arabicPeriod"/>
            </a:pPr>
            <a:r>
              <a:rPr lang="en-GB" sz="2400" dirty="0"/>
              <a:t>What experiences do I want to have?</a:t>
            </a:r>
          </a:p>
          <a:p>
            <a:pPr marL="457200" lvl="0" indent="-457200">
              <a:buAutoNum type="arabicPeriod"/>
            </a:pPr>
            <a:r>
              <a:rPr lang="en-GB" sz="2400" dirty="0"/>
              <a:t>How do I want to grow as a human being?</a:t>
            </a:r>
          </a:p>
          <a:p>
            <a:pPr marL="457200" lvl="0" indent="-457200">
              <a:buAutoNum type="arabicPeriod"/>
            </a:pPr>
            <a:r>
              <a:rPr lang="en-GB" sz="2400" dirty="0"/>
              <a:t>What is my contribution to the world?</a:t>
            </a:r>
          </a:p>
        </p:txBody>
      </p:sp>
    </p:spTree>
    <p:extLst>
      <p:ext uri="{BB962C8B-B14F-4D97-AF65-F5344CB8AC3E}">
        <p14:creationId xmlns:p14="http://schemas.microsoft.com/office/powerpoint/2010/main" val="22373310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a:t>
            </a:r>
            <a:br>
              <a:rPr lang="en-GB" dirty="0"/>
            </a:br>
            <a:r>
              <a:rPr lang="en-GB" sz="2700" dirty="0" err="1"/>
              <a:t>Nawalkha</a:t>
            </a:r>
            <a:r>
              <a:rPr lang="en-GB" sz="2700" dirty="0"/>
              <a:t>, A. Bhushan, N. (2017) </a:t>
            </a:r>
            <a:r>
              <a:rPr lang="en-GB" sz="2700" i="1" dirty="0"/>
              <a:t>The Book of Coaching for Extraordinary Coaches</a:t>
            </a:r>
            <a:r>
              <a:rPr lang="en-GB" sz="2700" dirty="0"/>
              <a:t>. </a:t>
            </a:r>
            <a:r>
              <a:rPr lang="en-GB" sz="2700" dirty="0" err="1"/>
              <a:t>Mindvalley</a:t>
            </a:r>
            <a:r>
              <a:rPr lang="en-GB" sz="2700" dirty="0"/>
              <a:t> Beaverton: USA.</a:t>
            </a:r>
            <a:br>
              <a:rPr lang="en-GB" dirty="0"/>
            </a:b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92500" lnSpcReduction="20000"/>
          </a:bodyPr>
          <a:lstStyle/>
          <a:p>
            <a:pPr marL="0" lvl="0" indent="0">
              <a:buNone/>
            </a:pPr>
            <a:r>
              <a:rPr lang="en-GB" sz="2400" dirty="0"/>
              <a:t>In a downward spiral of misery – ask yourself these questions…</a:t>
            </a:r>
          </a:p>
          <a:p>
            <a:pPr marL="457200" lvl="0" indent="-457200">
              <a:buFont typeface="+mj-lt"/>
              <a:buAutoNum type="arabicPeriod"/>
            </a:pPr>
            <a:r>
              <a:rPr lang="en-GB" sz="2400" dirty="0"/>
              <a:t>Is this the absolute truth or is this a figment of my imagination?</a:t>
            </a:r>
          </a:p>
          <a:p>
            <a:pPr marL="457200" lvl="0" indent="-457200">
              <a:buFont typeface="+mj-lt"/>
              <a:buAutoNum type="arabicPeriod"/>
            </a:pPr>
            <a:r>
              <a:rPr lang="en-GB" sz="2400" dirty="0"/>
              <a:t>Does this mean anything in the long-term? In the big picture that is my life?</a:t>
            </a:r>
          </a:p>
          <a:p>
            <a:pPr marL="457200" lvl="0" indent="-457200">
              <a:buFont typeface="+mj-lt"/>
              <a:buAutoNum type="arabicPeriod"/>
            </a:pPr>
            <a:r>
              <a:rPr lang="en-GB" sz="2400" dirty="0"/>
              <a:t>Will this moment define me, or will it educate me?</a:t>
            </a:r>
          </a:p>
          <a:p>
            <a:pPr marL="457200" lvl="0" indent="-457200">
              <a:buFont typeface="+mj-lt"/>
              <a:buAutoNum type="arabicPeriod"/>
            </a:pPr>
            <a:r>
              <a:rPr lang="en-GB" sz="2400" dirty="0"/>
              <a:t>What can I learn from this situation?</a:t>
            </a:r>
          </a:p>
          <a:p>
            <a:pPr marL="457200" lvl="0" indent="-457200">
              <a:buFont typeface="+mj-lt"/>
              <a:buAutoNum type="arabicPeriod"/>
            </a:pPr>
            <a:r>
              <a:rPr lang="en-GB" sz="2400" dirty="0"/>
              <a:t>What could be some scenarios that might be happening in the background?</a:t>
            </a:r>
          </a:p>
          <a:p>
            <a:pPr marL="457200" lvl="0" indent="-457200">
              <a:buFont typeface="+mj-lt"/>
              <a:buAutoNum type="arabicPeriod"/>
            </a:pPr>
            <a:r>
              <a:rPr lang="en-GB" sz="2400" dirty="0"/>
              <a:t>Could all of this be about those scenarios and not about me?</a:t>
            </a:r>
          </a:p>
          <a:p>
            <a:pPr marL="457200" lvl="0" indent="-457200">
              <a:buFont typeface="+mj-lt"/>
              <a:buAutoNum type="arabicPeriod"/>
            </a:pPr>
            <a:r>
              <a:rPr lang="en-GB" sz="2400" dirty="0"/>
              <a:t>What are the instances where cherished friends and loved ones have shown me love and gratitude?</a:t>
            </a:r>
          </a:p>
          <a:p>
            <a:pPr marL="457200" lvl="0" indent="-457200">
              <a:buFont typeface="+mj-lt"/>
              <a:buAutoNum type="arabicPeriod"/>
            </a:pPr>
            <a:r>
              <a:rPr lang="en-GB" sz="2400" dirty="0"/>
              <a:t>What am I truly grateful for in my life?</a:t>
            </a:r>
          </a:p>
        </p:txBody>
      </p:sp>
    </p:spTree>
    <p:extLst>
      <p:ext uri="{BB962C8B-B14F-4D97-AF65-F5344CB8AC3E}">
        <p14:creationId xmlns:p14="http://schemas.microsoft.com/office/powerpoint/2010/main" val="6366835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a:t>
            </a:r>
            <a:br>
              <a:rPr lang="en-GB" dirty="0"/>
            </a:br>
            <a:r>
              <a:rPr lang="en-GB" sz="2700" dirty="0" err="1"/>
              <a:t>Nawalkha</a:t>
            </a:r>
            <a:r>
              <a:rPr lang="en-GB" sz="2700" dirty="0"/>
              <a:t>, A. Bhushan, N. (2017) </a:t>
            </a:r>
            <a:r>
              <a:rPr lang="en-GB" sz="2700" i="1" dirty="0"/>
              <a:t>The Book of Coaching for Extraordinary Coaches</a:t>
            </a:r>
            <a:r>
              <a:rPr lang="en-GB" sz="2700" dirty="0"/>
              <a:t>. </a:t>
            </a:r>
            <a:r>
              <a:rPr lang="en-GB" sz="2700" dirty="0" err="1"/>
              <a:t>Mindvalley</a:t>
            </a:r>
            <a:r>
              <a:rPr lang="en-GB" sz="2700" dirty="0"/>
              <a:t> Beaverton: USA.</a:t>
            </a:r>
            <a:br>
              <a:rPr lang="en-GB" dirty="0"/>
            </a:b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10000"/>
          </a:bodyPr>
          <a:lstStyle/>
          <a:p>
            <a:pPr marL="0" lvl="0" indent="0">
              <a:buNone/>
            </a:pPr>
            <a:r>
              <a:rPr lang="en-GB" sz="2400" dirty="0"/>
              <a:t>Know your brain…….. Brain waves:</a:t>
            </a:r>
          </a:p>
          <a:p>
            <a:pPr marL="457200" lvl="0" indent="-457200">
              <a:buFont typeface="+mj-lt"/>
              <a:buAutoNum type="arabicPeriod"/>
            </a:pPr>
            <a:r>
              <a:rPr lang="en-GB" sz="2400" dirty="0"/>
              <a:t>Gamma = Enhance right brain functionality.  This frequency is activated during learning, memorising and processing information.</a:t>
            </a:r>
          </a:p>
          <a:p>
            <a:pPr marL="457200" lvl="0" indent="-457200">
              <a:buFont typeface="+mj-lt"/>
              <a:buAutoNum type="arabicPeriod"/>
            </a:pPr>
            <a:r>
              <a:rPr lang="en-GB" sz="2400" dirty="0"/>
              <a:t>Delta = These are the slowest brain waves, and you experience this when you are in deep REM sleep.  You experience less of this as you age.</a:t>
            </a:r>
          </a:p>
          <a:p>
            <a:pPr marL="457200" lvl="0" indent="-457200">
              <a:buFont typeface="+mj-lt"/>
              <a:buAutoNum type="arabicPeriod"/>
            </a:pPr>
            <a:r>
              <a:rPr lang="en-GB" sz="2400" dirty="0"/>
              <a:t>Beta = The most active waveform and it’s activated during your waking hours.  Beta is in play during movement, hyperactivity, stress, and anxiety.</a:t>
            </a:r>
          </a:p>
          <a:p>
            <a:pPr marL="457200" lvl="0" indent="-457200">
              <a:buFont typeface="+mj-lt"/>
              <a:buAutoNum type="arabicPeriod"/>
            </a:pPr>
            <a:r>
              <a:rPr lang="en-GB" sz="2400" dirty="0"/>
              <a:t>Alpha = You are in Alpha when you are calm and focused.  This wave is activated during meditation and is the result of deep breathing and relaxation.</a:t>
            </a:r>
          </a:p>
          <a:p>
            <a:pPr marL="457200" lvl="0" indent="-457200">
              <a:buFont typeface="+mj-lt"/>
              <a:buAutoNum type="arabicPeriod"/>
            </a:pPr>
            <a:r>
              <a:rPr lang="en-GB" sz="2400" dirty="0"/>
              <a:t>Theta = Unlocks creativity and plays a role in daydreaming, deep sleep and deepening your intuition.</a:t>
            </a:r>
          </a:p>
        </p:txBody>
      </p:sp>
    </p:spTree>
    <p:extLst>
      <p:ext uri="{BB962C8B-B14F-4D97-AF65-F5344CB8AC3E}">
        <p14:creationId xmlns:p14="http://schemas.microsoft.com/office/powerpoint/2010/main" val="14887780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 </a:t>
            </a:r>
            <a:br>
              <a:rPr lang="en-GB" dirty="0"/>
            </a:br>
            <a:r>
              <a:rPr lang="en-GB" sz="2700" dirty="0" err="1"/>
              <a:t>Nawalkha</a:t>
            </a:r>
            <a:r>
              <a:rPr lang="en-GB" sz="2700" dirty="0"/>
              <a:t>, A. Bhushan, N. (2017) </a:t>
            </a:r>
            <a:r>
              <a:rPr lang="en-GB" sz="2700" i="1" dirty="0"/>
              <a:t>The Book of Coaching for Extraordinary Coaches</a:t>
            </a:r>
            <a:r>
              <a:rPr lang="en-GB" sz="2700" dirty="0"/>
              <a:t>. </a:t>
            </a:r>
            <a:r>
              <a:rPr lang="en-GB" sz="2700" dirty="0" err="1"/>
              <a:t>Mindvalley</a:t>
            </a:r>
            <a:r>
              <a:rPr lang="en-GB" sz="2700" dirty="0"/>
              <a:t> Beaverton: USA.</a:t>
            </a:r>
            <a:br>
              <a:rPr lang="en-GB" dirty="0"/>
            </a:b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92500" lnSpcReduction="10000"/>
          </a:bodyPr>
          <a:lstStyle/>
          <a:p>
            <a:pPr marL="0" lvl="0" indent="0">
              <a:buNone/>
            </a:pPr>
            <a:r>
              <a:rPr lang="en-GB" sz="2400" dirty="0"/>
              <a:t>Know your brain…….. Brain chemistry:</a:t>
            </a:r>
          </a:p>
          <a:p>
            <a:pPr marL="457200" lvl="0" indent="-457200">
              <a:buFont typeface="+mj-lt"/>
              <a:buAutoNum type="arabicPeriod"/>
            </a:pPr>
            <a:r>
              <a:rPr lang="en-GB" sz="2400" dirty="0"/>
              <a:t>Dopamine =  Gets you to take action, become excited about new projects, relationships and life in general.</a:t>
            </a:r>
          </a:p>
          <a:p>
            <a:pPr marL="457200" lvl="0" indent="-457200">
              <a:buFont typeface="+mj-lt"/>
              <a:buAutoNum type="arabicPeriod"/>
            </a:pPr>
            <a:r>
              <a:rPr lang="en-GB" sz="2400" dirty="0"/>
              <a:t>Serotonin = Low levels of this neurotransmitter triggers depression and anxiety.  Serotonin has a direct correlation with your mood.</a:t>
            </a:r>
          </a:p>
          <a:p>
            <a:pPr marL="457200" lvl="0" indent="-457200">
              <a:buFont typeface="+mj-lt"/>
              <a:buAutoNum type="arabicPeriod"/>
            </a:pPr>
            <a:r>
              <a:rPr lang="en-GB" sz="2400" dirty="0"/>
              <a:t>Endorphins = The happy hormone! Released during pain and stress (that’s why you get that happy “high” after a great workout), and alleviates anxiety.</a:t>
            </a:r>
          </a:p>
          <a:p>
            <a:pPr marL="457200" lvl="0" indent="-457200">
              <a:buFont typeface="+mj-lt"/>
              <a:buAutoNum type="arabicPeriod"/>
            </a:pPr>
            <a:r>
              <a:rPr lang="en-GB" sz="2400" dirty="0"/>
              <a:t>Oxytocin = The hug hormone.  This is released with a 30 second hug, as well as when in the company of people you love and trust.</a:t>
            </a:r>
          </a:p>
          <a:p>
            <a:pPr marL="0" lvl="0" indent="0">
              <a:buNone/>
            </a:pPr>
            <a:endParaRPr lang="en-GB" sz="2400" dirty="0"/>
          </a:p>
        </p:txBody>
      </p:sp>
    </p:spTree>
    <p:extLst>
      <p:ext uri="{BB962C8B-B14F-4D97-AF65-F5344CB8AC3E}">
        <p14:creationId xmlns:p14="http://schemas.microsoft.com/office/powerpoint/2010/main" val="37906330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4" name="Rectangle 2">
            <a:extLst>
              <a:ext uri="{FF2B5EF4-FFF2-40B4-BE49-F238E27FC236}">
                <a16:creationId xmlns:a16="http://schemas.microsoft.com/office/drawing/2014/main" id="{44323988-40D5-4F76-BD50-5F2C50F2D525}"/>
              </a:ext>
            </a:extLst>
          </p:cNvPr>
          <p:cNvSpPr>
            <a:spLocks noGrp="1" noChangeArrowheads="1"/>
          </p:cNvSpPr>
          <p:nvPr>
            <p:ph type="title"/>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fontScale="90000"/>
          </a:bodyPr>
          <a:lstStyle/>
          <a:p>
            <a:r>
              <a:rPr lang="en-GB" altLang="en-US" b="0"/>
              <a:t>Johari’s window</a:t>
            </a:r>
            <a:endParaRPr lang="en-US" altLang="en-US" b="0"/>
          </a:p>
        </p:txBody>
      </p:sp>
      <p:graphicFrame>
        <p:nvGraphicFramePr>
          <p:cNvPr id="51205" name="Group 5">
            <a:extLst>
              <a:ext uri="{FF2B5EF4-FFF2-40B4-BE49-F238E27FC236}">
                <a16:creationId xmlns:a16="http://schemas.microsoft.com/office/drawing/2014/main" id="{97ECA01B-4615-4725-B9B9-DA03152FB560}"/>
              </a:ext>
            </a:extLst>
          </p:cNvPr>
          <p:cNvGraphicFramePr>
            <a:graphicFrameLocks noGrp="1"/>
          </p:cNvGraphicFramePr>
          <p:nvPr>
            <p:ph idx="1"/>
          </p:nvPr>
        </p:nvGraphicFramePr>
        <p:xfrm>
          <a:off x="457200" y="836613"/>
          <a:ext cx="8229600" cy="5256213"/>
        </p:xfrm>
        <a:graphic>
          <a:graphicData uri="http://schemas.openxmlformats.org/drawingml/2006/table">
            <a:tbl>
              <a:tblPr/>
              <a:tblGrid>
                <a:gridCol w="1820863">
                  <a:extLst>
                    <a:ext uri="{9D8B030D-6E8A-4147-A177-3AD203B41FA5}">
                      <a16:colId xmlns:a16="http://schemas.microsoft.com/office/drawing/2014/main" val="3462165954"/>
                    </a:ext>
                  </a:extLst>
                </a:gridCol>
                <a:gridCol w="3206750">
                  <a:extLst>
                    <a:ext uri="{9D8B030D-6E8A-4147-A177-3AD203B41FA5}">
                      <a16:colId xmlns:a16="http://schemas.microsoft.com/office/drawing/2014/main" val="2964774702"/>
                    </a:ext>
                  </a:extLst>
                </a:gridCol>
                <a:gridCol w="3201987">
                  <a:extLst>
                    <a:ext uri="{9D8B030D-6E8A-4147-A177-3AD203B41FA5}">
                      <a16:colId xmlns:a16="http://schemas.microsoft.com/office/drawing/2014/main" val="2599807096"/>
                    </a:ext>
                  </a:extLst>
                </a:gridCol>
              </a:tblGrid>
              <a:tr h="1109663">
                <a:tc>
                  <a:txBody>
                    <a:bodyPr/>
                    <a:lstStyle>
                      <a:lvl1pPr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0" marR="0" lvl="0" indent="0" algn="l" defTabSz="914400" rtl="0" eaLnBrk="1" fontAlgn="base" latinLnBrk="0" hangingPunct="1">
                        <a:lnSpc>
                          <a:spcPct val="150000"/>
                        </a:lnSpc>
                        <a:spcBef>
                          <a:spcPct val="20000"/>
                        </a:spcBef>
                        <a:spcAft>
                          <a:spcPct val="0"/>
                        </a:spcAft>
                        <a:buClrTx/>
                        <a:buSzTx/>
                        <a:buFontTx/>
                        <a:buNone/>
                        <a:tabLst/>
                      </a:pPr>
                      <a:endParaRPr kumimoji="0" lang="en-US" altLang="en-US" sz="1000" b="0" i="0" u="none" strike="noStrike" cap="none" normalizeH="0" baseline="0">
                        <a:ln>
                          <a:noFill/>
                        </a:ln>
                        <a:solidFill>
                          <a:schemeClr val="tx1"/>
                        </a:solidFill>
                        <a:effectLst/>
                        <a:latin typeface="Comic Sans MS" panose="030F0702030302020204" pitchFamily="66"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 Self</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 Self</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61481157"/>
                  </a:ext>
                </a:extLst>
              </a:tr>
              <a:tr h="2073275">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Open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Blind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rgbClr val="FF0066"/>
                    </a:solidFill>
                  </a:tcPr>
                </a:tc>
                <a:extLst>
                  <a:ext uri="{0D108BD9-81ED-4DB2-BD59-A6C34878D82A}">
                    <a16:rowId xmlns:a16="http://schemas.microsoft.com/office/drawing/2014/main" val="531740366"/>
                  </a:ext>
                </a:extLst>
              </a:tr>
              <a:tr h="2073275">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Hidden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3407007863"/>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2971800" y="304800"/>
            <a:ext cx="316865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4000" b="1">
                <a:solidFill>
                  <a:schemeClr val="accent2"/>
                </a:solidFill>
                <a:effectLst>
                  <a:outerShdw blurRad="38100" dist="38100" dir="2700000" algn="tl">
                    <a:srgbClr val="000000"/>
                  </a:outerShdw>
                </a:effectLst>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2451085" y="936991"/>
            <a:ext cx="4419600" cy="6096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solidFill>
                  <a:schemeClr val="bg1"/>
                </a:solidFil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2451085" y="4941168"/>
            <a:ext cx="4419600" cy="6096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5410200" y="3222991"/>
            <a:ext cx="3962400" cy="6096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solidFill>
                  <a:schemeClr val="bg1"/>
                </a:solidFil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304800" y="3124200"/>
            <a:ext cx="4114800" cy="6096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a:solidFill>
                  <a:schemeClr val="bg1"/>
                </a:solidFil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3504406" y="2590800"/>
            <a:ext cx="2103438" cy="701675"/>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4000" b="1"/>
              <a:t>EFFECT</a:t>
            </a:r>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5" presetClass="entr" presetSubtype="0" fill="hold" grpId="0" nodeType="afterEffect">
                                  <p:stCondLst>
                                    <p:cond delay="0"/>
                                  </p:stCondLst>
                                  <p:childTnLst>
                                    <p:set>
                                      <p:cBhvr>
                                        <p:cTn id="6" dur="1" fill="hold">
                                          <p:stCondLst>
                                            <p:cond delay="0"/>
                                          </p:stCondLst>
                                        </p:cTn>
                                        <p:tgtEl>
                                          <p:spTgt spid="13324"/>
                                        </p:tgtEl>
                                        <p:attrNameLst>
                                          <p:attrName>style.visibility</p:attrName>
                                        </p:attrNameLst>
                                      </p:cBhvr>
                                      <p:to>
                                        <p:strVal val="visible"/>
                                      </p:to>
                                    </p:set>
                                    <p:anim calcmode="lin" valueType="num">
                                      <p:cBhvr>
                                        <p:cTn id="7" dur="1000" fill="hold"/>
                                        <p:tgtEl>
                                          <p:spTgt spid="13324"/>
                                        </p:tgtEl>
                                        <p:attrNameLst>
                                          <p:attrName>ppt_w</p:attrName>
                                        </p:attrNameLst>
                                      </p:cBhvr>
                                      <p:tavLst>
                                        <p:tav tm="0">
                                          <p:val>
                                            <p:fltVal val="0"/>
                                          </p:val>
                                        </p:tav>
                                        <p:tav tm="100000">
                                          <p:val>
                                            <p:strVal val="#ppt_w"/>
                                          </p:val>
                                        </p:tav>
                                      </p:tavLst>
                                    </p:anim>
                                    <p:anim calcmode="lin" valueType="num">
                                      <p:cBhvr>
                                        <p:cTn id="8" dur="1000" fill="hold"/>
                                        <p:tgtEl>
                                          <p:spTgt spid="13324"/>
                                        </p:tgtEl>
                                        <p:attrNameLst>
                                          <p:attrName>ppt_h</p:attrName>
                                        </p:attrNameLst>
                                      </p:cBhvr>
                                      <p:tavLst>
                                        <p:tav tm="0">
                                          <p:val>
                                            <p:fltVal val="0"/>
                                          </p:val>
                                        </p:tav>
                                        <p:tav tm="100000">
                                          <p:val>
                                            <p:strVal val="#ppt_h"/>
                                          </p:val>
                                        </p:tav>
                                      </p:tavLst>
                                    </p:anim>
                                    <p:anim calcmode="lin" valueType="num">
                                      <p:cBhvr>
                                        <p:cTn id="9" dur="1000" fill="hold"/>
                                        <p:tgtEl>
                                          <p:spTgt spid="1332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3324"/>
                                        </p:tgtEl>
                                        <p:attrNameLst>
                                          <p:attrName>ppt_y</p:attrName>
                                        </p:attrNameLst>
                                      </p:cBhvr>
                                      <p:tavLst>
                                        <p:tav tm="0" fmla="#ppt_y+(sin(-2*pi*(1-$))*-#ppt_x+cos(-2*pi*(1-$))*(1-#ppt_y))*(1-$)">
                                          <p:val>
                                            <p:fltVal val="0"/>
                                          </p:val>
                                        </p:tav>
                                        <p:tav tm="100000">
                                          <p:val>
                                            <p:fltVal val="1"/>
                                          </p:val>
                                        </p:tav>
                                      </p:tavLst>
                                    </p:anim>
                                  </p:childTnLst>
                                </p:cTn>
                              </p:par>
                            </p:childTnLst>
                          </p:cTn>
                        </p:par>
                        <p:par>
                          <p:cTn id="11" fill="hold" nodeType="afterGroup">
                            <p:stCondLst>
                              <p:cond delay="1000"/>
                            </p:stCondLst>
                            <p:childTnLst>
                              <p:par>
                                <p:cTn id="12" presetID="2" presetClass="entr" presetSubtype="8" fill="hold" grpId="0" nodeType="afterEffect">
                                  <p:stCondLst>
                                    <p:cond delay="1000"/>
                                  </p:stCondLst>
                                  <p:childTnLst>
                                    <p:set>
                                      <p:cBhvr>
                                        <p:cTn id="13" dur="1" fill="hold">
                                          <p:stCondLst>
                                            <p:cond delay="0"/>
                                          </p:stCondLst>
                                        </p:cTn>
                                        <p:tgtEl>
                                          <p:spTgt spid="13320"/>
                                        </p:tgtEl>
                                        <p:attrNameLst>
                                          <p:attrName>style.visibility</p:attrName>
                                        </p:attrNameLst>
                                      </p:cBhvr>
                                      <p:to>
                                        <p:strVal val="visible"/>
                                      </p:to>
                                    </p:set>
                                    <p:anim calcmode="lin" valueType="num">
                                      <p:cBhvr additive="base">
                                        <p:cTn id="14" dur="500" fill="hold"/>
                                        <p:tgtEl>
                                          <p:spTgt spid="13320"/>
                                        </p:tgtEl>
                                        <p:attrNameLst>
                                          <p:attrName>ppt_x</p:attrName>
                                        </p:attrNameLst>
                                      </p:cBhvr>
                                      <p:tavLst>
                                        <p:tav tm="0">
                                          <p:val>
                                            <p:strVal val="0-#ppt_w/2"/>
                                          </p:val>
                                        </p:tav>
                                        <p:tav tm="100000">
                                          <p:val>
                                            <p:strVal val="#ppt_x"/>
                                          </p:val>
                                        </p:tav>
                                      </p:tavLst>
                                    </p:anim>
                                    <p:anim calcmode="lin" valueType="num">
                                      <p:cBhvr additive="base">
                                        <p:cTn id="15" dur="500" fill="hold"/>
                                        <p:tgtEl>
                                          <p:spTgt spid="13320"/>
                                        </p:tgtEl>
                                        <p:attrNameLst>
                                          <p:attrName>ppt_y</p:attrName>
                                        </p:attrNameLst>
                                      </p:cBhvr>
                                      <p:tavLst>
                                        <p:tav tm="0">
                                          <p:val>
                                            <p:strVal val="#ppt_y"/>
                                          </p:val>
                                        </p:tav>
                                        <p:tav tm="100000">
                                          <p:val>
                                            <p:strVal val="#ppt_y"/>
                                          </p:val>
                                        </p:tav>
                                      </p:tavLst>
                                    </p:anim>
                                  </p:childTnLst>
                                </p:cTn>
                              </p:par>
                            </p:childTnLst>
                          </p:cTn>
                        </p:par>
                        <p:par>
                          <p:cTn id="16" fill="hold" nodeType="afterGroup">
                            <p:stCondLst>
                              <p:cond delay="2500"/>
                            </p:stCondLst>
                            <p:childTnLst>
                              <p:par>
                                <p:cTn id="17" presetID="2" presetClass="entr" presetSubtype="1" fill="hold" grpId="0" nodeType="afterEffect">
                                  <p:stCondLst>
                                    <p:cond delay="1000"/>
                                  </p:stCondLst>
                                  <p:childTnLst>
                                    <p:set>
                                      <p:cBhvr>
                                        <p:cTn id="18" dur="1" fill="hold">
                                          <p:stCondLst>
                                            <p:cond delay="0"/>
                                          </p:stCondLst>
                                        </p:cTn>
                                        <p:tgtEl>
                                          <p:spTgt spid="13322"/>
                                        </p:tgtEl>
                                        <p:attrNameLst>
                                          <p:attrName>style.visibility</p:attrName>
                                        </p:attrNameLst>
                                      </p:cBhvr>
                                      <p:to>
                                        <p:strVal val="visible"/>
                                      </p:to>
                                    </p:set>
                                    <p:anim calcmode="lin" valueType="num">
                                      <p:cBhvr additive="base">
                                        <p:cTn id="19" dur="500" fill="hold"/>
                                        <p:tgtEl>
                                          <p:spTgt spid="13322"/>
                                        </p:tgtEl>
                                        <p:attrNameLst>
                                          <p:attrName>ppt_x</p:attrName>
                                        </p:attrNameLst>
                                      </p:cBhvr>
                                      <p:tavLst>
                                        <p:tav tm="0">
                                          <p:val>
                                            <p:strVal val="#ppt_x"/>
                                          </p:val>
                                        </p:tav>
                                        <p:tav tm="100000">
                                          <p:val>
                                            <p:strVal val="#ppt_x"/>
                                          </p:val>
                                        </p:tav>
                                      </p:tavLst>
                                    </p:anim>
                                    <p:anim calcmode="lin" valueType="num">
                                      <p:cBhvr additive="base">
                                        <p:cTn id="20" dur="500" fill="hold"/>
                                        <p:tgtEl>
                                          <p:spTgt spid="13322"/>
                                        </p:tgtEl>
                                        <p:attrNameLst>
                                          <p:attrName>ppt_y</p:attrName>
                                        </p:attrNameLst>
                                      </p:cBhvr>
                                      <p:tavLst>
                                        <p:tav tm="0">
                                          <p:val>
                                            <p:strVal val="0-#ppt_h/2"/>
                                          </p:val>
                                        </p:tav>
                                        <p:tav tm="100000">
                                          <p:val>
                                            <p:strVal val="#ppt_y"/>
                                          </p:val>
                                        </p:tav>
                                      </p:tavLst>
                                    </p:anim>
                                  </p:childTnLst>
                                </p:cTn>
                              </p:par>
                            </p:childTnLst>
                          </p:cTn>
                        </p:par>
                        <p:par>
                          <p:cTn id="21" fill="hold" nodeType="afterGroup">
                            <p:stCondLst>
                              <p:cond delay="4000"/>
                            </p:stCondLst>
                            <p:childTnLst>
                              <p:par>
                                <p:cTn id="22" presetID="2" presetClass="entr" presetSubtype="2" fill="hold" grpId="0" nodeType="afterEffect">
                                  <p:stCondLst>
                                    <p:cond delay="1000"/>
                                  </p:stCondLst>
                                  <p:childTnLst>
                                    <p:set>
                                      <p:cBhvr>
                                        <p:cTn id="23" dur="1" fill="hold">
                                          <p:stCondLst>
                                            <p:cond delay="0"/>
                                          </p:stCondLst>
                                        </p:cTn>
                                        <p:tgtEl>
                                          <p:spTgt spid="13321"/>
                                        </p:tgtEl>
                                        <p:attrNameLst>
                                          <p:attrName>style.visibility</p:attrName>
                                        </p:attrNameLst>
                                      </p:cBhvr>
                                      <p:to>
                                        <p:strVal val="visible"/>
                                      </p:to>
                                    </p:set>
                                    <p:anim calcmode="lin" valueType="num">
                                      <p:cBhvr additive="base">
                                        <p:cTn id="24" dur="500" fill="hold"/>
                                        <p:tgtEl>
                                          <p:spTgt spid="13321"/>
                                        </p:tgtEl>
                                        <p:attrNameLst>
                                          <p:attrName>ppt_x</p:attrName>
                                        </p:attrNameLst>
                                      </p:cBhvr>
                                      <p:tavLst>
                                        <p:tav tm="0">
                                          <p:val>
                                            <p:strVal val="1+#ppt_w/2"/>
                                          </p:val>
                                        </p:tav>
                                        <p:tav tm="100000">
                                          <p:val>
                                            <p:strVal val="#ppt_x"/>
                                          </p:val>
                                        </p:tav>
                                      </p:tavLst>
                                    </p:anim>
                                    <p:anim calcmode="lin" valueType="num">
                                      <p:cBhvr additive="base">
                                        <p:cTn id="25" dur="500" fill="hold"/>
                                        <p:tgtEl>
                                          <p:spTgt spid="13321"/>
                                        </p:tgtEl>
                                        <p:attrNameLst>
                                          <p:attrName>ppt_y</p:attrName>
                                        </p:attrNameLst>
                                      </p:cBhvr>
                                      <p:tavLst>
                                        <p:tav tm="0">
                                          <p:val>
                                            <p:strVal val="#ppt_y"/>
                                          </p:val>
                                        </p:tav>
                                        <p:tav tm="100000">
                                          <p:val>
                                            <p:strVal val="#ppt_y"/>
                                          </p:val>
                                        </p:tav>
                                      </p:tavLst>
                                    </p:anim>
                                  </p:childTnLst>
                                </p:cTn>
                              </p:par>
                            </p:childTnLst>
                          </p:cTn>
                        </p:par>
                        <p:par>
                          <p:cTn id="26" fill="hold" nodeType="afterGroup">
                            <p:stCondLst>
                              <p:cond delay="5500"/>
                            </p:stCondLst>
                            <p:childTnLst>
                              <p:par>
                                <p:cTn id="27" presetID="2" presetClass="entr" presetSubtype="4" fill="hold" grpId="0" nodeType="afterEffect">
                                  <p:stCondLst>
                                    <p:cond delay="1000"/>
                                  </p:stCondLst>
                                  <p:childTnLst>
                                    <p:set>
                                      <p:cBhvr>
                                        <p:cTn id="28" dur="1" fill="hold">
                                          <p:stCondLst>
                                            <p:cond delay="0"/>
                                          </p:stCondLst>
                                        </p:cTn>
                                        <p:tgtEl>
                                          <p:spTgt spid="13323"/>
                                        </p:tgtEl>
                                        <p:attrNameLst>
                                          <p:attrName>style.visibility</p:attrName>
                                        </p:attrNameLst>
                                      </p:cBhvr>
                                      <p:to>
                                        <p:strVal val="visible"/>
                                      </p:to>
                                    </p:set>
                                    <p:anim calcmode="lin" valueType="num">
                                      <p:cBhvr additive="base">
                                        <p:cTn id="29" dur="500" fill="hold"/>
                                        <p:tgtEl>
                                          <p:spTgt spid="13323"/>
                                        </p:tgtEl>
                                        <p:attrNameLst>
                                          <p:attrName>ppt_x</p:attrName>
                                        </p:attrNameLst>
                                      </p:cBhvr>
                                      <p:tavLst>
                                        <p:tav tm="0">
                                          <p:val>
                                            <p:strVal val="#ppt_x"/>
                                          </p:val>
                                        </p:tav>
                                        <p:tav tm="100000">
                                          <p:val>
                                            <p:strVal val="#ppt_x"/>
                                          </p:val>
                                        </p:tav>
                                      </p:tavLst>
                                    </p:anim>
                                    <p:anim calcmode="lin" valueType="num">
                                      <p:cBhvr additive="base">
                                        <p:cTn id="30" dur="500" fill="hold"/>
                                        <p:tgtEl>
                                          <p:spTgt spid="133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20" grpId="0" animBg="1" autoUpdateAnimBg="0"/>
      <p:bldP spid="13321" grpId="0" animBg="1" autoUpdateAnimBg="0"/>
      <p:bldP spid="13322" grpId="0" animBg="1" autoUpdateAnimBg="0"/>
      <p:bldP spid="13323" grpId="0" animBg="1" autoUpdateAnimBg="0"/>
      <p:bldP spid="13324" grpId="0" animBg="1"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a:extLst>
              <a:ext uri="{FF2B5EF4-FFF2-40B4-BE49-F238E27FC236}">
                <a16:creationId xmlns:a16="http://schemas.microsoft.com/office/drawing/2014/main" id="{71A8EF17-73A9-45CD-85E9-E846DD3C51D9}"/>
              </a:ext>
            </a:extLst>
          </p:cNvPr>
          <p:cNvSpPr txBox="1">
            <a:spLocks noChangeArrowheads="1"/>
          </p:cNvSpPr>
          <p:nvPr/>
        </p:nvSpPr>
        <p:spPr bwMode="auto">
          <a:xfrm>
            <a:off x="1752600" y="304800"/>
            <a:ext cx="566102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4000" b="1">
                <a:solidFill>
                  <a:schemeClr val="accent2"/>
                </a:solidFill>
                <a:effectLst>
                  <a:outerShdw blurRad="38100" dist="38100" dir="2700000" algn="tl">
                    <a:srgbClr val="000000"/>
                  </a:outerShdw>
                </a:effectLst>
              </a:rPr>
              <a:t>Transactional Analysis</a:t>
            </a:r>
          </a:p>
        </p:txBody>
      </p:sp>
      <p:sp>
        <p:nvSpPr>
          <p:cNvPr id="10251" name="Text Box 11">
            <a:extLst>
              <a:ext uri="{FF2B5EF4-FFF2-40B4-BE49-F238E27FC236}">
                <a16:creationId xmlns:a16="http://schemas.microsoft.com/office/drawing/2014/main" id="{609DFE36-5A35-40D4-A55E-5B73AC9ACC2E}"/>
              </a:ext>
            </a:extLst>
          </p:cNvPr>
          <p:cNvSpPr txBox="1">
            <a:spLocks noChangeArrowheads="1"/>
          </p:cNvSpPr>
          <p:nvPr/>
        </p:nvSpPr>
        <p:spPr bwMode="auto">
          <a:xfrm>
            <a:off x="3962400" y="1676400"/>
            <a:ext cx="1371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800" b="1">
                <a:solidFill>
                  <a:srgbClr val="FF0000"/>
                </a:solidFill>
                <a:effectLst>
                  <a:outerShdw blurRad="38100" dist="38100" dir="2700000" algn="tl">
                    <a:srgbClr val="000000"/>
                  </a:outerShdw>
                </a:effectLst>
              </a:rPr>
              <a:t>Parent</a:t>
            </a:r>
          </a:p>
        </p:txBody>
      </p:sp>
      <p:graphicFrame>
        <p:nvGraphicFramePr>
          <p:cNvPr id="10254" name="Object 14">
            <a:extLst>
              <a:ext uri="{FF2B5EF4-FFF2-40B4-BE49-F238E27FC236}">
                <a16:creationId xmlns:a16="http://schemas.microsoft.com/office/drawing/2014/main" id="{186C5875-5902-42C2-A975-BCD41491CCD5}"/>
              </a:ext>
            </a:extLst>
          </p:cNvPr>
          <p:cNvGraphicFramePr>
            <a:graphicFrameLocks noChangeAspect="1"/>
          </p:cNvGraphicFramePr>
          <p:nvPr/>
        </p:nvGraphicFramePr>
        <p:xfrm>
          <a:off x="7572375" y="990600"/>
          <a:ext cx="863600" cy="2286000"/>
        </p:xfrm>
        <a:graphic>
          <a:graphicData uri="http://schemas.openxmlformats.org/presentationml/2006/ole">
            <mc:AlternateContent xmlns:mc="http://schemas.openxmlformats.org/markup-compatibility/2006">
              <mc:Choice xmlns:v="urn:schemas-microsoft-com:vml" Requires="v">
                <p:oleObj spid="_x0000_s1050" name="Clip" r:id="rId3" imgW="393120" imgH="1039320" progId="MS_ClipArt_Gallery.2">
                  <p:embed/>
                </p:oleObj>
              </mc:Choice>
              <mc:Fallback>
                <p:oleObj name="Clip" r:id="rId3" imgW="393120" imgH="1039320" progId="MS_ClipArt_Gallery.2">
                  <p:embed/>
                  <p:pic>
                    <p:nvPicPr>
                      <p:cNvPr id="10254" name="Object 14">
                        <a:extLst>
                          <a:ext uri="{FF2B5EF4-FFF2-40B4-BE49-F238E27FC236}">
                            <a16:creationId xmlns:a16="http://schemas.microsoft.com/office/drawing/2014/main" id="{186C5875-5902-42C2-A975-BCD41491CC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2375" y="990600"/>
                        <a:ext cx="863600" cy="2286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nvGrpSpPr>
          <p:cNvPr id="10257" name="Group 17">
            <a:extLst>
              <a:ext uri="{FF2B5EF4-FFF2-40B4-BE49-F238E27FC236}">
                <a16:creationId xmlns:a16="http://schemas.microsoft.com/office/drawing/2014/main" id="{4312B2E1-D7FE-4A9F-996E-F8D5896757BD}"/>
              </a:ext>
            </a:extLst>
          </p:cNvPr>
          <p:cNvGrpSpPr>
            <a:grpSpLocks/>
          </p:cNvGrpSpPr>
          <p:nvPr/>
        </p:nvGrpSpPr>
        <p:grpSpPr bwMode="auto">
          <a:xfrm>
            <a:off x="533400" y="914400"/>
            <a:ext cx="1566863" cy="2286000"/>
            <a:chOff x="336" y="576"/>
            <a:chExt cx="987" cy="1440"/>
          </a:xfrm>
        </p:grpSpPr>
        <p:graphicFrame>
          <p:nvGraphicFramePr>
            <p:cNvPr id="10255" name="Object 15">
              <a:extLst>
                <a:ext uri="{FF2B5EF4-FFF2-40B4-BE49-F238E27FC236}">
                  <a16:creationId xmlns:a16="http://schemas.microsoft.com/office/drawing/2014/main" id="{7DD85B7C-B16C-40F4-947F-8CD7B1D7A37B}"/>
                </a:ext>
              </a:extLst>
            </p:cNvPr>
            <p:cNvGraphicFramePr>
              <a:graphicFrameLocks noChangeAspect="1"/>
            </p:cNvGraphicFramePr>
            <p:nvPr/>
          </p:nvGraphicFramePr>
          <p:xfrm>
            <a:off x="336" y="576"/>
            <a:ext cx="525" cy="1440"/>
          </p:xfrm>
          <a:graphic>
            <a:graphicData uri="http://schemas.openxmlformats.org/presentationml/2006/ole">
              <mc:AlternateContent xmlns:mc="http://schemas.openxmlformats.org/markup-compatibility/2006">
                <mc:Choice xmlns:v="urn:schemas-microsoft-com:vml" Requires="v">
                  <p:oleObj spid="_x0000_s1051" name="Clip" r:id="rId5" imgW="407520" imgH="1117080" progId="MS_ClipArt_Gallery.2">
                    <p:embed/>
                  </p:oleObj>
                </mc:Choice>
                <mc:Fallback>
                  <p:oleObj name="Clip" r:id="rId5" imgW="407520" imgH="1117080" progId="MS_ClipArt_Gallery.2">
                    <p:embed/>
                    <p:pic>
                      <p:nvPicPr>
                        <p:cNvPr id="10255" name="Object 15">
                          <a:extLst>
                            <a:ext uri="{FF2B5EF4-FFF2-40B4-BE49-F238E27FC236}">
                              <a16:creationId xmlns:a16="http://schemas.microsoft.com/office/drawing/2014/main" id="{7DD85B7C-B16C-40F4-947F-8CD7B1D7A37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6" y="576"/>
                          <a:ext cx="525" cy="144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0256" name="Object 16">
              <a:extLst>
                <a:ext uri="{FF2B5EF4-FFF2-40B4-BE49-F238E27FC236}">
                  <a16:creationId xmlns:a16="http://schemas.microsoft.com/office/drawing/2014/main" id="{5FD65481-0DF1-4064-8F20-D1EA16EE1D91}"/>
                </a:ext>
              </a:extLst>
            </p:cNvPr>
            <p:cNvGraphicFramePr>
              <a:graphicFrameLocks noChangeAspect="1"/>
            </p:cNvGraphicFramePr>
            <p:nvPr/>
          </p:nvGraphicFramePr>
          <p:xfrm>
            <a:off x="996" y="1584"/>
            <a:ext cx="327" cy="430"/>
          </p:xfrm>
          <a:graphic>
            <a:graphicData uri="http://schemas.openxmlformats.org/presentationml/2006/ole">
              <mc:AlternateContent xmlns:mc="http://schemas.openxmlformats.org/markup-compatibility/2006">
                <mc:Choice xmlns:v="urn:schemas-microsoft-com:vml" Requires="v">
                  <p:oleObj spid="_x0000_s1052" name="Clip" r:id="rId7" imgW="750600" imgH="987120" progId="MS_ClipArt_Gallery.2">
                    <p:embed/>
                  </p:oleObj>
                </mc:Choice>
                <mc:Fallback>
                  <p:oleObj name="Clip" r:id="rId7" imgW="750600" imgH="987120" progId="MS_ClipArt_Gallery.2">
                    <p:embed/>
                    <p:pic>
                      <p:nvPicPr>
                        <p:cNvPr id="10256" name="Object 16">
                          <a:extLst>
                            <a:ext uri="{FF2B5EF4-FFF2-40B4-BE49-F238E27FC236}">
                              <a16:creationId xmlns:a16="http://schemas.microsoft.com/office/drawing/2014/main" id="{5FD65481-0DF1-4064-8F20-D1EA16EE1D9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96" y="1584"/>
                          <a:ext cx="327" cy="4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aphicFrame>
        <p:nvGraphicFramePr>
          <p:cNvPr id="10258" name="Object 18">
            <a:extLst>
              <a:ext uri="{FF2B5EF4-FFF2-40B4-BE49-F238E27FC236}">
                <a16:creationId xmlns:a16="http://schemas.microsoft.com/office/drawing/2014/main" id="{186C87C7-B07C-414F-90D5-BEF9999A3047}"/>
              </a:ext>
            </a:extLst>
          </p:cNvPr>
          <p:cNvGraphicFramePr>
            <a:graphicFrameLocks noChangeAspect="1"/>
          </p:cNvGraphicFramePr>
          <p:nvPr/>
        </p:nvGraphicFramePr>
        <p:xfrm>
          <a:off x="5181600" y="2286000"/>
          <a:ext cx="1951038" cy="2514600"/>
        </p:xfrm>
        <a:graphic>
          <a:graphicData uri="http://schemas.openxmlformats.org/presentationml/2006/ole">
            <mc:AlternateContent xmlns:mc="http://schemas.openxmlformats.org/markup-compatibility/2006">
              <mc:Choice xmlns:v="urn:schemas-microsoft-com:vml" Requires="v">
                <p:oleObj spid="_x0000_s1053" name="Clip" r:id="rId9" imgW="913320" imgH="1176480" progId="MS_ClipArt_Gallery.2">
                  <p:embed/>
                </p:oleObj>
              </mc:Choice>
              <mc:Fallback>
                <p:oleObj name="Clip" r:id="rId9" imgW="913320" imgH="1176480" progId="MS_ClipArt_Gallery.2">
                  <p:embed/>
                  <p:pic>
                    <p:nvPicPr>
                      <p:cNvPr id="10258" name="Object 18">
                        <a:extLst>
                          <a:ext uri="{FF2B5EF4-FFF2-40B4-BE49-F238E27FC236}">
                            <a16:creationId xmlns:a16="http://schemas.microsoft.com/office/drawing/2014/main" id="{186C87C7-B07C-414F-90D5-BEF9999A304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181600" y="2286000"/>
                        <a:ext cx="1951038" cy="2514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0259" name="Object 19">
            <a:extLst>
              <a:ext uri="{FF2B5EF4-FFF2-40B4-BE49-F238E27FC236}">
                <a16:creationId xmlns:a16="http://schemas.microsoft.com/office/drawing/2014/main" id="{72C03BDC-649D-46AF-926D-C256871ABDBA}"/>
              </a:ext>
            </a:extLst>
          </p:cNvPr>
          <p:cNvGraphicFramePr>
            <a:graphicFrameLocks noChangeAspect="1"/>
          </p:cNvGraphicFramePr>
          <p:nvPr/>
        </p:nvGraphicFramePr>
        <p:xfrm>
          <a:off x="914400" y="4267200"/>
          <a:ext cx="1493838" cy="1714500"/>
        </p:xfrm>
        <a:graphic>
          <a:graphicData uri="http://schemas.openxmlformats.org/presentationml/2006/ole">
            <mc:AlternateContent xmlns:mc="http://schemas.openxmlformats.org/markup-compatibility/2006">
              <mc:Choice xmlns:v="urn:schemas-microsoft-com:vml" Requires="v">
                <p:oleObj spid="_x0000_s1054" name="Clip" r:id="rId11" imgW="1494720" imgH="1713960" progId="MS_ClipArt_Gallery.2">
                  <p:embed/>
                </p:oleObj>
              </mc:Choice>
              <mc:Fallback>
                <p:oleObj name="Clip" r:id="rId11" imgW="1494720" imgH="1713960" progId="MS_ClipArt_Gallery.2">
                  <p:embed/>
                  <p:pic>
                    <p:nvPicPr>
                      <p:cNvPr id="10259" name="Object 19">
                        <a:extLst>
                          <a:ext uri="{FF2B5EF4-FFF2-40B4-BE49-F238E27FC236}">
                            <a16:creationId xmlns:a16="http://schemas.microsoft.com/office/drawing/2014/main" id="{72C03BDC-649D-46AF-926D-C256871ABDB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14400" y="4267200"/>
                        <a:ext cx="1493838" cy="17145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0260" name="Object 20">
            <a:extLst>
              <a:ext uri="{FF2B5EF4-FFF2-40B4-BE49-F238E27FC236}">
                <a16:creationId xmlns:a16="http://schemas.microsoft.com/office/drawing/2014/main" id="{739D26CD-ADDB-4DBF-934C-2C42C1F8566C}"/>
              </a:ext>
            </a:extLst>
          </p:cNvPr>
          <p:cNvGraphicFramePr>
            <a:graphicFrameLocks noChangeAspect="1"/>
          </p:cNvGraphicFramePr>
          <p:nvPr/>
        </p:nvGraphicFramePr>
        <p:xfrm>
          <a:off x="5791200" y="5105400"/>
          <a:ext cx="677863" cy="1476375"/>
        </p:xfrm>
        <a:graphic>
          <a:graphicData uri="http://schemas.openxmlformats.org/presentationml/2006/ole">
            <mc:AlternateContent xmlns:mc="http://schemas.openxmlformats.org/markup-compatibility/2006">
              <mc:Choice xmlns:v="urn:schemas-microsoft-com:vml" Requires="v">
                <p:oleObj spid="_x0000_s1055" name="Clip" r:id="rId13" imgW="678240" imgH="1476360" progId="MS_ClipArt_Gallery.2">
                  <p:embed/>
                </p:oleObj>
              </mc:Choice>
              <mc:Fallback>
                <p:oleObj name="Clip" r:id="rId13" imgW="678240" imgH="1476360" progId="MS_ClipArt_Gallery.2">
                  <p:embed/>
                  <p:pic>
                    <p:nvPicPr>
                      <p:cNvPr id="10260" name="Object 20">
                        <a:extLst>
                          <a:ext uri="{FF2B5EF4-FFF2-40B4-BE49-F238E27FC236}">
                            <a16:creationId xmlns:a16="http://schemas.microsoft.com/office/drawing/2014/main" id="{739D26CD-ADDB-4DBF-934C-2C42C1F8566C}"/>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791200" y="5105400"/>
                        <a:ext cx="677863" cy="14763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0261" name="Text Box 21">
            <a:extLst>
              <a:ext uri="{FF2B5EF4-FFF2-40B4-BE49-F238E27FC236}">
                <a16:creationId xmlns:a16="http://schemas.microsoft.com/office/drawing/2014/main" id="{79A3205D-360F-4A75-B672-3FC33C609564}"/>
              </a:ext>
            </a:extLst>
          </p:cNvPr>
          <p:cNvSpPr txBox="1">
            <a:spLocks noChangeArrowheads="1"/>
          </p:cNvSpPr>
          <p:nvPr/>
        </p:nvSpPr>
        <p:spPr bwMode="auto">
          <a:xfrm>
            <a:off x="3962400" y="3276600"/>
            <a:ext cx="110331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b="1">
                <a:solidFill>
                  <a:srgbClr val="FF0000"/>
                </a:solidFill>
                <a:effectLst>
                  <a:outerShdw blurRad="38100" dist="38100" dir="2700000" algn="tl">
                    <a:srgbClr val="000000"/>
                  </a:outerShdw>
                </a:effectLst>
              </a:rPr>
              <a:t>Adult</a:t>
            </a:r>
            <a:endParaRPr lang="en-GB" altLang="en-US"/>
          </a:p>
        </p:txBody>
      </p:sp>
      <p:sp>
        <p:nvSpPr>
          <p:cNvPr id="10262" name="Text Box 22">
            <a:extLst>
              <a:ext uri="{FF2B5EF4-FFF2-40B4-BE49-F238E27FC236}">
                <a16:creationId xmlns:a16="http://schemas.microsoft.com/office/drawing/2014/main" id="{5E5E51A6-281E-44F2-A70A-FE84B1BB60B4}"/>
              </a:ext>
            </a:extLst>
          </p:cNvPr>
          <p:cNvSpPr txBox="1">
            <a:spLocks noChangeArrowheads="1"/>
          </p:cNvSpPr>
          <p:nvPr/>
        </p:nvSpPr>
        <p:spPr bwMode="auto">
          <a:xfrm>
            <a:off x="3962400" y="5181600"/>
            <a:ext cx="10160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b="1">
                <a:solidFill>
                  <a:srgbClr val="FF0000"/>
                </a:solidFill>
                <a:effectLst>
                  <a:outerShdw blurRad="38100" dist="38100" dir="2700000" algn="tl">
                    <a:srgbClr val="000000"/>
                  </a:outerShdw>
                </a:effectLst>
              </a:rPr>
              <a:t>Child</a:t>
            </a:r>
            <a:endParaRPr lang="en-GB" altLang="en-US"/>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10251"/>
                                        </p:tgtEl>
                                        <p:attrNameLst>
                                          <p:attrName>style.visibility</p:attrName>
                                        </p:attrNameLst>
                                      </p:cBhvr>
                                      <p:to>
                                        <p:strVal val="visible"/>
                                      </p:to>
                                    </p:set>
                                    <p:animEffect transition="in" filter="blinds(horizontal)">
                                      <p:cBhvr>
                                        <p:cTn id="7" dur="500"/>
                                        <p:tgtEl>
                                          <p:spTgt spid="10251"/>
                                        </p:tgtEl>
                                      </p:cBhvr>
                                    </p:animEffect>
                                  </p:childTnLst>
                                </p:cTn>
                              </p:par>
                            </p:childTnLst>
                          </p:cTn>
                        </p:par>
                        <p:par>
                          <p:cTn id="8" fill="hold" nodeType="afterGroup">
                            <p:stCondLst>
                              <p:cond delay="500"/>
                            </p:stCondLst>
                            <p:childTnLst>
                              <p:par>
                                <p:cTn id="9" presetID="9" presetClass="entr" presetSubtype="0" fill="hold" nodeType="afterEffect">
                                  <p:stCondLst>
                                    <p:cond delay="1000"/>
                                  </p:stCondLst>
                                  <p:childTnLst>
                                    <p:set>
                                      <p:cBhvr>
                                        <p:cTn id="10" dur="1" fill="hold">
                                          <p:stCondLst>
                                            <p:cond delay="0"/>
                                          </p:stCondLst>
                                        </p:cTn>
                                        <p:tgtEl>
                                          <p:spTgt spid="10254"/>
                                        </p:tgtEl>
                                        <p:attrNameLst>
                                          <p:attrName>style.visibility</p:attrName>
                                        </p:attrNameLst>
                                      </p:cBhvr>
                                      <p:to>
                                        <p:strVal val="visible"/>
                                      </p:to>
                                    </p:set>
                                    <p:animEffect transition="in" filter="dissolve">
                                      <p:cBhvr>
                                        <p:cTn id="11" dur="500"/>
                                        <p:tgtEl>
                                          <p:spTgt spid="10254"/>
                                        </p:tgtEl>
                                      </p:cBhvr>
                                    </p:animEffect>
                                  </p:childTnLst>
                                </p:cTn>
                              </p:par>
                            </p:childTnLst>
                          </p:cTn>
                        </p:par>
                        <p:par>
                          <p:cTn id="12" fill="hold" nodeType="afterGroup">
                            <p:stCondLst>
                              <p:cond delay="2000"/>
                            </p:stCondLst>
                            <p:childTnLst>
                              <p:par>
                                <p:cTn id="13" presetID="9" presetClass="entr" presetSubtype="0" fill="hold" nodeType="afterEffect">
                                  <p:stCondLst>
                                    <p:cond delay="1000"/>
                                  </p:stCondLst>
                                  <p:childTnLst>
                                    <p:set>
                                      <p:cBhvr>
                                        <p:cTn id="14" dur="1" fill="hold">
                                          <p:stCondLst>
                                            <p:cond delay="0"/>
                                          </p:stCondLst>
                                        </p:cTn>
                                        <p:tgtEl>
                                          <p:spTgt spid="10257"/>
                                        </p:tgtEl>
                                        <p:attrNameLst>
                                          <p:attrName>style.visibility</p:attrName>
                                        </p:attrNameLst>
                                      </p:cBhvr>
                                      <p:to>
                                        <p:strVal val="visible"/>
                                      </p:to>
                                    </p:set>
                                    <p:animEffect transition="in" filter="dissolve">
                                      <p:cBhvr>
                                        <p:cTn id="15" dur="500"/>
                                        <p:tgtEl>
                                          <p:spTgt spid="10257"/>
                                        </p:tgtEl>
                                      </p:cBhvr>
                                    </p:animEffect>
                                  </p:childTnLst>
                                </p:cTn>
                              </p:par>
                            </p:childTnLst>
                          </p:cTn>
                        </p:par>
                        <p:par>
                          <p:cTn id="16" fill="hold" nodeType="afterGroup">
                            <p:stCondLst>
                              <p:cond delay="3500"/>
                            </p:stCondLst>
                            <p:childTnLst>
                              <p:par>
                                <p:cTn id="17" presetID="2" presetClass="entr" presetSubtype="4" fill="hold" grpId="0" nodeType="afterEffect">
                                  <p:stCondLst>
                                    <p:cond delay="1000"/>
                                  </p:stCondLst>
                                  <p:childTnLst>
                                    <p:set>
                                      <p:cBhvr>
                                        <p:cTn id="18" dur="1" fill="hold">
                                          <p:stCondLst>
                                            <p:cond delay="0"/>
                                          </p:stCondLst>
                                        </p:cTn>
                                        <p:tgtEl>
                                          <p:spTgt spid="10261"/>
                                        </p:tgtEl>
                                        <p:attrNameLst>
                                          <p:attrName>style.visibility</p:attrName>
                                        </p:attrNameLst>
                                      </p:cBhvr>
                                      <p:to>
                                        <p:strVal val="visible"/>
                                      </p:to>
                                    </p:set>
                                    <p:anim calcmode="lin" valueType="num">
                                      <p:cBhvr additive="base">
                                        <p:cTn id="19" dur="500" fill="hold"/>
                                        <p:tgtEl>
                                          <p:spTgt spid="10261"/>
                                        </p:tgtEl>
                                        <p:attrNameLst>
                                          <p:attrName>ppt_x</p:attrName>
                                        </p:attrNameLst>
                                      </p:cBhvr>
                                      <p:tavLst>
                                        <p:tav tm="0">
                                          <p:val>
                                            <p:strVal val="#ppt_x"/>
                                          </p:val>
                                        </p:tav>
                                        <p:tav tm="100000">
                                          <p:val>
                                            <p:strVal val="#ppt_x"/>
                                          </p:val>
                                        </p:tav>
                                      </p:tavLst>
                                    </p:anim>
                                    <p:anim calcmode="lin" valueType="num">
                                      <p:cBhvr additive="base">
                                        <p:cTn id="20" dur="500" fill="hold"/>
                                        <p:tgtEl>
                                          <p:spTgt spid="10261"/>
                                        </p:tgtEl>
                                        <p:attrNameLst>
                                          <p:attrName>ppt_y</p:attrName>
                                        </p:attrNameLst>
                                      </p:cBhvr>
                                      <p:tavLst>
                                        <p:tav tm="0">
                                          <p:val>
                                            <p:strVal val="1+#ppt_h/2"/>
                                          </p:val>
                                        </p:tav>
                                        <p:tav tm="100000">
                                          <p:val>
                                            <p:strVal val="#ppt_y"/>
                                          </p:val>
                                        </p:tav>
                                      </p:tavLst>
                                    </p:anim>
                                  </p:childTnLst>
                                </p:cTn>
                              </p:par>
                            </p:childTnLst>
                          </p:cTn>
                        </p:par>
                        <p:par>
                          <p:cTn id="21" fill="hold" nodeType="afterGroup">
                            <p:stCondLst>
                              <p:cond delay="5000"/>
                            </p:stCondLst>
                            <p:childTnLst>
                              <p:par>
                                <p:cTn id="22" presetID="9" presetClass="entr" presetSubtype="0" fill="hold" nodeType="afterEffect">
                                  <p:stCondLst>
                                    <p:cond delay="1000"/>
                                  </p:stCondLst>
                                  <p:childTnLst>
                                    <p:set>
                                      <p:cBhvr>
                                        <p:cTn id="23" dur="1" fill="hold">
                                          <p:stCondLst>
                                            <p:cond delay="0"/>
                                          </p:stCondLst>
                                        </p:cTn>
                                        <p:tgtEl>
                                          <p:spTgt spid="10258"/>
                                        </p:tgtEl>
                                        <p:attrNameLst>
                                          <p:attrName>style.visibility</p:attrName>
                                        </p:attrNameLst>
                                      </p:cBhvr>
                                      <p:to>
                                        <p:strVal val="visible"/>
                                      </p:to>
                                    </p:set>
                                    <p:animEffect transition="in" filter="dissolve">
                                      <p:cBhvr>
                                        <p:cTn id="24" dur="500"/>
                                        <p:tgtEl>
                                          <p:spTgt spid="10258"/>
                                        </p:tgtEl>
                                      </p:cBhvr>
                                    </p:animEffect>
                                  </p:childTnLst>
                                </p:cTn>
                              </p:par>
                            </p:childTnLst>
                          </p:cTn>
                        </p:par>
                        <p:par>
                          <p:cTn id="25" fill="hold" nodeType="afterGroup">
                            <p:stCondLst>
                              <p:cond delay="6500"/>
                            </p:stCondLst>
                            <p:childTnLst>
                              <p:par>
                                <p:cTn id="26" presetID="5" presetClass="entr" presetSubtype="10" fill="hold" grpId="0" nodeType="afterEffect">
                                  <p:stCondLst>
                                    <p:cond delay="1000"/>
                                  </p:stCondLst>
                                  <p:childTnLst>
                                    <p:set>
                                      <p:cBhvr>
                                        <p:cTn id="27" dur="1" fill="hold">
                                          <p:stCondLst>
                                            <p:cond delay="0"/>
                                          </p:stCondLst>
                                        </p:cTn>
                                        <p:tgtEl>
                                          <p:spTgt spid="10262"/>
                                        </p:tgtEl>
                                        <p:attrNameLst>
                                          <p:attrName>style.visibility</p:attrName>
                                        </p:attrNameLst>
                                      </p:cBhvr>
                                      <p:to>
                                        <p:strVal val="visible"/>
                                      </p:to>
                                    </p:set>
                                    <p:animEffect transition="in" filter="checkerboard(across)">
                                      <p:cBhvr>
                                        <p:cTn id="28" dur="500"/>
                                        <p:tgtEl>
                                          <p:spTgt spid="10262"/>
                                        </p:tgtEl>
                                      </p:cBhvr>
                                    </p:animEffect>
                                  </p:childTnLst>
                                </p:cTn>
                              </p:par>
                            </p:childTnLst>
                          </p:cTn>
                        </p:par>
                        <p:par>
                          <p:cTn id="29" fill="hold" nodeType="afterGroup">
                            <p:stCondLst>
                              <p:cond delay="8000"/>
                            </p:stCondLst>
                            <p:childTnLst>
                              <p:par>
                                <p:cTn id="30" presetID="9" presetClass="entr" presetSubtype="0" fill="hold" nodeType="afterEffect">
                                  <p:stCondLst>
                                    <p:cond delay="1000"/>
                                  </p:stCondLst>
                                  <p:childTnLst>
                                    <p:set>
                                      <p:cBhvr>
                                        <p:cTn id="31" dur="1" fill="hold">
                                          <p:stCondLst>
                                            <p:cond delay="0"/>
                                          </p:stCondLst>
                                        </p:cTn>
                                        <p:tgtEl>
                                          <p:spTgt spid="10259"/>
                                        </p:tgtEl>
                                        <p:attrNameLst>
                                          <p:attrName>style.visibility</p:attrName>
                                        </p:attrNameLst>
                                      </p:cBhvr>
                                      <p:to>
                                        <p:strVal val="visible"/>
                                      </p:to>
                                    </p:set>
                                    <p:animEffect transition="in" filter="dissolve">
                                      <p:cBhvr>
                                        <p:cTn id="32" dur="500"/>
                                        <p:tgtEl>
                                          <p:spTgt spid="10259"/>
                                        </p:tgtEl>
                                      </p:cBhvr>
                                    </p:animEffect>
                                  </p:childTnLst>
                                </p:cTn>
                              </p:par>
                            </p:childTnLst>
                          </p:cTn>
                        </p:par>
                        <p:par>
                          <p:cTn id="33" fill="hold" nodeType="afterGroup">
                            <p:stCondLst>
                              <p:cond delay="9500"/>
                            </p:stCondLst>
                            <p:childTnLst>
                              <p:par>
                                <p:cTn id="34" presetID="9" presetClass="entr" presetSubtype="0" fill="hold" nodeType="afterEffect">
                                  <p:stCondLst>
                                    <p:cond delay="1000"/>
                                  </p:stCondLst>
                                  <p:childTnLst>
                                    <p:set>
                                      <p:cBhvr>
                                        <p:cTn id="35" dur="1" fill="hold">
                                          <p:stCondLst>
                                            <p:cond delay="0"/>
                                          </p:stCondLst>
                                        </p:cTn>
                                        <p:tgtEl>
                                          <p:spTgt spid="10260"/>
                                        </p:tgtEl>
                                        <p:attrNameLst>
                                          <p:attrName>style.visibility</p:attrName>
                                        </p:attrNameLst>
                                      </p:cBhvr>
                                      <p:to>
                                        <p:strVal val="visible"/>
                                      </p:to>
                                    </p:set>
                                    <p:animEffect transition="in" filter="dissolve">
                                      <p:cBhvr>
                                        <p:cTn id="36" dur="500"/>
                                        <p:tgtEl>
                                          <p:spTgt spid="102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51" grpId="0" autoUpdateAnimBg="0"/>
      <p:bldP spid="10261" grpId="0" autoUpdateAnimBg="0"/>
      <p:bldP spid="10262" grpId="0"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698" name="Group 2">
            <a:extLst>
              <a:ext uri="{FF2B5EF4-FFF2-40B4-BE49-F238E27FC236}">
                <a16:creationId xmlns:a16="http://schemas.microsoft.com/office/drawing/2014/main" id="{04625E5D-5B72-48F8-BA0C-7E6465A658A4}"/>
              </a:ext>
            </a:extLst>
          </p:cNvPr>
          <p:cNvGrpSpPr>
            <a:grpSpLocks/>
          </p:cNvGrpSpPr>
          <p:nvPr/>
        </p:nvGrpSpPr>
        <p:grpSpPr bwMode="auto">
          <a:xfrm>
            <a:off x="1333500" y="723900"/>
            <a:ext cx="6477000" cy="5410200"/>
            <a:chOff x="864" y="720"/>
            <a:chExt cx="3888" cy="3264"/>
          </a:xfrm>
        </p:grpSpPr>
        <p:sp>
          <p:nvSpPr>
            <p:cNvPr id="29699" name="Rectangle 3">
              <a:extLst>
                <a:ext uri="{FF2B5EF4-FFF2-40B4-BE49-F238E27FC236}">
                  <a16:creationId xmlns:a16="http://schemas.microsoft.com/office/drawing/2014/main" id="{CE3F2D15-060D-4A17-A046-2C0564F7F4B7}"/>
                </a:ext>
              </a:extLst>
            </p:cNvPr>
            <p:cNvSpPr>
              <a:spLocks noChangeArrowheads="1"/>
            </p:cNvSpPr>
            <p:nvPr/>
          </p:nvSpPr>
          <p:spPr bwMode="auto">
            <a:xfrm>
              <a:off x="864" y="720"/>
              <a:ext cx="3888" cy="3264"/>
            </a:xfrm>
            <a:prstGeom prst="rect">
              <a:avLst/>
            </a:prstGeom>
            <a:solidFill>
              <a:srgbClr val="FFFF99"/>
            </a:solidFill>
            <a:ln w="381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0" name="Line 4">
              <a:extLst>
                <a:ext uri="{FF2B5EF4-FFF2-40B4-BE49-F238E27FC236}">
                  <a16:creationId xmlns:a16="http://schemas.microsoft.com/office/drawing/2014/main" id="{7B4FE3F8-EA8C-4302-BF9A-4028DBAA2090}"/>
                </a:ext>
              </a:extLst>
            </p:cNvPr>
            <p:cNvSpPr>
              <a:spLocks noChangeShapeType="1"/>
            </p:cNvSpPr>
            <p:nvPr/>
          </p:nvSpPr>
          <p:spPr bwMode="auto">
            <a:xfrm>
              <a:off x="2784" y="720"/>
              <a:ext cx="0" cy="3264"/>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1" name="Line 5">
              <a:extLst>
                <a:ext uri="{FF2B5EF4-FFF2-40B4-BE49-F238E27FC236}">
                  <a16:creationId xmlns:a16="http://schemas.microsoft.com/office/drawing/2014/main" id="{CE7023CF-354C-4BE4-AA92-509C1278B8D9}"/>
                </a:ext>
              </a:extLst>
            </p:cNvPr>
            <p:cNvSpPr>
              <a:spLocks noChangeShapeType="1"/>
            </p:cNvSpPr>
            <p:nvPr/>
          </p:nvSpPr>
          <p:spPr bwMode="auto">
            <a:xfrm flipV="1">
              <a:off x="864" y="2352"/>
              <a:ext cx="3888"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9702" name="Text Box 6">
            <a:extLst>
              <a:ext uri="{FF2B5EF4-FFF2-40B4-BE49-F238E27FC236}">
                <a16:creationId xmlns:a16="http://schemas.microsoft.com/office/drawing/2014/main" id="{EDB28817-BEC1-41EF-8905-1DDD8FB92DC4}"/>
              </a:ext>
            </a:extLst>
          </p:cNvPr>
          <p:cNvSpPr txBox="1">
            <a:spLocks noChangeArrowheads="1"/>
          </p:cNvSpPr>
          <p:nvPr/>
        </p:nvSpPr>
        <p:spPr bwMode="auto">
          <a:xfrm>
            <a:off x="1676400" y="2057400"/>
            <a:ext cx="22860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Unconsciously Incompetent</a:t>
            </a:r>
          </a:p>
        </p:txBody>
      </p:sp>
      <p:sp>
        <p:nvSpPr>
          <p:cNvPr id="29703" name="Text Box 7">
            <a:extLst>
              <a:ext uri="{FF2B5EF4-FFF2-40B4-BE49-F238E27FC236}">
                <a16:creationId xmlns:a16="http://schemas.microsoft.com/office/drawing/2014/main" id="{67A34EC0-3A1D-4094-9D05-74A2D26B34B3}"/>
              </a:ext>
            </a:extLst>
          </p:cNvPr>
          <p:cNvSpPr txBox="1">
            <a:spLocks noChangeArrowheads="1"/>
          </p:cNvSpPr>
          <p:nvPr/>
        </p:nvSpPr>
        <p:spPr bwMode="auto">
          <a:xfrm>
            <a:off x="4876800" y="2133600"/>
            <a:ext cx="22860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Consciously Incompetent</a:t>
            </a:r>
          </a:p>
        </p:txBody>
      </p:sp>
      <p:sp>
        <p:nvSpPr>
          <p:cNvPr id="29704" name="Text Box 8">
            <a:extLst>
              <a:ext uri="{FF2B5EF4-FFF2-40B4-BE49-F238E27FC236}">
                <a16:creationId xmlns:a16="http://schemas.microsoft.com/office/drawing/2014/main" id="{E2B38F16-59CA-4807-92DF-349F4CBF2F75}"/>
              </a:ext>
            </a:extLst>
          </p:cNvPr>
          <p:cNvSpPr txBox="1">
            <a:spLocks noChangeArrowheads="1"/>
          </p:cNvSpPr>
          <p:nvPr/>
        </p:nvSpPr>
        <p:spPr bwMode="auto">
          <a:xfrm>
            <a:off x="1905000" y="4495800"/>
            <a:ext cx="22860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Unconsciously Competent</a:t>
            </a:r>
          </a:p>
        </p:txBody>
      </p:sp>
      <p:sp>
        <p:nvSpPr>
          <p:cNvPr id="29705" name="Text Box 9">
            <a:extLst>
              <a:ext uri="{FF2B5EF4-FFF2-40B4-BE49-F238E27FC236}">
                <a16:creationId xmlns:a16="http://schemas.microsoft.com/office/drawing/2014/main" id="{234A71BD-94F4-4CAC-B7EE-FF6511E25C6D}"/>
              </a:ext>
            </a:extLst>
          </p:cNvPr>
          <p:cNvSpPr txBox="1">
            <a:spLocks noChangeArrowheads="1"/>
          </p:cNvSpPr>
          <p:nvPr/>
        </p:nvSpPr>
        <p:spPr bwMode="auto">
          <a:xfrm>
            <a:off x="4800600" y="4495800"/>
            <a:ext cx="22860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Consciously Competent</a:t>
            </a:r>
          </a:p>
        </p:txBody>
      </p:sp>
      <p:sp>
        <p:nvSpPr>
          <p:cNvPr id="29706" name="Text Box 10">
            <a:extLst>
              <a:ext uri="{FF2B5EF4-FFF2-40B4-BE49-F238E27FC236}">
                <a16:creationId xmlns:a16="http://schemas.microsoft.com/office/drawing/2014/main" id="{3979CB4D-8664-442A-AFA7-179B9B93FAF4}"/>
              </a:ext>
            </a:extLst>
          </p:cNvPr>
          <p:cNvSpPr txBox="1">
            <a:spLocks noChangeArrowheads="1"/>
          </p:cNvSpPr>
          <p:nvPr/>
        </p:nvSpPr>
        <p:spPr bwMode="auto">
          <a:xfrm>
            <a:off x="1295400" y="228600"/>
            <a:ext cx="6477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dirty="0">
                <a:solidFill>
                  <a:srgbClr val="FF0000"/>
                </a:solidFill>
              </a:rPr>
              <a:t>CONSCIOUS COMPETENCE MODEL (Burch, 1970)</a:t>
            </a:r>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dissolve">
                                      <p:cBhvr>
                                        <p:cTn id="7" dur="500"/>
                                        <p:tgtEl>
                                          <p:spTgt spid="296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0DE3BEC-1748-47B5-804C-F6DE19228C25}"/>
              </a:ext>
            </a:extLst>
          </p:cNvPr>
          <p:cNvSpPr>
            <a:spLocks noGrp="1" noChangeArrowheads="1"/>
          </p:cNvSpPr>
          <p:nvPr>
            <p:ph type="title"/>
          </p:nvPr>
        </p:nvSpPr>
        <p:spPr/>
        <p:txBody>
          <a:bodyPr/>
          <a:lstStyle/>
          <a:p>
            <a:r>
              <a:rPr lang="en-GB" altLang="en-US"/>
              <a:t>Personal Iceberg</a:t>
            </a:r>
          </a:p>
        </p:txBody>
      </p:sp>
      <p:sp>
        <p:nvSpPr>
          <p:cNvPr id="19460" name="Rectangle 2">
            <a:extLst>
              <a:ext uri="{FF2B5EF4-FFF2-40B4-BE49-F238E27FC236}">
                <a16:creationId xmlns:a16="http://schemas.microsoft.com/office/drawing/2014/main" id="{2DE8BE0D-8D14-4750-AB5E-92F733515CDF}"/>
              </a:ext>
            </a:extLst>
          </p:cNvPr>
          <p:cNvSpPr>
            <a:spLocks noGrp="1" noChangeArrowheads="1"/>
          </p:cNvSpPr>
          <p:nvPr>
            <p:ph type="body" idx="1"/>
          </p:nvPr>
        </p:nvSpPr>
        <p:spPr>
          <a:xfrm>
            <a:off x="323850" y="765175"/>
            <a:ext cx="8229600" cy="5256213"/>
          </a:xfrm>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ltLang="en-US"/>
          </a:p>
          <a:p>
            <a:pPr algn="ctr"/>
            <a:endParaRPr lang="en-US" altLang="en-US"/>
          </a:p>
        </p:txBody>
      </p:sp>
      <p:sp>
        <p:nvSpPr>
          <p:cNvPr id="19461" name="Freeform 66">
            <a:extLst>
              <a:ext uri="{FF2B5EF4-FFF2-40B4-BE49-F238E27FC236}">
                <a16:creationId xmlns:a16="http://schemas.microsoft.com/office/drawing/2014/main" id="{032A0E1D-59A7-4466-B943-41FCE64FCBCE}"/>
              </a:ext>
            </a:extLst>
          </p:cNvPr>
          <p:cNvSpPr>
            <a:spLocks/>
          </p:cNvSpPr>
          <p:nvPr/>
        </p:nvSpPr>
        <p:spPr bwMode="auto">
          <a:xfrm>
            <a:off x="684213" y="1268413"/>
            <a:ext cx="6761162" cy="4700587"/>
          </a:xfrm>
          <a:custGeom>
            <a:avLst/>
            <a:gdLst>
              <a:gd name="T0" fmla="*/ 2147483647 w 3194"/>
              <a:gd name="T1" fmla="*/ 2147483647 h 3948"/>
              <a:gd name="T2" fmla="*/ 2147483647 w 3194"/>
              <a:gd name="T3" fmla="*/ 2147483647 h 3948"/>
              <a:gd name="T4" fmla="*/ 2147483647 w 3194"/>
              <a:gd name="T5" fmla="*/ 2147483647 h 3948"/>
              <a:gd name="T6" fmla="*/ 2147483647 w 3194"/>
              <a:gd name="T7" fmla="*/ 2147483647 h 3948"/>
              <a:gd name="T8" fmla="*/ 2147483647 w 3194"/>
              <a:gd name="T9" fmla="*/ 2147483647 h 3948"/>
              <a:gd name="T10" fmla="*/ 2147483647 w 3194"/>
              <a:gd name="T11" fmla="*/ 2147483647 h 3948"/>
              <a:gd name="T12" fmla="*/ 2147483647 w 3194"/>
              <a:gd name="T13" fmla="*/ 2147483647 h 3948"/>
              <a:gd name="T14" fmla="*/ 2147483647 w 3194"/>
              <a:gd name="T15" fmla="*/ 2147483647 h 3948"/>
              <a:gd name="T16" fmla="*/ 2147483647 w 3194"/>
              <a:gd name="T17" fmla="*/ 2147483647 h 3948"/>
              <a:gd name="T18" fmla="*/ 2147483647 w 3194"/>
              <a:gd name="T19" fmla="*/ 2147483647 h 3948"/>
              <a:gd name="T20" fmla="*/ 2147483647 w 3194"/>
              <a:gd name="T21" fmla="*/ 2147483647 h 3948"/>
              <a:gd name="T22" fmla="*/ 2147483647 w 3194"/>
              <a:gd name="T23" fmla="*/ 2147483647 h 3948"/>
              <a:gd name="T24" fmla="*/ 2147483647 w 3194"/>
              <a:gd name="T25" fmla="*/ 2147483647 h 3948"/>
              <a:gd name="T26" fmla="*/ 2147483647 w 3194"/>
              <a:gd name="T27" fmla="*/ 2147483647 h 3948"/>
              <a:gd name="T28" fmla="*/ 2147483647 w 3194"/>
              <a:gd name="T29" fmla="*/ 2147483647 h 3948"/>
              <a:gd name="T30" fmla="*/ 2147483647 w 3194"/>
              <a:gd name="T31" fmla="*/ 2147483647 h 3948"/>
              <a:gd name="T32" fmla="*/ 2147483647 w 3194"/>
              <a:gd name="T33" fmla="*/ 2147483647 h 3948"/>
              <a:gd name="T34" fmla="*/ 2147483647 w 3194"/>
              <a:gd name="T35" fmla="*/ 2147483647 h 3948"/>
              <a:gd name="T36" fmla="*/ 2147483647 w 3194"/>
              <a:gd name="T37" fmla="*/ 2147483647 h 3948"/>
              <a:gd name="T38" fmla="*/ 2147483647 w 3194"/>
              <a:gd name="T39" fmla="*/ 2147483647 h 3948"/>
              <a:gd name="T40" fmla="*/ 2147483647 w 3194"/>
              <a:gd name="T41" fmla="*/ 2147483647 h 3948"/>
              <a:gd name="T42" fmla="*/ 2147483647 w 3194"/>
              <a:gd name="T43" fmla="*/ 2147483647 h 3948"/>
              <a:gd name="T44" fmla="*/ 2147483647 w 3194"/>
              <a:gd name="T45" fmla="*/ 2147483647 h 3948"/>
              <a:gd name="T46" fmla="*/ 2147483647 w 3194"/>
              <a:gd name="T47" fmla="*/ 2147483647 h 3948"/>
              <a:gd name="T48" fmla="*/ 2147483647 w 3194"/>
              <a:gd name="T49" fmla="*/ 2147483647 h 3948"/>
              <a:gd name="T50" fmla="*/ 2147483647 w 3194"/>
              <a:gd name="T51" fmla="*/ 2147483647 h 3948"/>
              <a:gd name="T52" fmla="*/ 2147483647 w 3194"/>
              <a:gd name="T53" fmla="*/ 2147483647 h 3948"/>
              <a:gd name="T54" fmla="*/ 2147483647 w 3194"/>
              <a:gd name="T55" fmla="*/ 0 h 3948"/>
              <a:gd name="T56" fmla="*/ 2147483647 w 3194"/>
              <a:gd name="T57" fmla="*/ 2147483647 h 3948"/>
              <a:gd name="T58" fmla="*/ 2147483647 w 3194"/>
              <a:gd name="T59" fmla="*/ 2147483647 h 3948"/>
              <a:gd name="T60" fmla="*/ 2147483647 w 3194"/>
              <a:gd name="T61" fmla="*/ 2147483647 h 3948"/>
              <a:gd name="T62" fmla="*/ 2147483647 w 3194"/>
              <a:gd name="T63" fmla="*/ 2147483647 h 3948"/>
              <a:gd name="T64" fmla="*/ 2147483647 w 3194"/>
              <a:gd name="T65" fmla="*/ 2147483647 h 3948"/>
              <a:gd name="T66" fmla="*/ 2147483647 w 3194"/>
              <a:gd name="T67" fmla="*/ 2147483647 h 3948"/>
              <a:gd name="T68" fmla="*/ 2147483647 w 3194"/>
              <a:gd name="T69" fmla="*/ 2147483647 h 3948"/>
              <a:gd name="T70" fmla="*/ 2147483647 w 3194"/>
              <a:gd name="T71" fmla="*/ 2147483647 h 3948"/>
              <a:gd name="T72" fmla="*/ 2147483647 w 3194"/>
              <a:gd name="T73" fmla="*/ 2147483647 h 3948"/>
              <a:gd name="T74" fmla="*/ 2147483647 w 3194"/>
              <a:gd name="T75" fmla="*/ 2147483647 h 3948"/>
              <a:gd name="T76" fmla="*/ 2147483647 w 3194"/>
              <a:gd name="T77" fmla="*/ 2147483647 h 3948"/>
              <a:gd name="T78" fmla="*/ 2147483647 w 3194"/>
              <a:gd name="T79" fmla="*/ 2147483647 h 3948"/>
              <a:gd name="T80" fmla="*/ 2147483647 w 3194"/>
              <a:gd name="T81" fmla="*/ 2147483647 h 3948"/>
              <a:gd name="T82" fmla="*/ 2147483647 w 3194"/>
              <a:gd name="T83" fmla="*/ 2147483647 h 3948"/>
              <a:gd name="T84" fmla="*/ 2147483647 w 3194"/>
              <a:gd name="T85" fmla="*/ 2147483647 h 3948"/>
              <a:gd name="T86" fmla="*/ 2147483647 w 3194"/>
              <a:gd name="T87" fmla="*/ 2147483647 h 3948"/>
              <a:gd name="T88" fmla="*/ 2147483647 w 3194"/>
              <a:gd name="T89" fmla="*/ 2147483647 h 3948"/>
              <a:gd name="T90" fmla="*/ 2147483647 w 3194"/>
              <a:gd name="T91" fmla="*/ 2147483647 h 3948"/>
              <a:gd name="T92" fmla="*/ 2147483647 w 3194"/>
              <a:gd name="T93" fmla="*/ 2147483647 h 3948"/>
              <a:gd name="T94" fmla="*/ 2147483647 w 3194"/>
              <a:gd name="T95" fmla="*/ 2147483647 h 3948"/>
              <a:gd name="T96" fmla="*/ 2147483647 w 3194"/>
              <a:gd name="T97" fmla="*/ 2147483647 h 3948"/>
              <a:gd name="T98" fmla="*/ 2147483647 w 3194"/>
              <a:gd name="T99" fmla="*/ 2147483647 h 3948"/>
              <a:gd name="T100" fmla="*/ 2147483647 w 3194"/>
              <a:gd name="T101" fmla="*/ 2147483647 h 3948"/>
              <a:gd name="T102" fmla="*/ 2147483647 w 3194"/>
              <a:gd name="T103" fmla="*/ 2147483647 h 3948"/>
              <a:gd name="T104" fmla="*/ 2147483647 w 3194"/>
              <a:gd name="T105" fmla="*/ 2147483647 h 3948"/>
              <a:gd name="T106" fmla="*/ 2147483647 w 3194"/>
              <a:gd name="T107" fmla="*/ 2147483647 h 3948"/>
              <a:gd name="T108" fmla="*/ 2147483647 w 3194"/>
              <a:gd name="T109" fmla="*/ 2147483647 h 3948"/>
              <a:gd name="T110" fmla="*/ 2147483647 w 3194"/>
              <a:gd name="T111" fmla="*/ 2147483647 h 3948"/>
              <a:gd name="T112" fmla="*/ 2147483647 w 3194"/>
              <a:gd name="T113" fmla="*/ 2147483647 h 3948"/>
              <a:gd name="T114" fmla="*/ 2147483647 w 3194"/>
              <a:gd name="T115" fmla="*/ 2147483647 h 3948"/>
              <a:gd name="T116" fmla="*/ 2147483647 w 3194"/>
              <a:gd name="T117" fmla="*/ 2147483647 h 394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194"/>
              <a:gd name="T178" fmla="*/ 0 h 3948"/>
              <a:gd name="T179" fmla="*/ 3194 w 3194"/>
              <a:gd name="T180" fmla="*/ 3948 h 394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194" h="3948">
                <a:moveTo>
                  <a:pt x="154" y="3948"/>
                </a:moveTo>
                <a:cubicBezTo>
                  <a:pt x="161" y="3470"/>
                  <a:pt x="0" y="3315"/>
                  <a:pt x="342" y="3205"/>
                </a:cubicBezTo>
                <a:cubicBezTo>
                  <a:pt x="363" y="3191"/>
                  <a:pt x="391" y="3184"/>
                  <a:pt x="405" y="3163"/>
                </a:cubicBezTo>
                <a:cubicBezTo>
                  <a:pt x="412" y="3153"/>
                  <a:pt x="416" y="3140"/>
                  <a:pt x="426" y="3132"/>
                </a:cubicBezTo>
                <a:cubicBezTo>
                  <a:pt x="444" y="3117"/>
                  <a:pt x="469" y="3113"/>
                  <a:pt x="489" y="3100"/>
                </a:cubicBezTo>
                <a:cubicBezTo>
                  <a:pt x="539" y="2945"/>
                  <a:pt x="508" y="2828"/>
                  <a:pt x="499" y="2639"/>
                </a:cubicBezTo>
                <a:cubicBezTo>
                  <a:pt x="495" y="2548"/>
                  <a:pt x="472" y="2461"/>
                  <a:pt x="395" y="2409"/>
                </a:cubicBezTo>
                <a:cubicBezTo>
                  <a:pt x="388" y="2388"/>
                  <a:pt x="381" y="2367"/>
                  <a:pt x="374" y="2346"/>
                </a:cubicBezTo>
                <a:cubicBezTo>
                  <a:pt x="370" y="2336"/>
                  <a:pt x="363" y="2315"/>
                  <a:pt x="363" y="2315"/>
                </a:cubicBezTo>
                <a:cubicBezTo>
                  <a:pt x="365" y="2177"/>
                  <a:pt x="279" y="1759"/>
                  <a:pt x="416" y="1550"/>
                </a:cubicBezTo>
                <a:cubicBezTo>
                  <a:pt x="450" y="1444"/>
                  <a:pt x="396" y="1602"/>
                  <a:pt x="447" y="1487"/>
                </a:cubicBezTo>
                <a:cubicBezTo>
                  <a:pt x="471" y="1432"/>
                  <a:pt x="475" y="1387"/>
                  <a:pt x="489" y="1330"/>
                </a:cubicBezTo>
                <a:cubicBezTo>
                  <a:pt x="494" y="1309"/>
                  <a:pt x="498" y="1285"/>
                  <a:pt x="510" y="1267"/>
                </a:cubicBezTo>
                <a:cubicBezTo>
                  <a:pt x="524" y="1246"/>
                  <a:pt x="552" y="1205"/>
                  <a:pt x="552" y="1205"/>
                </a:cubicBezTo>
                <a:cubicBezTo>
                  <a:pt x="581" y="1113"/>
                  <a:pt x="544" y="992"/>
                  <a:pt x="583" y="911"/>
                </a:cubicBezTo>
                <a:cubicBezTo>
                  <a:pt x="591" y="894"/>
                  <a:pt x="631" y="885"/>
                  <a:pt x="646" y="880"/>
                </a:cubicBezTo>
                <a:cubicBezTo>
                  <a:pt x="667" y="866"/>
                  <a:pt x="688" y="852"/>
                  <a:pt x="709" y="838"/>
                </a:cubicBezTo>
                <a:cubicBezTo>
                  <a:pt x="718" y="832"/>
                  <a:pt x="716" y="817"/>
                  <a:pt x="719" y="807"/>
                </a:cubicBezTo>
                <a:cubicBezTo>
                  <a:pt x="731" y="764"/>
                  <a:pt x="743" y="732"/>
                  <a:pt x="761" y="691"/>
                </a:cubicBezTo>
                <a:cubicBezTo>
                  <a:pt x="785" y="637"/>
                  <a:pt x="764" y="597"/>
                  <a:pt x="824" y="576"/>
                </a:cubicBezTo>
                <a:cubicBezTo>
                  <a:pt x="831" y="566"/>
                  <a:pt x="840" y="556"/>
                  <a:pt x="845" y="545"/>
                </a:cubicBezTo>
                <a:cubicBezTo>
                  <a:pt x="851" y="532"/>
                  <a:pt x="848" y="516"/>
                  <a:pt x="855" y="503"/>
                </a:cubicBezTo>
                <a:cubicBezTo>
                  <a:pt x="903" y="419"/>
                  <a:pt x="1044" y="393"/>
                  <a:pt x="1128" y="367"/>
                </a:cubicBezTo>
                <a:cubicBezTo>
                  <a:pt x="1172" y="337"/>
                  <a:pt x="1227" y="288"/>
                  <a:pt x="1285" y="283"/>
                </a:cubicBezTo>
                <a:cubicBezTo>
                  <a:pt x="1351" y="277"/>
                  <a:pt x="1418" y="276"/>
                  <a:pt x="1484" y="272"/>
                </a:cubicBezTo>
                <a:cubicBezTo>
                  <a:pt x="1544" y="253"/>
                  <a:pt x="1567" y="182"/>
                  <a:pt x="1620" y="147"/>
                </a:cubicBezTo>
                <a:cubicBezTo>
                  <a:pt x="1653" y="97"/>
                  <a:pt x="1660" y="123"/>
                  <a:pt x="1693" y="73"/>
                </a:cubicBezTo>
                <a:cubicBezTo>
                  <a:pt x="1708" y="17"/>
                  <a:pt x="1713" y="19"/>
                  <a:pt x="1766" y="0"/>
                </a:cubicBezTo>
                <a:cubicBezTo>
                  <a:pt x="1824" y="8"/>
                  <a:pt x="1879" y="13"/>
                  <a:pt x="1934" y="32"/>
                </a:cubicBezTo>
                <a:cubicBezTo>
                  <a:pt x="1941" y="42"/>
                  <a:pt x="1946" y="55"/>
                  <a:pt x="1955" y="63"/>
                </a:cubicBezTo>
                <a:cubicBezTo>
                  <a:pt x="1974" y="80"/>
                  <a:pt x="2018" y="105"/>
                  <a:pt x="2018" y="105"/>
                </a:cubicBezTo>
                <a:cubicBezTo>
                  <a:pt x="2042" y="178"/>
                  <a:pt x="2018" y="161"/>
                  <a:pt x="2070" y="178"/>
                </a:cubicBezTo>
                <a:cubicBezTo>
                  <a:pt x="2152" y="233"/>
                  <a:pt x="2225" y="247"/>
                  <a:pt x="2322" y="262"/>
                </a:cubicBezTo>
                <a:cubicBezTo>
                  <a:pt x="2332" y="265"/>
                  <a:pt x="2345" y="264"/>
                  <a:pt x="2353" y="272"/>
                </a:cubicBezTo>
                <a:cubicBezTo>
                  <a:pt x="2371" y="290"/>
                  <a:pt x="2395" y="335"/>
                  <a:pt x="2395" y="335"/>
                </a:cubicBezTo>
                <a:cubicBezTo>
                  <a:pt x="2429" y="444"/>
                  <a:pt x="2426" y="565"/>
                  <a:pt x="2510" y="649"/>
                </a:cubicBezTo>
                <a:cubicBezTo>
                  <a:pt x="2531" y="710"/>
                  <a:pt x="2579" y="784"/>
                  <a:pt x="2615" y="838"/>
                </a:cubicBezTo>
                <a:cubicBezTo>
                  <a:pt x="2622" y="848"/>
                  <a:pt x="2629" y="859"/>
                  <a:pt x="2636" y="869"/>
                </a:cubicBezTo>
                <a:cubicBezTo>
                  <a:pt x="2643" y="880"/>
                  <a:pt x="2650" y="890"/>
                  <a:pt x="2657" y="901"/>
                </a:cubicBezTo>
                <a:cubicBezTo>
                  <a:pt x="2664" y="911"/>
                  <a:pt x="2678" y="932"/>
                  <a:pt x="2678" y="932"/>
                </a:cubicBezTo>
                <a:cubicBezTo>
                  <a:pt x="2741" y="1199"/>
                  <a:pt x="2551" y="1569"/>
                  <a:pt x="2709" y="1760"/>
                </a:cubicBezTo>
                <a:cubicBezTo>
                  <a:pt x="2720" y="1773"/>
                  <a:pt x="2739" y="1779"/>
                  <a:pt x="2751" y="1791"/>
                </a:cubicBezTo>
                <a:cubicBezTo>
                  <a:pt x="2792" y="1832"/>
                  <a:pt x="2817" y="1884"/>
                  <a:pt x="2866" y="1917"/>
                </a:cubicBezTo>
                <a:cubicBezTo>
                  <a:pt x="2886" y="2012"/>
                  <a:pt x="2901" y="2121"/>
                  <a:pt x="2939" y="2210"/>
                </a:cubicBezTo>
                <a:cubicBezTo>
                  <a:pt x="2944" y="2221"/>
                  <a:pt x="2954" y="2230"/>
                  <a:pt x="2960" y="2241"/>
                </a:cubicBezTo>
                <a:cubicBezTo>
                  <a:pt x="2965" y="2251"/>
                  <a:pt x="2967" y="2262"/>
                  <a:pt x="2971" y="2273"/>
                </a:cubicBezTo>
                <a:cubicBezTo>
                  <a:pt x="2969" y="2324"/>
                  <a:pt x="3017" y="2535"/>
                  <a:pt x="2918" y="2566"/>
                </a:cubicBezTo>
                <a:cubicBezTo>
                  <a:pt x="2897" y="2580"/>
                  <a:pt x="2877" y="2594"/>
                  <a:pt x="2856" y="2608"/>
                </a:cubicBezTo>
                <a:cubicBezTo>
                  <a:pt x="2845" y="2615"/>
                  <a:pt x="2835" y="2622"/>
                  <a:pt x="2824" y="2629"/>
                </a:cubicBezTo>
                <a:cubicBezTo>
                  <a:pt x="2814" y="2636"/>
                  <a:pt x="2793" y="2650"/>
                  <a:pt x="2793" y="2650"/>
                </a:cubicBezTo>
                <a:cubicBezTo>
                  <a:pt x="2769" y="2685"/>
                  <a:pt x="2761" y="2713"/>
                  <a:pt x="2751" y="2754"/>
                </a:cubicBezTo>
                <a:cubicBezTo>
                  <a:pt x="2754" y="2848"/>
                  <a:pt x="2745" y="2944"/>
                  <a:pt x="2761" y="3037"/>
                </a:cubicBezTo>
                <a:cubicBezTo>
                  <a:pt x="2764" y="3051"/>
                  <a:pt x="2790" y="3042"/>
                  <a:pt x="2803" y="3048"/>
                </a:cubicBezTo>
                <a:cubicBezTo>
                  <a:pt x="2819" y="3056"/>
                  <a:pt x="2832" y="3067"/>
                  <a:pt x="2845" y="3079"/>
                </a:cubicBezTo>
                <a:cubicBezTo>
                  <a:pt x="2965" y="3187"/>
                  <a:pt x="2850" y="3103"/>
                  <a:pt x="2971" y="3184"/>
                </a:cubicBezTo>
                <a:cubicBezTo>
                  <a:pt x="2981" y="3191"/>
                  <a:pt x="3002" y="3205"/>
                  <a:pt x="3002" y="3205"/>
                </a:cubicBezTo>
                <a:cubicBezTo>
                  <a:pt x="3006" y="3393"/>
                  <a:pt x="3006" y="3582"/>
                  <a:pt x="3013" y="3770"/>
                </a:cubicBezTo>
                <a:cubicBezTo>
                  <a:pt x="3015" y="3830"/>
                  <a:pt x="3117" y="3852"/>
                  <a:pt x="3159" y="3865"/>
                </a:cubicBezTo>
                <a:cubicBezTo>
                  <a:pt x="3194" y="3876"/>
                  <a:pt x="3191" y="3864"/>
                  <a:pt x="3191" y="3886"/>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a:p>
        </p:txBody>
      </p:sp>
      <p:sp>
        <p:nvSpPr>
          <p:cNvPr id="19462" name="Text Box 53">
            <a:extLst>
              <a:ext uri="{FF2B5EF4-FFF2-40B4-BE49-F238E27FC236}">
                <a16:creationId xmlns:a16="http://schemas.microsoft.com/office/drawing/2014/main" id="{96F3A4FE-78C0-4D80-97E2-41DBA9F1AAAB}"/>
              </a:ext>
            </a:extLst>
          </p:cNvPr>
          <p:cNvSpPr txBox="1">
            <a:spLocks noChangeArrowheads="1"/>
          </p:cNvSpPr>
          <p:nvPr/>
        </p:nvSpPr>
        <p:spPr bwMode="auto">
          <a:xfrm>
            <a:off x="539750" y="1844675"/>
            <a:ext cx="1219200" cy="3603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b="1">
                <a:latin typeface="Comic Sans MS" panose="030F0702030302020204" pitchFamily="66" charset="0"/>
                <a:ea typeface="Times New Roman" panose="02020603050405020304" pitchFamily="18" charset="0"/>
                <a:cs typeface="Tahoma" panose="020B0604030504040204" pitchFamily="34" charset="0"/>
              </a:rPr>
              <a:t>Seen</a:t>
            </a:r>
          </a:p>
        </p:txBody>
      </p:sp>
      <p:sp>
        <p:nvSpPr>
          <p:cNvPr id="19463" name="Text Box 48">
            <a:extLst>
              <a:ext uri="{FF2B5EF4-FFF2-40B4-BE49-F238E27FC236}">
                <a16:creationId xmlns:a16="http://schemas.microsoft.com/office/drawing/2014/main" id="{2D89404D-0500-4B36-97D3-B7E99040742B}"/>
              </a:ext>
            </a:extLst>
          </p:cNvPr>
          <p:cNvSpPr txBox="1">
            <a:spLocks noChangeArrowheads="1"/>
          </p:cNvSpPr>
          <p:nvPr/>
        </p:nvSpPr>
        <p:spPr bwMode="auto">
          <a:xfrm>
            <a:off x="347663" y="4618038"/>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latin typeface="Comic Sans MS" panose="030F0702030302020204" pitchFamily="66" charset="0"/>
                <a:ea typeface="Times New Roman" panose="02020603050405020304" pitchFamily="18" charset="0"/>
                <a:cs typeface="Tahoma" panose="020B0604030504040204" pitchFamily="34" charset="0"/>
              </a:rPr>
              <a:t>Unseen</a:t>
            </a:r>
            <a:endParaRPr lang="en-GB" altLang="en-US">
              <a:latin typeface="Comic Sans MS" panose="030F0702030302020204" pitchFamily="66" charset="0"/>
              <a:ea typeface="Times New Roman" panose="02020603050405020304" pitchFamily="18" charset="0"/>
              <a:cs typeface="Tahoma" panose="020B0604030504040204" pitchFamily="34" charset="0"/>
            </a:endParaRPr>
          </a:p>
        </p:txBody>
      </p:sp>
      <p:sp>
        <p:nvSpPr>
          <p:cNvPr id="19464" name="Text Box 52">
            <a:extLst>
              <a:ext uri="{FF2B5EF4-FFF2-40B4-BE49-F238E27FC236}">
                <a16:creationId xmlns:a16="http://schemas.microsoft.com/office/drawing/2014/main" id="{7C66EDA1-E24F-4D9A-B5DF-EC00FF314692}"/>
              </a:ext>
            </a:extLst>
          </p:cNvPr>
          <p:cNvSpPr txBox="1">
            <a:spLocks noChangeArrowheads="1"/>
          </p:cNvSpPr>
          <p:nvPr/>
        </p:nvSpPr>
        <p:spPr bwMode="auto">
          <a:xfrm>
            <a:off x="6805613" y="1773238"/>
            <a:ext cx="1981200" cy="5762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600" b="1">
                <a:latin typeface="Comic Sans MS" panose="030F0702030302020204" pitchFamily="66" charset="0"/>
                <a:ea typeface="Times New Roman" panose="02020603050405020304" pitchFamily="18" charset="0"/>
                <a:cs typeface="Tahoma" panose="020B0604030504040204" pitchFamily="34" charset="0"/>
              </a:rPr>
              <a:t>Limiting or Empowering</a:t>
            </a:r>
            <a:endParaRPr lang="en-GB" altLang="en-US">
              <a:latin typeface="Comic Sans MS" panose="030F0702030302020204" pitchFamily="66" charset="0"/>
              <a:ea typeface="Times New Roman" panose="02020603050405020304" pitchFamily="18" charset="0"/>
              <a:cs typeface="Tahoma" panose="020B0604030504040204" pitchFamily="34" charset="0"/>
            </a:endParaRPr>
          </a:p>
        </p:txBody>
      </p:sp>
      <p:sp>
        <p:nvSpPr>
          <p:cNvPr id="19465" name="Text Box 44">
            <a:extLst>
              <a:ext uri="{FF2B5EF4-FFF2-40B4-BE49-F238E27FC236}">
                <a16:creationId xmlns:a16="http://schemas.microsoft.com/office/drawing/2014/main" id="{8D40B2F7-949F-4DC8-B806-2C7C8ABCF758}"/>
              </a:ext>
            </a:extLst>
          </p:cNvPr>
          <p:cNvSpPr txBox="1">
            <a:spLocks noChangeArrowheads="1"/>
          </p:cNvSpPr>
          <p:nvPr/>
        </p:nvSpPr>
        <p:spPr bwMode="auto">
          <a:xfrm>
            <a:off x="7234238" y="4508500"/>
            <a:ext cx="1409700" cy="5143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latin typeface="Comic Sans MS" panose="030F0702030302020204" pitchFamily="66" charset="0"/>
                <a:ea typeface="Times New Roman" panose="02020603050405020304" pitchFamily="18" charset="0"/>
                <a:cs typeface="Tahoma" panose="020B0604030504040204" pitchFamily="34" charset="0"/>
              </a:rPr>
              <a:t>Limiting or Empowering</a:t>
            </a:r>
            <a:endParaRPr lang="en-GB" altLang="en-US">
              <a:latin typeface="Comic Sans MS" panose="030F0702030302020204" pitchFamily="66" charset="0"/>
              <a:ea typeface="Times New Roman" panose="02020603050405020304" pitchFamily="18" charset="0"/>
              <a:cs typeface="Tahoma" panose="020B0604030504040204" pitchFamily="34" charset="0"/>
            </a:endParaRPr>
          </a:p>
        </p:txBody>
      </p:sp>
      <p:sp>
        <p:nvSpPr>
          <p:cNvPr id="19466" name="Freeform 68">
            <a:extLst>
              <a:ext uri="{FF2B5EF4-FFF2-40B4-BE49-F238E27FC236}">
                <a16:creationId xmlns:a16="http://schemas.microsoft.com/office/drawing/2014/main" id="{F8B95ADC-F178-4194-9A39-409DE01B5A00}"/>
              </a:ext>
            </a:extLst>
          </p:cNvPr>
          <p:cNvSpPr>
            <a:spLocks/>
          </p:cNvSpPr>
          <p:nvPr/>
        </p:nvSpPr>
        <p:spPr bwMode="auto">
          <a:xfrm>
            <a:off x="611188" y="3068638"/>
            <a:ext cx="7681912" cy="314325"/>
          </a:xfrm>
          <a:custGeom>
            <a:avLst/>
            <a:gdLst>
              <a:gd name="T0" fmla="*/ 0 w 3629"/>
              <a:gd name="T1" fmla="*/ 2147483647 h 264"/>
              <a:gd name="T2" fmla="*/ 2147483647 w 3629"/>
              <a:gd name="T3" fmla="*/ 2147483647 h 264"/>
              <a:gd name="T4" fmla="*/ 2147483647 w 3629"/>
              <a:gd name="T5" fmla="*/ 2147483647 h 264"/>
              <a:gd name="T6" fmla="*/ 2147483647 w 3629"/>
              <a:gd name="T7" fmla="*/ 2147483647 h 264"/>
              <a:gd name="T8" fmla="*/ 2147483647 w 3629"/>
              <a:gd name="T9" fmla="*/ 2147483647 h 264"/>
              <a:gd name="T10" fmla="*/ 0 60000 65536"/>
              <a:gd name="T11" fmla="*/ 0 60000 65536"/>
              <a:gd name="T12" fmla="*/ 0 60000 65536"/>
              <a:gd name="T13" fmla="*/ 0 60000 65536"/>
              <a:gd name="T14" fmla="*/ 0 60000 65536"/>
              <a:gd name="T15" fmla="*/ 0 w 3629"/>
              <a:gd name="T16" fmla="*/ 0 h 264"/>
              <a:gd name="T17" fmla="*/ 3629 w 3629"/>
              <a:gd name="T18" fmla="*/ 264 h 264"/>
            </a:gdLst>
            <a:ahLst/>
            <a:cxnLst>
              <a:cxn ang="T10">
                <a:pos x="T0" y="T1"/>
              </a:cxn>
              <a:cxn ang="T11">
                <a:pos x="T2" y="T3"/>
              </a:cxn>
              <a:cxn ang="T12">
                <a:pos x="T4" y="T5"/>
              </a:cxn>
              <a:cxn ang="T13">
                <a:pos x="T6" y="T7"/>
              </a:cxn>
              <a:cxn ang="T14">
                <a:pos x="T8" y="T9"/>
              </a:cxn>
            </a:cxnLst>
            <a:rect l="T15" t="T16" r="T17" b="T18"/>
            <a:pathLst>
              <a:path w="3629" h="264">
                <a:moveTo>
                  <a:pt x="0" y="211"/>
                </a:moveTo>
                <a:cubicBezTo>
                  <a:pt x="245" y="139"/>
                  <a:pt x="491" y="67"/>
                  <a:pt x="771" y="75"/>
                </a:cubicBezTo>
                <a:cubicBezTo>
                  <a:pt x="1051" y="83"/>
                  <a:pt x="1384" y="264"/>
                  <a:pt x="1679" y="257"/>
                </a:cubicBezTo>
                <a:cubicBezTo>
                  <a:pt x="1974" y="250"/>
                  <a:pt x="2215" y="60"/>
                  <a:pt x="2540" y="30"/>
                </a:cubicBezTo>
                <a:cubicBezTo>
                  <a:pt x="2865" y="0"/>
                  <a:pt x="3448" y="68"/>
                  <a:pt x="3629" y="75"/>
                </a:cubicBezTo>
              </a:path>
            </a:pathLst>
          </a:custGeom>
          <a:noFill/>
          <a:ln w="9525">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a:p>
        </p:txBody>
      </p:sp>
      <p:sp>
        <p:nvSpPr>
          <p:cNvPr id="19467" name="Text Box 51">
            <a:extLst>
              <a:ext uri="{FF2B5EF4-FFF2-40B4-BE49-F238E27FC236}">
                <a16:creationId xmlns:a16="http://schemas.microsoft.com/office/drawing/2014/main" id="{7DF008D7-D7E9-43F1-AF67-AAA72F5BC255}"/>
              </a:ext>
            </a:extLst>
          </p:cNvPr>
          <p:cNvSpPr txBox="1">
            <a:spLocks noChangeArrowheads="1"/>
          </p:cNvSpPr>
          <p:nvPr/>
        </p:nvSpPr>
        <p:spPr bwMode="auto">
          <a:xfrm>
            <a:off x="3276600" y="1773238"/>
            <a:ext cx="1676400" cy="292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a:latin typeface="Comic Sans MS" panose="030F0702030302020204" pitchFamily="66" charset="0"/>
                <a:ea typeface="Times New Roman" panose="02020603050405020304" pitchFamily="18" charset="0"/>
                <a:cs typeface="Tahoma" panose="020B0604030504040204" pitchFamily="34" charset="0"/>
              </a:rPr>
              <a:t>Behaviour</a:t>
            </a:r>
          </a:p>
          <a:p>
            <a:pPr eaLnBrk="0" hangingPunct="0"/>
            <a:endParaRPr lang="en-GB" altLang="en-US" sz="1600">
              <a:ea typeface="Times New Roman" panose="02020603050405020304" pitchFamily="18" charset="0"/>
              <a:cs typeface="Tahoma" panose="020B0604030504040204" pitchFamily="34" charset="0"/>
            </a:endParaRPr>
          </a:p>
        </p:txBody>
      </p:sp>
      <p:sp>
        <p:nvSpPr>
          <p:cNvPr id="19468" name="Text Box 55">
            <a:extLst>
              <a:ext uri="{FF2B5EF4-FFF2-40B4-BE49-F238E27FC236}">
                <a16:creationId xmlns:a16="http://schemas.microsoft.com/office/drawing/2014/main" id="{528E806F-950A-4566-A482-272A951283CC}"/>
              </a:ext>
            </a:extLst>
          </p:cNvPr>
          <p:cNvSpPr txBox="1">
            <a:spLocks noChangeArrowheads="1"/>
          </p:cNvSpPr>
          <p:nvPr/>
        </p:nvSpPr>
        <p:spPr bwMode="auto">
          <a:xfrm>
            <a:off x="2124075" y="2060575"/>
            <a:ext cx="1828800" cy="5762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GB" altLang="en-US" sz="1400">
              <a:latin typeface="Tahoma" panose="020B0604030504040204" pitchFamily="34" charset="0"/>
              <a:ea typeface="Times New Roman" panose="02020603050405020304" pitchFamily="18" charset="0"/>
              <a:cs typeface="Tahoma" panose="020B0604030504040204" pitchFamily="34" charset="0"/>
            </a:endParaRPr>
          </a:p>
          <a:p>
            <a:pPr eaLnBrk="0" hangingPunct="0"/>
            <a:r>
              <a:rPr lang="en-GB" altLang="en-US" sz="1600">
                <a:latin typeface="Comic Sans MS" panose="030F0702030302020204" pitchFamily="66" charset="0"/>
                <a:ea typeface="Times New Roman" panose="02020603050405020304" pitchFamily="18" charset="0"/>
                <a:cs typeface="Tahoma" panose="020B0604030504040204" pitchFamily="34" charset="0"/>
              </a:rPr>
              <a:t>Appearance</a:t>
            </a:r>
          </a:p>
          <a:p>
            <a:pPr eaLnBrk="0" hangingPunct="0"/>
            <a:endParaRPr lang="en-GB" altLang="en-US">
              <a:ea typeface="Times New Roman" panose="02020603050405020304" pitchFamily="18" charset="0"/>
              <a:cs typeface="Tahoma" panose="020B0604030504040204" pitchFamily="34" charset="0"/>
            </a:endParaRPr>
          </a:p>
        </p:txBody>
      </p:sp>
      <p:sp>
        <p:nvSpPr>
          <p:cNvPr id="19469" name="Text Box 54">
            <a:extLst>
              <a:ext uri="{FF2B5EF4-FFF2-40B4-BE49-F238E27FC236}">
                <a16:creationId xmlns:a16="http://schemas.microsoft.com/office/drawing/2014/main" id="{EE4E4F5C-3B88-498B-B066-686AF0ADDF0A}"/>
              </a:ext>
            </a:extLst>
          </p:cNvPr>
          <p:cNvSpPr txBox="1">
            <a:spLocks noChangeArrowheads="1"/>
          </p:cNvSpPr>
          <p:nvPr/>
        </p:nvSpPr>
        <p:spPr bwMode="auto">
          <a:xfrm>
            <a:off x="4667250" y="2132013"/>
            <a:ext cx="15240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a:latin typeface="Comic Sans MS" panose="030F0702030302020204" pitchFamily="66" charset="0"/>
                <a:ea typeface="Times New Roman" panose="02020603050405020304" pitchFamily="18" charset="0"/>
                <a:cs typeface="Tahoma" panose="020B0604030504040204" pitchFamily="34" charset="0"/>
              </a:rPr>
              <a:t>Language</a:t>
            </a:r>
          </a:p>
          <a:p>
            <a:pPr eaLnBrk="0" hangingPunct="0"/>
            <a:endParaRPr lang="en-GB" altLang="en-US" sz="1600">
              <a:ea typeface="Times New Roman" panose="02020603050405020304" pitchFamily="18" charset="0"/>
              <a:cs typeface="Tahoma" panose="020B0604030504040204" pitchFamily="34" charset="0"/>
            </a:endParaRPr>
          </a:p>
        </p:txBody>
      </p:sp>
      <p:sp>
        <p:nvSpPr>
          <p:cNvPr id="19470" name="Text Box 50">
            <a:extLst>
              <a:ext uri="{FF2B5EF4-FFF2-40B4-BE49-F238E27FC236}">
                <a16:creationId xmlns:a16="http://schemas.microsoft.com/office/drawing/2014/main" id="{4463B1BF-A7F9-435A-BEB3-16CBF5863A2C}"/>
              </a:ext>
            </a:extLst>
          </p:cNvPr>
          <p:cNvSpPr txBox="1">
            <a:spLocks noChangeArrowheads="1"/>
          </p:cNvSpPr>
          <p:nvPr/>
        </p:nvSpPr>
        <p:spPr bwMode="auto">
          <a:xfrm>
            <a:off x="2940050" y="2781300"/>
            <a:ext cx="25273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a:latin typeface="Comic Sans MS" panose="030F0702030302020204" pitchFamily="66" charset="0"/>
                <a:ea typeface="Times New Roman" panose="02020603050405020304" pitchFamily="18" charset="0"/>
                <a:cs typeface="Tahoma" panose="020B0604030504040204" pitchFamily="34" charset="0"/>
              </a:rPr>
              <a:t>Physical Environment</a:t>
            </a:r>
          </a:p>
          <a:p>
            <a:pPr eaLnBrk="0" hangingPunct="0"/>
            <a:endParaRPr lang="en-GB" altLang="en-US" sz="1600">
              <a:latin typeface="Comic Sans MS" panose="030F0702030302020204" pitchFamily="66" charset="0"/>
              <a:ea typeface="Times New Roman" panose="02020603050405020304" pitchFamily="18" charset="0"/>
              <a:cs typeface="Tahoma" panose="020B0604030504040204" pitchFamily="34" charset="0"/>
            </a:endParaRPr>
          </a:p>
        </p:txBody>
      </p:sp>
      <p:sp>
        <p:nvSpPr>
          <p:cNvPr id="19471" name="Text Box 49">
            <a:extLst>
              <a:ext uri="{FF2B5EF4-FFF2-40B4-BE49-F238E27FC236}">
                <a16:creationId xmlns:a16="http://schemas.microsoft.com/office/drawing/2014/main" id="{C18C1973-09F2-4EB8-BC67-7BBF8471CA92}"/>
              </a:ext>
            </a:extLst>
          </p:cNvPr>
          <p:cNvSpPr txBox="1">
            <a:spLocks noChangeArrowheads="1"/>
          </p:cNvSpPr>
          <p:nvPr/>
        </p:nvSpPr>
        <p:spPr bwMode="auto">
          <a:xfrm>
            <a:off x="3421063" y="3644900"/>
            <a:ext cx="15240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Beliefs</a:t>
            </a:r>
          </a:p>
        </p:txBody>
      </p:sp>
      <p:sp>
        <p:nvSpPr>
          <p:cNvPr id="19472" name="Text Box 43">
            <a:extLst>
              <a:ext uri="{FF2B5EF4-FFF2-40B4-BE49-F238E27FC236}">
                <a16:creationId xmlns:a16="http://schemas.microsoft.com/office/drawing/2014/main" id="{A3B05ECB-669F-498B-B131-DEABD772159D}"/>
              </a:ext>
            </a:extLst>
          </p:cNvPr>
          <p:cNvSpPr txBox="1">
            <a:spLocks noChangeArrowheads="1"/>
          </p:cNvSpPr>
          <p:nvPr/>
        </p:nvSpPr>
        <p:spPr bwMode="auto">
          <a:xfrm>
            <a:off x="1690688" y="3970338"/>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Values</a:t>
            </a:r>
            <a:endParaRPr lang="en-GB" altLang="en-US" b="1">
              <a:solidFill>
                <a:schemeClr val="hlink"/>
              </a:solidFill>
              <a:latin typeface="Comic Sans MS" panose="030F0702030302020204" pitchFamily="66" charset="0"/>
              <a:ea typeface="Times New Roman" panose="02020603050405020304" pitchFamily="18" charset="0"/>
              <a:cs typeface="Tahoma" panose="020B0604030504040204" pitchFamily="34" charset="0"/>
            </a:endParaRPr>
          </a:p>
        </p:txBody>
      </p:sp>
      <p:sp>
        <p:nvSpPr>
          <p:cNvPr id="19473" name="Text Box 47">
            <a:extLst>
              <a:ext uri="{FF2B5EF4-FFF2-40B4-BE49-F238E27FC236}">
                <a16:creationId xmlns:a16="http://schemas.microsoft.com/office/drawing/2014/main" id="{A63C7363-AFCD-4BE9-939C-DB6D4D4D4FF5}"/>
              </a:ext>
            </a:extLst>
          </p:cNvPr>
          <p:cNvSpPr txBox="1">
            <a:spLocks noChangeArrowheads="1"/>
          </p:cNvSpPr>
          <p:nvPr/>
        </p:nvSpPr>
        <p:spPr bwMode="auto">
          <a:xfrm>
            <a:off x="2171700" y="4670425"/>
            <a:ext cx="18288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Thoughts</a:t>
            </a:r>
          </a:p>
        </p:txBody>
      </p:sp>
      <p:sp>
        <p:nvSpPr>
          <p:cNvPr id="19474" name="Text Box 46">
            <a:extLst>
              <a:ext uri="{FF2B5EF4-FFF2-40B4-BE49-F238E27FC236}">
                <a16:creationId xmlns:a16="http://schemas.microsoft.com/office/drawing/2014/main" id="{7B1B005F-AF48-4FD1-8363-EBC54C499336}"/>
              </a:ext>
            </a:extLst>
          </p:cNvPr>
          <p:cNvSpPr txBox="1">
            <a:spLocks noChangeArrowheads="1"/>
          </p:cNvSpPr>
          <p:nvPr/>
        </p:nvSpPr>
        <p:spPr bwMode="auto">
          <a:xfrm>
            <a:off x="1211263" y="5319713"/>
            <a:ext cx="18288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Emotions</a:t>
            </a:r>
            <a:endParaRPr lang="en-GB" altLang="en-US" b="1">
              <a:solidFill>
                <a:schemeClr val="hlink"/>
              </a:solidFill>
              <a:latin typeface="Comic Sans MS" panose="030F0702030302020204" pitchFamily="66" charset="0"/>
              <a:ea typeface="Times New Roman" panose="02020603050405020304" pitchFamily="18" charset="0"/>
              <a:cs typeface="Tahoma" panose="020B0604030504040204" pitchFamily="34" charset="0"/>
            </a:endParaRPr>
          </a:p>
        </p:txBody>
      </p:sp>
      <p:sp>
        <p:nvSpPr>
          <p:cNvPr id="19475" name="Text Box 40">
            <a:extLst>
              <a:ext uri="{FF2B5EF4-FFF2-40B4-BE49-F238E27FC236}">
                <a16:creationId xmlns:a16="http://schemas.microsoft.com/office/drawing/2014/main" id="{BE81B48F-6757-4E40-96DE-69717D12ACB6}"/>
              </a:ext>
            </a:extLst>
          </p:cNvPr>
          <p:cNvSpPr txBox="1">
            <a:spLocks noChangeArrowheads="1"/>
          </p:cNvSpPr>
          <p:nvPr/>
        </p:nvSpPr>
        <p:spPr bwMode="auto">
          <a:xfrm>
            <a:off x="5245100" y="4076700"/>
            <a:ext cx="19812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Justification</a:t>
            </a:r>
          </a:p>
        </p:txBody>
      </p:sp>
      <p:sp>
        <p:nvSpPr>
          <p:cNvPr id="19476" name="Text Box 41">
            <a:extLst>
              <a:ext uri="{FF2B5EF4-FFF2-40B4-BE49-F238E27FC236}">
                <a16:creationId xmlns:a16="http://schemas.microsoft.com/office/drawing/2014/main" id="{0D0C67C2-83EB-46CC-B881-8A1BB23A4268}"/>
              </a:ext>
            </a:extLst>
          </p:cNvPr>
          <p:cNvSpPr txBox="1">
            <a:spLocks noChangeArrowheads="1"/>
          </p:cNvSpPr>
          <p:nvPr/>
        </p:nvSpPr>
        <p:spPr bwMode="auto">
          <a:xfrm>
            <a:off x="4090988" y="4941888"/>
            <a:ext cx="2305050"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Circumstances</a:t>
            </a:r>
          </a:p>
        </p:txBody>
      </p:sp>
      <p:sp>
        <p:nvSpPr>
          <p:cNvPr id="19477" name="Text Box 45">
            <a:extLst>
              <a:ext uri="{FF2B5EF4-FFF2-40B4-BE49-F238E27FC236}">
                <a16:creationId xmlns:a16="http://schemas.microsoft.com/office/drawing/2014/main" id="{CA7C3DC7-C753-471C-AD42-C81B174B0DC8}"/>
              </a:ext>
            </a:extLst>
          </p:cNvPr>
          <p:cNvSpPr txBox="1">
            <a:spLocks noChangeArrowheads="1"/>
          </p:cNvSpPr>
          <p:nvPr/>
        </p:nvSpPr>
        <p:spPr bwMode="auto">
          <a:xfrm>
            <a:off x="3419475" y="5589588"/>
            <a:ext cx="16764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Needs</a:t>
            </a:r>
          </a:p>
        </p:txBody>
      </p:sp>
      <p:sp>
        <p:nvSpPr>
          <p:cNvPr id="19478" name="Text Box 42">
            <a:extLst>
              <a:ext uri="{FF2B5EF4-FFF2-40B4-BE49-F238E27FC236}">
                <a16:creationId xmlns:a16="http://schemas.microsoft.com/office/drawing/2014/main" id="{C251B6F0-30A4-428A-A067-45D0B3529A73}"/>
              </a:ext>
            </a:extLst>
          </p:cNvPr>
          <p:cNvSpPr txBox="1">
            <a:spLocks noChangeArrowheads="1"/>
          </p:cNvSpPr>
          <p:nvPr/>
        </p:nvSpPr>
        <p:spPr bwMode="auto">
          <a:xfrm>
            <a:off x="5435600" y="5427663"/>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a:solidFill>
                  <a:schemeClr val="hlink"/>
                </a:solidFill>
                <a:latin typeface="Comic Sans MS" panose="030F0702030302020204" pitchFamily="66" charset="0"/>
                <a:ea typeface="Times New Roman" panose="02020603050405020304" pitchFamily="18" charset="0"/>
                <a:cs typeface="Tahoma" panose="020B0604030504040204" pitchFamily="34" charset="0"/>
              </a:rPr>
              <a:t>Habit</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12BE73B-BB11-44C7-BF77-34789975A427}"/>
              </a:ext>
            </a:extLst>
          </p:cNvPr>
          <p:cNvSpPr>
            <a:spLocks noGrp="1" noChangeArrowheads="1"/>
          </p:cNvSpPr>
          <p:nvPr>
            <p:ph type="title"/>
          </p:nvPr>
        </p:nvSpPr>
        <p:spPr/>
        <p:txBody>
          <a:bodyPr>
            <a:normAutofit fontScale="90000"/>
          </a:bodyPr>
          <a:lstStyle/>
          <a:p>
            <a:br>
              <a:rPr lang="en-GB" altLang="en-US" b="0"/>
            </a:br>
            <a:r>
              <a:rPr lang="en-GB" altLang="en-US" b="0"/>
              <a:t>Effective communication</a:t>
            </a:r>
            <a:br>
              <a:rPr lang="en-GB" altLang="en-US" b="0"/>
            </a:br>
            <a:endParaRPr lang="en-GB" altLang="en-US" b="0"/>
          </a:p>
        </p:txBody>
      </p:sp>
      <p:sp>
        <p:nvSpPr>
          <p:cNvPr id="35843" name="Rectangle 3">
            <a:extLst>
              <a:ext uri="{FF2B5EF4-FFF2-40B4-BE49-F238E27FC236}">
                <a16:creationId xmlns:a16="http://schemas.microsoft.com/office/drawing/2014/main" id="{B2B8F905-D74E-40C7-87F4-F4DD0D8D141F}"/>
              </a:ext>
            </a:extLst>
          </p:cNvPr>
          <p:cNvSpPr>
            <a:spLocks noChangeArrowheads="1"/>
          </p:cNvSpPr>
          <p:nvPr/>
        </p:nvSpPr>
        <p:spPr bwMode="auto">
          <a:xfrm>
            <a:off x="323850" y="1268413"/>
            <a:ext cx="82296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a:lnSpc>
                <a:spcPct val="150000"/>
              </a:lnSpc>
              <a:spcBef>
                <a:spcPct val="20000"/>
              </a:spcBef>
              <a:buChar char="•"/>
              <a:defRPr sz="2400">
                <a:solidFill>
                  <a:schemeClr val="tx1"/>
                </a:solidFill>
                <a:latin typeface="Verdana" panose="020B0604030504040204" pitchFamily="34" charset="0"/>
              </a:defRPr>
            </a:lvl1pPr>
            <a:lvl2pPr marL="742950" indent="-285750" algn="l">
              <a:lnSpc>
                <a:spcPct val="150000"/>
              </a:lnSpc>
              <a:spcBef>
                <a:spcPct val="20000"/>
              </a:spcBef>
              <a:buChar char="–"/>
              <a:defRPr sz="2400">
                <a:solidFill>
                  <a:schemeClr val="tx1"/>
                </a:solidFill>
                <a:latin typeface="Verdana" panose="020B0604030504040204" pitchFamily="34" charset="0"/>
              </a:defRPr>
            </a:lvl2pPr>
            <a:lvl3pPr marL="1143000" indent="-228600" algn="l">
              <a:lnSpc>
                <a:spcPct val="150000"/>
              </a:lnSpc>
              <a:spcBef>
                <a:spcPct val="20000"/>
              </a:spcBef>
              <a:buChar char="•"/>
              <a:defRPr sz="2400">
                <a:solidFill>
                  <a:schemeClr val="tx1"/>
                </a:solidFill>
                <a:latin typeface="Verdana" panose="020B0604030504040204" pitchFamily="34" charset="0"/>
              </a:defRPr>
            </a:lvl3pPr>
            <a:lvl4pPr marL="1600200" indent="-228600" algn="l">
              <a:lnSpc>
                <a:spcPct val="150000"/>
              </a:lnSpc>
              <a:spcBef>
                <a:spcPct val="20000"/>
              </a:spcBef>
              <a:buChar char="–"/>
              <a:defRPr sz="2400">
                <a:solidFill>
                  <a:schemeClr val="tx1"/>
                </a:solidFill>
                <a:latin typeface="Verdana" panose="020B0604030504040204" pitchFamily="34" charset="0"/>
              </a:defRPr>
            </a:lvl4pPr>
            <a:lvl5pPr marL="2057400" indent="-228600" algn="l">
              <a:lnSpc>
                <a:spcPct val="150000"/>
              </a:lnSpc>
              <a:spcBef>
                <a:spcPct val="20000"/>
              </a:spcBef>
              <a:buChar char="»"/>
              <a:defRPr sz="2400">
                <a:solidFill>
                  <a:schemeClr val="tx1"/>
                </a:solidFill>
                <a:latin typeface="Verdana" panose="020B0604030504040204" pitchFamily="34" charset="0"/>
              </a:defRPr>
            </a:lvl5pPr>
            <a:lvl6pPr marL="2514600" indent="-228600" fontAlgn="base">
              <a:lnSpc>
                <a:spcPct val="150000"/>
              </a:lnSpc>
              <a:spcBef>
                <a:spcPct val="20000"/>
              </a:spcBef>
              <a:spcAft>
                <a:spcPct val="0"/>
              </a:spcAft>
              <a:buChar char="»"/>
              <a:defRPr sz="2400">
                <a:solidFill>
                  <a:schemeClr val="tx1"/>
                </a:solidFill>
                <a:latin typeface="Verdana" panose="020B0604030504040204" pitchFamily="34" charset="0"/>
              </a:defRPr>
            </a:lvl6pPr>
            <a:lvl7pPr marL="2971800" indent="-228600" fontAlgn="base">
              <a:lnSpc>
                <a:spcPct val="150000"/>
              </a:lnSpc>
              <a:spcBef>
                <a:spcPct val="20000"/>
              </a:spcBef>
              <a:spcAft>
                <a:spcPct val="0"/>
              </a:spcAft>
              <a:buChar char="»"/>
              <a:defRPr sz="2400">
                <a:solidFill>
                  <a:schemeClr val="tx1"/>
                </a:solidFill>
                <a:latin typeface="Verdana" panose="020B0604030504040204" pitchFamily="34" charset="0"/>
              </a:defRPr>
            </a:lvl7pPr>
            <a:lvl8pPr marL="3429000" indent="-228600" fontAlgn="base">
              <a:lnSpc>
                <a:spcPct val="150000"/>
              </a:lnSpc>
              <a:spcBef>
                <a:spcPct val="20000"/>
              </a:spcBef>
              <a:spcAft>
                <a:spcPct val="0"/>
              </a:spcAft>
              <a:buChar char="»"/>
              <a:defRPr sz="2400">
                <a:solidFill>
                  <a:schemeClr val="tx1"/>
                </a:solidFill>
                <a:latin typeface="Verdana" panose="020B0604030504040204" pitchFamily="34" charset="0"/>
              </a:defRPr>
            </a:lvl8pPr>
            <a:lvl9pPr marL="3886200" indent="-228600" fontAlgn="base">
              <a:lnSpc>
                <a:spcPct val="150000"/>
              </a:lnSpc>
              <a:spcBef>
                <a:spcPct val="20000"/>
              </a:spcBef>
              <a:spcAft>
                <a:spcPct val="0"/>
              </a:spcAft>
              <a:buChar char="»"/>
              <a:defRPr sz="2400">
                <a:solidFill>
                  <a:schemeClr val="tx1"/>
                </a:solidFill>
                <a:latin typeface="Verdana" panose="020B0604030504040204" pitchFamily="34" charset="0"/>
              </a:defRPr>
            </a:lvl9pPr>
          </a:lstStyle>
          <a:p>
            <a:pPr>
              <a:buFontTx/>
              <a:buNone/>
            </a:pPr>
            <a:r>
              <a:rPr lang="en-US" altLang="en-US" dirty="0"/>
              <a:t>In any communication, the listener’s impression is based on…</a:t>
            </a:r>
          </a:p>
          <a:p>
            <a:pPr>
              <a:buFontTx/>
              <a:buNone/>
            </a:pPr>
            <a:endParaRPr lang="en-US" altLang="en-US" dirty="0"/>
          </a:p>
          <a:p>
            <a:pPr>
              <a:buFontTx/>
              <a:buNone/>
            </a:pPr>
            <a:r>
              <a:rPr lang="en-US" altLang="en-US" dirty="0"/>
              <a:t>Body language (55%)</a:t>
            </a:r>
          </a:p>
          <a:p>
            <a:pPr>
              <a:buFontTx/>
              <a:buNone/>
            </a:pPr>
            <a:r>
              <a:rPr lang="en-US" altLang="en-US" dirty="0"/>
              <a:t>Tone (38%)</a:t>
            </a:r>
          </a:p>
          <a:p>
            <a:pPr>
              <a:buFontTx/>
              <a:buNone/>
            </a:pPr>
            <a:r>
              <a:rPr lang="en-US" altLang="en-US" dirty="0"/>
              <a:t>Words (7%)</a:t>
            </a:r>
          </a:p>
        </p:txBody>
      </p:sp>
      <p:pic>
        <p:nvPicPr>
          <p:cNvPr id="47110" name="Picture 4" descr="brent2">
            <a:extLst>
              <a:ext uri="{FF2B5EF4-FFF2-40B4-BE49-F238E27FC236}">
                <a16:creationId xmlns:a16="http://schemas.microsoft.com/office/drawing/2014/main" id="{26ED2AFE-2DC0-41D8-896C-6297F8F1B9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888" y="3068638"/>
            <a:ext cx="2232025"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9CD33788-4BDE-4362-BC6B-A73B6397AF65}"/>
              </a:ext>
            </a:extLst>
          </p:cNvPr>
          <p:cNvSpPr>
            <a:spLocks noGrp="1" noChangeArrowheads="1"/>
          </p:cNvSpPr>
          <p:nvPr>
            <p:ph type="title"/>
          </p:nvPr>
        </p:nvSpPr>
        <p:spPr/>
        <p:txBody>
          <a:bodyPr/>
          <a:lstStyle/>
          <a:p>
            <a:r>
              <a:rPr lang="en-GB" altLang="en-US" sz="2400"/>
              <a:t>Ground rules for feedback</a:t>
            </a:r>
          </a:p>
        </p:txBody>
      </p:sp>
      <p:sp>
        <p:nvSpPr>
          <p:cNvPr id="109572" name="Rectangle 4">
            <a:extLst>
              <a:ext uri="{FF2B5EF4-FFF2-40B4-BE49-F238E27FC236}">
                <a16:creationId xmlns:a16="http://schemas.microsoft.com/office/drawing/2014/main" id="{2087EB6B-C4E7-4410-87F1-2C9AC02F10F1}"/>
              </a:ext>
            </a:extLst>
          </p:cNvPr>
          <p:cNvSpPr>
            <a:spLocks noGrp="1" noChangeArrowheads="1"/>
          </p:cNvSpPr>
          <p:nvPr>
            <p:ph type="body" sz="half" idx="1"/>
          </p:nvPr>
        </p:nvSpPr>
        <p:spPr/>
        <p:txBody>
          <a:bodyPr/>
          <a:lstStyle/>
          <a:p>
            <a:pPr marL="381000" indent="-381000">
              <a:buFontTx/>
              <a:buNone/>
            </a:pPr>
            <a:r>
              <a:rPr lang="en-GB" altLang="en-US" sz="1800" dirty="0"/>
              <a:t>1. Prepare for the feedback</a:t>
            </a:r>
          </a:p>
          <a:p>
            <a:pPr marL="381000" indent="-381000">
              <a:buFontTx/>
              <a:buNone/>
            </a:pPr>
            <a:r>
              <a:rPr lang="en-GB" altLang="en-US" sz="1800" dirty="0"/>
              <a:t>    session</a:t>
            </a:r>
          </a:p>
          <a:p>
            <a:pPr marL="381000" indent="-381000">
              <a:buFontTx/>
              <a:buNone/>
            </a:pPr>
            <a:r>
              <a:rPr lang="en-GB" altLang="en-US" sz="1800" dirty="0"/>
              <a:t>2. As soon as possible</a:t>
            </a:r>
          </a:p>
          <a:p>
            <a:pPr marL="381000" indent="-381000">
              <a:buFontTx/>
              <a:buNone/>
            </a:pPr>
            <a:r>
              <a:rPr lang="en-GB" altLang="en-US" sz="1800" dirty="0"/>
              <a:t>3. Be specific</a:t>
            </a:r>
          </a:p>
          <a:p>
            <a:pPr marL="381000" indent="-381000">
              <a:buFontTx/>
              <a:buNone/>
            </a:pPr>
            <a:r>
              <a:rPr lang="en-GB" altLang="en-US" sz="1800" dirty="0"/>
              <a:t>4. Ask for their evaluation of the </a:t>
            </a:r>
          </a:p>
          <a:p>
            <a:pPr marL="381000" indent="-381000">
              <a:buFontTx/>
              <a:buNone/>
            </a:pPr>
            <a:r>
              <a:rPr lang="en-GB" altLang="en-US" sz="1800" dirty="0"/>
              <a:t>    performance</a:t>
            </a:r>
          </a:p>
          <a:p>
            <a:pPr marL="381000" indent="-381000">
              <a:buFontTx/>
              <a:buNone/>
            </a:pPr>
            <a:r>
              <a:rPr lang="en-GB" altLang="en-US" sz="1800" dirty="0"/>
              <a:t>5. Do not be judgemental</a:t>
            </a:r>
          </a:p>
          <a:p>
            <a:pPr marL="381000" indent="-381000">
              <a:buFontTx/>
              <a:buNone/>
            </a:pPr>
            <a:r>
              <a:rPr lang="en-GB" altLang="en-US" sz="1800" dirty="0"/>
              <a:t>6. Praise or criticise the act not </a:t>
            </a:r>
          </a:p>
          <a:p>
            <a:pPr marL="381000" indent="-381000">
              <a:buFontTx/>
              <a:buNone/>
            </a:pPr>
            <a:r>
              <a:rPr lang="en-GB" altLang="en-US" sz="1800" dirty="0"/>
              <a:t>    the person </a:t>
            </a:r>
          </a:p>
          <a:p>
            <a:pPr marL="381000" indent="-381000">
              <a:buFontTx/>
              <a:buNone/>
            </a:pPr>
            <a:r>
              <a:rPr lang="en-GB" altLang="en-US" sz="1800" dirty="0"/>
              <a:t>7. Speak for yourself not others</a:t>
            </a:r>
          </a:p>
        </p:txBody>
      </p:sp>
      <p:sp>
        <p:nvSpPr>
          <p:cNvPr id="109573" name="Rectangle 5">
            <a:extLst>
              <a:ext uri="{FF2B5EF4-FFF2-40B4-BE49-F238E27FC236}">
                <a16:creationId xmlns:a16="http://schemas.microsoft.com/office/drawing/2014/main" id="{F5EDD71E-373F-4098-BBA0-20C733CA7DB9}"/>
              </a:ext>
            </a:extLst>
          </p:cNvPr>
          <p:cNvSpPr>
            <a:spLocks noGrp="1" noChangeArrowheads="1"/>
          </p:cNvSpPr>
          <p:nvPr>
            <p:ph type="body" sz="half" idx="2"/>
          </p:nvPr>
        </p:nvSpPr>
        <p:spPr/>
        <p:txBody>
          <a:bodyPr/>
          <a:lstStyle/>
          <a:p>
            <a:pPr marL="381000" indent="-381000">
              <a:buFontTx/>
              <a:buNone/>
            </a:pPr>
            <a:endParaRPr lang="en-GB" altLang="en-US" sz="1800"/>
          </a:p>
          <a:p>
            <a:pPr marL="381000" indent="-381000">
              <a:buFontTx/>
              <a:buNone/>
            </a:pPr>
            <a:r>
              <a:rPr lang="en-GB" altLang="en-US" sz="1800"/>
              <a:t>8.   Pitch at the correct level</a:t>
            </a:r>
          </a:p>
          <a:p>
            <a:pPr marL="381000" indent="-381000">
              <a:buFontTx/>
              <a:buNone/>
            </a:pPr>
            <a:r>
              <a:rPr lang="en-GB" altLang="en-US" sz="1800"/>
              <a:t>9.   Ask recipient to</a:t>
            </a:r>
          </a:p>
          <a:p>
            <a:pPr marL="381000" indent="-381000">
              <a:buFontTx/>
              <a:buNone/>
            </a:pPr>
            <a:r>
              <a:rPr lang="en-GB" altLang="en-US" sz="1800"/>
              <a:t>      summarise feedback     </a:t>
            </a:r>
          </a:p>
          <a:p>
            <a:pPr marL="381000" indent="-381000">
              <a:buFontTx/>
              <a:buNone/>
            </a:pPr>
            <a:r>
              <a:rPr lang="en-GB" altLang="en-US" sz="1800"/>
              <a:t>10. Summarise as coach at  </a:t>
            </a:r>
          </a:p>
          <a:p>
            <a:pPr marL="381000" indent="-381000">
              <a:buFontTx/>
              <a:buNone/>
            </a:pPr>
            <a:r>
              <a:rPr lang="en-GB" altLang="en-US" sz="1800"/>
              <a:t>      regular intervals   </a:t>
            </a:r>
          </a:p>
          <a:p>
            <a:pPr marL="381000" indent="-381000">
              <a:buFontTx/>
              <a:buNone/>
            </a:pPr>
            <a:r>
              <a:rPr lang="en-GB" altLang="en-US" sz="1800"/>
              <a:t>11. ‘Put yourself in the others   </a:t>
            </a:r>
          </a:p>
          <a:p>
            <a:pPr marL="381000" indent="-381000">
              <a:buFontTx/>
              <a:buNone/>
            </a:pPr>
            <a:r>
              <a:rPr lang="en-GB" altLang="en-US" sz="1800"/>
              <a:t>       shoes’ (NLP)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Values, Beliefs &amp; Attitudes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err="1"/>
              <a:t>Youtube</a:t>
            </a:r>
            <a:r>
              <a:rPr lang="en-GB" sz="2800" dirty="0"/>
              <a:t> Clip</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Values, Beliefs and Atttitudes Definitions">
            <a:hlinkClick r:id="" action="ppaction://media"/>
            <a:extLst>
              <a:ext uri="{FF2B5EF4-FFF2-40B4-BE49-F238E27FC236}">
                <a16:creationId xmlns:a16="http://schemas.microsoft.com/office/drawing/2014/main" id="{0620F1BA-C377-4021-AD55-4949B7A3CCA8}"/>
              </a:ext>
            </a:extLst>
          </p:cNvPr>
          <p:cNvPicPr>
            <a:picLocks noRot="1" noChangeAspect="1"/>
          </p:cNvPicPr>
          <p:nvPr>
            <a:videoFile r:link="rId1"/>
          </p:nvPr>
        </p:nvPicPr>
        <p:blipFill>
          <a:blip r:embed="rId4"/>
          <a:stretch>
            <a:fillRect/>
          </a:stretch>
        </p:blipFill>
        <p:spPr>
          <a:xfrm>
            <a:off x="2286000" y="2143125"/>
            <a:ext cx="4572000" cy="2571750"/>
          </a:xfrm>
          <a:prstGeom prst="rect">
            <a:avLst/>
          </a:prstGeom>
        </p:spPr>
      </p:pic>
    </p:spTree>
    <p:extLst>
      <p:ext uri="{BB962C8B-B14F-4D97-AF65-F5344CB8AC3E}">
        <p14:creationId xmlns:p14="http://schemas.microsoft.com/office/powerpoint/2010/main" val="23314967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F5818F0B-78AD-4D1A-BBB4-65746936FD0E}"/>
              </a:ext>
            </a:extLst>
          </p:cNvPr>
          <p:cNvSpPr>
            <a:spLocks noGrp="1" noChangeArrowheads="1"/>
          </p:cNvSpPr>
          <p:nvPr>
            <p:ph type="title"/>
          </p:nvPr>
        </p:nvSpPr>
        <p:spPr>
          <a:xfrm>
            <a:off x="460430" y="-19049"/>
            <a:ext cx="8229600" cy="1143000"/>
          </a:xfrm>
        </p:spPr>
        <p:txBody>
          <a:bodyPr/>
          <a:lstStyle/>
          <a:p>
            <a:r>
              <a:rPr lang="en-GB" altLang="en-US" sz="2400" b="1" u="sng" dirty="0"/>
              <a:t>Group Discussion </a:t>
            </a:r>
          </a:p>
        </p:txBody>
      </p:sp>
      <p:sp>
        <p:nvSpPr>
          <p:cNvPr id="61445" name="Rectangle 5">
            <a:extLst>
              <a:ext uri="{FF2B5EF4-FFF2-40B4-BE49-F238E27FC236}">
                <a16:creationId xmlns:a16="http://schemas.microsoft.com/office/drawing/2014/main" id="{EEF0DA21-2ED3-4385-8F76-ACA650AFB3BE}"/>
              </a:ext>
            </a:extLst>
          </p:cNvPr>
          <p:cNvSpPr>
            <a:spLocks noGrp="1" noChangeArrowheads="1"/>
          </p:cNvSpPr>
          <p:nvPr>
            <p:ph type="body" idx="1"/>
          </p:nvPr>
        </p:nvSpPr>
        <p:spPr>
          <a:xfrm>
            <a:off x="457200" y="836613"/>
            <a:ext cx="4330700" cy="5256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fontScale="92500"/>
          </a:bodyPr>
          <a:lstStyle/>
          <a:p>
            <a:pPr>
              <a:lnSpc>
                <a:spcPct val="140000"/>
              </a:lnSpc>
            </a:pPr>
            <a:r>
              <a:rPr lang="en-GB" altLang="en-US" dirty="0"/>
              <a:t>Something you would put your name down to support the cause</a:t>
            </a:r>
          </a:p>
          <a:p>
            <a:pPr>
              <a:lnSpc>
                <a:spcPct val="140000"/>
              </a:lnSpc>
            </a:pPr>
            <a:r>
              <a:rPr lang="en-GB" altLang="en-US" dirty="0"/>
              <a:t>Something you would verbally argue for</a:t>
            </a:r>
          </a:p>
          <a:p>
            <a:pPr>
              <a:lnSpc>
                <a:spcPct val="140000"/>
              </a:lnSpc>
            </a:pPr>
            <a:r>
              <a:rPr lang="en-GB" altLang="en-US" dirty="0"/>
              <a:t>Something you would physically fight for</a:t>
            </a:r>
          </a:p>
          <a:p>
            <a:pPr>
              <a:lnSpc>
                <a:spcPct val="140000"/>
              </a:lnSpc>
            </a:pPr>
            <a:endParaRPr lang="en-GB" altLang="en-US" dirty="0">
              <a:solidFill>
                <a:srgbClr val="800080"/>
              </a:solidFill>
            </a:endParaRPr>
          </a:p>
        </p:txBody>
      </p:sp>
      <p:pic>
        <p:nvPicPr>
          <p:cNvPr id="61446" name="Picture 6" descr="MCj04396120000[1]">
            <a:extLst>
              <a:ext uri="{FF2B5EF4-FFF2-40B4-BE49-F238E27FC236}">
                <a16:creationId xmlns:a16="http://schemas.microsoft.com/office/drawing/2014/main" id="{02C879A9-F7AD-4CE6-BF0B-C810A58CB7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5500" y="2554288"/>
            <a:ext cx="4038600" cy="2871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06266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F5818F0B-78AD-4D1A-BBB4-65746936FD0E}"/>
              </a:ext>
            </a:extLst>
          </p:cNvPr>
          <p:cNvSpPr>
            <a:spLocks noGrp="1" noChangeArrowheads="1"/>
          </p:cNvSpPr>
          <p:nvPr>
            <p:ph type="title"/>
          </p:nvPr>
        </p:nvSpPr>
        <p:spPr>
          <a:xfrm>
            <a:off x="460430" y="-19049"/>
            <a:ext cx="8229600" cy="1143000"/>
          </a:xfrm>
        </p:spPr>
        <p:txBody>
          <a:bodyPr/>
          <a:lstStyle/>
          <a:p>
            <a:r>
              <a:rPr lang="en-GB" altLang="en-US" sz="2400" b="1" u="sng" dirty="0"/>
              <a:t>Food for Thought </a:t>
            </a:r>
          </a:p>
        </p:txBody>
      </p:sp>
      <p:sp>
        <p:nvSpPr>
          <p:cNvPr id="4" name="TextBox 3">
            <a:extLst>
              <a:ext uri="{FF2B5EF4-FFF2-40B4-BE49-F238E27FC236}">
                <a16:creationId xmlns:a16="http://schemas.microsoft.com/office/drawing/2014/main" id="{DF9F2FBD-6039-4BE4-94D7-B4D4288D960B}"/>
              </a:ext>
            </a:extLst>
          </p:cNvPr>
          <p:cNvSpPr txBox="1"/>
          <p:nvPr/>
        </p:nvSpPr>
        <p:spPr>
          <a:xfrm>
            <a:off x="0" y="6478488"/>
            <a:ext cx="9144000" cy="230832"/>
          </a:xfrm>
          <a:prstGeom prst="rect">
            <a:avLst/>
          </a:prstGeom>
          <a:noFill/>
        </p:spPr>
        <p:txBody>
          <a:bodyPr wrap="square" rtlCol="0">
            <a:spAutoFit/>
          </a:bodyPr>
          <a:lstStyle/>
          <a:p>
            <a:r>
              <a:rPr lang="en-GB" sz="900">
                <a:hlinkClick r:id="rId3" tooltip="https://www.flickr.com/photos/96936775@N07/15070349209"/>
              </a:rPr>
              <a:t>This Photo</a:t>
            </a:r>
            <a:r>
              <a:rPr lang="en-GB" sz="900"/>
              <a:t> by Unknown Author is licensed under </a:t>
            </a:r>
            <a:r>
              <a:rPr lang="en-GB" sz="900">
                <a:hlinkClick r:id="rId4" tooltip="https://creativecommons.org/licenses/by/3.0/"/>
              </a:rPr>
              <a:t>CC BY</a:t>
            </a:r>
            <a:endParaRPr lang="en-GB" sz="900"/>
          </a:p>
        </p:txBody>
      </p:sp>
      <p:pic>
        <p:nvPicPr>
          <p:cNvPr id="8" name="Picture 7">
            <a:extLst>
              <a:ext uri="{FF2B5EF4-FFF2-40B4-BE49-F238E27FC236}">
                <a16:creationId xmlns:a16="http://schemas.microsoft.com/office/drawing/2014/main" id="{162B958B-36AC-4232-94C5-E6415A3FCBA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87570" y="1143000"/>
            <a:ext cx="3635896" cy="3294112"/>
          </a:xfrm>
          <a:prstGeom prst="rect">
            <a:avLst/>
          </a:prstGeom>
        </p:spPr>
      </p:pic>
      <p:pic>
        <p:nvPicPr>
          <p:cNvPr id="11" name="Picture 10">
            <a:extLst>
              <a:ext uri="{FF2B5EF4-FFF2-40B4-BE49-F238E27FC236}">
                <a16:creationId xmlns:a16="http://schemas.microsoft.com/office/drawing/2014/main" id="{8CA554D9-A4F7-4E1C-BD9A-877BA923915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43608" y="1143000"/>
            <a:ext cx="3528392" cy="3294112"/>
          </a:xfrm>
          <a:prstGeom prst="rect">
            <a:avLst/>
          </a:prstGeom>
        </p:spPr>
      </p:pic>
    </p:spTree>
    <p:extLst>
      <p:ext uri="{BB962C8B-B14F-4D97-AF65-F5344CB8AC3E}">
        <p14:creationId xmlns:p14="http://schemas.microsoft.com/office/powerpoint/2010/main" val="13390270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Questions?</a:t>
            </a:r>
          </a:p>
        </p:txBody>
      </p:sp>
      <p:sp>
        <p:nvSpPr>
          <p:cNvPr id="9" name="Vertical Text Placeholder 8"/>
          <p:cNvSpPr>
            <a:spLocks noGrp="1"/>
          </p:cNvSpPr>
          <p:nvPr>
            <p:ph type="body" orient="vert" idx="13"/>
          </p:nvPr>
        </p:nvSpPr>
        <p:spPr>
          <a:xfrm>
            <a:off x="406146" y="980729"/>
            <a:ext cx="8317230" cy="864096"/>
          </a:xfrm>
        </p:spPr>
        <p:txBody>
          <a:bodyPr/>
          <a:lstStyle/>
          <a:p>
            <a:pPr>
              <a:buNone/>
            </a:pPr>
            <a:r>
              <a:rPr lang="en-GB" dirty="0"/>
              <a:t>Next  week</a:t>
            </a:r>
          </a:p>
          <a:p>
            <a:pPr>
              <a:buNone/>
            </a:pPr>
            <a:endParaRPr lang="en-GB" dirty="0"/>
          </a:p>
        </p:txBody>
      </p:sp>
      <p:sp>
        <p:nvSpPr>
          <p:cNvPr id="4" name="Text Placeholder 3">
            <a:extLst>
              <a:ext uri="{FF2B5EF4-FFF2-40B4-BE49-F238E27FC236}">
                <a16:creationId xmlns:a16="http://schemas.microsoft.com/office/drawing/2014/main" id="{93943CCD-7135-42ED-BED5-8626E5303AD4}"/>
              </a:ext>
            </a:extLst>
          </p:cNvPr>
          <p:cNvSpPr>
            <a:spLocks noGrp="1"/>
          </p:cNvSpPr>
          <p:nvPr>
            <p:ph type="body" idx="1"/>
          </p:nvPr>
        </p:nvSpPr>
        <p:spPr/>
        <p:txBody>
          <a:bodyPr/>
          <a:lstStyle/>
          <a:p>
            <a:endParaRPr lang="en-GB" dirty="0"/>
          </a:p>
          <a:p>
            <a:r>
              <a:rPr lang="en-GB" dirty="0"/>
              <a:t>Different coaching and mentoring strategies</a:t>
            </a:r>
          </a:p>
          <a:p>
            <a:r>
              <a:rPr lang="en-GB" dirty="0"/>
              <a:t>Optimum business contexts for the same</a:t>
            </a:r>
          </a:p>
        </p:txBody>
      </p:sp>
    </p:spTree>
    <p:extLst>
      <p:ext uri="{BB962C8B-B14F-4D97-AF65-F5344CB8AC3E}">
        <p14:creationId xmlns:p14="http://schemas.microsoft.com/office/powerpoint/2010/main" val="19717396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dcmitype/"/>
    <ds:schemaRef ds:uri="http://purl.org/dc/terms/"/>
    <ds:schemaRef ds:uri="303dbf9b-b85b-46a0-94f1-894078c07ecd"/>
    <ds:schemaRef ds:uri="http://schemas.microsoft.com/office/infopath/2007/PartnerControls"/>
    <ds:schemaRef ds:uri="http://schemas.openxmlformats.org/package/2006/metadata/core-properties"/>
    <ds:schemaRef ds:uri="http://schemas.microsoft.com/office/2006/metadata/properties"/>
    <ds:schemaRef ds:uri="http://schemas.microsoft.com/office/2006/documentManagement/types"/>
    <ds:schemaRef ds:uri="http://www.w3.org/XML/1998/namespace"/>
    <ds:schemaRef ds:uri="http://purl.org/dc/elements/1.1/"/>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2146</TotalTime>
  <Words>2990</Words>
  <Application>Microsoft Office PowerPoint</Application>
  <PresentationFormat>On-screen Show (4:3)</PresentationFormat>
  <Paragraphs>471</Paragraphs>
  <Slides>41</Slides>
  <Notes>37</Notes>
  <HiddenSlides>0</HiddenSlides>
  <MMClips>3</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41</vt:i4>
      </vt:variant>
    </vt:vector>
  </HeadingPairs>
  <TitlesOfParts>
    <vt:vector size="49" baseType="lpstr">
      <vt:lpstr>Arial</vt:lpstr>
      <vt:lpstr>Calibri</vt:lpstr>
      <vt:lpstr>Comic Sans MS</vt:lpstr>
      <vt:lpstr>Myriad Pro</vt:lpstr>
      <vt:lpstr>Tahoma</vt:lpstr>
      <vt:lpstr>Verdana</vt:lpstr>
      <vt:lpstr>20140311PresentationUWTSDTemplate</vt:lpstr>
      <vt:lpstr>Clip</vt:lpstr>
      <vt:lpstr>Skills for the Workplace Week Four</vt:lpstr>
      <vt:lpstr>Module Overview: </vt:lpstr>
      <vt:lpstr>Session Overview: </vt:lpstr>
      <vt:lpstr>Different People’s Model of the World</vt:lpstr>
      <vt:lpstr>1. Skills of the Coach/Mentor</vt:lpstr>
      <vt:lpstr>1. The Seven Habits of Highly Effectively People (Covey, 1989)</vt:lpstr>
      <vt:lpstr>1.1 Listening (Starr, 2011)</vt:lpstr>
      <vt:lpstr>1.1 Different Levels of Listening </vt:lpstr>
      <vt:lpstr>1.2 Questioning Skills</vt:lpstr>
      <vt:lpstr>1.2 Questioning Skills</vt:lpstr>
      <vt:lpstr>1.2 Pausing</vt:lpstr>
      <vt:lpstr>1.3 Building a state of rapport</vt:lpstr>
      <vt:lpstr>1.4 Using Intuition</vt:lpstr>
      <vt:lpstr>1. 5 Assertiveness, Time Management, Organisational Skills,  Business Acumen</vt:lpstr>
      <vt:lpstr>1. 6 Ethical Awareness</vt:lpstr>
      <vt:lpstr>1. 7 Regulatory Compliance</vt:lpstr>
      <vt:lpstr>2. Behaviours  https://www.ukcoaching.org/resources/guides/coaching-behaviours</vt:lpstr>
      <vt:lpstr>2. Behaviours https://www.ukcoaching.org/resources/guides/coaching-behaviours</vt:lpstr>
      <vt:lpstr>3. Attitudes in the Workplace</vt:lpstr>
      <vt:lpstr>3. Attitudes in the Workplace</vt:lpstr>
      <vt:lpstr>1. Beliefs (or Principles)  (Starr, 2011)</vt:lpstr>
      <vt:lpstr>1. Covey, S. (2005) The 7 Habits of Highly Effective People. New York: Free Press. </vt:lpstr>
      <vt:lpstr>1. Covey, S. (2005) The 7 Habits of Highly Effective People. New York: Free Press. </vt:lpstr>
      <vt:lpstr>1.  Nawalkha, A. Bhushan, N. (2017) The Book of Coaching for Extraordinary Coaches. Mindvalley Beaverton: USA.  </vt:lpstr>
      <vt:lpstr>1.  Nawalkha, A. Bhushan, N. (2017) The Book of Coaching for Extraordinary Coaches. Mindvalley Beaverton: USA.  </vt:lpstr>
      <vt:lpstr>1.  Nawalkha, A. Bhushan, N. (2017) The Book of Coaching for Extraordinary Coaches. Mindvalley Beaverton: USA.  </vt:lpstr>
      <vt:lpstr>1.  Nawalkha, A. Bhushan, N. (2017) The Book of Coaching for Extraordinary Coaches. Mindvalley Beaverton: USA.  </vt:lpstr>
      <vt:lpstr>1.  Nawalkha, A. Bhushan, N. (2017) The Book of Coaching for Extraordinary Coaches. Mindvalley Beaverton: USA.  </vt:lpstr>
      <vt:lpstr>1.  Nawalkha, A. Bhushan, N. (2017) The Book of Coaching for Extraordinary Coaches. Mindvalley Beaverton: USA.  </vt:lpstr>
      <vt:lpstr>1.  Nawalkha, A. Bhushan, N. (2017) The Book of Coaching for Extraordinary Coaches. Mindvalley Beaverton: USA.  </vt:lpstr>
      <vt:lpstr>Johari’s window</vt:lpstr>
      <vt:lpstr>PowerPoint Presentation</vt:lpstr>
      <vt:lpstr>PowerPoint Presentation</vt:lpstr>
      <vt:lpstr>PowerPoint Presentation</vt:lpstr>
      <vt:lpstr>Personal Iceberg</vt:lpstr>
      <vt:lpstr> Effective communication </vt:lpstr>
      <vt:lpstr>Ground rules for feedback</vt:lpstr>
      <vt:lpstr>Values, Beliefs &amp; Attitudes</vt:lpstr>
      <vt:lpstr>Group Discussion </vt:lpstr>
      <vt:lpstr>Food for Thought </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cp:lastModifiedBy>
  <cp:revision>123</cp:revision>
  <cp:lastPrinted>2018-02-09T09:39:01Z</cp:lastPrinted>
  <dcterms:created xsi:type="dcterms:W3CDTF">2015-04-14T15:21:28Z</dcterms:created>
  <dcterms:modified xsi:type="dcterms:W3CDTF">2020-01-09T13:52:32Z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