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62" r:id="rId4"/>
    <p:sldId id="260" r:id="rId5"/>
    <p:sldId id="263" r:id="rId6"/>
    <p:sldId id="261" r:id="rId7"/>
    <p:sldId id="264" r:id="rId8"/>
    <p:sldId id="278" r:id="rId9"/>
    <p:sldId id="266" r:id="rId10"/>
    <p:sldId id="269" r:id="rId11"/>
    <p:sldId id="267" r:id="rId12"/>
    <p:sldId id="270" r:id="rId13"/>
    <p:sldId id="273" r:id="rId14"/>
    <p:sldId id="274" r:id="rId15"/>
    <p:sldId id="284" r:id="rId16"/>
    <p:sldId id="279" r:id="rId17"/>
    <p:sldId id="283" r:id="rId18"/>
    <p:sldId id="280" r:id="rId19"/>
    <p:sldId id="281" r:id="rId20"/>
    <p:sldId id="28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40" autoAdjust="0"/>
    <p:restoredTop sz="94660"/>
  </p:normalViewPr>
  <p:slideViewPr>
    <p:cSldViewPr snapToGrid="0">
      <p:cViewPr varScale="1">
        <p:scale>
          <a:sx n="67" d="100"/>
          <a:sy n="67" d="100"/>
        </p:scale>
        <p:origin x="60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F32C74-82F4-2A29-889B-EF23CEE6AA4F}"/>
              </a:ext>
            </a:extLst>
          </p:cNvPr>
          <p:cNvSpPr>
            <a:spLocks noGrp="1"/>
          </p:cNvSpPr>
          <p:nvPr>
            <p:ph type="ctrTitle"/>
          </p:nvPr>
        </p:nvSpPr>
        <p:spPr>
          <a:xfrm>
            <a:off x="1066801" y="1122363"/>
            <a:ext cx="6211185" cy="2305246"/>
          </a:xfrm>
        </p:spPr>
        <p:txBody>
          <a:bodyPr anchor="b">
            <a:normAutofit/>
          </a:bodyPr>
          <a:lstStyle>
            <a:lvl1pPr algn="l">
              <a:lnSpc>
                <a:spcPct val="100000"/>
              </a:lnSpc>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4ACADD6-278F-604C-8A38-BBBAFC6754E8}"/>
              </a:ext>
            </a:extLst>
          </p:cNvPr>
          <p:cNvSpPr>
            <a:spLocks noGrp="1"/>
          </p:cNvSpPr>
          <p:nvPr>
            <p:ph type="subTitle" idx="1"/>
          </p:nvPr>
        </p:nvSpPr>
        <p:spPr>
          <a:xfrm>
            <a:off x="1066802" y="3549048"/>
            <a:ext cx="5029198" cy="195627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C43946B-3F5A-C916-B62B-8D5938EA8285}"/>
              </a:ext>
            </a:extLst>
          </p:cNvPr>
          <p:cNvSpPr>
            <a:spLocks noGrp="1"/>
          </p:cNvSpPr>
          <p:nvPr>
            <p:ph type="dt" sz="half" idx="10"/>
          </p:nvPr>
        </p:nvSpPr>
        <p:spPr/>
        <p:txBody>
          <a:bodyPr/>
          <a:lstStyle/>
          <a:p>
            <a:fld id="{1E351CED-465B-40B5-ADCE-957C918F227B}" type="datetimeFigureOut">
              <a:rPr lang="en-US" smtClean="0"/>
              <a:t>1/21/2024</a:t>
            </a:fld>
            <a:endParaRPr lang="en-US"/>
          </a:p>
        </p:txBody>
      </p:sp>
      <p:sp>
        <p:nvSpPr>
          <p:cNvPr id="5" name="Footer Placeholder 4">
            <a:extLst>
              <a:ext uri="{FF2B5EF4-FFF2-40B4-BE49-F238E27FC236}">
                <a16:creationId xmlns:a16="http://schemas.microsoft.com/office/drawing/2014/main" id="{5986539F-2DB8-FCDA-C884-9C3CD29B8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DAA7B3-5D3B-D493-8F6F-1FEBB8576D62}"/>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472355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1/21/2024</a:t>
            </a:fld>
            <a:endParaRPr lang="en-US"/>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031861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8D9C414-4A2F-78AF-ED60-6130D4C563B3}"/>
              </a:ext>
            </a:extLst>
          </p:cNvPr>
          <p:cNvSpPr/>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23000">
                <a:schemeClr val="bg2"/>
              </a:gs>
              <a:gs pos="100000">
                <a:schemeClr val="accent1">
                  <a:lumMod val="60000"/>
                  <a:lumOff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13410AE4-7FC7-589E-B6D3-0DA7B5FC5CE3}"/>
              </a:ext>
            </a:extLst>
          </p:cNvPr>
          <p:cNvSpPr/>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4" cy="2981274"/>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0" y="4759252"/>
            <a:ext cx="5397260" cy="955748"/>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F3052-6EE8-979F-04FB-1B8DF81F29B9}"/>
              </a:ext>
            </a:extLst>
          </p:cNvPr>
          <p:cNvSpPr>
            <a:spLocks noGrp="1"/>
          </p:cNvSpPr>
          <p:nvPr>
            <p:ph type="dt" sz="half" idx="10"/>
          </p:nvPr>
        </p:nvSpPr>
        <p:spPr/>
        <p:txBody>
          <a:bodyPr/>
          <a:lstStyle/>
          <a:p>
            <a:fld id="{1E351CED-465B-40B5-ADCE-957C918F227B}" type="datetimeFigureOut">
              <a:rPr lang="en-US" smtClean="0"/>
              <a:t>1/21/2024</a:t>
            </a:fld>
            <a:endParaRPr lang="en-US"/>
          </a:p>
        </p:txBody>
      </p:sp>
      <p:sp>
        <p:nvSpPr>
          <p:cNvPr id="5" name="Footer Placeholder 4">
            <a:extLst>
              <a:ext uri="{FF2B5EF4-FFF2-40B4-BE49-F238E27FC236}">
                <a16:creationId xmlns:a16="http://schemas.microsoft.com/office/drawing/2014/main" id="{7D986285-161A-6869-27C2-0A159C234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ED64F-5DAB-238D-C34A-1DCCB12221D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518276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1066799" y="936841"/>
            <a:ext cx="10092477" cy="95366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1066800"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5"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23BD680-4E7A-5155-3CAE-6BD44EE8BA83}"/>
              </a:ext>
            </a:extLst>
          </p:cNvPr>
          <p:cNvSpPr>
            <a:spLocks noGrp="1"/>
          </p:cNvSpPr>
          <p:nvPr>
            <p:ph type="dt" sz="half" idx="10"/>
          </p:nvPr>
        </p:nvSpPr>
        <p:spPr/>
        <p:txBody>
          <a:bodyPr/>
          <a:lstStyle/>
          <a:p>
            <a:fld id="{1E351CED-465B-40B5-ADCE-957C918F227B}" type="datetimeFigureOut">
              <a:rPr lang="en-US" smtClean="0"/>
              <a:t>1/21/2024</a:t>
            </a:fld>
            <a:endParaRPr lang="en-US"/>
          </a:p>
        </p:txBody>
      </p:sp>
      <p:sp>
        <p:nvSpPr>
          <p:cNvPr id="6" name="Footer Placeholder 5">
            <a:extLst>
              <a:ext uri="{FF2B5EF4-FFF2-40B4-BE49-F238E27FC236}">
                <a16:creationId xmlns:a16="http://schemas.microsoft.com/office/drawing/2014/main" id="{4F6A152D-EFF2-B3AA-3F25-14E113673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D6032-FD7A-BFFD-9BE5-48EDBEFBD147}"/>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528878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7F4D-4855-340E-03F3-4860885EC671}"/>
              </a:ext>
            </a:extLst>
          </p:cNvPr>
          <p:cNvSpPr>
            <a:spLocks noGrp="1"/>
          </p:cNvSpPr>
          <p:nvPr>
            <p:ph type="title"/>
          </p:nvPr>
        </p:nvSpPr>
        <p:spPr>
          <a:xfrm>
            <a:off x="1066800" y="963283"/>
            <a:ext cx="10096500" cy="91600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3CEB472-7426-C288-B5F6-0A1232DCED65}"/>
              </a:ext>
            </a:extLst>
          </p:cNvPr>
          <p:cNvSpPr>
            <a:spLocks noGrp="1"/>
          </p:cNvSpPr>
          <p:nvPr>
            <p:ph type="body" idx="1"/>
          </p:nvPr>
        </p:nvSpPr>
        <p:spPr>
          <a:xfrm>
            <a:off x="1066801" y="1879287"/>
            <a:ext cx="4739628"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94F9C-B6FA-97C3-F618-0CF956CB53B2}"/>
              </a:ext>
            </a:extLst>
          </p:cNvPr>
          <p:cNvSpPr>
            <a:spLocks noGrp="1"/>
          </p:cNvSpPr>
          <p:nvPr>
            <p:ph sz="half" idx="2"/>
          </p:nvPr>
        </p:nvSpPr>
        <p:spPr>
          <a:xfrm>
            <a:off x="1066801" y="2505075"/>
            <a:ext cx="4739628"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F5665C-7910-AFA2-350F-42C06ED5AF47}"/>
              </a:ext>
            </a:extLst>
          </p:cNvPr>
          <p:cNvSpPr>
            <a:spLocks noGrp="1"/>
          </p:cNvSpPr>
          <p:nvPr>
            <p:ph type="body" sz="quarter" idx="3"/>
          </p:nvPr>
        </p:nvSpPr>
        <p:spPr>
          <a:xfrm>
            <a:off x="6400330" y="1879287"/>
            <a:ext cx="4762970"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71352E-1DE0-F0CD-6F81-1D8FF59C2B0D}"/>
              </a:ext>
            </a:extLst>
          </p:cNvPr>
          <p:cNvSpPr>
            <a:spLocks noGrp="1"/>
          </p:cNvSpPr>
          <p:nvPr>
            <p:ph sz="quarter" idx="4"/>
          </p:nvPr>
        </p:nvSpPr>
        <p:spPr>
          <a:xfrm>
            <a:off x="6400330" y="2505075"/>
            <a:ext cx="4762970"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D38F7E4-7D9E-4736-3269-4F0C46996125}"/>
              </a:ext>
            </a:extLst>
          </p:cNvPr>
          <p:cNvSpPr>
            <a:spLocks noGrp="1"/>
          </p:cNvSpPr>
          <p:nvPr>
            <p:ph type="dt" sz="half" idx="10"/>
          </p:nvPr>
        </p:nvSpPr>
        <p:spPr/>
        <p:txBody>
          <a:bodyPr/>
          <a:lstStyle/>
          <a:p>
            <a:fld id="{1E351CED-465B-40B5-ADCE-957C918F227B}" type="datetimeFigureOut">
              <a:rPr lang="en-US" smtClean="0"/>
              <a:t>1/21/2024</a:t>
            </a:fld>
            <a:endParaRPr lang="en-US"/>
          </a:p>
        </p:txBody>
      </p:sp>
      <p:sp>
        <p:nvSpPr>
          <p:cNvPr id="8" name="Footer Placeholder 7">
            <a:extLst>
              <a:ext uri="{FF2B5EF4-FFF2-40B4-BE49-F238E27FC236}">
                <a16:creationId xmlns:a16="http://schemas.microsoft.com/office/drawing/2014/main" id="{218386CF-9A84-8D2A-BC47-C951DD9949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80844D-FE1F-49E7-3BBD-527FB72ECD1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221972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F691C-93A5-1364-00A9-A470C289F365}"/>
              </a:ext>
            </a:extLst>
          </p:cNvPr>
          <p:cNvSpPr>
            <a:spLocks noGrp="1"/>
          </p:cNvSpPr>
          <p:nvPr>
            <p:ph type="title"/>
          </p:nvPr>
        </p:nvSpPr>
        <p:spPr>
          <a:xfrm>
            <a:off x="1066800" y="1357223"/>
            <a:ext cx="8886884" cy="1043078"/>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76E055BD-4154-B9D1-0B5B-B1E3A06B6B31}"/>
              </a:ext>
            </a:extLst>
          </p:cNvPr>
          <p:cNvSpPr>
            <a:spLocks noGrp="1"/>
          </p:cNvSpPr>
          <p:nvPr>
            <p:ph type="dt" sz="half" idx="10"/>
          </p:nvPr>
        </p:nvSpPr>
        <p:spPr/>
        <p:txBody>
          <a:bodyPr/>
          <a:lstStyle/>
          <a:p>
            <a:fld id="{1E351CED-465B-40B5-ADCE-957C918F227B}" type="datetimeFigureOut">
              <a:rPr lang="en-US" smtClean="0"/>
              <a:t>1/21/2024</a:t>
            </a:fld>
            <a:endParaRPr lang="en-US"/>
          </a:p>
        </p:txBody>
      </p:sp>
      <p:sp>
        <p:nvSpPr>
          <p:cNvPr id="4" name="Footer Placeholder 3">
            <a:extLst>
              <a:ext uri="{FF2B5EF4-FFF2-40B4-BE49-F238E27FC236}">
                <a16:creationId xmlns:a16="http://schemas.microsoft.com/office/drawing/2014/main" id="{0C2A9E4A-03D1-7A8B-233D-014A3248F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2CEFC4-D276-DF45-F395-F5BD2EA70114}"/>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905000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2C0AD-76F4-FCE4-2717-0A9AA4351B6D}"/>
              </a:ext>
            </a:extLst>
          </p:cNvPr>
          <p:cNvSpPr>
            <a:spLocks noGrp="1"/>
          </p:cNvSpPr>
          <p:nvPr>
            <p:ph type="dt" sz="half" idx="10"/>
          </p:nvPr>
        </p:nvSpPr>
        <p:spPr/>
        <p:txBody>
          <a:bodyPr/>
          <a:lstStyle/>
          <a:p>
            <a:fld id="{1E351CED-465B-40B5-ADCE-957C918F227B}" type="datetimeFigureOut">
              <a:rPr lang="en-US" smtClean="0"/>
              <a:t>1/21/2024</a:t>
            </a:fld>
            <a:endParaRPr lang="en-US"/>
          </a:p>
        </p:txBody>
      </p:sp>
      <p:sp>
        <p:nvSpPr>
          <p:cNvPr id="3" name="Footer Placeholder 2">
            <a:extLst>
              <a:ext uri="{FF2B5EF4-FFF2-40B4-BE49-F238E27FC236}">
                <a16:creationId xmlns:a16="http://schemas.microsoft.com/office/drawing/2014/main" id="{BE83BB66-3F41-7F1D-5108-B3F679A88E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FAA6DA0-07AE-4BE4-B82F-7936D0E3E37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836469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FB75-C953-0BD0-4E2E-717767426228}"/>
              </a:ext>
            </a:extLst>
          </p:cNvPr>
          <p:cNvSpPr>
            <a:spLocks noGrp="1"/>
          </p:cNvSpPr>
          <p:nvPr>
            <p:ph type="title"/>
          </p:nvPr>
        </p:nvSpPr>
        <p:spPr>
          <a:xfrm>
            <a:off x="1066800" y="770626"/>
            <a:ext cx="3705225" cy="1286774"/>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8E1AA52-60F3-40F2-673B-5848F4253FF0}"/>
              </a:ext>
            </a:extLst>
          </p:cNvPr>
          <p:cNvSpPr>
            <a:spLocks noGrp="1"/>
          </p:cNvSpPr>
          <p:nvPr>
            <p:ph idx="1"/>
          </p:nvPr>
        </p:nvSpPr>
        <p:spPr>
          <a:xfrm>
            <a:off x="5183188" y="1075426"/>
            <a:ext cx="5980112" cy="476837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0167E8-C561-5A72-AED3-442F66DDEE31}"/>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BFED3-7CB3-1B8B-9504-13A121CAD015}"/>
              </a:ext>
            </a:extLst>
          </p:cNvPr>
          <p:cNvSpPr>
            <a:spLocks noGrp="1"/>
          </p:cNvSpPr>
          <p:nvPr>
            <p:ph type="dt" sz="half" idx="10"/>
          </p:nvPr>
        </p:nvSpPr>
        <p:spPr/>
        <p:txBody>
          <a:bodyPr/>
          <a:lstStyle/>
          <a:p>
            <a:fld id="{1E351CED-465B-40B5-ADCE-957C918F227B}" type="datetimeFigureOut">
              <a:rPr lang="en-US" smtClean="0"/>
              <a:t>1/21/2024</a:t>
            </a:fld>
            <a:endParaRPr lang="en-US"/>
          </a:p>
        </p:txBody>
      </p:sp>
      <p:sp>
        <p:nvSpPr>
          <p:cNvPr id="6" name="Footer Placeholder 5">
            <a:extLst>
              <a:ext uri="{FF2B5EF4-FFF2-40B4-BE49-F238E27FC236}">
                <a16:creationId xmlns:a16="http://schemas.microsoft.com/office/drawing/2014/main" id="{152456C9-19A0-4441-B1AF-B7AFBF642F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8898EA-84CC-411C-0012-D314953696B9}"/>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991831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C1E10-1458-2553-05B4-313F7E26D210}"/>
              </a:ext>
            </a:extLst>
          </p:cNvPr>
          <p:cNvSpPr>
            <a:spLocks noGrp="1"/>
          </p:cNvSpPr>
          <p:nvPr>
            <p:ph type="title"/>
          </p:nvPr>
        </p:nvSpPr>
        <p:spPr>
          <a:xfrm>
            <a:off x="1066800" y="782128"/>
            <a:ext cx="3705225" cy="1275272"/>
          </a:xfrm>
        </p:spPr>
        <p:txBody>
          <a:bodyPr anchor="b">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3C0F677-F177-6DED-1920-685B9D9FF254}"/>
              </a:ext>
            </a:extLst>
          </p:cNvPr>
          <p:cNvSpPr>
            <a:spLocks noGrp="1"/>
          </p:cNvSpPr>
          <p:nvPr>
            <p:ph type="pic" idx="1"/>
          </p:nvPr>
        </p:nvSpPr>
        <p:spPr>
          <a:xfrm>
            <a:off x="5183188" y="1143000"/>
            <a:ext cx="5980112"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C4D1CB1-2109-480E-8904-4077C94D6E7D}"/>
              </a:ext>
            </a:extLst>
          </p:cNvPr>
          <p:cNvSpPr>
            <a:spLocks noGrp="1"/>
          </p:cNvSpPr>
          <p:nvPr>
            <p:ph type="body" sz="half" idx="2"/>
          </p:nvPr>
        </p:nvSpPr>
        <p:spPr>
          <a:xfrm>
            <a:off x="1066800" y="2057400"/>
            <a:ext cx="3705225" cy="36576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B0DB38-7CB9-2140-BC21-6D2E7DD0B6B5}"/>
              </a:ext>
            </a:extLst>
          </p:cNvPr>
          <p:cNvSpPr>
            <a:spLocks noGrp="1"/>
          </p:cNvSpPr>
          <p:nvPr>
            <p:ph type="dt" sz="half" idx="10"/>
          </p:nvPr>
        </p:nvSpPr>
        <p:spPr/>
        <p:txBody>
          <a:bodyPr/>
          <a:lstStyle/>
          <a:p>
            <a:fld id="{1E351CED-465B-40B5-ADCE-957C918F227B}" type="datetimeFigureOut">
              <a:rPr lang="en-US" smtClean="0"/>
              <a:t>1/21/2024</a:t>
            </a:fld>
            <a:endParaRPr lang="en-US"/>
          </a:p>
        </p:txBody>
      </p:sp>
      <p:sp>
        <p:nvSpPr>
          <p:cNvPr id="6" name="Footer Placeholder 5">
            <a:extLst>
              <a:ext uri="{FF2B5EF4-FFF2-40B4-BE49-F238E27FC236}">
                <a16:creationId xmlns:a16="http://schemas.microsoft.com/office/drawing/2014/main" id="{C7B448AD-3B1D-4B5E-CAB9-BB5FD2CDEB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EEF53D-CF5A-87A2-E973-3B8CCDEBAA2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444427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0D2E-0561-F284-F89A-AAE3CD09AC24}"/>
              </a:ext>
            </a:extLst>
          </p:cNvPr>
          <p:cNvSpPr>
            <a:spLocks noGrp="1"/>
          </p:cNvSpPr>
          <p:nvPr>
            <p:ph type="title"/>
          </p:nvPr>
        </p:nvSpPr>
        <p:spPr>
          <a:xfrm>
            <a:off x="1066800" y="936841"/>
            <a:ext cx="10239338" cy="95366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2657C4C-16EC-2477-6332-830F53011D33}"/>
              </a:ext>
            </a:extLst>
          </p:cNvPr>
          <p:cNvSpPr>
            <a:spLocks noGrp="1"/>
          </p:cNvSpPr>
          <p:nvPr>
            <p:ph type="body" orient="vert" idx="1"/>
          </p:nvPr>
        </p:nvSpPr>
        <p:spPr>
          <a:xfrm>
            <a:off x="1069848" y="2139696"/>
            <a:ext cx="10239338" cy="36776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0940D3-6996-1C08-F1AF-87C354657912}"/>
              </a:ext>
            </a:extLst>
          </p:cNvPr>
          <p:cNvSpPr>
            <a:spLocks noGrp="1"/>
          </p:cNvSpPr>
          <p:nvPr>
            <p:ph type="dt" sz="half" idx="10"/>
          </p:nvPr>
        </p:nvSpPr>
        <p:spPr/>
        <p:txBody>
          <a:bodyPr/>
          <a:lstStyle/>
          <a:p>
            <a:fld id="{1E351CED-465B-40B5-ADCE-957C918F227B}" type="datetimeFigureOut">
              <a:rPr lang="en-US" smtClean="0"/>
              <a:t>1/21/2024</a:t>
            </a:fld>
            <a:endParaRPr lang="en-US"/>
          </a:p>
        </p:txBody>
      </p:sp>
      <p:sp>
        <p:nvSpPr>
          <p:cNvPr id="5" name="Footer Placeholder 4">
            <a:extLst>
              <a:ext uri="{FF2B5EF4-FFF2-40B4-BE49-F238E27FC236}">
                <a16:creationId xmlns:a16="http://schemas.microsoft.com/office/drawing/2014/main" id="{4C3676C3-588F-B636-8CE0-AA2CBFBCE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EF8A9-EB1E-B344-A4B8-B58D0633630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672208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EF3A28-33E4-2796-AE7A-1234569F5CE0}"/>
              </a:ext>
            </a:extLst>
          </p:cNvPr>
          <p:cNvSpPr>
            <a:spLocks noGrp="1"/>
          </p:cNvSpPr>
          <p:nvPr>
            <p:ph type="title" orient="vert"/>
          </p:nvPr>
        </p:nvSpPr>
        <p:spPr>
          <a:xfrm>
            <a:off x="8844950" y="1081177"/>
            <a:ext cx="2508849" cy="463382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D185FC-2BBB-E997-A5CD-F2C6CF6B7C68}"/>
              </a:ext>
            </a:extLst>
          </p:cNvPr>
          <p:cNvSpPr>
            <a:spLocks noGrp="1"/>
          </p:cNvSpPr>
          <p:nvPr>
            <p:ph type="body" orient="vert" idx="1"/>
          </p:nvPr>
        </p:nvSpPr>
        <p:spPr>
          <a:xfrm>
            <a:off x="1066800" y="1081177"/>
            <a:ext cx="7505700" cy="46338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E314B3C-96CD-071C-C2AD-2C7E04F819C0}"/>
              </a:ext>
            </a:extLst>
          </p:cNvPr>
          <p:cNvSpPr>
            <a:spLocks noGrp="1"/>
          </p:cNvSpPr>
          <p:nvPr>
            <p:ph type="dt" sz="half" idx="10"/>
          </p:nvPr>
        </p:nvSpPr>
        <p:spPr/>
        <p:txBody>
          <a:bodyPr/>
          <a:lstStyle/>
          <a:p>
            <a:fld id="{1E351CED-465B-40B5-ADCE-957C918F227B}" type="datetimeFigureOut">
              <a:rPr lang="en-US" smtClean="0"/>
              <a:t>1/21/2024</a:t>
            </a:fld>
            <a:endParaRPr lang="en-US"/>
          </a:p>
        </p:txBody>
      </p:sp>
      <p:sp>
        <p:nvSpPr>
          <p:cNvPr id="5" name="Footer Placeholder 4">
            <a:extLst>
              <a:ext uri="{FF2B5EF4-FFF2-40B4-BE49-F238E27FC236}">
                <a16:creationId xmlns:a16="http://schemas.microsoft.com/office/drawing/2014/main" id="{F5AA2B04-F5E0-C5A3-C77D-6AE9A9E913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155BC2-C712-C4A4-50EC-E10D88344310}"/>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279090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F4A25-A386-9574-775C-E5E5F9FC352A}"/>
              </a:ext>
            </a:extLst>
          </p:cNvPr>
          <p:cNvSpPr>
            <a:spLocks noGrp="1"/>
          </p:cNvSpPr>
          <p:nvPr>
            <p:ph type="title"/>
          </p:nvPr>
        </p:nvSpPr>
        <p:spPr>
          <a:xfrm>
            <a:off x="1066800" y="936841"/>
            <a:ext cx="8886884" cy="953669"/>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4F7885F-2B7B-74DB-9996-E0ACEBC9DB25}"/>
              </a:ext>
            </a:extLst>
          </p:cNvPr>
          <p:cNvSpPr>
            <a:spLocks noGrp="1"/>
          </p:cNvSpPr>
          <p:nvPr>
            <p:ph type="body" idx="1"/>
          </p:nvPr>
        </p:nvSpPr>
        <p:spPr>
          <a:xfrm>
            <a:off x="1069848" y="2139696"/>
            <a:ext cx="8883836" cy="36776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804F519-BA47-2B81-CC1C-7E1F119EC69E}"/>
              </a:ext>
            </a:extLst>
          </p:cNvPr>
          <p:cNvSpPr>
            <a:spLocks noGrp="1"/>
          </p:cNvSpPr>
          <p:nvPr>
            <p:ph type="dt" sz="half" idx="2"/>
          </p:nvPr>
        </p:nvSpPr>
        <p:spPr>
          <a:xfrm rot="5400000">
            <a:off x="10477379" y="4629744"/>
            <a:ext cx="2653508" cy="365125"/>
          </a:xfrm>
          <a:prstGeom prst="rect">
            <a:avLst/>
          </a:prstGeom>
        </p:spPr>
        <p:txBody>
          <a:bodyPr vert="horz" lIns="91440" tIns="45720" rIns="91440" bIns="45720" rtlCol="0" anchor="ctr"/>
          <a:lstStyle>
            <a:lvl1pPr algn="r">
              <a:defRPr sz="900">
                <a:solidFill>
                  <a:schemeClr val="tx1"/>
                </a:solidFill>
              </a:defRPr>
            </a:lvl1pPr>
          </a:lstStyle>
          <a:p>
            <a:fld id="{1E351CED-465B-40B5-ADCE-957C918F227B}" type="datetimeFigureOut">
              <a:rPr lang="en-US" smtClean="0"/>
              <a:t>1/21/2024</a:t>
            </a:fld>
            <a:endParaRPr lang="en-US"/>
          </a:p>
        </p:txBody>
      </p:sp>
      <p:sp>
        <p:nvSpPr>
          <p:cNvPr id="5" name="Footer Placeholder 4">
            <a:extLst>
              <a:ext uri="{FF2B5EF4-FFF2-40B4-BE49-F238E27FC236}">
                <a16:creationId xmlns:a16="http://schemas.microsoft.com/office/drawing/2014/main" id="{BE952D7B-C352-1630-4C3D-7D5983C04D4A}"/>
              </a:ext>
            </a:extLst>
          </p:cNvPr>
          <p:cNvSpPr>
            <a:spLocks noGrp="1"/>
          </p:cNvSpPr>
          <p:nvPr>
            <p:ph type="ftr" sz="quarter" idx="3"/>
          </p:nvPr>
        </p:nvSpPr>
        <p:spPr>
          <a:xfrm>
            <a:off x="8610602" y="6318446"/>
            <a:ext cx="2743198"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6E04F0-DF9B-480B-CC46-BAE7A81FB7E6}"/>
              </a:ext>
            </a:extLst>
          </p:cNvPr>
          <p:cNvSpPr>
            <a:spLocks noGrp="1"/>
          </p:cNvSpPr>
          <p:nvPr>
            <p:ph type="sldNum" sz="quarter" idx="4"/>
          </p:nvPr>
        </p:nvSpPr>
        <p:spPr>
          <a:xfrm>
            <a:off x="11353800" y="6318446"/>
            <a:ext cx="615696" cy="365125"/>
          </a:xfrm>
          <a:prstGeom prst="rect">
            <a:avLst/>
          </a:prstGeom>
        </p:spPr>
        <p:txBody>
          <a:bodyPr vert="horz" lIns="91440" tIns="45720" rIns="91440" bIns="45720" rtlCol="0" anchor="ctr"/>
          <a:lstStyle>
            <a:lvl1pPr algn="r">
              <a:defRPr sz="1600" b="1">
                <a:solidFill>
                  <a:schemeClr val="tx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137937840"/>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g"/><Relationship Id="rId7" Type="http://schemas.openxmlformats.org/officeDocument/2006/relationships/image" Target="../media/image6.jpg"/><Relationship Id="rId12"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image" Target="../media/image10.jpeg"/><Relationship Id="rId5" Type="http://schemas.openxmlformats.org/officeDocument/2006/relationships/image" Target="../media/image4.jpg"/><Relationship Id="rId10" Type="http://schemas.openxmlformats.org/officeDocument/2006/relationships/image" Target="../media/image9.jpeg"/><Relationship Id="rId4" Type="http://schemas.openxmlformats.org/officeDocument/2006/relationships/image" Target="../media/image3.jpeg"/><Relationship Id="rId9" Type="http://schemas.openxmlformats.org/officeDocument/2006/relationships/image" Target="../media/image8.jpg"/></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hyperlink" Target="https://www.youtube.com/watch?v=yjgn2ZAepEo"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hyperlink" Target="https://www.youtube.com/watch?v=WjOowWxOXCg"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youtube.com/watch?v=g6pUQ4EDHeQ"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8.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38.jpeg"/><Relationship Id="rId3" Type="http://schemas.openxmlformats.org/officeDocument/2006/relationships/image" Target="../media/image33.png"/><Relationship Id="rId7" Type="http://schemas.openxmlformats.org/officeDocument/2006/relationships/image" Target="../media/image37.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birthto5matters.org.uk/wp-content/uploads/2021/04/Birthto5Matters-download.pdf" TargetMode="External"/><Relationship Id="rId13" Type="http://schemas.openxmlformats.org/officeDocument/2006/relationships/hyperlink" Target="https://www.counselling-directory.org.uk/memberarticles/it-cant-all-be-about-my-childhood-can-it-your-first-1000-days" TargetMode="External"/><Relationship Id="rId3" Type="http://schemas.openxmlformats.org/officeDocument/2006/relationships/hyperlink" Target="https://www.montessorisociety.org.uk/principles" TargetMode="External"/><Relationship Id="rId7" Type="http://schemas.openxmlformats.org/officeDocument/2006/relationships/hyperlink" Target="https://birthto5matters.org.uk/learning-environments/" TargetMode="External"/><Relationship Id="rId12" Type="http://schemas.openxmlformats.org/officeDocument/2006/relationships/hyperlink" Target="https://cpag.org.uk/child-poverty/effects-poverty?gclid=EAIaIQobChMIrs3huLPtgwMVe5tQBh0nTQYbEAAYASAAEgK2r_D_BwE" TargetMode="External"/><Relationship Id="rId2" Type="http://schemas.openxmlformats.org/officeDocument/2006/relationships/hyperlink" Target="https://www.actionforchildren.org.uk/blog/what-is-sensory-play-and-why-is-it-important-1/" TargetMode="External"/><Relationship Id="rId1" Type="http://schemas.openxmlformats.org/officeDocument/2006/relationships/slideLayout" Target="../slideLayouts/slideLayout2.xml"/><Relationship Id="rId6" Type="http://schemas.openxmlformats.org/officeDocument/2006/relationships/hyperlink" Target="https://www.babycentre.co.uk/a25015135/reading-to-your-baby-when-to-start-and-how-to-do-it" TargetMode="External"/><Relationship Id="rId11" Type="http://schemas.openxmlformats.org/officeDocument/2006/relationships/hyperlink" Target="https://assets.publishing.service.gov.uk/media/5a7ab5f3e5274a34770e6951/integrated_working_explained.pdf" TargetMode="External"/><Relationship Id="rId5" Type="http://schemas.openxmlformats.org/officeDocument/2006/relationships/hyperlink" Target="https://www.pregnancybirthbaby.org.au/the-first-1000-days" TargetMode="External"/><Relationship Id="rId15" Type="http://schemas.openxmlformats.org/officeDocument/2006/relationships/hyperlink" Target="https://doingsydneywithkids.com.au/ages-0-1-to-do-with-kids/" TargetMode="External"/><Relationship Id="rId10" Type="http://schemas.openxmlformats.org/officeDocument/2006/relationships/hyperlink" Target="http://www.changekidslives.org/actions-4" TargetMode="External"/><Relationship Id="rId4" Type="http://schemas.openxmlformats.org/officeDocument/2006/relationships/hyperlink" Target="https://books.google.co.uk/books?hl=en&amp;lr=&amp;id=vnVjEAAAQBAJ&amp;oi=fnd&amp;pg=PA1&amp;dq=info:_rUBw4yp6rwJ:scholar.google.com/&amp;ots=jpNOgDxnSA&amp;sig=r2SZMb7JAPS-NcFEKDPm9ocVUTI#v=onepage&amp;q&amp;f=false" TargetMode="External"/><Relationship Id="rId9" Type="http://schemas.openxmlformats.org/officeDocument/2006/relationships/hyperlink" Target="https://health.clevelandclinic.org/benefits-of-sensory-play-ideas" TargetMode="External"/><Relationship Id="rId14" Type="http://schemas.openxmlformats.org/officeDocument/2006/relationships/hyperlink" Target="https://www.communityplaythings.co.uk/learning-library/articles/lets-play-outside"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healthychildren.org/English/family-life/power-of-play/Pages/playing-outside-why-its-important-for-kids.aspx?gad_source=1&amp;gclid=Cj0KCQiA-62tBhDSARIsAO7twbYC6z-NmkonwHUki3J08lZ3PBQsQcnNW2INLLFY7KNT37ULqiOPzMoaAgfFEALw_wcB" TargetMode="External"/><Relationship Id="rId13" Type="http://schemas.openxmlformats.org/officeDocument/2006/relationships/hyperlink" Target="https://www.busybeeschildcare.co.uk/nursery/wynyard" TargetMode="External"/><Relationship Id="rId3" Type="http://schemas.openxmlformats.org/officeDocument/2006/relationships/hyperlink" Target="https://www.pacey.org.uk/Pacey/media/Website-files/Non-PACEY%20documents%20(PDFs)/a-workforce-in-crisis-saving-our-early-years.pdf" TargetMode="External"/><Relationship Id="rId7" Type="http://schemas.openxmlformats.org/officeDocument/2006/relationships/hyperlink" Target="https://www.froebel.org.uk/uploads/documents/FT-Outdoor-Play-Pamphlet.pdf" TargetMode="External"/><Relationship Id="rId12" Type="http://schemas.openxmlformats.org/officeDocument/2006/relationships/hyperlink" Target="https://nhm.gov.in/images/pdf/programmes/RBSK/Resource_Documents/Journey_of_The_First_1000_Days.pdf" TargetMode="External"/><Relationship Id="rId2" Type="http://schemas.openxmlformats.org/officeDocument/2006/relationships/hyperlink" Target="https://www.nspcc.org.uk/globalassets/documents/news/critical-days-manifesto.pdf" TargetMode="External"/><Relationship Id="rId1" Type="http://schemas.openxmlformats.org/officeDocument/2006/relationships/slideLayout" Target="../slideLayouts/slideLayout2.xml"/><Relationship Id="rId6" Type="http://schemas.openxmlformats.org/officeDocument/2006/relationships/hyperlink" Target="https://doi.org/10.1177/21582440221134089" TargetMode="External"/><Relationship Id="rId11" Type="http://schemas.openxmlformats.org/officeDocument/2006/relationships/hyperlink" Target="https://www.jrf.org.uk/child-poverty" TargetMode="External"/><Relationship Id="rId5" Type="http://schemas.openxmlformats.org/officeDocument/2006/relationships/hyperlink" Target="https://www.earlyyearsmatters.co.uk/eyfs/positive-relationships/key-person-attachment/" TargetMode="External"/><Relationship Id="rId15" Type="http://schemas.openxmlformats.org/officeDocument/2006/relationships/hyperlink" Target="https://www.montessoriinreallife.com/home/2020/3/6/how-to-build-a-pikler" TargetMode="External"/><Relationship Id="rId10" Type="http://schemas.openxmlformats.org/officeDocument/2006/relationships/hyperlink" Target="https://www.usnanny.org/wp-content/uploads/2021/10/What-are-the-Pikler-Principles-for-Infant-Education.pdf" TargetMode="External"/><Relationship Id="rId4" Type="http://schemas.openxmlformats.org/officeDocument/2006/relationships/hyperlink" Target="https://www.eyalliance.org.uk/enabling-environments#:~:text=An%20enabling%20environment%20is%20a,facilitates%20a%20sense%20of%20belonging" TargetMode="External"/><Relationship Id="rId9" Type="http://schemas.openxmlformats.org/officeDocument/2006/relationships/hyperlink" Target="https://d1wqtxts1xzle7.cloudfront.net/78412107/Bronfenbrenner_in__20English_07_sent-libre.pdf?1641737060=&amp;response-content-disposition=inline%3B+filename%3DThe_Bronfenbrenner_ecological_systems_th.pdf&amp;Expires=1705794865&amp;Signature=Z1ZKvv9x7w2P~9C35UnrVdJOFsvGWslGiAnvsF0b9ClhCl3CGHKztz-6-h8RGMXE5UDRNRY4tXKiNwBZxOnzZRcXgO9asIZHdm3ORHhYduXE6bAgRFfEvCLQ4Rr7WtmdRPDkNjPkdPIGqPBtVDPH-SbwZi5iqXFgqcXRzC7-W9fo0UoPLWXfIMFZw4h96uXy4s9SG2YQxFwfDLRQDaHKJD8Y3rhYriZf2SAoICQZ1Rw9PYfoTa6HNlgYsotD~2kjqE~VxDu9O4psuxV9bbrnZHHymJieGsvb6oXchXR-Y4T5ofHIcUUfNIGC577sXmzazjJtlnE4wkivcDVYhDM11g__&amp;Key-Pair-Id=APKAJLOHF5GGSLRBV4ZA" TargetMode="External"/><Relationship Id="rId14" Type="http://schemas.openxmlformats.org/officeDocument/2006/relationships/hyperlink" Target="https://www.local.gov.uk/publications/early-education-and-childcare-changes-and-challenges-future#:~:text=The%20impact%20of%20the%20pandemic,increasing%20presentation%20of%20children%20requiring"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nurseryworld.co.uk/features/article/eyfs-activities-we-ve-explored-loose-parts" TargetMode="External"/><Relationship Id="rId13" Type="http://schemas.openxmlformats.org/officeDocument/2006/relationships/hyperlink" Target="https://www.savethechildren.org.uk/content/dam/global/reports/education-and-child-protection/lighting-up-young-brains.pdf" TargetMode="External"/><Relationship Id="rId3" Type="http://schemas.openxmlformats.org/officeDocument/2006/relationships/hyperlink" Target="https://literacytrust.org.uk/blog/the-benefits-of-outdoor-learning-in-the-early-years/" TargetMode="External"/><Relationship Id="rId7" Type="http://schemas.openxmlformats.org/officeDocument/2006/relationships/hyperlink" Target="https://phw.nhs.wales/news/adopting-a-public-health-approach-to-supporting-parents-can-help-give-children-best-start-in-life/a-public-health-approach-to-supporting-parents/" TargetMode="External"/><Relationship Id="rId12" Type="http://schemas.openxmlformats.org/officeDocument/2006/relationships/hyperlink" Target="https://rie.org/rie-and-attachment-theory/" TargetMode="External"/><Relationship Id="rId2" Type="http://schemas.openxmlformats.org/officeDocument/2006/relationships/hyperlink" Target="https://www.napierfamilycentre.org.nz/wp-content/uploads/2021/08/Resource-Sheet_Early-brain-development_FINAL_web.pdf" TargetMode="External"/><Relationship Id="rId1" Type="http://schemas.openxmlformats.org/officeDocument/2006/relationships/slideLayout" Target="../slideLayouts/slideLayout2.xml"/><Relationship Id="rId6" Type="http://schemas.openxmlformats.org/officeDocument/2006/relationships/hyperlink" Target="https://phw.nhs.wales/topics/the-first-1000-days-programme/#:~:text=The%20First%201000%20Days%20is,improving%20outcomes%20and%20reducing%20inequalities" TargetMode="External"/><Relationship Id="rId11" Type="http://schemas.openxmlformats.org/officeDocument/2006/relationships/hyperlink" Target="https://www.pregnancybirthbaby.org.au/the-first-1000-days#:~:text=Being%20hungry%20or%20exposed%20to,health%20in%20later%20life%20too" TargetMode="External"/><Relationship Id="rId5" Type="http://schemas.openxmlformats.org/officeDocument/2006/relationships/hyperlink" Target="https://learning.nspcc.org.uk/child-protection-system/multi-agency-working-child-protection" TargetMode="External"/><Relationship Id="rId10" Type="http://schemas.openxmlformats.org/officeDocument/2006/relationships/hyperlink" Target="https://perspectives.waimh.org/2010/12/15/introducing-piklerian-developmental-approach-history-principles/" TargetMode="External"/><Relationship Id="rId4" Type="http://schemas.openxmlformats.org/officeDocument/2006/relationships/hyperlink" Target="https://learning.nspcc.org.uk/child-health-development/attachment-early-years" TargetMode="External"/><Relationship Id="rId9" Type="http://schemas.openxmlformats.org/officeDocument/2006/relationships/hyperlink" Target="https://www.pampers.co.uk/toddler/development/article/baby-fine-motor-skills" TargetMode="External"/><Relationship Id="rId14" Type="http://schemas.openxmlformats.org/officeDocument/2006/relationships/hyperlink" Target="https://www.savethechildren.org.uk/content/dam/gb/reports/humanitarian/uncrc19-summary2.pdf"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gardenschildcare.co.uk/" TargetMode="External"/><Relationship Id="rId13" Type="http://schemas.openxmlformats.org/officeDocument/2006/relationships/hyperlink" Target="https://www.gov.uk/government/publications/commissioning-of-public-health-services-for-children/early-years-high-impact-area-1-supporting-the-transition-to-parenthood" TargetMode="External"/><Relationship Id="rId3" Type="http://schemas.openxmlformats.org/officeDocument/2006/relationships/hyperlink" Target="https://assets.publishing.service.gov.uk/media/5f298b478fa8f57ac683d87d/The_stability_of_the_early_years_workforce_in_England.pdf" TargetMode="External"/><Relationship Id="rId7" Type="http://schemas.openxmlformats.org/officeDocument/2006/relationships/hyperlink" Target="https://www.infocop.es/pdf/bpspobreza.pdf" TargetMode="External"/><Relationship Id="rId12" Type="http://schemas.openxmlformats.org/officeDocument/2006/relationships/hyperlink" Target="https://www.gov.wales/sites/default/files/publications/2019-07/flying-start-transition-guidance-for-professionals.pdf" TargetMode="External"/><Relationship Id="rId17" Type="http://schemas.openxmlformats.org/officeDocument/2006/relationships/hyperlink" Target="https://thousanddays.org/why-1000-days/" TargetMode="External"/><Relationship Id="rId2" Type="http://schemas.openxmlformats.org/officeDocument/2006/relationships/hyperlink" Target="https://www.simplypsychology.org/bronfenbrenner.html" TargetMode="External"/><Relationship Id="rId16" Type="http://schemas.openxmlformats.org/officeDocument/2006/relationships/hyperlink" Target="https://www.unicef.org/sites/default/files/2018-12/UNICEF-Lego-Foundation-Learning-through-Play.pdf" TargetMode="External"/><Relationship Id="rId1" Type="http://schemas.openxmlformats.org/officeDocument/2006/relationships/slideLayout" Target="../slideLayouts/slideLayout2.xml"/><Relationship Id="rId6" Type="http://schemas.openxmlformats.org/officeDocument/2006/relationships/hyperlink" Target="https://blessachildfoundation.org/learn/cancer-nutrition/nutrition-during-first-1000-days/" TargetMode="External"/><Relationship Id="rId11" Type="http://schemas.openxmlformats.org/officeDocument/2006/relationships/hyperlink" Target="https://trainingexpress.org.uk/what-is-multi-agency-working-in-safeguarding/" TargetMode="External"/><Relationship Id="rId5" Type="http://schemas.openxmlformats.org/officeDocument/2006/relationships/hyperlink" Target="https://www.youtube.com/watch?v=WjOowWxOXCg" TargetMode="External"/><Relationship Id="rId15" Type="http://schemas.openxmlformats.org/officeDocument/2006/relationships/hyperlink" Target="https://www.youtube.com/watch?v=yjgn2ZAepEo" TargetMode="External"/><Relationship Id="rId10" Type="http://schemas.openxmlformats.org/officeDocument/2006/relationships/hyperlink" Target="https://www.theoldstationnursery.co.uk/nurseries/sunhill-stowmarket-nursery/" TargetMode="External"/><Relationship Id="rId4" Type="http://schemas.openxmlformats.org/officeDocument/2006/relationships/hyperlink" Target="https://www.socialfinance.org.uk/assets/documents/Multi-agency-information-sharing.pdf" TargetMode="External"/><Relationship Id="rId9" Type="http://schemas.openxmlformats.org/officeDocument/2006/relationships/hyperlink" Target="https://www.psychologynoteshq.com/bronfenbrenner-ecological-theory/" TargetMode="External"/><Relationship Id="rId14" Type="http://schemas.openxmlformats.org/officeDocument/2006/relationships/hyperlink" Target="https://help-for-early-years-providers.education.gov.uk/get-help-to-improve-your-practice/working-in-partnership-with-parents-and-carers#:~:text=It%27s%20about%20working%20together%20to,best%20to%20support%20their%20lear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0668B51F-0397-D568-D929-A4F9A9CC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loudy oil paint art">
            <a:extLst>
              <a:ext uri="{FF2B5EF4-FFF2-40B4-BE49-F238E27FC236}">
                <a16:creationId xmlns:a16="http://schemas.microsoft.com/office/drawing/2014/main" id="{BFF91CCF-72F2-343C-5535-761B15A51C26}"/>
              </a:ext>
            </a:extLst>
          </p:cNvPr>
          <p:cNvPicPr>
            <a:picLocks noChangeAspect="1"/>
          </p:cNvPicPr>
          <p:nvPr/>
        </p:nvPicPr>
        <p:blipFill rotWithShape="1">
          <a:blip r:embed="rId2"/>
          <a:srcRect t="15257" b="474"/>
          <a:stretch/>
        </p:blipFill>
        <p:spPr>
          <a:xfrm>
            <a:off x="20" y="10"/>
            <a:ext cx="12191979" cy="6857989"/>
          </a:xfrm>
          <a:prstGeom prst="rect">
            <a:avLst/>
          </a:prstGeom>
        </p:spPr>
      </p:pic>
      <p:sp>
        <p:nvSpPr>
          <p:cNvPr id="7" name="Freeform: Shape 6">
            <a:extLst>
              <a:ext uri="{FF2B5EF4-FFF2-40B4-BE49-F238E27FC236}">
                <a16:creationId xmlns:a16="http://schemas.microsoft.com/office/drawing/2014/main" id="{50F200B6-228D-F4F2-C6FF-D4257EC20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H="1">
            <a:off x="4556932" y="3127849"/>
            <a:ext cx="7654355" cy="3796328"/>
          </a:xfrm>
          <a:custGeom>
            <a:avLst/>
            <a:gdLst>
              <a:gd name="connsiteX0" fmla="*/ 1835852 w 7654355"/>
              <a:gd name="connsiteY0" fmla="*/ 1549 h 3796328"/>
              <a:gd name="connsiteX1" fmla="*/ 20604 w 7654355"/>
              <a:gd name="connsiteY1" fmla="*/ 803783 h 3796328"/>
              <a:gd name="connsiteX2" fmla="*/ 0 w 7654355"/>
              <a:gd name="connsiteY2" fmla="*/ 826352 h 3796328"/>
              <a:gd name="connsiteX3" fmla="*/ 51841 w 7654355"/>
              <a:gd name="connsiteY3" fmla="*/ 3796328 h 3796328"/>
              <a:gd name="connsiteX4" fmla="*/ 7654355 w 7654355"/>
              <a:gd name="connsiteY4" fmla="*/ 3663625 h 3796328"/>
              <a:gd name="connsiteX5" fmla="*/ 3473222 w 7654355"/>
              <a:gd name="connsiteY5" fmla="*/ 499129 h 3796328"/>
              <a:gd name="connsiteX6" fmla="*/ 3417360 w 7654355"/>
              <a:gd name="connsiteY6" fmla="*/ 459014 h 3796328"/>
              <a:gd name="connsiteX7" fmla="*/ 1990462 w 7654355"/>
              <a:gd name="connsiteY7" fmla="*/ 763 h 3796328"/>
              <a:gd name="connsiteX8" fmla="*/ 1835852 w 7654355"/>
              <a:gd name="connsiteY8" fmla="*/ 1549 h 3796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54355" h="3796328">
                <a:moveTo>
                  <a:pt x="1835852" y="1549"/>
                </a:moveTo>
                <a:cubicBezTo>
                  <a:pt x="1166613" y="24353"/>
                  <a:pt x="510847" y="298769"/>
                  <a:pt x="20604" y="803783"/>
                </a:cubicBezTo>
                <a:lnTo>
                  <a:pt x="0" y="826352"/>
                </a:lnTo>
                <a:lnTo>
                  <a:pt x="51841" y="3796328"/>
                </a:lnTo>
                <a:lnTo>
                  <a:pt x="7654355" y="3663625"/>
                </a:lnTo>
                <a:lnTo>
                  <a:pt x="3473222" y="499129"/>
                </a:lnTo>
                <a:lnTo>
                  <a:pt x="3417360" y="459014"/>
                </a:lnTo>
                <a:cubicBezTo>
                  <a:pt x="2981578" y="162529"/>
                  <a:pt x="2485536" y="12600"/>
                  <a:pt x="1990462" y="763"/>
                </a:cubicBezTo>
                <a:cubicBezTo>
                  <a:pt x="1938891" y="-470"/>
                  <a:pt x="1887332" y="-206"/>
                  <a:pt x="1835852" y="1549"/>
                </a:cubicBezTo>
                <a:close/>
              </a:path>
            </a:pathLst>
          </a:custGeom>
          <a:gradFill>
            <a:gsLst>
              <a:gs pos="22000">
                <a:schemeClr val="bg2">
                  <a:alpha val="80000"/>
                </a:schemeClr>
              </a:gs>
              <a:gs pos="100000">
                <a:schemeClr val="accent1">
                  <a:lumMod val="60000"/>
                  <a:lumOff val="40000"/>
                  <a:alpha val="84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EF24F27-D4DE-912A-2517-BFB1B7A3BE5E}"/>
              </a:ext>
            </a:extLst>
          </p:cNvPr>
          <p:cNvSpPr>
            <a:spLocks noGrp="1"/>
          </p:cNvSpPr>
          <p:nvPr>
            <p:ph type="ctrTitle"/>
          </p:nvPr>
        </p:nvSpPr>
        <p:spPr>
          <a:xfrm>
            <a:off x="7632989" y="4906317"/>
            <a:ext cx="4224916" cy="1232744"/>
          </a:xfrm>
        </p:spPr>
        <p:txBody>
          <a:bodyPr anchor="ctr">
            <a:normAutofit/>
          </a:bodyPr>
          <a:lstStyle/>
          <a:p>
            <a:pPr algn="r"/>
            <a:r>
              <a:rPr lang="en-GB" sz="3200" dirty="0"/>
              <a:t>Ellin Iles</a:t>
            </a:r>
            <a:br>
              <a:rPr lang="en-GB" sz="3200" dirty="0"/>
            </a:br>
            <a:br>
              <a:rPr lang="en-GB" sz="1600" b="0" i="0" dirty="0">
                <a:solidFill>
                  <a:srgbClr val="242130"/>
                </a:solidFill>
                <a:effectLst/>
                <a:latin typeface="Source Sans Pro" panose="020B0503030403020204" pitchFamily="34" charset="0"/>
              </a:rPr>
            </a:br>
            <a:r>
              <a:rPr lang="en-GB" sz="1600" b="0" i="0" dirty="0">
                <a:solidFill>
                  <a:srgbClr val="242130"/>
                </a:solidFill>
                <a:effectLst/>
                <a:latin typeface="Source Sans Pro" panose="020B0503030403020204" pitchFamily="34" charset="0"/>
              </a:rPr>
              <a:t>2307139</a:t>
            </a:r>
            <a:endParaRPr lang="en-GB" sz="3200" dirty="0"/>
          </a:p>
        </p:txBody>
      </p:sp>
      <p:sp>
        <p:nvSpPr>
          <p:cNvPr id="3" name="Subtitle 2">
            <a:extLst>
              <a:ext uri="{FF2B5EF4-FFF2-40B4-BE49-F238E27FC236}">
                <a16:creationId xmlns:a16="http://schemas.microsoft.com/office/drawing/2014/main" id="{D0C7F029-4E49-6507-75A2-8058E7F9C503}"/>
              </a:ext>
            </a:extLst>
          </p:cNvPr>
          <p:cNvSpPr>
            <a:spLocks noGrp="1"/>
          </p:cNvSpPr>
          <p:nvPr>
            <p:ph type="subTitle" idx="1"/>
          </p:nvPr>
        </p:nvSpPr>
        <p:spPr>
          <a:xfrm>
            <a:off x="8786620" y="3989074"/>
            <a:ext cx="3129921" cy="1010882"/>
          </a:xfrm>
        </p:spPr>
        <p:txBody>
          <a:bodyPr anchor="b">
            <a:normAutofit/>
          </a:bodyPr>
          <a:lstStyle/>
          <a:p>
            <a:pPr algn="r"/>
            <a:r>
              <a:rPr lang="en-GB" sz="2400" dirty="0"/>
              <a:t>The First 1,000 Days</a:t>
            </a:r>
          </a:p>
        </p:txBody>
      </p:sp>
      <p:pic>
        <p:nvPicPr>
          <p:cNvPr id="10" name="Picture 9" descr="Hand holding baby feet">
            <a:extLst>
              <a:ext uri="{FF2B5EF4-FFF2-40B4-BE49-F238E27FC236}">
                <a16:creationId xmlns:a16="http://schemas.microsoft.com/office/drawing/2014/main" id="{874E0762-A52E-EA7A-2709-71A355C6CA32}"/>
              </a:ext>
            </a:extLst>
          </p:cNvPr>
          <p:cNvPicPr>
            <a:picLocks noChangeAspect="1"/>
          </p:cNvPicPr>
          <p:nvPr/>
        </p:nvPicPr>
        <p:blipFill rotWithShape="1">
          <a:blip r:embed="rId3">
            <a:extLst>
              <a:ext uri="{28A0092B-C50C-407E-A947-70E740481C1C}">
                <a14:useLocalDpi xmlns:a14="http://schemas.microsoft.com/office/drawing/2010/main" val="0"/>
              </a:ext>
            </a:extLst>
          </a:blip>
          <a:srcRect l="13438" r="11596" b="7718"/>
          <a:stretch/>
        </p:blipFill>
        <p:spPr>
          <a:xfrm>
            <a:off x="397590" y="117201"/>
            <a:ext cx="3584539" cy="2941650"/>
          </a:xfrm>
          <a:prstGeom prst="rect">
            <a:avLst/>
          </a:prstGeom>
        </p:spPr>
      </p:pic>
      <p:pic>
        <p:nvPicPr>
          <p:cNvPr id="14" name="Picture 13" descr="Cute baby fingers">
            <a:extLst>
              <a:ext uri="{FF2B5EF4-FFF2-40B4-BE49-F238E27FC236}">
                <a16:creationId xmlns:a16="http://schemas.microsoft.com/office/drawing/2014/main" id="{DF966854-9C07-F3EE-3B98-8CC2BED3413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6198562" y="2029552"/>
            <a:ext cx="3236063" cy="2157375"/>
          </a:xfrm>
          <a:prstGeom prst="rect">
            <a:avLst/>
          </a:prstGeom>
        </p:spPr>
      </p:pic>
      <p:pic>
        <p:nvPicPr>
          <p:cNvPr id="16" name="Picture 15" descr="Baby girl running on beach">
            <a:extLst>
              <a:ext uri="{FF2B5EF4-FFF2-40B4-BE49-F238E27FC236}">
                <a16:creationId xmlns:a16="http://schemas.microsoft.com/office/drawing/2014/main" id="{0C0A5698-9AD7-0728-A6AD-9D4D9E3E6794}"/>
              </a:ext>
            </a:extLst>
          </p:cNvPr>
          <p:cNvPicPr>
            <a:picLocks noChangeAspect="1"/>
          </p:cNvPicPr>
          <p:nvPr/>
        </p:nvPicPr>
        <p:blipFill rotWithShape="1">
          <a:blip r:embed="rId5">
            <a:extLst>
              <a:ext uri="{28A0092B-C50C-407E-A947-70E740481C1C}">
                <a14:useLocalDpi xmlns:a14="http://schemas.microsoft.com/office/drawing/2010/main" val="0"/>
              </a:ext>
            </a:extLst>
          </a:blip>
          <a:srcRect r="19407"/>
          <a:stretch/>
        </p:blipFill>
        <p:spPr>
          <a:xfrm flipH="1">
            <a:off x="3442669" y="301528"/>
            <a:ext cx="2604172" cy="2157375"/>
          </a:xfrm>
          <a:prstGeom prst="rect">
            <a:avLst/>
          </a:prstGeom>
        </p:spPr>
      </p:pic>
      <p:pic>
        <p:nvPicPr>
          <p:cNvPr id="19" name="Picture 18" descr="Chairs and tables at a wedding">
            <a:extLst>
              <a:ext uri="{FF2B5EF4-FFF2-40B4-BE49-F238E27FC236}">
                <a16:creationId xmlns:a16="http://schemas.microsoft.com/office/drawing/2014/main" id="{EA71315B-2159-17F6-D216-C9C9F598A5B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206606" y="3353865"/>
            <a:ext cx="3236063" cy="2157375"/>
          </a:xfrm>
          <a:prstGeom prst="rect">
            <a:avLst/>
          </a:prstGeom>
        </p:spPr>
      </p:pic>
      <p:pic>
        <p:nvPicPr>
          <p:cNvPr id="23" name="Picture 22" descr="Father holding newborn baby">
            <a:extLst>
              <a:ext uri="{FF2B5EF4-FFF2-40B4-BE49-F238E27FC236}">
                <a16:creationId xmlns:a16="http://schemas.microsoft.com/office/drawing/2014/main" id="{32656954-67EB-E247-3086-C6B1B287958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92448" y="4260648"/>
            <a:ext cx="2805428" cy="1870285"/>
          </a:xfrm>
          <a:prstGeom prst="rect">
            <a:avLst/>
          </a:prstGeom>
        </p:spPr>
      </p:pic>
      <p:pic>
        <p:nvPicPr>
          <p:cNvPr id="25" name="Picture 24" descr="Person holding newborn baby">
            <a:extLst>
              <a:ext uri="{FF2B5EF4-FFF2-40B4-BE49-F238E27FC236}">
                <a16:creationId xmlns:a16="http://schemas.microsoft.com/office/drawing/2014/main" id="{A28C5FFB-2FC1-40A4-3DFB-A0843236CF4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156498" y="82001"/>
            <a:ext cx="1802168" cy="2702329"/>
          </a:xfrm>
          <a:prstGeom prst="rect">
            <a:avLst/>
          </a:prstGeom>
        </p:spPr>
      </p:pic>
      <p:pic>
        <p:nvPicPr>
          <p:cNvPr id="27" name="Picture 26" descr="People with baby">
            <a:extLst>
              <a:ext uri="{FF2B5EF4-FFF2-40B4-BE49-F238E27FC236}">
                <a16:creationId xmlns:a16="http://schemas.microsoft.com/office/drawing/2014/main" id="{D90D85EE-2F35-1380-2C67-2CD0D4D3643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181350" y="4529681"/>
            <a:ext cx="2342429" cy="1560818"/>
          </a:xfrm>
          <a:prstGeom prst="rect">
            <a:avLst/>
          </a:prstGeom>
        </p:spPr>
      </p:pic>
      <p:pic>
        <p:nvPicPr>
          <p:cNvPr id="29" name="Picture 28" descr="Smiling baby with new teeth">
            <a:extLst>
              <a:ext uri="{FF2B5EF4-FFF2-40B4-BE49-F238E27FC236}">
                <a16:creationId xmlns:a16="http://schemas.microsoft.com/office/drawing/2014/main" id="{15C3855D-7C4C-8D90-4036-D752878855F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133850" y="2818433"/>
            <a:ext cx="2342429" cy="1558848"/>
          </a:xfrm>
          <a:prstGeom prst="rect">
            <a:avLst/>
          </a:prstGeom>
        </p:spPr>
      </p:pic>
      <p:pic>
        <p:nvPicPr>
          <p:cNvPr id="31" name="Picture 30" descr="Woman holding a baby">
            <a:extLst>
              <a:ext uri="{FF2B5EF4-FFF2-40B4-BE49-F238E27FC236}">
                <a16:creationId xmlns:a16="http://schemas.microsoft.com/office/drawing/2014/main" id="{98B0E4A4-AFE2-3A8E-5770-56B78C9D48C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96116" y="5240877"/>
            <a:ext cx="2175684" cy="1500725"/>
          </a:xfrm>
          <a:prstGeom prst="rect">
            <a:avLst/>
          </a:prstGeom>
        </p:spPr>
      </p:pic>
      <p:pic>
        <p:nvPicPr>
          <p:cNvPr id="33" name="Picture 32" descr="Baby sleeping with teddy bear">
            <a:extLst>
              <a:ext uri="{FF2B5EF4-FFF2-40B4-BE49-F238E27FC236}">
                <a16:creationId xmlns:a16="http://schemas.microsoft.com/office/drawing/2014/main" id="{D2608B53-6CBE-AF96-EA93-84ACBAA1FC20}"/>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630147" y="117201"/>
            <a:ext cx="2753962" cy="1835974"/>
          </a:xfrm>
          <a:prstGeom prst="rect">
            <a:avLst/>
          </a:prstGeom>
        </p:spPr>
      </p:pic>
    </p:spTree>
    <p:extLst>
      <p:ext uri="{BB962C8B-B14F-4D97-AF65-F5344CB8AC3E}">
        <p14:creationId xmlns:p14="http://schemas.microsoft.com/office/powerpoint/2010/main" val="3908823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oudy oil paint art">
            <a:extLst>
              <a:ext uri="{FF2B5EF4-FFF2-40B4-BE49-F238E27FC236}">
                <a16:creationId xmlns:a16="http://schemas.microsoft.com/office/drawing/2014/main" id="{B3568D50-D996-70C9-6AFD-8D238DF3D756}"/>
              </a:ext>
            </a:extLst>
          </p:cNvPr>
          <p:cNvPicPr>
            <a:picLocks noChangeAspect="1"/>
          </p:cNvPicPr>
          <p:nvPr/>
        </p:nvPicPr>
        <p:blipFill rotWithShape="1">
          <a:blip r:embed="rId2">
            <a:alphaModFix amt="60000"/>
          </a:blip>
          <a:srcRect t="15257" b="474"/>
          <a:stretch/>
        </p:blipFill>
        <p:spPr>
          <a:xfrm>
            <a:off x="0" y="11"/>
            <a:ext cx="12191979" cy="6857989"/>
          </a:xfrm>
          <a:prstGeom prst="rect">
            <a:avLst/>
          </a:prstGeom>
          <a:noFill/>
        </p:spPr>
      </p:pic>
      <p:sp>
        <p:nvSpPr>
          <p:cNvPr id="9" name="Title 1">
            <a:extLst>
              <a:ext uri="{FF2B5EF4-FFF2-40B4-BE49-F238E27FC236}">
                <a16:creationId xmlns:a16="http://schemas.microsoft.com/office/drawing/2014/main" id="{D6392F56-1722-D6DE-1D19-AA2EB4AEE4DD}"/>
              </a:ext>
            </a:extLst>
          </p:cNvPr>
          <p:cNvSpPr>
            <a:spLocks noGrp="1"/>
          </p:cNvSpPr>
          <p:nvPr>
            <p:ph type="title"/>
          </p:nvPr>
        </p:nvSpPr>
        <p:spPr>
          <a:xfrm>
            <a:off x="85725" y="114300"/>
            <a:ext cx="2962275" cy="685800"/>
          </a:xfrm>
        </p:spPr>
        <p:txBody>
          <a:bodyPr anchor="ctr">
            <a:normAutofit fontScale="90000"/>
          </a:bodyPr>
          <a:lstStyle/>
          <a:p>
            <a:r>
              <a:rPr lang="en-US" sz="4400" b="1" i="1" u="sng" dirty="0">
                <a:effectLst/>
                <a:latin typeface="Calibri" panose="020F0502020204030204" pitchFamily="34" charset="0"/>
                <a:ea typeface="Calibri" panose="020F0502020204030204" pitchFamily="34" charset="0"/>
                <a:cs typeface="Calibri" panose="020F0502020204030204" pitchFamily="34" charset="0"/>
              </a:rPr>
              <a:t>Introduction</a:t>
            </a:r>
            <a:endParaRPr lang="en-US" sz="9600" dirty="0">
              <a:solidFill>
                <a:srgbClr val="FFFFFF"/>
              </a:solidFill>
              <a:effectLst>
                <a:outerShdw blurRad="38100" dist="38100" dir="2700000" algn="tl">
                  <a:srgbClr val="000000">
                    <a:alpha val="43137"/>
                  </a:srgbClr>
                </a:outerShdw>
              </a:effectLst>
            </a:endParaRPr>
          </a:p>
        </p:txBody>
      </p:sp>
      <p:sp>
        <p:nvSpPr>
          <p:cNvPr id="11" name="Content Placeholder 2">
            <a:extLst>
              <a:ext uri="{FF2B5EF4-FFF2-40B4-BE49-F238E27FC236}">
                <a16:creationId xmlns:a16="http://schemas.microsoft.com/office/drawing/2014/main" id="{3E535F73-B955-85FB-0331-EE9FD753C075}"/>
              </a:ext>
            </a:extLst>
          </p:cNvPr>
          <p:cNvSpPr>
            <a:spLocks noGrp="1"/>
          </p:cNvSpPr>
          <p:nvPr>
            <p:ph idx="1"/>
          </p:nvPr>
        </p:nvSpPr>
        <p:spPr>
          <a:xfrm>
            <a:off x="85724" y="800100"/>
            <a:ext cx="11763375" cy="5883471"/>
          </a:xfrm>
          <a:solidFill>
            <a:schemeClr val="bg1"/>
          </a:solidFill>
        </p:spPr>
        <p:txBody>
          <a:bodyPr>
            <a:normAutofit fontScale="85000" lnSpcReduction="20000"/>
          </a:bodyPr>
          <a:lstStyle/>
          <a:p>
            <a:pPr marL="0" indent="0">
              <a:lnSpc>
                <a:spcPct val="160000"/>
              </a:lnSpc>
              <a:buNone/>
            </a:pPr>
            <a:r>
              <a:rPr lang="en-GB" dirty="0">
                <a:latin typeface="Arial" panose="020B0604020202020204" pitchFamily="34" charset="0"/>
                <a:cs typeface="Arial" panose="020B0604020202020204" pitchFamily="34" charset="0"/>
              </a:rPr>
              <a:t>Australian Government Department (2021) state that first 1,000 days begin the moment the child is conceived up until the child turns 2 years. </a:t>
            </a:r>
            <a:r>
              <a:rPr lang="en-GB" dirty="0" err="1">
                <a:latin typeface="Arial" panose="020B0604020202020204" pitchFamily="34" charset="0"/>
                <a:cs typeface="Arial" panose="020B0604020202020204" pitchFamily="34" charset="0"/>
              </a:rPr>
              <a:t>Karyakram</a:t>
            </a:r>
            <a:r>
              <a:rPr lang="en-GB" dirty="0">
                <a:latin typeface="Arial" panose="020B0604020202020204" pitchFamily="34" charset="0"/>
                <a:cs typeface="Arial" panose="020B0604020202020204" pitchFamily="34" charset="0"/>
              </a:rPr>
              <a:t> (2018) support Australian Government Department (2021) by also stating the first 1,000 days begin from conception to the age of two years. Both </a:t>
            </a:r>
            <a:r>
              <a:rPr lang="en-GB" dirty="0" err="1">
                <a:latin typeface="Arial" panose="020B0604020202020204" pitchFamily="34" charset="0"/>
                <a:cs typeface="Arial" panose="020B0604020202020204" pitchFamily="34" charset="0"/>
              </a:rPr>
              <a:t>Karyakram</a:t>
            </a:r>
            <a:r>
              <a:rPr lang="en-GB" dirty="0">
                <a:latin typeface="Arial" panose="020B0604020202020204" pitchFamily="34" charset="0"/>
                <a:cs typeface="Arial" panose="020B0604020202020204" pitchFamily="34" charset="0"/>
              </a:rPr>
              <a:t> (2018) and Australian Government Department (2021) highlight that from conception the unborn child is dependent on the caregivers for good nutrition, mental, physical, and emotional growth. </a:t>
            </a:r>
            <a:r>
              <a:rPr lang="en-GB" dirty="0" err="1">
                <a:latin typeface="Arial" panose="020B0604020202020204" pitchFamily="34" charset="0"/>
                <a:cs typeface="Arial" panose="020B0604020202020204" pitchFamily="34" charset="0"/>
              </a:rPr>
              <a:t>Karyakram</a:t>
            </a:r>
            <a:r>
              <a:rPr lang="en-GB" dirty="0">
                <a:latin typeface="Arial" panose="020B0604020202020204" pitchFamily="34" charset="0"/>
                <a:cs typeface="Arial" panose="020B0604020202020204" pitchFamily="34" charset="0"/>
              </a:rPr>
              <a:t> (2018) states that the first 1,000 days are special, and this time influences a child’s development not only in the first 1,000 days but beyond. </a:t>
            </a:r>
          </a:p>
          <a:p>
            <a:pPr marL="0" indent="0">
              <a:lnSpc>
                <a:spcPct val="160000"/>
              </a:lnSpc>
              <a:buNone/>
            </a:pPr>
            <a:r>
              <a:rPr lang="en-GB" dirty="0">
                <a:latin typeface="Arial" panose="020B0604020202020204" pitchFamily="34" charset="0"/>
                <a:cs typeface="Arial" panose="020B0604020202020204" pitchFamily="34" charset="0"/>
              </a:rPr>
              <a:t>NHS Wales (no date) states that the caregiver’s involvement throughout the first 1,000 days is central to the child’s development. Caregivers help guide the child through experiences and interactions. UNICEF (2017) supports NHS Wales (No Date) stating that ensuring when a child feels safe and loved brain connections can form. They believe when a child feels safe and loved they can explore and learn from their experiences. They state that within the first 1,000 days a child creates 1,000 new connections every second. The connections are formed when the child receives nutrition, stimulation, and protection. They state that breastfeeding within the first 6 months of a child’s life is the best way for the caregiver to give the child nutrition’s they need. </a:t>
            </a:r>
          </a:p>
          <a:p>
            <a:pPr marL="0" indent="0">
              <a:lnSpc>
                <a:spcPct val="160000"/>
              </a:lnSpc>
              <a:buNone/>
            </a:pPr>
            <a:r>
              <a:rPr lang="en-GB" dirty="0">
                <a:latin typeface="Arial" panose="020B0604020202020204" pitchFamily="34" charset="0"/>
                <a:cs typeface="Arial" panose="020B0604020202020204" pitchFamily="34" charset="0"/>
              </a:rPr>
              <a:t>1,000 Days (2018) suggests that nutrition, relationships, and environments within the first 1,000 days alters the child’s future. They believe that nutrition is a key element to a child’s development. Stating that when a child receives poor nutrition at this time, this can cause irreversible damage to the child’s brain development. The Bless a Child Foundation (2023) supports 1,000 Days (2018) and states that the first 1,000 days is a window of opportunity, and states that the child requires suitable neutrinos for their organs to grow accordingly. Not receiving nutrition that’s needed can impact the child later in life. UNICEF (2017) supports The Bless a Child Foundation (2023) and 1,000 Days (2018) by stating most of a child’s energy from food is used for brain development. </a:t>
            </a: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8167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oudy oil paint art">
            <a:extLst>
              <a:ext uri="{FF2B5EF4-FFF2-40B4-BE49-F238E27FC236}">
                <a16:creationId xmlns:a16="http://schemas.microsoft.com/office/drawing/2014/main" id="{B3568D50-D996-70C9-6AFD-8D238DF3D756}"/>
              </a:ext>
            </a:extLst>
          </p:cNvPr>
          <p:cNvPicPr>
            <a:picLocks noChangeAspect="1"/>
          </p:cNvPicPr>
          <p:nvPr/>
        </p:nvPicPr>
        <p:blipFill rotWithShape="1">
          <a:blip r:embed="rId2">
            <a:alphaModFix amt="60000"/>
          </a:blip>
          <a:srcRect t="15257" b="474"/>
          <a:stretch/>
        </p:blipFill>
        <p:spPr>
          <a:xfrm>
            <a:off x="20" y="10"/>
            <a:ext cx="12191979" cy="6857989"/>
          </a:xfrm>
          <a:prstGeom prst="rect">
            <a:avLst/>
          </a:prstGeom>
          <a:noFill/>
        </p:spPr>
      </p:pic>
      <p:sp>
        <p:nvSpPr>
          <p:cNvPr id="11" name="Content Placeholder 2">
            <a:extLst>
              <a:ext uri="{FF2B5EF4-FFF2-40B4-BE49-F238E27FC236}">
                <a16:creationId xmlns:a16="http://schemas.microsoft.com/office/drawing/2014/main" id="{3E535F73-B955-85FB-0331-EE9FD753C075}"/>
              </a:ext>
            </a:extLst>
          </p:cNvPr>
          <p:cNvSpPr>
            <a:spLocks noGrp="1"/>
          </p:cNvSpPr>
          <p:nvPr>
            <p:ph idx="1"/>
          </p:nvPr>
        </p:nvSpPr>
        <p:spPr>
          <a:xfrm>
            <a:off x="6372225" y="95250"/>
            <a:ext cx="5614470" cy="6657974"/>
          </a:xfrm>
          <a:solidFill>
            <a:schemeClr val="bg1"/>
          </a:solidFill>
        </p:spPr>
        <p:txBody>
          <a:bodyPr>
            <a:normAutofit/>
          </a:bodyPr>
          <a:lstStyle/>
          <a:p>
            <a:pPr marL="0" indent="0">
              <a:lnSpc>
                <a:spcPct val="150000"/>
              </a:lnSpc>
              <a:buNone/>
            </a:pPr>
            <a:r>
              <a:rPr lang="en-GB" sz="1400" dirty="0"/>
              <a:t>A Public Health Model of Parenting Support.</a:t>
            </a:r>
          </a:p>
          <a:p>
            <a:pPr marL="0" indent="0">
              <a:lnSpc>
                <a:spcPct val="150000"/>
              </a:lnSpc>
              <a:buNone/>
            </a:pPr>
            <a:endParaRPr lang="en-GB" sz="14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indent="0">
              <a:lnSpc>
                <a:spcPct val="150000"/>
              </a:lnSpc>
              <a:buNone/>
            </a:pPr>
            <a:endParaRPr lang="en-GB" sz="14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indent="0">
              <a:lnSpc>
                <a:spcPct val="150000"/>
              </a:lnSpc>
              <a:buNone/>
            </a:pPr>
            <a:endParaRPr lang="en-GB" sz="14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indent="0">
              <a:lnSpc>
                <a:spcPct val="150000"/>
              </a:lnSpc>
              <a:buNone/>
            </a:pPr>
            <a:endParaRPr lang="en-GB" sz="14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indent="0">
              <a:lnSpc>
                <a:spcPct val="150000"/>
              </a:lnSpc>
              <a:buNone/>
            </a:pPr>
            <a:endParaRPr lang="en-GB" sz="14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indent="0">
              <a:lnSpc>
                <a:spcPct val="150000"/>
              </a:lnSpc>
              <a:buNone/>
            </a:pPr>
            <a:endParaRPr lang="en-GB" sz="14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indent="0">
              <a:lnSpc>
                <a:spcPct val="150000"/>
              </a:lnSpc>
              <a:buNone/>
            </a:pPr>
            <a:endParaRPr lang="en-GB" sz="14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indent="0">
              <a:lnSpc>
                <a:spcPct val="150000"/>
              </a:lnSpc>
              <a:buNone/>
            </a:pPr>
            <a:endParaRPr lang="en-GB" sz="14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indent="0">
              <a:lnSpc>
                <a:spcPct val="150000"/>
              </a:lnSpc>
              <a:buNone/>
            </a:pPr>
            <a:endParaRPr lang="en-GB" sz="14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indent="0">
              <a:lnSpc>
                <a:spcPct val="150000"/>
              </a:lnSpc>
              <a:buNone/>
            </a:pPr>
            <a:endParaRPr lang="en-GB" sz="14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indent="0">
              <a:lnSpc>
                <a:spcPct val="150000"/>
              </a:lnSpc>
              <a:buNone/>
            </a:pPr>
            <a:endParaRPr lang="en-GB" sz="14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indent="0">
              <a:lnSpc>
                <a:spcPct val="150000"/>
              </a:lnSpc>
              <a:buNone/>
            </a:pPr>
            <a:endParaRPr lang="en-GB" sz="14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indent="0">
              <a:lnSpc>
                <a:spcPct val="150000"/>
              </a:lnSpc>
              <a:buNone/>
            </a:pPr>
            <a:endParaRPr lang="en-GB" sz="14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0" indent="0" algn="r">
              <a:lnSpc>
                <a:spcPct val="150000"/>
              </a:lnSpc>
              <a:buNone/>
            </a:pPr>
            <a:r>
              <a:rPr lang="en-US" sz="1400" dirty="0">
                <a:latin typeface="Arial" panose="020B0604020202020204" pitchFamily="34" charset="0"/>
                <a:cs typeface="Arial" panose="020B0604020202020204" pitchFamily="34" charset="0"/>
              </a:rPr>
              <a:t>NHS Wales (2023b)</a:t>
            </a:r>
            <a:endParaRPr lang="en-GB" sz="1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D1DE337-D441-9B2C-AE77-C4F4104822DC}"/>
              </a:ext>
            </a:extLst>
          </p:cNvPr>
          <p:cNvSpPr txBox="1"/>
          <p:nvPr/>
        </p:nvSpPr>
        <p:spPr>
          <a:xfrm>
            <a:off x="205305" y="6432616"/>
            <a:ext cx="5961615" cy="307777"/>
          </a:xfrm>
          <a:prstGeom prst="rect">
            <a:avLst/>
          </a:prstGeom>
          <a:solidFill>
            <a:schemeClr val="bg1"/>
          </a:solidFill>
        </p:spPr>
        <p:txBody>
          <a:bodyPr wrap="square" rtlCol="0">
            <a:spAutoFit/>
          </a:bodyPr>
          <a:lstStyle/>
          <a:p>
            <a:pPr algn="r"/>
            <a:r>
              <a:rPr lang="en-GB" sz="1400" dirty="0">
                <a:effectLst/>
                <a:latin typeface="Arial" panose="020B0604020202020204" pitchFamily="34" charset="0"/>
                <a:ea typeface="Calibri" panose="020F0502020204030204" pitchFamily="34" charset="0"/>
                <a:cs typeface="Arial" panose="020B0604020202020204" pitchFamily="34" charset="0"/>
              </a:rPr>
              <a:t>NHS Wales (2023b)</a:t>
            </a:r>
          </a:p>
        </p:txBody>
      </p:sp>
      <p:pic>
        <p:nvPicPr>
          <p:cNvPr id="7" name="Picture 6" descr="A screenshot of a computer">
            <a:extLst>
              <a:ext uri="{FF2B5EF4-FFF2-40B4-BE49-F238E27FC236}">
                <a16:creationId xmlns:a16="http://schemas.microsoft.com/office/drawing/2014/main" id="{38B744C2-E281-C0E7-8B0F-F82D14013EA0}"/>
              </a:ext>
            </a:extLst>
          </p:cNvPr>
          <p:cNvPicPr>
            <a:picLocks noChangeAspect="1"/>
          </p:cNvPicPr>
          <p:nvPr/>
        </p:nvPicPr>
        <p:blipFill rotWithShape="1">
          <a:blip r:embed="rId3">
            <a:extLst>
              <a:ext uri="{28A0092B-C50C-407E-A947-70E740481C1C}">
                <a14:useLocalDpi xmlns:a14="http://schemas.microsoft.com/office/drawing/2010/main" val="0"/>
              </a:ext>
            </a:extLst>
          </a:blip>
          <a:srcRect l="29837" t="83829" r="32843" b="12646"/>
          <a:stretch/>
        </p:blipFill>
        <p:spPr bwMode="auto">
          <a:xfrm>
            <a:off x="205306" y="6156972"/>
            <a:ext cx="5961615" cy="316784"/>
          </a:xfrm>
          <a:prstGeom prst="rect">
            <a:avLst/>
          </a:prstGeom>
          <a:ln>
            <a:noFill/>
          </a:ln>
          <a:extLst>
            <a:ext uri="{53640926-AAD7-44D8-BBD7-CCE9431645EC}">
              <a14:shadowObscured xmlns:a14="http://schemas.microsoft.com/office/drawing/2010/main"/>
            </a:ext>
          </a:extLst>
        </p:spPr>
      </p:pic>
      <p:pic>
        <p:nvPicPr>
          <p:cNvPr id="5" name="Picture 4" descr="A screenshot of a computer">
            <a:extLst>
              <a:ext uri="{FF2B5EF4-FFF2-40B4-BE49-F238E27FC236}">
                <a16:creationId xmlns:a16="http://schemas.microsoft.com/office/drawing/2014/main" id="{3639AFEF-6792-5F28-A08D-08423653B252}"/>
              </a:ext>
            </a:extLst>
          </p:cNvPr>
          <p:cNvPicPr>
            <a:picLocks noChangeAspect="1"/>
          </p:cNvPicPr>
          <p:nvPr/>
        </p:nvPicPr>
        <p:blipFill rotWithShape="1">
          <a:blip r:embed="rId3">
            <a:extLst>
              <a:ext uri="{28A0092B-C50C-407E-A947-70E740481C1C}">
                <a14:useLocalDpi xmlns:a14="http://schemas.microsoft.com/office/drawing/2010/main" val="0"/>
              </a:ext>
            </a:extLst>
          </a:blip>
          <a:srcRect l="29837" t="17434" r="32843" b="20150"/>
          <a:stretch/>
        </p:blipFill>
        <p:spPr bwMode="auto">
          <a:xfrm>
            <a:off x="205306" y="746341"/>
            <a:ext cx="5961615" cy="5454433"/>
          </a:xfrm>
          <a:prstGeom prst="rect">
            <a:avLst/>
          </a:prstGeom>
          <a:ln>
            <a:noFill/>
          </a:ln>
          <a:extLst>
            <a:ext uri="{53640926-AAD7-44D8-BBD7-CCE9431645EC}">
              <a14:shadowObscured xmlns:a14="http://schemas.microsoft.com/office/drawing/2010/main"/>
            </a:ext>
          </a:extLst>
        </p:spPr>
      </p:pic>
      <p:sp>
        <p:nvSpPr>
          <p:cNvPr id="13" name="TextBox 12">
            <a:extLst>
              <a:ext uri="{FF2B5EF4-FFF2-40B4-BE49-F238E27FC236}">
                <a16:creationId xmlns:a16="http://schemas.microsoft.com/office/drawing/2014/main" id="{3705B54F-3269-AE86-23E0-87BC19552CE3}"/>
              </a:ext>
            </a:extLst>
          </p:cNvPr>
          <p:cNvSpPr txBox="1"/>
          <p:nvPr/>
        </p:nvSpPr>
        <p:spPr>
          <a:xfrm>
            <a:off x="205305" y="47625"/>
            <a:ext cx="5961616" cy="698717"/>
          </a:xfrm>
          <a:prstGeom prst="rect">
            <a:avLst/>
          </a:prstGeom>
          <a:solidFill>
            <a:schemeClr val="bg1"/>
          </a:solidFill>
        </p:spPr>
        <p:txBody>
          <a:bodyPr wrap="square">
            <a:spAutoFit/>
          </a:bodyPr>
          <a:lstStyle/>
          <a:p>
            <a:pPr>
              <a:lnSpc>
                <a:spcPct val="150000"/>
              </a:lnSpc>
            </a:pPr>
            <a:r>
              <a:rPr lang="en-GB" sz="1400" dirty="0">
                <a:latin typeface="Arial" panose="020B0604020202020204" pitchFamily="34" charset="0"/>
                <a:cs typeface="Arial" panose="020B0604020202020204" pitchFamily="34" charset="0"/>
              </a:rPr>
              <a:t>How structural and psychosocial pathways impact outcomes in the first 1,000 days. </a:t>
            </a:r>
          </a:p>
        </p:txBody>
      </p:sp>
      <p:pic>
        <p:nvPicPr>
          <p:cNvPr id="14" name="Picture 13" descr="A screenshot of a computer&#10;&#10;Description automatically generated">
            <a:extLst>
              <a:ext uri="{FF2B5EF4-FFF2-40B4-BE49-F238E27FC236}">
                <a16:creationId xmlns:a16="http://schemas.microsoft.com/office/drawing/2014/main" id="{70D2C328-DB14-D790-8896-32CD59347C7F}"/>
              </a:ext>
            </a:extLst>
          </p:cNvPr>
          <p:cNvPicPr>
            <a:picLocks noChangeAspect="1"/>
          </p:cNvPicPr>
          <p:nvPr/>
        </p:nvPicPr>
        <p:blipFill rotWithShape="1">
          <a:blip r:embed="rId4">
            <a:extLst>
              <a:ext uri="{28A0092B-C50C-407E-A947-70E740481C1C}">
                <a14:useLocalDpi xmlns:a14="http://schemas.microsoft.com/office/drawing/2010/main" val="0"/>
              </a:ext>
            </a:extLst>
          </a:blip>
          <a:srcRect l="28496" t="19027" r="33244" b="13188"/>
          <a:stretch/>
        </p:blipFill>
        <p:spPr bwMode="auto">
          <a:xfrm>
            <a:off x="6444162" y="667385"/>
            <a:ext cx="5475544" cy="545719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755600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oudy oil paint art">
            <a:extLst>
              <a:ext uri="{FF2B5EF4-FFF2-40B4-BE49-F238E27FC236}">
                <a16:creationId xmlns:a16="http://schemas.microsoft.com/office/drawing/2014/main" id="{B3568D50-D996-70C9-6AFD-8D238DF3D756}"/>
              </a:ext>
            </a:extLst>
          </p:cNvPr>
          <p:cNvPicPr>
            <a:picLocks noChangeAspect="1"/>
          </p:cNvPicPr>
          <p:nvPr/>
        </p:nvPicPr>
        <p:blipFill rotWithShape="1">
          <a:blip r:embed="rId2">
            <a:alphaModFix amt="60000"/>
          </a:blip>
          <a:srcRect t="15257" b="474"/>
          <a:stretch/>
        </p:blipFill>
        <p:spPr>
          <a:xfrm>
            <a:off x="21" y="0"/>
            <a:ext cx="12191979" cy="6857989"/>
          </a:xfrm>
          <a:prstGeom prst="rect">
            <a:avLst/>
          </a:prstGeom>
          <a:noFill/>
        </p:spPr>
      </p:pic>
      <p:sp>
        <p:nvSpPr>
          <p:cNvPr id="2" name="Content Placeholder 2">
            <a:extLst>
              <a:ext uri="{FF2B5EF4-FFF2-40B4-BE49-F238E27FC236}">
                <a16:creationId xmlns:a16="http://schemas.microsoft.com/office/drawing/2014/main" id="{C4102A36-949A-5D50-09C9-04788EF1E077}"/>
              </a:ext>
            </a:extLst>
          </p:cNvPr>
          <p:cNvSpPr>
            <a:spLocks noGrp="1"/>
          </p:cNvSpPr>
          <p:nvPr>
            <p:ph idx="1"/>
          </p:nvPr>
        </p:nvSpPr>
        <p:spPr>
          <a:xfrm>
            <a:off x="85724" y="114301"/>
            <a:ext cx="11763375" cy="3078762"/>
          </a:xfrm>
          <a:solidFill>
            <a:schemeClr val="bg1"/>
          </a:solidFill>
        </p:spPr>
        <p:txBody>
          <a:bodyPr>
            <a:normAutofit fontScale="85000" lnSpcReduction="10000"/>
          </a:bodyPr>
          <a:lstStyle/>
          <a:p>
            <a:pPr marL="0" indent="0">
              <a:lnSpc>
                <a:spcPct val="150000"/>
              </a:lnSpc>
              <a:spcAft>
                <a:spcPts val="800"/>
              </a:spcAft>
              <a:buNone/>
            </a:pPr>
            <a:r>
              <a:rPr lang="en-GB" sz="1800" dirty="0">
                <a:effectLst/>
                <a:latin typeface="Calibri" panose="020F0502020204030204" pitchFamily="34" charset="0"/>
                <a:ea typeface="Calibri" panose="020F0502020204030204" pitchFamily="34" charset="0"/>
                <a:cs typeface="Calibri" panose="020F0502020204030204" pitchFamily="34" charset="0"/>
              </a:rPr>
              <a:t>Australian Government Department (2021) suggest that a child needs healthy food, loving relationships, safety and security, time to play and a healthy environment inside and outside of the womb. </a:t>
            </a:r>
            <a:r>
              <a:rPr lang="en-GB" sz="1800" dirty="0" err="1">
                <a:effectLst/>
                <a:latin typeface="Calibri" panose="020F0502020204030204" pitchFamily="34" charset="0"/>
                <a:ea typeface="Calibri" panose="020F0502020204030204" pitchFamily="34" charset="0"/>
                <a:cs typeface="Calibri" panose="020F0502020204030204" pitchFamily="34" charset="0"/>
              </a:rPr>
              <a:t>Nappier</a:t>
            </a:r>
            <a:r>
              <a:rPr lang="en-GB" sz="1800" dirty="0">
                <a:effectLst/>
                <a:latin typeface="Calibri" panose="020F0502020204030204" pitchFamily="34" charset="0"/>
                <a:ea typeface="Calibri" panose="020F0502020204030204" pitchFamily="34" charset="0"/>
                <a:cs typeface="Calibri" panose="020F0502020204030204" pitchFamily="34" charset="0"/>
              </a:rPr>
              <a:t> Family (No Date) support Australian Government Department (2021) and state that a child receiving negative experiences in the first 1,000 days will have long lasting effects. Due to a child’s vulnerability during their brain development. They believe that a caregivers physical and mental health are a key factor in a child’s physical, cognitive, and social and emotional development. They support this with Maslow’s Hierarchy of needs (1943), stating by ensuring the caregivers needs are met will support ensuring the child is natured, lowering the risk of a child’s needs not being met. They believe that the simple foundations such as air, water, food, shelter, clothing, and reproduction will support the child to develop effectively. They state that if these basic needs are not met the individual will not complete their hierarchy and will be unable to reach self-actualization. NHS Wales (No Date) also supports Maslow’s theory and states a child’s early experiences, love, care, and attention they receive structures their development.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endParaRPr lang="en-US" sz="14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20" name="Picture 19" descr="A screenshot of a computer">
            <a:extLst>
              <a:ext uri="{FF2B5EF4-FFF2-40B4-BE49-F238E27FC236}">
                <a16:creationId xmlns:a16="http://schemas.microsoft.com/office/drawing/2014/main" id="{C05ABC1F-932D-91EB-5D2E-B18AFE0E7EC4}"/>
              </a:ext>
            </a:extLst>
          </p:cNvPr>
          <p:cNvPicPr>
            <a:picLocks noChangeAspect="1"/>
          </p:cNvPicPr>
          <p:nvPr/>
        </p:nvPicPr>
        <p:blipFill rotWithShape="1">
          <a:blip r:embed="rId3">
            <a:extLst>
              <a:ext uri="{28A0092B-C50C-407E-A947-70E740481C1C}">
                <a14:useLocalDpi xmlns:a14="http://schemas.microsoft.com/office/drawing/2010/main" val="0"/>
              </a:ext>
            </a:extLst>
          </a:blip>
          <a:srcRect l="17201" t="47483" r="57051" b="27826"/>
          <a:stretch/>
        </p:blipFill>
        <p:spPr bwMode="auto">
          <a:xfrm>
            <a:off x="6116270" y="3108749"/>
            <a:ext cx="5786439" cy="3120373"/>
          </a:xfrm>
          <a:prstGeom prst="rect">
            <a:avLst/>
          </a:prstGeom>
          <a:ln>
            <a:noFill/>
          </a:ln>
          <a:extLst>
            <a:ext uri="{53640926-AAD7-44D8-BBD7-CCE9431645EC}">
              <a14:shadowObscured xmlns:a14="http://schemas.microsoft.com/office/drawing/2010/main"/>
            </a:ext>
          </a:extLst>
        </p:spPr>
      </p:pic>
      <p:sp>
        <p:nvSpPr>
          <p:cNvPr id="19" name="TextBox 18">
            <a:extLst>
              <a:ext uri="{FF2B5EF4-FFF2-40B4-BE49-F238E27FC236}">
                <a16:creationId xmlns:a16="http://schemas.microsoft.com/office/drawing/2014/main" id="{706589BF-DAA6-4B90-A86F-7F217841460A}"/>
              </a:ext>
            </a:extLst>
          </p:cNvPr>
          <p:cNvSpPr txBox="1"/>
          <p:nvPr/>
        </p:nvSpPr>
        <p:spPr>
          <a:xfrm>
            <a:off x="85725" y="3108750"/>
            <a:ext cx="6846704" cy="369332"/>
          </a:xfrm>
          <a:prstGeom prst="rect">
            <a:avLst/>
          </a:prstGeom>
          <a:solidFill>
            <a:schemeClr val="bg1"/>
          </a:solidFill>
        </p:spPr>
        <p:txBody>
          <a:bodyPr wrap="square" rtlCol="0">
            <a:spAutoFit/>
          </a:bodyPr>
          <a:lstStyle/>
          <a:p>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https://www.youtube.com/watch?v=yjgn2ZAepEo</a:t>
            </a: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Arial" panose="020B0604020202020204" pitchFamily="34" charset="0"/>
                <a:ea typeface="Calibri" panose="020F0502020204030204" pitchFamily="34" charset="0"/>
              </a:rPr>
              <a:t>UNICEF India (2017)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1" name="TextBox 20">
            <a:extLst>
              <a:ext uri="{FF2B5EF4-FFF2-40B4-BE49-F238E27FC236}">
                <a16:creationId xmlns:a16="http://schemas.microsoft.com/office/drawing/2014/main" id="{F21FDDAD-96CD-7889-B3E6-FAD9C42C7A06}"/>
              </a:ext>
            </a:extLst>
          </p:cNvPr>
          <p:cNvSpPr txBox="1"/>
          <p:nvPr/>
        </p:nvSpPr>
        <p:spPr>
          <a:xfrm>
            <a:off x="5967410" y="6225311"/>
            <a:ext cx="5785162" cy="369332"/>
          </a:xfrm>
          <a:prstGeom prst="rect">
            <a:avLst/>
          </a:prstGeom>
          <a:solidFill>
            <a:schemeClr val="bg1"/>
          </a:solidFill>
        </p:spPr>
        <p:txBody>
          <a:bodyPr wrap="square" rtlCol="0">
            <a:spAutoFit/>
          </a:bodyPr>
          <a:lstStyle/>
          <a:p>
            <a:pPr algn="r"/>
            <a:r>
              <a:rPr lang="en-US" sz="1800" dirty="0" err="1">
                <a:effectLst/>
                <a:latin typeface="Calibri" panose="020F0502020204030204" pitchFamily="34" charset="0"/>
                <a:ea typeface="Calibri" panose="020F0502020204030204" pitchFamily="34" charset="0"/>
                <a:cs typeface="Calibri" panose="020F0502020204030204" pitchFamily="34" charset="0"/>
              </a:rPr>
              <a:t>Nappier</a:t>
            </a:r>
            <a:r>
              <a:rPr lang="en-US" sz="1800" dirty="0">
                <a:effectLst/>
                <a:latin typeface="Calibri" panose="020F0502020204030204" pitchFamily="34" charset="0"/>
                <a:ea typeface="Calibri" panose="020F0502020204030204" pitchFamily="34" charset="0"/>
                <a:cs typeface="Calibri" panose="020F0502020204030204" pitchFamily="34" charset="0"/>
              </a:rPr>
              <a:t> Family (No Date)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2" name="Picture 21" descr="Woman kissing newborn baby's cheek">
            <a:extLst>
              <a:ext uri="{FF2B5EF4-FFF2-40B4-BE49-F238E27FC236}">
                <a16:creationId xmlns:a16="http://schemas.microsoft.com/office/drawing/2014/main" id="{04A11EF9-2B0A-B72A-6978-AF255467DA7D}"/>
              </a:ext>
            </a:extLst>
          </p:cNvPr>
          <p:cNvPicPr>
            <a:picLocks noChangeAspect="1"/>
          </p:cNvPicPr>
          <p:nvPr/>
        </p:nvPicPr>
        <p:blipFill rotWithShape="1">
          <a:blip r:embed="rId5">
            <a:extLst>
              <a:ext uri="{28A0092B-C50C-407E-A947-70E740481C1C}">
                <a14:useLocalDpi xmlns:a14="http://schemas.microsoft.com/office/drawing/2010/main" val="0"/>
              </a:ext>
            </a:extLst>
          </a:blip>
          <a:srcRect l="32270"/>
          <a:stretch/>
        </p:blipFill>
        <p:spPr>
          <a:xfrm>
            <a:off x="105779" y="3567634"/>
            <a:ext cx="2060786" cy="2031151"/>
          </a:xfrm>
          <a:prstGeom prst="rect">
            <a:avLst/>
          </a:prstGeom>
        </p:spPr>
      </p:pic>
      <p:pic>
        <p:nvPicPr>
          <p:cNvPr id="23" name="Picture 22" descr="Pregnant person looking at ultrasound">
            <a:extLst>
              <a:ext uri="{FF2B5EF4-FFF2-40B4-BE49-F238E27FC236}">
                <a16:creationId xmlns:a16="http://schemas.microsoft.com/office/drawing/2014/main" id="{02BF444E-06E2-A916-F2B4-2CEC8FA0309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50227" y="3608617"/>
            <a:ext cx="3047049" cy="2031150"/>
          </a:xfrm>
          <a:prstGeom prst="rect">
            <a:avLst/>
          </a:prstGeom>
        </p:spPr>
      </p:pic>
      <p:pic>
        <p:nvPicPr>
          <p:cNvPr id="24" name="Picture 23" descr="Woman playing with baby on floor">
            <a:extLst>
              <a:ext uri="{FF2B5EF4-FFF2-40B4-BE49-F238E27FC236}">
                <a16:creationId xmlns:a16="http://schemas.microsoft.com/office/drawing/2014/main" id="{0C36B025-B0EC-480A-89D6-01C8B828B66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84023" y="4966072"/>
            <a:ext cx="2783152" cy="1855253"/>
          </a:xfrm>
          <a:prstGeom prst="rect">
            <a:avLst/>
          </a:prstGeom>
        </p:spPr>
      </p:pic>
    </p:spTree>
    <p:extLst>
      <p:ext uri="{BB962C8B-B14F-4D97-AF65-F5344CB8AC3E}">
        <p14:creationId xmlns:p14="http://schemas.microsoft.com/office/powerpoint/2010/main" val="109689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oudy oil paint art">
            <a:extLst>
              <a:ext uri="{FF2B5EF4-FFF2-40B4-BE49-F238E27FC236}">
                <a16:creationId xmlns:a16="http://schemas.microsoft.com/office/drawing/2014/main" id="{B3568D50-D996-70C9-6AFD-8D238DF3D756}"/>
              </a:ext>
            </a:extLst>
          </p:cNvPr>
          <p:cNvPicPr>
            <a:picLocks noChangeAspect="1"/>
          </p:cNvPicPr>
          <p:nvPr/>
        </p:nvPicPr>
        <p:blipFill rotWithShape="1">
          <a:blip r:embed="rId2">
            <a:alphaModFix amt="60000"/>
          </a:blip>
          <a:srcRect t="15257" b="474"/>
          <a:stretch/>
        </p:blipFill>
        <p:spPr>
          <a:xfrm>
            <a:off x="20" y="10"/>
            <a:ext cx="12191979" cy="6857989"/>
          </a:xfrm>
          <a:prstGeom prst="rect">
            <a:avLst/>
          </a:prstGeom>
          <a:noFill/>
        </p:spPr>
      </p:pic>
      <p:pic>
        <p:nvPicPr>
          <p:cNvPr id="5" name="Picture 4">
            <a:extLst>
              <a:ext uri="{FF2B5EF4-FFF2-40B4-BE49-F238E27FC236}">
                <a16:creationId xmlns:a16="http://schemas.microsoft.com/office/drawing/2014/main" id="{19A15277-715F-C1A7-B0CF-F4F572DB6AE2}"/>
              </a:ext>
            </a:extLst>
          </p:cNvPr>
          <p:cNvPicPr>
            <a:picLocks noChangeAspect="1"/>
          </p:cNvPicPr>
          <p:nvPr/>
        </p:nvPicPr>
        <p:blipFill rotWithShape="1">
          <a:blip r:embed="rId3"/>
          <a:srcRect l="17083" t="16889" r="21833" b="6222"/>
          <a:stretch/>
        </p:blipFill>
        <p:spPr>
          <a:xfrm>
            <a:off x="1066800" y="5864"/>
            <a:ext cx="9733280" cy="6891640"/>
          </a:xfrm>
          <a:prstGeom prst="rect">
            <a:avLst/>
          </a:prstGeom>
        </p:spPr>
      </p:pic>
      <p:sp>
        <p:nvSpPr>
          <p:cNvPr id="11" name="Content Placeholder 2">
            <a:extLst>
              <a:ext uri="{FF2B5EF4-FFF2-40B4-BE49-F238E27FC236}">
                <a16:creationId xmlns:a16="http://schemas.microsoft.com/office/drawing/2014/main" id="{3E535F73-B955-85FB-0331-EE9FD753C075}"/>
              </a:ext>
            </a:extLst>
          </p:cNvPr>
          <p:cNvSpPr>
            <a:spLocks noGrp="1"/>
          </p:cNvSpPr>
          <p:nvPr>
            <p:ph idx="1"/>
          </p:nvPr>
        </p:nvSpPr>
        <p:spPr>
          <a:xfrm>
            <a:off x="10067925" y="5304155"/>
            <a:ext cx="2124075" cy="620395"/>
          </a:xfrm>
          <a:solidFill>
            <a:schemeClr val="bg1"/>
          </a:solidFill>
        </p:spPr>
        <p:txBody>
          <a:bodyPr>
            <a:normAutofit/>
          </a:bodyPr>
          <a:lstStyle/>
          <a:p>
            <a:pPr marL="0" indent="0">
              <a:lnSpc>
                <a:spcPct val="150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Durkan</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r>
              <a:rPr lang="en-GB" sz="1400" i="1" dirty="0">
                <a:latin typeface="Arial" panose="020B0604020202020204" pitchFamily="34" charset="0"/>
                <a:ea typeface="Calibri" panose="020F0502020204030204" pitchFamily="34" charset="0"/>
                <a:cs typeface="Arial" panose="020B0604020202020204" pitchFamily="34" charset="0"/>
              </a:rPr>
              <a:t>et al. </a:t>
            </a:r>
            <a:r>
              <a:rPr lang="en-GB" sz="1400" dirty="0">
                <a:latin typeface="Arial" panose="020B0604020202020204" pitchFamily="34" charset="0"/>
                <a:ea typeface="Calibri" panose="020F0502020204030204" pitchFamily="34" charset="0"/>
                <a:cs typeface="Arial" panose="020B0604020202020204" pitchFamily="34" charset="0"/>
              </a:rPr>
              <a:t>(No Date)</a:t>
            </a:r>
            <a:endParaRPr lang="en-US" sz="14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6016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oudy oil paint art">
            <a:extLst>
              <a:ext uri="{FF2B5EF4-FFF2-40B4-BE49-F238E27FC236}">
                <a16:creationId xmlns:a16="http://schemas.microsoft.com/office/drawing/2014/main" id="{B3568D50-D996-70C9-6AFD-8D238DF3D756}"/>
              </a:ext>
            </a:extLst>
          </p:cNvPr>
          <p:cNvPicPr>
            <a:picLocks noChangeAspect="1"/>
          </p:cNvPicPr>
          <p:nvPr/>
        </p:nvPicPr>
        <p:blipFill rotWithShape="1">
          <a:blip r:embed="rId2">
            <a:alphaModFix amt="60000"/>
          </a:blip>
          <a:srcRect t="15257" b="474"/>
          <a:stretch/>
        </p:blipFill>
        <p:spPr>
          <a:xfrm>
            <a:off x="20" y="10"/>
            <a:ext cx="12191979" cy="6857989"/>
          </a:xfrm>
          <a:prstGeom prst="rect">
            <a:avLst/>
          </a:prstGeom>
          <a:noFill/>
        </p:spPr>
      </p:pic>
      <p:sp>
        <p:nvSpPr>
          <p:cNvPr id="9" name="Title 1">
            <a:extLst>
              <a:ext uri="{FF2B5EF4-FFF2-40B4-BE49-F238E27FC236}">
                <a16:creationId xmlns:a16="http://schemas.microsoft.com/office/drawing/2014/main" id="{D6392F56-1722-D6DE-1D19-AA2EB4AEE4DD}"/>
              </a:ext>
            </a:extLst>
          </p:cNvPr>
          <p:cNvSpPr>
            <a:spLocks noGrp="1"/>
          </p:cNvSpPr>
          <p:nvPr>
            <p:ph type="title"/>
          </p:nvPr>
        </p:nvSpPr>
        <p:spPr>
          <a:xfrm>
            <a:off x="85725" y="400049"/>
            <a:ext cx="2667000" cy="552451"/>
          </a:xfrm>
        </p:spPr>
        <p:txBody>
          <a:bodyPr anchor="ctr">
            <a:normAutofit fontScale="90000"/>
          </a:bodyPr>
          <a:lstStyle/>
          <a:p>
            <a:r>
              <a:rPr lang="en-US" sz="4400" b="1" i="1" u="sng" dirty="0">
                <a:effectLst/>
                <a:latin typeface="Calibri" panose="020F0502020204030204" pitchFamily="34" charset="0"/>
                <a:ea typeface="Calibri" panose="020F0502020204030204" pitchFamily="34" charset="0"/>
                <a:cs typeface="Calibri" panose="020F0502020204030204" pitchFamily="34" charset="0"/>
              </a:rPr>
              <a:t>Caregiving</a:t>
            </a:r>
            <a:r>
              <a:rPr lang="en-US" sz="1800" b="1" i="1" u="sng" dirty="0">
                <a:effectLst/>
                <a:latin typeface="Calibri" panose="020F0502020204030204" pitchFamily="34" charset="0"/>
                <a:ea typeface="Calibri" panose="020F0502020204030204" pitchFamily="34" charset="0"/>
                <a:cs typeface="Calibri" panose="020F0502020204030204" pitchFamily="34"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US" sz="4800" dirty="0">
              <a:solidFill>
                <a:srgbClr val="FFFFFF"/>
              </a:solidFill>
              <a:effectLst>
                <a:outerShdw blurRad="38100" dist="38100" dir="2700000" algn="tl">
                  <a:srgbClr val="000000">
                    <a:alpha val="43137"/>
                  </a:srgbClr>
                </a:outerShdw>
              </a:effectLst>
            </a:endParaRPr>
          </a:p>
        </p:txBody>
      </p:sp>
      <p:sp>
        <p:nvSpPr>
          <p:cNvPr id="11" name="Content Placeholder 2">
            <a:extLst>
              <a:ext uri="{FF2B5EF4-FFF2-40B4-BE49-F238E27FC236}">
                <a16:creationId xmlns:a16="http://schemas.microsoft.com/office/drawing/2014/main" id="{3E535F73-B955-85FB-0331-EE9FD753C075}"/>
              </a:ext>
            </a:extLst>
          </p:cNvPr>
          <p:cNvSpPr>
            <a:spLocks noGrp="1"/>
          </p:cNvSpPr>
          <p:nvPr>
            <p:ph idx="1"/>
          </p:nvPr>
        </p:nvSpPr>
        <p:spPr>
          <a:xfrm>
            <a:off x="85724" y="762494"/>
            <a:ext cx="11900971" cy="5838331"/>
          </a:xfrm>
          <a:solidFill>
            <a:schemeClr val="bg1"/>
          </a:solidFill>
        </p:spPr>
        <p:txBody>
          <a:bodyPr>
            <a:normAutofit/>
          </a:bodyPr>
          <a:lstStyle/>
          <a:p>
            <a:pPr marL="0" indent="0">
              <a:lnSpc>
                <a:spcPct val="150000"/>
              </a:lnSpc>
              <a:buNone/>
            </a:pPr>
            <a:r>
              <a:rPr lang="en-GB" sz="1400" dirty="0">
                <a:latin typeface="Arial" panose="020B0604020202020204" pitchFamily="34" charset="0"/>
                <a:cs typeface="Arial" panose="020B0604020202020204" pitchFamily="34" charset="0"/>
              </a:rPr>
              <a:t>Save the Children (2016a) believes that parents have the most influence on a child’s early learning. They state that a strong relationship between the child and caregiver gives the child the ability to explore safely while also stimulating them building on their language skills from birth. Asim (2022) state that according to </a:t>
            </a:r>
            <a:r>
              <a:rPr lang="en-GB" sz="1400" dirty="0" err="1">
                <a:latin typeface="Arial" panose="020B0604020202020204" pitchFamily="34" charset="0"/>
                <a:cs typeface="Arial" panose="020B0604020202020204" pitchFamily="34" charset="0"/>
              </a:rPr>
              <a:t>Pikler</a:t>
            </a:r>
            <a:r>
              <a:rPr lang="en-GB" sz="1400" dirty="0">
                <a:latin typeface="Arial" panose="020B0604020202020204" pitchFamily="34" charset="0"/>
                <a:cs typeface="Arial" panose="020B0604020202020204" pitchFamily="34" charset="0"/>
              </a:rPr>
              <a:t> (1968) motor development is a key factor in a child’s typical development. They suggest that when a child progresses within their motor abilities, they develop a better quality of life, that continues to progress as they develop. Asim (2022) support Save the Children (2016a) by supporting </a:t>
            </a:r>
            <a:r>
              <a:rPr lang="en-GB" sz="1400" dirty="0" err="1">
                <a:latin typeface="Arial" panose="020B0604020202020204" pitchFamily="34" charset="0"/>
                <a:cs typeface="Arial" panose="020B0604020202020204" pitchFamily="34" charset="0"/>
              </a:rPr>
              <a:t>Pikler</a:t>
            </a:r>
            <a:r>
              <a:rPr lang="en-GB" sz="1400" dirty="0">
                <a:latin typeface="Arial" panose="020B0604020202020204" pitchFamily="34" charset="0"/>
                <a:cs typeface="Arial" panose="020B0604020202020204" pitchFamily="34" charset="0"/>
              </a:rPr>
              <a:t> (1968) stating ‘healthy relationship’ between a mother and an infant is created when the caregivers respond to the child’s needs consistently. Where the child can develop at their own pace within a safe environment.  Resources for Infant </a:t>
            </a:r>
            <a:r>
              <a:rPr lang="en-GB" sz="1400" dirty="0" err="1">
                <a:latin typeface="Arial" panose="020B0604020202020204" pitchFamily="34" charset="0"/>
                <a:cs typeface="Arial" panose="020B0604020202020204" pitchFamily="34" charset="0"/>
              </a:rPr>
              <a:t>Educarers</a:t>
            </a:r>
            <a:r>
              <a:rPr lang="en-GB" sz="1400" dirty="0">
                <a:latin typeface="Arial" panose="020B0604020202020204" pitchFamily="34" charset="0"/>
                <a:cs typeface="Arial" panose="020B0604020202020204" pitchFamily="34" charset="0"/>
              </a:rPr>
              <a:t> (2023) support both Asim (2022), Save the Children (2016a) and </a:t>
            </a:r>
            <a:r>
              <a:rPr lang="en-GB" sz="1400" dirty="0" err="1">
                <a:latin typeface="Arial" panose="020B0604020202020204" pitchFamily="34" charset="0"/>
                <a:cs typeface="Arial" panose="020B0604020202020204" pitchFamily="34" charset="0"/>
              </a:rPr>
              <a:t>Pikler</a:t>
            </a:r>
            <a:r>
              <a:rPr lang="en-GB" sz="1400" dirty="0">
                <a:latin typeface="Arial" panose="020B0604020202020204" pitchFamily="34" charset="0"/>
                <a:cs typeface="Arial" panose="020B0604020202020204" pitchFamily="34" charset="0"/>
              </a:rPr>
              <a:t> (1968), by stating the importance of the relationship between the child and the ‘attachment figures’. They state by responding to the child adequately a child forms a ‘safe base’ where the child trusts their basic needs will be met. </a:t>
            </a:r>
          </a:p>
          <a:p>
            <a:pPr marL="0" indent="0">
              <a:lnSpc>
                <a:spcPct val="150000"/>
              </a:lnSpc>
              <a:buNone/>
            </a:pPr>
            <a:r>
              <a:rPr lang="en-GB" sz="1400" dirty="0">
                <a:latin typeface="Arial" panose="020B0604020202020204" pitchFamily="34" charset="0"/>
                <a:cs typeface="Arial" panose="020B0604020202020204" pitchFamily="34" charset="0"/>
              </a:rPr>
              <a:t>Welsh Government (2017) believes the UNCRC offers a framework where children are empowered to lead a happy, protected, and a fulfilled life. They state that UNCRC's values are non-judgmental based where a parent is responsible for meeting the best interests of the child. This provides the child with a voice enabling them permission to live, survive, and develop. Birth to 5 Matters (2021b) supports Welsh Government (2017) and state that inclusivity within the early years is about responding, reflecting, and adapting for the individual child. </a:t>
            </a:r>
          </a:p>
          <a:p>
            <a:pPr marL="0" indent="0">
              <a:lnSpc>
                <a:spcPct val="150000"/>
              </a:lnSpc>
              <a:buNone/>
            </a:pPr>
            <a:r>
              <a:rPr lang="en-GB" sz="1400" dirty="0">
                <a:latin typeface="Arial" panose="020B0604020202020204" pitchFamily="34" charset="0"/>
                <a:cs typeface="Arial" panose="020B0604020202020204" pitchFamily="34" charset="0"/>
              </a:rPr>
              <a:t>UK Government (No </a:t>
            </a:r>
            <a:r>
              <a:rPr lang="en-GB" sz="1400" dirty="0" err="1">
                <a:latin typeface="Arial" panose="020B0604020202020204" pitchFamily="34" charset="0"/>
                <a:cs typeface="Arial" panose="020B0604020202020204" pitchFamily="34" charset="0"/>
              </a:rPr>
              <a:t>DateB</a:t>
            </a:r>
            <a:r>
              <a:rPr lang="en-GB" sz="1400" dirty="0">
                <a:latin typeface="Arial" panose="020B0604020202020204" pitchFamily="34" charset="0"/>
                <a:cs typeface="Arial" panose="020B0604020202020204" pitchFamily="34" charset="0"/>
              </a:rPr>
              <a:t>) state that collaboratively working with caregivers is central within early years settings. They state that giving families the opportunity to information share supports positive and trusting relationships where they feel able to discuss themselves personally, family, community, and culture. UK Government (No </a:t>
            </a:r>
            <a:r>
              <a:rPr lang="en-GB" sz="1400" dirty="0" err="1">
                <a:latin typeface="Arial" panose="020B0604020202020204" pitchFamily="34" charset="0"/>
                <a:cs typeface="Arial" panose="020B0604020202020204" pitchFamily="34" charset="0"/>
              </a:rPr>
              <a:t>DateB</a:t>
            </a:r>
            <a:r>
              <a:rPr lang="en-GB" sz="1400" dirty="0">
                <a:latin typeface="Arial" panose="020B0604020202020204" pitchFamily="34" charset="0"/>
                <a:cs typeface="Arial" panose="020B0604020202020204" pitchFamily="34" charset="0"/>
              </a:rPr>
              <a:t>) suggest that working collaboratively and sharing information can highlight the interests of the child to determine how best to support the child. </a:t>
            </a: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endParaRPr lang="en-US" sz="14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8639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oudy oil paint art">
            <a:extLst>
              <a:ext uri="{FF2B5EF4-FFF2-40B4-BE49-F238E27FC236}">
                <a16:creationId xmlns:a16="http://schemas.microsoft.com/office/drawing/2014/main" id="{B3568D50-D996-70C9-6AFD-8D238DF3D756}"/>
              </a:ext>
            </a:extLst>
          </p:cNvPr>
          <p:cNvPicPr>
            <a:picLocks noChangeAspect="1"/>
          </p:cNvPicPr>
          <p:nvPr/>
        </p:nvPicPr>
        <p:blipFill rotWithShape="1">
          <a:blip r:embed="rId2">
            <a:alphaModFix amt="60000"/>
          </a:blip>
          <a:srcRect t="15257" b="474"/>
          <a:stretch/>
        </p:blipFill>
        <p:spPr>
          <a:xfrm>
            <a:off x="20" y="10"/>
            <a:ext cx="12191979" cy="6857989"/>
          </a:xfrm>
          <a:prstGeom prst="rect">
            <a:avLst/>
          </a:prstGeom>
          <a:noFill/>
        </p:spPr>
      </p:pic>
      <p:pic>
        <p:nvPicPr>
          <p:cNvPr id="1026" name="Picture 2" descr="circle of attachment security">
            <a:extLst>
              <a:ext uri="{FF2B5EF4-FFF2-40B4-BE49-F238E27FC236}">
                <a16:creationId xmlns:a16="http://schemas.microsoft.com/office/drawing/2014/main" id="{FE458FA9-7AE2-EA79-D582-406089F1328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02" r="2208"/>
          <a:stretch/>
        </p:blipFill>
        <p:spPr bwMode="auto">
          <a:xfrm>
            <a:off x="98740" y="624840"/>
            <a:ext cx="5171747" cy="543306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413589F-94C6-DA08-2A2B-1E8F3D2618BC}"/>
              </a:ext>
            </a:extLst>
          </p:cNvPr>
          <p:cNvSpPr txBox="1">
            <a:spLocks/>
          </p:cNvSpPr>
          <p:nvPr/>
        </p:nvSpPr>
        <p:spPr>
          <a:xfrm>
            <a:off x="2515650" y="6024527"/>
            <a:ext cx="2756970" cy="485775"/>
          </a:xfrm>
          <a:prstGeom prst="rect">
            <a:avLst/>
          </a:prstGeom>
          <a:solidFill>
            <a:schemeClr val="bg1"/>
          </a:solidFill>
        </p:spPr>
        <p:txBody>
          <a:bodyPr vert="horz" lIns="91440" tIns="45720" rIns="91440" bIns="45720" rtlCol="0">
            <a:normAutofit fontScale="85000" lnSpcReduction="10000"/>
          </a:bodyPr>
          <a:lst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Font typeface="Arial" panose="020B0604020202020204" pitchFamily="34" charset="0"/>
              <a:buNone/>
            </a:pPr>
            <a:r>
              <a:rPr lang="en-US" sz="1400" dirty="0">
                <a:latin typeface="Arial" panose="020B0604020202020204" pitchFamily="34" charset="0"/>
                <a:cs typeface="Arial" panose="020B0604020202020204" pitchFamily="34" charset="0"/>
              </a:rPr>
              <a:t>Simply Psychology [Images] (2024)</a:t>
            </a:r>
          </a:p>
        </p:txBody>
      </p:sp>
      <p:sp>
        <p:nvSpPr>
          <p:cNvPr id="7" name="Content Placeholder 2">
            <a:extLst>
              <a:ext uri="{FF2B5EF4-FFF2-40B4-BE49-F238E27FC236}">
                <a16:creationId xmlns:a16="http://schemas.microsoft.com/office/drawing/2014/main" id="{7375237E-06C3-FD34-9E43-A98A56808079}"/>
              </a:ext>
            </a:extLst>
          </p:cNvPr>
          <p:cNvSpPr>
            <a:spLocks noGrp="1"/>
          </p:cNvSpPr>
          <p:nvPr>
            <p:ph idx="1"/>
          </p:nvPr>
        </p:nvSpPr>
        <p:spPr>
          <a:xfrm>
            <a:off x="5369207" y="167640"/>
            <a:ext cx="6617487" cy="6626850"/>
          </a:xfrm>
          <a:solidFill>
            <a:schemeClr val="bg1"/>
          </a:solidFill>
        </p:spPr>
        <p:txBody>
          <a:bodyPr>
            <a:normAutofit/>
          </a:bodyPr>
          <a:lstStyle/>
          <a:p>
            <a:pPr marL="0" indent="0">
              <a:lnSpc>
                <a:spcPct val="150000"/>
              </a:lnSpc>
              <a:buNone/>
            </a:pPr>
            <a:r>
              <a:rPr lang="en-GB" sz="1400" dirty="0">
                <a:effectLst/>
                <a:latin typeface="Arial" panose="020B0604020202020204" pitchFamily="34" charset="0"/>
                <a:ea typeface="Calibri" panose="020F0502020204030204" pitchFamily="34" charset="0"/>
                <a:cs typeface="Arial" panose="020B0604020202020204" pitchFamily="34" charset="0"/>
              </a:rPr>
              <a:t>NSPCC Learning (2021) states that attachment founded by Bowlby (1997) is described as an emotional connection between people. They believe that the attachment theory highlights the value of a connection between a child and a caregiver. They state that when a child’s attachment needs are met the child develops a secure attachment.  They believe that a securely attached child will follow a behaviour pattern during a distressing time for the child. </a:t>
            </a:r>
          </a:p>
          <a:p>
            <a:pPr marL="0" indent="0">
              <a:lnSpc>
                <a:spcPct val="150000"/>
              </a:lnSpc>
              <a:buNone/>
            </a:pPr>
            <a:r>
              <a:rPr lang="en-GB" sz="1400" dirty="0">
                <a:effectLst/>
                <a:latin typeface="Arial" panose="020B0604020202020204" pitchFamily="34" charset="0"/>
                <a:ea typeface="Calibri" panose="020F0502020204030204" pitchFamily="34" charset="0"/>
                <a:cs typeface="Arial" panose="020B0604020202020204" pitchFamily="34" charset="0"/>
              </a:rPr>
              <a:t>UK Government (2021a) suggests the importance of sensitive, attuned parenting for a child’s brain development. They state this supports the child in forming secure attachments and supports foundations for early language development. UNCRC (No Date) supports UK Government (2021a), and state in RTICLE 18 of the rights of the child that parents hold responsibility for a child’s nurture, development, and their environments. Stating that parents should have the child’s best interest at the centre of their primary concerns. </a:t>
            </a:r>
          </a:p>
          <a:p>
            <a:pPr marL="0" indent="0">
              <a:lnSpc>
                <a:spcPct val="150000"/>
              </a:lnSpc>
              <a:buFont typeface="Arial" panose="020B0604020202020204" pitchFamily="34" charset="0"/>
              <a:buNone/>
            </a:pPr>
            <a:r>
              <a:rPr lang="en-GB" sz="1100" dirty="0">
                <a:hlinkClick r:id="rId4"/>
              </a:rPr>
              <a:t>The Attachment Theory: How Childhood Affects Life – YouTube</a:t>
            </a:r>
            <a:r>
              <a:rPr lang="en-GB" sz="1100" dirty="0">
                <a:latin typeface="Arial" panose="020B0604020202020204" pitchFamily="34" charset="0"/>
                <a:cs typeface="Arial" panose="020B0604020202020204" pitchFamily="34" charset="0"/>
              </a:rPr>
              <a:t> </a:t>
            </a:r>
          </a:p>
          <a:p>
            <a:pPr marL="0" indent="0">
              <a:lnSpc>
                <a:spcPct val="150000"/>
              </a:lnSpc>
              <a:buFont typeface="Arial" panose="020B0604020202020204" pitchFamily="34" charset="0"/>
              <a:buNone/>
            </a:pPr>
            <a:r>
              <a:rPr lang="en-GB" sz="11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Sprouts (2018) </a:t>
            </a:r>
          </a:p>
          <a:p>
            <a:pPr marL="0" indent="0">
              <a:lnSpc>
                <a:spcPct val="150000"/>
              </a:lnSpc>
              <a:buNone/>
            </a:pPr>
            <a:endParaRPr lang="en-US" sz="14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DB65E0BA-6BB3-86A4-03CD-146BDD1F06CB}"/>
              </a:ext>
            </a:extLst>
          </p:cNvPr>
          <p:cNvPicPr>
            <a:picLocks noChangeAspect="1"/>
          </p:cNvPicPr>
          <p:nvPr/>
        </p:nvPicPr>
        <p:blipFill rotWithShape="1">
          <a:blip r:embed="rId5"/>
          <a:srcRect l="3670" t="3338" b="2784"/>
          <a:stretch/>
        </p:blipFill>
        <p:spPr>
          <a:xfrm>
            <a:off x="9676351" y="4501991"/>
            <a:ext cx="2306078" cy="2247390"/>
          </a:xfrm>
          <a:prstGeom prst="rect">
            <a:avLst/>
          </a:prstGeom>
        </p:spPr>
      </p:pic>
      <p:pic>
        <p:nvPicPr>
          <p:cNvPr id="2" name="Picture 1">
            <a:extLst>
              <a:ext uri="{FF2B5EF4-FFF2-40B4-BE49-F238E27FC236}">
                <a16:creationId xmlns:a16="http://schemas.microsoft.com/office/drawing/2014/main" id="{1CA00565-C3DA-6AAD-03C3-55B7746A0552}"/>
              </a:ext>
            </a:extLst>
          </p:cNvPr>
          <p:cNvPicPr>
            <a:picLocks noChangeAspect="1"/>
          </p:cNvPicPr>
          <p:nvPr/>
        </p:nvPicPr>
        <p:blipFill>
          <a:blip r:embed="rId6"/>
          <a:stretch>
            <a:fillRect/>
          </a:stretch>
        </p:blipFill>
        <p:spPr>
          <a:xfrm>
            <a:off x="5367074" y="4865774"/>
            <a:ext cx="2841261" cy="1960470"/>
          </a:xfrm>
          <a:prstGeom prst="rect">
            <a:avLst/>
          </a:prstGeom>
        </p:spPr>
      </p:pic>
    </p:spTree>
    <p:extLst>
      <p:ext uri="{BB962C8B-B14F-4D97-AF65-F5344CB8AC3E}">
        <p14:creationId xmlns:p14="http://schemas.microsoft.com/office/powerpoint/2010/main" val="4039524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oudy oil paint art">
            <a:extLst>
              <a:ext uri="{FF2B5EF4-FFF2-40B4-BE49-F238E27FC236}">
                <a16:creationId xmlns:a16="http://schemas.microsoft.com/office/drawing/2014/main" id="{B3568D50-D996-70C9-6AFD-8D238DF3D756}"/>
              </a:ext>
            </a:extLst>
          </p:cNvPr>
          <p:cNvPicPr>
            <a:picLocks noChangeAspect="1"/>
          </p:cNvPicPr>
          <p:nvPr/>
        </p:nvPicPr>
        <p:blipFill rotWithShape="1">
          <a:blip r:embed="rId2">
            <a:alphaModFix amt="60000"/>
          </a:blip>
          <a:srcRect t="15257" b="474"/>
          <a:stretch/>
        </p:blipFill>
        <p:spPr>
          <a:xfrm>
            <a:off x="-1141" y="11"/>
            <a:ext cx="12191979" cy="6857989"/>
          </a:xfrm>
          <a:prstGeom prst="rect">
            <a:avLst/>
          </a:prstGeom>
          <a:noFill/>
        </p:spPr>
      </p:pic>
      <p:sp>
        <p:nvSpPr>
          <p:cNvPr id="9" name="Title 1">
            <a:extLst>
              <a:ext uri="{FF2B5EF4-FFF2-40B4-BE49-F238E27FC236}">
                <a16:creationId xmlns:a16="http://schemas.microsoft.com/office/drawing/2014/main" id="{D6392F56-1722-D6DE-1D19-AA2EB4AEE4DD}"/>
              </a:ext>
            </a:extLst>
          </p:cNvPr>
          <p:cNvSpPr>
            <a:spLocks noGrp="1"/>
          </p:cNvSpPr>
          <p:nvPr>
            <p:ph type="title"/>
          </p:nvPr>
        </p:nvSpPr>
        <p:spPr>
          <a:xfrm>
            <a:off x="85724" y="400049"/>
            <a:ext cx="6010276" cy="552451"/>
          </a:xfrm>
        </p:spPr>
        <p:txBody>
          <a:bodyPr anchor="ctr">
            <a:normAutofit fontScale="90000"/>
          </a:bodyPr>
          <a:lstStyle/>
          <a:p>
            <a:r>
              <a:rPr lang="en-US" sz="4400" b="1" i="1" u="sng" dirty="0">
                <a:effectLst/>
                <a:latin typeface="Calibri" panose="020F0502020204030204" pitchFamily="34" charset="0"/>
                <a:ea typeface="Calibri" panose="020F0502020204030204" pitchFamily="34" charset="0"/>
                <a:cs typeface="Calibri" panose="020F0502020204030204" pitchFamily="34" charset="0"/>
              </a:rPr>
              <a:t>Professional Partnerships </a:t>
            </a:r>
            <a:r>
              <a:rPr lang="en-US" sz="1800" b="1" i="1" u="sng" dirty="0">
                <a:effectLst/>
                <a:latin typeface="Calibri" panose="020F0502020204030204" pitchFamily="34" charset="0"/>
                <a:ea typeface="Calibri" panose="020F0502020204030204" pitchFamily="34" charset="0"/>
                <a:cs typeface="Calibri" panose="020F0502020204030204" pitchFamily="34"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US" sz="4800" dirty="0">
              <a:solidFill>
                <a:srgbClr val="FFFFFF"/>
              </a:solidFill>
              <a:effectLst>
                <a:outerShdw blurRad="38100" dist="38100" dir="2700000" algn="tl">
                  <a:srgbClr val="000000">
                    <a:alpha val="43137"/>
                  </a:srgbClr>
                </a:outerShdw>
              </a:effectLst>
            </a:endParaRPr>
          </a:p>
        </p:txBody>
      </p:sp>
      <p:sp>
        <p:nvSpPr>
          <p:cNvPr id="11" name="Content Placeholder 2">
            <a:extLst>
              <a:ext uri="{FF2B5EF4-FFF2-40B4-BE49-F238E27FC236}">
                <a16:creationId xmlns:a16="http://schemas.microsoft.com/office/drawing/2014/main" id="{3E535F73-B955-85FB-0331-EE9FD753C075}"/>
              </a:ext>
            </a:extLst>
          </p:cNvPr>
          <p:cNvSpPr>
            <a:spLocks noGrp="1"/>
          </p:cNvSpPr>
          <p:nvPr>
            <p:ph idx="1"/>
          </p:nvPr>
        </p:nvSpPr>
        <p:spPr>
          <a:xfrm>
            <a:off x="85725" y="695818"/>
            <a:ext cx="12020551" cy="6057407"/>
          </a:xfrm>
          <a:solidFill>
            <a:schemeClr val="bg1"/>
          </a:solidFill>
        </p:spPr>
        <p:txBody>
          <a:bodyPr>
            <a:noAutofit/>
          </a:bodyPr>
          <a:lstStyle/>
          <a:p>
            <a:pPr marL="0" indent="0">
              <a:lnSpc>
                <a:spcPct val="150000"/>
              </a:lnSpc>
              <a:buNone/>
            </a:pPr>
            <a:r>
              <a:rPr lang="en-GB" sz="1400" dirty="0">
                <a:latin typeface="Arial" panose="020B0604020202020204" pitchFamily="34" charset="0"/>
                <a:cs typeface="Arial" panose="020B0604020202020204" pitchFamily="34" charset="0"/>
              </a:rPr>
              <a:t>Save the Children (2016a) suggests professionals are key in supporting a child’s development within the first 1,000 days. They state several young children attend nurseries for most parts of the day and believe that good quality care has a positive impact on a child’s development. Welsh Government (2017) state that practitioners develop an understanding of a child’s current level of needs being met prior of developing </a:t>
            </a:r>
            <a:r>
              <a:rPr lang="en-GB" sz="1400" dirty="0" err="1">
                <a:latin typeface="Arial" panose="020B0604020202020204" pitchFamily="34" charset="0"/>
                <a:cs typeface="Arial" panose="020B0604020202020204" pitchFamily="34" charset="0"/>
              </a:rPr>
              <a:t>futher</a:t>
            </a:r>
            <a:r>
              <a:rPr lang="en-GB" sz="1400" dirty="0">
                <a:latin typeface="Arial" panose="020B0604020202020204" pitchFamily="34" charset="0"/>
                <a:cs typeface="Arial" panose="020B0604020202020204" pitchFamily="34" charset="0"/>
              </a:rPr>
              <a:t>. These needs include a basic level such as food, water, warmth, and rest. Lacking these basic needs being met, the child is not likely to progress their capability. </a:t>
            </a:r>
            <a:r>
              <a:rPr lang="en-GB" sz="1400" dirty="0" err="1">
                <a:latin typeface="Arial" panose="020B0604020202020204" pitchFamily="34" charset="0"/>
                <a:cs typeface="Arial" panose="020B0604020202020204" pitchFamily="34" charset="0"/>
              </a:rPr>
              <a:t>ChangeKidsLives</a:t>
            </a:r>
            <a:r>
              <a:rPr lang="en-GB" sz="1400" dirty="0">
                <a:latin typeface="Arial" panose="020B0604020202020204" pitchFamily="34" charset="0"/>
                <a:cs typeface="Arial" panose="020B0604020202020204" pitchFamily="34" charset="0"/>
              </a:rPr>
              <a:t> (No Date) supports Welsh Government (2017) stating practitioners should reflect on Maslow’s hierarchy of needs, as when the child’s basic needs are met, they feel secure in taking appropriate risks. </a:t>
            </a:r>
          </a:p>
          <a:p>
            <a:pPr marL="0" indent="0">
              <a:lnSpc>
                <a:spcPct val="150000"/>
              </a:lnSpc>
              <a:buNone/>
            </a:pPr>
            <a:r>
              <a:rPr lang="en-GB" sz="1400" dirty="0">
                <a:latin typeface="Arial" panose="020B0604020202020204" pitchFamily="34" charset="0"/>
                <a:cs typeface="Arial" panose="020B0604020202020204" pitchFamily="34" charset="0"/>
              </a:rPr>
              <a:t>The Attachment Research Community (2019) believes that a child’s attachment needs are one of the most important. They state children are not born with the ability to meet their own needs but are able to form attachments with key adults. Suggesting when a child’s basic needs are met, secure attachments can form, giving them opportunities to explore environments. Birth to 5 Matters (No Date) supports The Attachment Research Community (2019) stating practitioners should understand the importance of attachment in the early years of a child’s life. </a:t>
            </a:r>
          </a:p>
          <a:p>
            <a:pPr marL="0" indent="0">
              <a:lnSpc>
                <a:spcPct val="150000"/>
              </a:lnSpc>
              <a:buNone/>
            </a:pPr>
            <a:r>
              <a:rPr lang="en-GB" sz="1400" dirty="0">
                <a:latin typeface="Arial" panose="020B0604020202020204" pitchFamily="34" charset="0"/>
                <a:cs typeface="Arial" panose="020B0604020202020204" pitchFamily="34" charset="0"/>
              </a:rPr>
              <a:t>UK Government (2021a) state home visiting programs offer support for first time parents, supporting them with their child’s health and developments. They state health visitors using a strength-based approach and creating trusting relationships with families, can be effective to keep the child safe. They believe that parents are supported with identifying any difficulties influenced by wider family, community, and environmental circumstances. NSPCC (2023b) supports UK Government (2021a) and state that Bronfenbrenner (1977) theory believing that use of multi-agency approach can support affective working, as families are able to seek support from agencies throughout a child’s development. They believe using this approach outlines the child’s current circumstances, where professionals can support the child collaboratively in achieving best outcomes. </a:t>
            </a:r>
          </a:p>
        </p:txBody>
      </p:sp>
    </p:spTree>
    <p:extLst>
      <p:ext uri="{BB962C8B-B14F-4D97-AF65-F5344CB8AC3E}">
        <p14:creationId xmlns:p14="http://schemas.microsoft.com/office/powerpoint/2010/main" val="1059576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oudy oil paint art">
            <a:extLst>
              <a:ext uri="{FF2B5EF4-FFF2-40B4-BE49-F238E27FC236}">
                <a16:creationId xmlns:a16="http://schemas.microsoft.com/office/drawing/2014/main" id="{B3568D50-D996-70C9-6AFD-8D238DF3D756}"/>
              </a:ext>
            </a:extLst>
          </p:cNvPr>
          <p:cNvPicPr>
            <a:picLocks noChangeAspect="1"/>
          </p:cNvPicPr>
          <p:nvPr/>
        </p:nvPicPr>
        <p:blipFill rotWithShape="1">
          <a:blip r:embed="rId2">
            <a:alphaModFix amt="60000"/>
          </a:blip>
          <a:srcRect t="15257" b="474"/>
          <a:stretch/>
        </p:blipFill>
        <p:spPr>
          <a:xfrm>
            <a:off x="20" y="10"/>
            <a:ext cx="12191979" cy="6857989"/>
          </a:xfrm>
          <a:prstGeom prst="rect">
            <a:avLst/>
          </a:prstGeom>
          <a:noFill/>
        </p:spPr>
      </p:pic>
      <p:sp>
        <p:nvSpPr>
          <p:cNvPr id="11" name="Content Placeholder 2">
            <a:extLst>
              <a:ext uri="{FF2B5EF4-FFF2-40B4-BE49-F238E27FC236}">
                <a16:creationId xmlns:a16="http://schemas.microsoft.com/office/drawing/2014/main" id="{3E535F73-B955-85FB-0331-EE9FD753C075}"/>
              </a:ext>
            </a:extLst>
          </p:cNvPr>
          <p:cNvSpPr>
            <a:spLocks noGrp="1"/>
          </p:cNvSpPr>
          <p:nvPr>
            <p:ph idx="1"/>
          </p:nvPr>
        </p:nvSpPr>
        <p:spPr>
          <a:xfrm>
            <a:off x="85723" y="167640"/>
            <a:ext cx="11939699" cy="4457523"/>
          </a:xfrm>
          <a:solidFill>
            <a:schemeClr val="bg1"/>
          </a:solidFill>
        </p:spPr>
        <p:txBody>
          <a:bodyPr>
            <a:normAutofit fontScale="25000" lnSpcReduction="20000"/>
          </a:bodyPr>
          <a:lstStyle/>
          <a:p>
            <a:pPr marL="0" indent="0">
              <a:lnSpc>
                <a:spcPct val="170000"/>
              </a:lnSpc>
              <a:buNone/>
            </a:pPr>
            <a:r>
              <a:rPr lang="en-GB" sz="5600" dirty="0">
                <a:latin typeface="Arial" panose="020B0604020202020204" pitchFamily="34" charset="0"/>
                <a:cs typeface="Arial" panose="020B0604020202020204" pitchFamily="34" charset="0"/>
              </a:rPr>
              <a:t>Durkan et.al. (No Date) support UK Government (2021a) and state that parents need to feel empowered when raising children. Ensuring that children are in a caring and supportive environment. They believe when services such as Midwives, Health Visitors, GP’s, children centres, and other services support families ideally during pregnancy. Holistic approaches can be used to support families pre-birth and beyond, offering support at important stages of a child’s development. Save the Children (No </a:t>
            </a:r>
            <a:r>
              <a:rPr lang="en-GB" sz="5600" dirty="0" err="1">
                <a:latin typeface="Arial" panose="020B0604020202020204" pitchFamily="34" charset="0"/>
                <a:cs typeface="Arial" panose="020B0604020202020204" pitchFamily="34" charset="0"/>
              </a:rPr>
              <a:t>DateB</a:t>
            </a:r>
            <a:r>
              <a:rPr lang="en-GB" sz="5600" dirty="0">
                <a:latin typeface="Arial" panose="020B0604020202020204" pitchFamily="34" charset="0"/>
                <a:cs typeface="Arial" panose="020B0604020202020204" pitchFamily="34" charset="0"/>
              </a:rPr>
              <a:t>) support Durkan et.al. (No Date) and UK Government (2021a). ARTICLE 6 states that children have the right to survive. They state that the government has a responsibility to ensure that children survive and develop to their full potential. Durkan et.al. (No Date) believe that the use of multi-agency approach where all agencies work closely though sharing information enables the family to receive appropriate support. NSPCC (2023a) supports Durkan et.al. (No Date) and believes that a multi-agency approach is key to working effectively. They state that families will access multiple services throughout a child’s development. </a:t>
            </a:r>
          </a:p>
          <a:p>
            <a:pPr marL="0" indent="0">
              <a:lnSpc>
                <a:spcPct val="170000"/>
              </a:lnSpc>
              <a:buNone/>
            </a:pPr>
            <a:r>
              <a:rPr lang="en-GB" sz="5600" dirty="0">
                <a:latin typeface="Arial" panose="020B0604020202020204" pitchFamily="34" charset="0"/>
                <a:cs typeface="Arial" panose="020B0604020202020204" pitchFamily="34" charset="0"/>
              </a:rPr>
              <a:t>Safeguarding Wales (No date) supports both Durkan et.al (No Date) and NSPCC (2023a) stating that multi-agency is several organizations such as health, education, police, and care working collaboratively. Working to ensure the best outcomes are achieved, whilst ensuring the children are safeguarded. NSPCC (2023a) believes practitioners working collaboratively should feel equal and able to discuss differences in opinions that will form a better understanding of a child’s environment.  CWDC (2008) supports NSPCC (2023a) and believes that multi-agency working allows multiple agencies to join services to work preventively, by working to ensure improved outcomes.</a:t>
            </a:r>
          </a:p>
          <a:p>
            <a:pPr marL="0" indent="0">
              <a:lnSpc>
                <a:spcPct val="150000"/>
              </a:lnSpc>
              <a:buNone/>
            </a:pPr>
            <a:endParaRPr lang="en-US" sz="14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1EB6A73E-2A54-C907-92A6-106156EB54E7}"/>
              </a:ext>
            </a:extLst>
          </p:cNvPr>
          <p:cNvPicPr>
            <a:picLocks noChangeAspect="1"/>
          </p:cNvPicPr>
          <p:nvPr/>
        </p:nvPicPr>
        <p:blipFill rotWithShape="1">
          <a:blip r:embed="rId3"/>
          <a:srcRect l="38285" t="36006" r="22576" b="20789"/>
          <a:stretch/>
        </p:blipFill>
        <p:spPr>
          <a:xfrm>
            <a:off x="7864529" y="4189228"/>
            <a:ext cx="4160893" cy="2583702"/>
          </a:xfrm>
          <a:prstGeom prst="rect">
            <a:avLst/>
          </a:prstGeom>
        </p:spPr>
      </p:pic>
      <p:pic>
        <p:nvPicPr>
          <p:cNvPr id="9" name="Picture 8">
            <a:extLst>
              <a:ext uri="{FF2B5EF4-FFF2-40B4-BE49-F238E27FC236}">
                <a16:creationId xmlns:a16="http://schemas.microsoft.com/office/drawing/2014/main" id="{B73FEE50-2C03-7664-9CA2-12878EA0C691}"/>
              </a:ext>
            </a:extLst>
          </p:cNvPr>
          <p:cNvPicPr>
            <a:picLocks noChangeAspect="1"/>
          </p:cNvPicPr>
          <p:nvPr/>
        </p:nvPicPr>
        <p:blipFill rotWithShape="1">
          <a:blip r:embed="rId3"/>
          <a:srcRect l="76134" t="74108" r="16075" b="17985"/>
          <a:stretch/>
        </p:blipFill>
        <p:spPr>
          <a:xfrm>
            <a:off x="11075562" y="6230670"/>
            <a:ext cx="949860" cy="542260"/>
          </a:xfrm>
          <a:prstGeom prst="rect">
            <a:avLst/>
          </a:prstGeom>
        </p:spPr>
      </p:pic>
    </p:spTree>
    <p:extLst>
      <p:ext uri="{BB962C8B-B14F-4D97-AF65-F5344CB8AC3E}">
        <p14:creationId xmlns:p14="http://schemas.microsoft.com/office/powerpoint/2010/main" val="1900602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oudy oil paint art">
            <a:extLst>
              <a:ext uri="{FF2B5EF4-FFF2-40B4-BE49-F238E27FC236}">
                <a16:creationId xmlns:a16="http://schemas.microsoft.com/office/drawing/2014/main" id="{B3568D50-D996-70C9-6AFD-8D238DF3D756}"/>
              </a:ext>
            </a:extLst>
          </p:cNvPr>
          <p:cNvPicPr>
            <a:picLocks noChangeAspect="1"/>
          </p:cNvPicPr>
          <p:nvPr/>
        </p:nvPicPr>
        <p:blipFill rotWithShape="1">
          <a:blip r:embed="rId2">
            <a:alphaModFix amt="60000"/>
          </a:blip>
          <a:srcRect t="15257" b="474"/>
          <a:stretch/>
        </p:blipFill>
        <p:spPr>
          <a:xfrm>
            <a:off x="21" y="-1948"/>
            <a:ext cx="12191979" cy="6857989"/>
          </a:xfrm>
          <a:prstGeom prst="rect">
            <a:avLst/>
          </a:prstGeom>
          <a:noFill/>
        </p:spPr>
      </p:pic>
      <p:sp>
        <p:nvSpPr>
          <p:cNvPr id="11" name="Content Placeholder 2">
            <a:extLst>
              <a:ext uri="{FF2B5EF4-FFF2-40B4-BE49-F238E27FC236}">
                <a16:creationId xmlns:a16="http://schemas.microsoft.com/office/drawing/2014/main" id="{3E535F73-B955-85FB-0331-EE9FD753C075}"/>
              </a:ext>
            </a:extLst>
          </p:cNvPr>
          <p:cNvSpPr>
            <a:spLocks noGrp="1"/>
          </p:cNvSpPr>
          <p:nvPr>
            <p:ph idx="1"/>
          </p:nvPr>
        </p:nvSpPr>
        <p:spPr>
          <a:xfrm>
            <a:off x="6096000" y="266700"/>
            <a:ext cx="5890696" cy="6334125"/>
          </a:xfrm>
          <a:solidFill>
            <a:schemeClr val="bg1"/>
          </a:solidFill>
        </p:spPr>
        <p:txBody>
          <a:bodyPr>
            <a:normAutofit/>
          </a:bodyPr>
          <a:lstStyle/>
          <a:p>
            <a:pPr marL="0" indent="0">
              <a:lnSpc>
                <a:spcPct val="150000"/>
              </a:lnSpc>
              <a:buNone/>
            </a:pPr>
            <a:r>
              <a:rPr lang="en-GB" sz="1400" dirty="0">
                <a:latin typeface="Arial" panose="020B0604020202020204" pitchFamily="34" charset="0"/>
                <a:cs typeface="Arial" panose="020B0604020202020204" pitchFamily="34" charset="0"/>
              </a:rPr>
              <a:t>The Psychology Notes HQ (2021) supports Bronfenbrenner (1977) Ecological Systems Theory. They believe that environments can impact a child’s development. They state that understanding how children respond in various environments can identify a child’s development. </a:t>
            </a:r>
            <a:r>
              <a:rPr lang="en-GB" sz="1400" dirty="0" err="1">
                <a:latin typeface="Arial" panose="020B0604020202020204" pitchFamily="34" charset="0"/>
                <a:cs typeface="Arial" panose="020B0604020202020204" pitchFamily="34" charset="0"/>
              </a:rPr>
              <a:t>Härkönen</a:t>
            </a:r>
            <a:r>
              <a:rPr lang="en-GB" sz="1400" dirty="0">
                <a:latin typeface="Arial" panose="020B0604020202020204" pitchFamily="34" charset="0"/>
                <a:cs typeface="Arial" panose="020B0604020202020204" pitchFamily="34" charset="0"/>
              </a:rPr>
              <a:t> (2001) supports The Psychology Notes HQ (2021) by placing the child in the centre stating environmental factors can impact on a child’s development. </a:t>
            </a:r>
          </a:p>
          <a:p>
            <a:pPr marL="0" indent="0">
              <a:lnSpc>
                <a:spcPct val="150000"/>
              </a:lnSpc>
              <a:buNone/>
            </a:pPr>
            <a:r>
              <a:rPr lang="en-GB" sz="1400" dirty="0" err="1">
                <a:latin typeface="Arial" panose="020B0604020202020204" pitchFamily="34" charset="0"/>
                <a:cs typeface="Arial" panose="020B0604020202020204" pitchFamily="34" charset="0"/>
              </a:rPr>
              <a:t>Zaatari</a:t>
            </a:r>
            <a:r>
              <a:rPr lang="en-GB" sz="1400" dirty="0">
                <a:latin typeface="Arial" panose="020B0604020202020204" pitchFamily="34" charset="0"/>
                <a:cs typeface="Arial" panose="020B0604020202020204" pitchFamily="34" charset="0"/>
              </a:rPr>
              <a:t> and </a:t>
            </a:r>
            <a:r>
              <a:rPr lang="en-GB" sz="1400" dirty="0" err="1">
                <a:latin typeface="Arial" panose="020B0604020202020204" pitchFamily="34" charset="0"/>
                <a:cs typeface="Arial" panose="020B0604020202020204" pitchFamily="34" charset="0"/>
              </a:rPr>
              <a:t>Maalouf</a:t>
            </a:r>
            <a:r>
              <a:rPr lang="en-GB" sz="1400" dirty="0">
                <a:latin typeface="Arial" panose="020B0604020202020204" pitchFamily="34" charset="0"/>
                <a:cs typeface="Arial" panose="020B0604020202020204" pitchFamily="34" charset="0"/>
              </a:rPr>
              <a:t> (2022) support Bronfenbrenner (1977) and state that influences can impact a child’s sense of belonging. Such as Learning environments, key adult connections, safety, further activities, peer interactions and involvement of caregivers. Onwuegbuzie, A.J. et al. (2013) support </a:t>
            </a:r>
            <a:r>
              <a:rPr lang="en-GB" sz="1400" dirty="0" err="1">
                <a:latin typeface="Arial" panose="020B0604020202020204" pitchFamily="34" charset="0"/>
                <a:cs typeface="Arial" panose="020B0604020202020204" pitchFamily="34" charset="0"/>
              </a:rPr>
              <a:t>Härkönen</a:t>
            </a:r>
            <a:r>
              <a:rPr lang="en-GB" sz="1400" dirty="0">
                <a:latin typeface="Arial" panose="020B0604020202020204" pitchFamily="34" charset="0"/>
                <a:cs typeface="Arial" panose="020B0604020202020204" pitchFamily="34" charset="0"/>
              </a:rPr>
              <a:t> (2001) in supporting Bronfenbrenner (1977) theory, that has four levels. Each level can have different effects on a child's development. The first level resides in the child’s immediate environment. When in this environment the child interacts intimately with caregivers at their home and classroom. Secondly, the connections between environments. Thirdly, when home experiences influence development in a range of settings. Lastly, community and society's environment can influence an individual.</a:t>
            </a:r>
          </a:p>
        </p:txBody>
      </p:sp>
      <p:pic>
        <p:nvPicPr>
          <p:cNvPr id="1026" name="Picture 2" descr="Bronfenbrenner's ecological system model">
            <a:extLst>
              <a:ext uri="{FF2B5EF4-FFF2-40B4-BE49-F238E27FC236}">
                <a16:creationId xmlns:a16="http://schemas.microsoft.com/office/drawing/2014/main" id="{869D4654-0946-AB68-2927-C652B5BB43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242" y="266700"/>
            <a:ext cx="5775913" cy="577591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EB1C98B-92C3-39BB-2506-294F1296ACBA}"/>
              </a:ext>
            </a:extLst>
          </p:cNvPr>
          <p:cNvSpPr txBox="1"/>
          <p:nvPr/>
        </p:nvSpPr>
        <p:spPr>
          <a:xfrm>
            <a:off x="120243" y="6042604"/>
            <a:ext cx="5770453" cy="738664"/>
          </a:xfrm>
          <a:prstGeom prst="rect">
            <a:avLst/>
          </a:prstGeom>
          <a:solidFill>
            <a:schemeClr val="bg1"/>
          </a:solidFill>
        </p:spPr>
        <p:txBody>
          <a:bodyPr wrap="square">
            <a:spAutoFit/>
          </a:bodyPr>
          <a:lstStyle/>
          <a:p>
            <a:r>
              <a:rPr lang="en-GB" sz="1400" dirty="0">
                <a:hlinkClick r:id="rId4"/>
              </a:rPr>
              <a:t>Bronfenbrenner's Ecological Systems: 5 Forces Impacting Our Lives (youtube.com)</a:t>
            </a:r>
            <a:endParaRPr lang="en-GB" sz="1400" dirty="0"/>
          </a:p>
          <a:p>
            <a:pPr algn="r"/>
            <a:r>
              <a:rPr lang="en-GB" sz="1400" dirty="0"/>
              <a:t>Sprouts (2021)</a:t>
            </a:r>
          </a:p>
        </p:txBody>
      </p:sp>
    </p:spTree>
    <p:extLst>
      <p:ext uri="{BB962C8B-B14F-4D97-AF65-F5344CB8AC3E}">
        <p14:creationId xmlns:p14="http://schemas.microsoft.com/office/powerpoint/2010/main" val="20626757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oudy oil paint art">
            <a:extLst>
              <a:ext uri="{FF2B5EF4-FFF2-40B4-BE49-F238E27FC236}">
                <a16:creationId xmlns:a16="http://schemas.microsoft.com/office/drawing/2014/main" id="{B3568D50-D996-70C9-6AFD-8D238DF3D756}"/>
              </a:ext>
            </a:extLst>
          </p:cNvPr>
          <p:cNvPicPr>
            <a:picLocks noChangeAspect="1"/>
          </p:cNvPicPr>
          <p:nvPr/>
        </p:nvPicPr>
        <p:blipFill rotWithShape="1">
          <a:blip r:embed="rId2">
            <a:alphaModFix amt="60000"/>
          </a:blip>
          <a:srcRect t="15257" b="474"/>
          <a:stretch/>
        </p:blipFill>
        <p:spPr>
          <a:xfrm>
            <a:off x="20" y="10"/>
            <a:ext cx="12191979" cy="6857989"/>
          </a:xfrm>
          <a:prstGeom prst="rect">
            <a:avLst/>
          </a:prstGeom>
          <a:noFill/>
        </p:spPr>
      </p:pic>
      <p:sp>
        <p:nvSpPr>
          <p:cNvPr id="11" name="Content Placeholder 2">
            <a:extLst>
              <a:ext uri="{FF2B5EF4-FFF2-40B4-BE49-F238E27FC236}">
                <a16:creationId xmlns:a16="http://schemas.microsoft.com/office/drawing/2014/main" id="{3E535F73-B955-85FB-0331-EE9FD753C075}"/>
              </a:ext>
            </a:extLst>
          </p:cNvPr>
          <p:cNvSpPr>
            <a:spLocks noGrp="1"/>
          </p:cNvSpPr>
          <p:nvPr>
            <p:ph idx="1"/>
          </p:nvPr>
        </p:nvSpPr>
        <p:spPr>
          <a:xfrm>
            <a:off x="200025" y="203918"/>
            <a:ext cx="6817463" cy="6502150"/>
          </a:xfrm>
          <a:solidFill>
            <a:schemeClr val="bg1"/>
          </a:solidFill>
        </p:spPr>
        <p:txBody>
          <a:bodyPr>
            <a:noAutofit/>
          </a:bodyPr>
          <a:lstStyle/>
          <a:p>
            <a:pPr marL="0" indent="0">
              <a:lnSpc>
                <a:spcPct val="170000"/>
              </a:lnSpc>
              <a:buNone/>
            </a:pPr>
            <a:r>
              <a:rPr lang="en-GB" sz="1400" dirty="0">
                <a:effectLst/>
                <a:latin typeface="Arial" panose="020B0604020202020204" pitchFamily="34" charset="0"/>
                <a:ea typeface="Calibri" panose="020F0502020204030204" pitchFamily="34" charset="0"/>
                <a:cs typeface="Arial" panose="020B0604020202020204" pitchFamily="34" charset="0"/>
              </a:rPr>
              <a:t>Early Years Alliance (No </a:t>
            </a:r>
            <a:r>
              <a:rPr lang="en-GB" sz="1400" dirty="0" err="1">
                <a:effectLst/>
                <a:latin typeface="Arial" panose="020B0604020202020204" pitchFamily="34" charset="0"/>
                <a:ea typeface="Calibri" panose="020F0502020204030204" pitchFamily="34" charset="0"/>
                <a:cs typeface="Arial" panose="020B0604020202020204" pitchFamily="34" charset="0"/>
              </a:rPr>
              <a:t>DateA</a:t>
            </a:r>
            <a:r>
              <a:rPr lang="en-GB" sz="1400" dirty="0">
                <a:effectLst/>
                <a:latin typeface="Arial" panose="020B0604020202020204" pitchFamily="34" charset="0"/>
                <a:ea typeface="Calibri" panose="020F0502020204030204" pitchFamily="34" charset="0"/>
                <a:cs typeface="Arial" panose="020B0604020202020204" pitchFamily="34" charset="0"/>
              </a:rPr>
              <a:t>) state that enabling environments are rich contrasted spaces where risks can be controlled and minimized protecting children from abuse or harm. They believe that an enabling environment is built of multiple factors such as warm nurturing, and welcoming environments. Birth to 5 Matters (No </a:t>
            </a:r>
            <a:r>
              <a:rPr lang="en-GB" sz="1400" dirty="0" err="1">
                <a:effectLst/>
                <a:latin typeface="Arial" panose="020B0604020202020204" pitchFamily="34" charset="0"/>
                <a:ea typeface="Calibri" panose="020F0502020204030204" pitchFamily="34" charset="0"/>
                <a:cs typeface="Arial" panose="020B0604020202020204" pitchFamily="34" charset="0"/>
              </a:rPr>
              <a:t>DateA</a:t>
            </a:r>
            <a:r>
              <a:rPr lang="en-GB" sz="1400" dirty="0">
                <a:effectLst/>
                <a:latin typeface="Arial" panose="020B0604020202020204" pitchFamily="34" charset="0"/>
                <a:ea typeface="Calibri" panose="020F0502020204030204" pitchFamily="34" charset="0"/>
                <a:cs typeface="Arial" panose="020B0604020202020204" pitchFamily="34" charset="0"/>
              </a:rPr>
              <a:t>) supports Early Years Alliance (No </a:t>
            </a:r>
            <a:r>
              <a:rPr lang="en-GB" sz="1400" dirty="0" err="1">
                <a:effectLst/>
                <a:latin typeface="Arial" panose="020B0604020202020204" pitchFamily="34" charset="0"/>
                <a:ea typeface="Calibri" panose="020F0502020204030204" pitchFamily="34" charset="0"/>
                <a:cs typeface="Arial" panose="020B0604020202020204" pitchFamily="34" charset="0"/>
              </a:rPr>
              <a:t>DateA</a:t>
            </a:r>
            <a:r>
              <a:rPr lang="en-GB" sz="1400" dirty="0">
                <a:effectLst/>
                <a:latin typeface="Arial" panose="020B0604020202020204" pitchFamily="34" charset="0"/>
                <a:ea typeface="Calibri" panose="020F0502020204030204" pitchFamily="34" charset="0"/>
                <a:cs typeface="Arial" panose="020B0604020202020204" pitchFamily="34" charset="0"/>
              </a:rPr>
              <a:t>) suggesting enabling environments give children comfort, security, opportunities, and engagement. They believe children thrive when having the opportunity to decide their own learning through exploring and play. UNICEF</a:t>
            </a:r>
            <a:r>
              <a:rPr lang="en-GB" sz="1400" i="1" dirty="0">
                <a:effectLst/>
                <a:latin typeface="Arial" panose="020B0604020202020204" pitchFamily="34" charset="0"/>
                <a:ea typeface="Calibri" panose="020F0502020204030204" pitchFamily="34" charset="0"/>
                <a:cs typeface="Arial" panose="020B0604020202020204" pitchFamily="34" charset="0"/>
              </a:rPr>
              <a:t> </a:t>
            </a:r>
            <a:r>
              <a:rPr lang="en-GB" sz="1400" dirty="0">
                <a:effectLst/>
                <a:latin typeface="Arial" panose="020B0604020202020204" pitchFamily="34" charset="0"/>
                <a:ea typeface="Calibri" panose="020F0502020204030204" pitchFamily="34" charset="0"/>
                <a:cs typeface="Arial" panose="020B0604020202020204" pitchFamily="34" charset="0"/>
              </a:rPr>
              <a:t>(2018b) states that supportive ‘enabling environments’ are beneficial when learning through play. Birth to 5 matters (No Date) supports UNICEF (2018b) and suggests that adapting setting spaces inside and outside for children to have free movement within a safe environment that supports inclusivity for all children’s needs and cultural diversity. They believe that a knowledgeable practitioner would support children when necessary, allowing children to take appropriate risks supporting them when needed. They state by a practitioner considering the environment, understanding their role creating an enabling environment, is a key factor. Save the Children (No </a:t>
            </a:r>
            <a:r>
              <a:rPr lang="en-GB" sz="1400" dirty="0" err="1">
                <a:effectLst/>
                <a:latin typeface="Arial" panose="020B0604020202020204" pitchFamily="34" charset="0"/>
                <a:ea typeface="Calibri" panose="020F0502020204030204" pitchFamily="34" charset="0"/>
                <a:cs typeface="Arial" panose="020B0604020202020204" pitchFamily="34" charset="0"/>
              </a:rPr>
              <a:t>DateB</a:t>
            </a:r>
            <a:r>
              <a:rPr lang="en-GB" sz="1400" dirty="0">
                <a:effectLst/>
                <a:latin typeface="Arial" panose="020B0604020202020204" pitchFamily="34" charset="0"/>
                <a:ea typeface="Calibri" panose="020F0502020204030204" pitchFamily="34" charset="0"/>
                <a:cs typeface="Arial" panose="020B0604020202020204" pitchFamily="34" charset="0"/>
              </a:rPr>
              <a:t>) state in ARTICLE 2 that UNCRC applies to each individual child regardless of the child’s race, colour, gender, language, religion, ethnicity, disability or any other.  </a:t>
            </a:r>
          </a:p>
          <a:p>
            <a:pPr marL="0" indent="0">
              <a:lnSpc>
                <a:spcPct val="170000"/>
              </a:lnSpc>
              <a:buNone/>
            </a:pPr>
            <a:endParaRPr lang="en-GB" sz="1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974DC2DB-9E62-7C3E-DC0E-B175ABF2B3EA}"/>
              </a:ext>
            </a:extLst>
          </p:cNvPr>
          <p:cNvPicPr>
            <a:picLocks noChangeAspect="1"/>
          </p:cNvPicPr>
          <p:nvPr/>
        </p:nvPicPr>
        <p:blipFill rotWithShape="1">
          <a:blip r:embed="rId3"/>
          <a:srcRect l="10001" t="17361" r="40313" b="6250"/>
          <a:stretch/>
        </p:blipFill>
        <p:spPr>
          <a:xfrm>
            <a:off x="7057311" y="203918"/>
            <a:ext cx="5002411" cy="4325986"/>
          </a:xfrm>
          <a:prstGeom prst="rect">
            <a:avLst/>
          </a:prstGeom>
        </p:spPr>
      </p:pic>
      <p:sp>
        <p:nvSpPr>
          <p:cNvPr id="8" name="TextBox 7">
            <a:extLst>
              <a:ext uri="{FF2B5EF4-FFF2-40B4-BE49-F238E27FC236}">
                <a16:creationId xmlns:a16="http://schemas.microsoft.com/office/drawing/2014/main" id="{6B0F0727-8C1E-2955-C8B3-B5B9DA9E3974}"/>
              </a:ext>
            </a:extLst>
          </p:cNvPr>
          <p:cNvSpPr txBox="1"/>
          <p:nvPr/>
        </p:nvSpPr>
        <p:spPr>
          <a:xfrm>
            <a:off x="10101222" y="133095"/>
            <a:ext cx="2090758" cy="369332"/>
          </a:xfrm>
          <a:prstGeom prst="rect">
            <a:avLst/>
          </a:prstGeom>
          <a:solidFill>
            <a:schemeClr val="bg1"/>
          </a:solidFill>
        </p:spPr>
        <p:txBody>
          <a:bodyPr wrap="square">
            <a:spAutoFit/>
          </a:bodyPr>
          <a:lstStyle/>
          <a:p>
            <a:r>
              <a:rPr lang="en-GB" dirty="0"/>
              <a:t>UNICEF (2018b) </a:t>
            </a:r>
          </a:p>
        </p:txBody>
      </p:sp>
      <p:grpSp>
        <p:nvGrpSpPr>
          <p:cNvPr id="17" name="Group 16">
            <a:extLst>
              <a:ext uri="{FF2B5EF4-FFF2-40B4-BE49-F238E27FC236}">
                <a16:creationId xmlns:a16="http://schemas.microsoft.com/office/drawing/2014/main" id="{D7314FAC-3BE9-8EAA-1A7B-9564E79074E1}"/>
              </a:ext>
            </a:extLst>
          </p:cNvPr>
          <p:cNvGrpSpPr/>
          <p:nvPr/>
        </p:nvGrpSpPr>
        <p:grpSpPr>
          <a:xfrm>
            <a:off x="6847367" y="4125433"/>
            <a:ext cx="5212355" cy="2580635"/>
            <a:chOff x="6701525" y="52553"/>
            <a:chExt cx="5387822" cy="3503429"/>
          </a:xfrm>
        </p:grpSpPr>
        <p:pic>
          <p:nvPicPr>
            <p:cNvPr id="9" name="Picture 2" descr="Day Nursery in Stowmarket Nursery - The Old Station Nursery">
              <a:extLst>
                <a:ext uri="{FF2B5EF4-FFF2-40B4-BE49-F238E27FC236}">
                  <a16:creationId xmlns:a16="http://schemas.microsoft.com/office/drawing/2014/main" id="{7BD68E1B-B404-826D-372E-EB17835FDA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20531" y="257175"/>
              <a:ext cx="3066164" cy="204410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6">
              <a:extLst>
                <a:ext uri="{FF2B5EF4-FFF2-40B4-BE49-F238E27FC236}">
                  <a16:creationId xmlns:a16="http://schemas.microsoft.com/office/drawing/2014/main" id="{FFD56629-40B7-A3AA-172A-1C2BEC99547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6433" b="9657"/>
            <a:stretch/>
          </p:blipFill>
          <p:spPr bwMode="auto">
            <a:xfrm>
              <a:off x="6775449" y="1797833"/>
              <a:ext cx="2790785" cy="170794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Kids 1st Wynyard | Billingham Nursery | Busy Bees">
              <a:extLst>
                <a:ext uri="{FF2B5EF4-FFF2-40B4-BE49-F238E27FC236}">
                  <a16:creationId xmlns:a16="http://schemas.microsoft.com/office/drawing/2014/main" id="{1AB0B472-0EA0-3CBF-5EBF-D80BA527F4A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8470"/>
            <a:stretch/>
          </p:blipFill>
          <p:spPr bwMode="auto">
            <a:xfrm>
              <a:off x="9256449" y="1949948"/>
              <a:ext cx="2702645" cy="1552575"/>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a:extLst>
                <a:ext uri="{FF2B5EF4-FFF2-40B4-BE49-F238E27FC236}">
                  <a16:creationId xmlns:a16="http://schemas.microsoft.com/office/drawing/2014/main" id="{ED3A0265-D0EC-BC73-1D2C-C60A06BC7D6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76308" y="125754"/>
              <a:ext cx="2452541" cy="202218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DC00B44E-16C6-4B35-EEE9-6CB55C8473B0}"/>
                </a:ext>
              </a:extLst>
            </p:cNvPr>
            <p:cNvSpPr txBox="1"/>
            <p:nvPr/>
          </p:nvSpPr>
          <p:spPr>
            <a:xfrm>
              <a:off x="9534423" y="52553"/>
              <a:ext cx="2554924" cy="461665"/>
            </a:xfrm>
            <a:prstGeom prst="rect">
              <a:avLst/>
            </a:prstGeom>
            <a:solidFill>
              <a:schemeClr val="bg1"/>
            </a:solidFill>
          </p:spPr>
          <p:txBody>
            <a:bodyPr wrap="square">
              <a:spAutoFit/>
            </a:bodyPr>
            <a:lstStyle/>
            <a:p>
              <a:pPr algn="r"/>
              <a:r>
                <a:rPr lang="en-GB" sz="1200" dirty="0"/>
                <a:t>The Old Station Nursery (No Date) </a:t>
              </a:r>
            </a:p>
          </p:txBody>
        </p:sp>
        <p:sp>
          <p:nvSpPr>
            <p:cNvPr id="14" name="TextBox 13">
              <a:extLst>
                <a:ext uri="{FF2B5EF4-FFF2-40B4-BE49-F238E27FC236}">
                  <a16:creationId xmlns:a16="http://schemas.microsoft.com/office/drawing/2014/main" id="{FE1995DC-FB85-C563-97A3-22D229E51DC1}"/>
                </a:ext>
              </a:extLst>
            </p:cNvPr>
            <p:cNvSpPr txBox="1"/>
            <p:nvPr/>
          </p:nvSpPr>
          <p:spPr>
            <a:xfrm>
              <a:off x="6701525" y="1747628"/>
              <a:ext cx="2554924" cy="705770"/>
            </a:xfrm>
            <a:prstGeom prst="rect">
              <a:avLst/>
            </a:prstGeom>
            <a:solidFill>
              <a:schemeClr val="bg1"/>
            </a:solidFill>
          </p:spPr>
          <p:txBody>
            <a:bodyPr wrap="square">
              <a:spAutoFit/>
            </a:bodyPr>
            <a:lstStyle/>
            <a:p>
              <a:r>
                <a:rPr lang="en-GB" sz="1200" dirty="0"/>
                <a:t>The Gardens Daycare &amp; Nursery School (2022)</a:t>
              </a:r>
            </a:p>
          </p:txBody>
        </p:sp>
        <p:sp>
          <p:nvSpPr>
            <p:cNvPr id="16" name="TextBox 15">
              <a:extLst>
                <a:ext uri="{FF2B5EF4-FFF2-40B4-BE49-F238E27FC236}">
                  <a16:creationId xmlns:a16="http://schemas.microsoft.com/office/drawing/2014/main" id="{AD5F9336-EB5B-17EE-1533-69B442DB61BB}"/>
                </a:ext>
              </a:extLst>
            </p:cNvPr>
            <p:cNvSpPr txBox="1"/>
            <p:nvPr/>
          </p:nvSpPr>
          <p:spPr>
            <a:xfrm>
              <a:off x="9479947" y="3278983"/>
              <a:ext cx="2554924" cy="276999"/>
            </a:xfrm>
            <a:prstGeom prst="rect">
              <a:avLst/>
            </a:prstGeom>
            <a:solidFill>
              <a:schemeClr val="bg1"/>
            </a:solidFill>
          </p:spPr>
          <p:txBody>
            <a:bodyPr wrap="square">
              <a:spAutoFit/>
            </a:bodyPr>
            <a:lstStyle/>
            <a:p>
              <a:pPr algn="r"/>
              <a:r>
                <a:rPr lang="en-GB" sz="1200" dirty="0"/>
                <a:t>Kids 1st (No Date) </a:t>
              </a:r>
            </a:p>
          </p:txBody>
        </p:sp>
      </p:grpSp>
    </p:spTree>
    <p:extLst>
      <p:ext uri="{BB962C8B-B14F-4D97-AF65-F5344CB8AC3E}">
        <p14:creationId xmlns:p14="http://schemas.microsoft.com/office/powerpoint/2010/main" val="245409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oudy oil paint art">
            <a:extLst>
              <a:ext uri="{FF2B5EF4-FFF2-40B4-BE49-F238E27FC236}">
                <a16:creationId xmlns:a16="http://schemas.microsoft.com/office/drawing/2014/main" id="{B3568D50-D996-70C9-6AFD-8D238DF3D756}"/>
              </a:ext>
            </a:extLst>
          </p:cNvPr>
          <p:cNvPicPr>
            <a:picLocks noChangeAspect="1"/>
          </p:cNvPicPr>
          <p:nvPr/>
        </p:nvPicPr>
        <p:blipFill rotWithShape="1">
          <a:blip r:embed="rId2">
            <a:alphaModFix amt="60000"/>
          </a:blip>
          <a:srcRect t="15257" b="474"/>
          <a:stretch/>
        </p:blipFill>
        <p:spPr>
          <a:xfrm>
            <a:off x="20" y="10"/>
            <a:ext cx="12191979" cy="6857989"/>
          </a:xfrm>
          <a:prstGeom prst="rect">
            <a:avLst/>
          </a:prstGeom>
          <a:noFill/>
        </p:spPr>
      </p:pic>
      <p:sp>
        <p:nvSpPr>
          <p:cNvPr id="11" name="Content Placeholder 2">
            <a:extLst>
              <a:ext uri="{FF2B5EF4-FFF2-40B4-BE49-F238E27FC236}">
                <a16:creationId xmlns:a16="http://schemas.microsoft.com/office/drawing/2014/main" id="{3E535F73-B955-85FB-0331-EE9FD753C075}"/>
              </a:ext>
            </a:extLst>
          </p:cNvPr>
          <p:cNvSpPr>
            <a:spLocks noGrp="1"/>
          </p:cNvSpPr>
          <p:nvPr>
            <p:ph idx="1"/>
          </p:nvPr>
        </p:nvSpPr>
        <p:spPr>
          <a:xfrm>
            <a:off x="145514" y="145807"/>
            <a:ext cx="11900971" cy="4309236"/>
          </a:xfrm>
          <a:solidFill>
            <a:schemeClr val="bg1"/>
          </a:solidFill>
        </p:spPr>
        <p:txBody>
          <a:bodyPr>
            <a:normAutofit/>
          </a:bodyPr>
          <a:lstStyle/>
          <a:p>
            <a:pPr marL="0" indent="0">
              <a:lnSpc>
                <a:spcPct val="150000"/>
              </a:lnSpc>
              <a:buNone/>
            </a:pPr>
            <a:r>
              <a:rPr lang="en-GB" sz="1800" dirty="0">
                <a:effectLst/>
                <a:latin typeface="Calibri" panose="020F0502020204030204" pitchFamily="34" charset="0"/>
                <a:ea typeface="Calibri" panose="020F0502020204030204" pitchFamily="34" charset="0"/>
                <a:cs typeface="Calibri" panose="020F0502020204030204" pitchFamily="34" charset="0"/>
              </a:rPr>
              <a:t>Institute (2019) supports </a:t>
            </a:r>
            <a:r>
              <a:rPr lang="en-GB" sz="1800" dirty="0" err="1">
                <a:effectLst/>
                <a:latin typeface="Calibri" panose="020F0502020204030204" pitchFamily="34" charset="0"/>
                <a:ea typeface="Calibri" panose="020F0502020204030204" pitchFamily="34" charset="0"/>
                <a:cs typeface="Calibri" panose="020F0502020204030204" pitchFamily="34" charset="0"/>
              </a:rPr>
              <a:t>Pikler</a:t>
            </a:r>
            <a:r>
              <a:rPr lang="en-GB" sz="1800" dirty="0">
                <a:effectLst/>
                <a:latin typeface="Calibri" panose="020F0502020204030204" pitchFamily="34" charset="0"/>
                <a:ea typeface="Calibri" panose="020F0502020204030204" pitchFamily="34" charset="0"/>
                <a:cs typeface="Calibri" panose="020F0502020204030204" pitchFamily="34" charset="0"/>
              </a:rPr>
              <a:t> (1968) theory of child development, that a kind and respectful relationship between the child and the adult when caring out caring moments. They state that caring moments include feeding, changing, bathing, and preparing a child for bed creating a secure attachment. They state that </a:t>
            </a:r>
            <a:r>
              <a:rPr lang="en-GB" sz="1800" dirty="0" err="1">
                <a:effectLst/>
                <a:latin typeface="Calibri" panose="020F0502020204030204" pitchFamily="34" charset="0"/>
                <a:ea typeface="Calibri" panose="020F0502020204030204" pitchFamily="34" charset="0"/>
                <a:cs typeface="Calibri" panose="020F0502020204030204" pitchFamily="34" charset="0"/>
              </a:rPr>
              <a:t>Piklers</a:t>
            </a:r>
            <a:r>
              <a:rPr lang="en-GB" sz="1800" dirty="0">
                <a:effectLst/>
                <a:latin typeface="Calibri" panose="020F0502020204030204" pitchFamily="34" charset="0"/>
                <a:ea typeface="Calibri" panose="020F0502020204030204" pitchFamily="34" charset="0"/>
                <a:cs typeface="Calibri" panose="020F0502020204030204" pitchFamily="34" charset="0"/>
              </a:rPr>
              <a:t> principles focus on the child being showed respect, having the freedom to movement, and caregivers having an understanding that children will reach their full development potential when they are ready.  Birth to 5 Matters (No </a:t>
            </a:r>
            <a:r>
              <a:rPr lang="en-GB" sz="1800" dirty="0" err="1">
                <a:effectLst/>
                <a:latin typeface="Calibri" panose="020F0502020204030204" pitchFamily="34" charset="0"/>
                <a:ea typeface="Calibri" panose="020F0502020204030204" pitchFamily="34" charset="0"/>
                <a:cs typeface="Calibri" panose="020F0502020204030204" pitchFamily="34" charset="0"/>
              </a:rPr>
              <a:t>DateA</a:t>
            </a:r>
            <a:r>
              <a:rPr lang="en-GB" sz="1800" dirty="0">
                <a:effectLst/>
                <a:latin typeface="Calibri" panose="020F0502020204030204" pitchFamily="34" charset="0"/>
                <a:ea typeface="Calibri" panose="020F0502020204030204" pitchFamily="34" charset="0"/>
                <a:cs typeface="Calibri" panose="020F0502020204030204" pitchFamily="34" charset="0"/>
              </a:rPr>
              <a:t>) support Institute (2019) and state that all children develop at different stages. They state that practitioners should see children as individuals, give positive relationships and enabling environments give the child foundations to learn and develop. Schon (2016) suggests there are two methods of reflection, reflecting during practice and reflection following practice. Reflection during practice is where practitioners reflect after practice has taken place. Reflection in practice is practice being reflected on during practice. Kolb (1984) model is </a:t>
            </a:r>
            <a:r>
              <a:rPr lang="en-GB" dirty="0">
                <a:latin typeface="Calibri" panose="020F0502020204030204" pitchFamily="34" charset="0"/>
                <a:ea typeface="Calibri" panose="020F0502020204030204" pitchFamily="34" charset="0"/>
                <a:cs typeface="Calibri" panose="020F0502020204030204" pitchFamily="34" charset="0"/>
              </a:rPr>
              <a:t>aimed</a:t>
            </a:r>
            <a:r>
              <a:rPr lang="en-GB" sz="1800" dirty="0">
                <a:effectLst/>
                <a:latin typeface="Calibri" panose="020F0502020204030204" pitchFamily="34" charset="0"/>
                <a:ea typeface="Calibri" panose="020F0502020204030204" pitchFamily="34" charset="0"/>
                <a:cs typeface="Calibri" panose="020F0502020204030204" pitchFamily="34" charset="0"/>
              </a:rPr>
              <a:t> to support learning from experiences, enabling best practice being achieved. </a:t>
            </a:r>
            <a:endParaRPr lang="en-US" sz="14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2058" name="Picture 10" descr="Dr. Emmi Pikler, MD 1902-1984.">
            <a:extLst>
              <a:ext uri="{FF2B5EF4-FFF2-40B4-BE49-F238E27FC236}">
                <a16:creationId xmlns:a16="http://schemas.microsoft.com/office/drawing/2014/main" id="{4F78F588-B2A9-DD62-CFE9-FFF91137D7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5611"/>
          <a:stretch/>
        </p:blipFill>
        <p:spPr bwMode="auto">
          <a:xfrm>
            <a:off x="9451780" y="3885748"/>
            <a:ext cx="2354098" cy="268517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478458BA-64A4-14B2-8A2B-FB3B1FA142EF}"/>
              </a:ext>
            </a:extLst>
          </p:cNvPr>
          <p:cNvPicPr>
            <a:picLocks noChangeAspect="1"/>
          </p:cNvPicPr>
          <p:nvPr/>
        </p:nvPicPr>
        <p:blipFill>
          <a:blip r:embed="rId4"/>
          <a:stretch>
            <a:fillRect/>
          </a:stretch>
        </p:blipFill>
        <p:spPr>
          <a:xfrm>
            <a:off x="7315201" y="4291071"/>
            <a:ext cx="2389223" cy="2535020"/>
          </a:xfrm>
          <a:prstGeom prst="rect">
            <a:avLst/>
          </a:prstGeom>
        </p:spPr>
      </p:pic>
      <p:pic>
        <p:nvPicPr>
          <p:cNvPr id="2060" name="Picture 12">
            <a:extLst>
              <a:ext uri="{FF2B5EF4-FFF2-40B4-BE49-F238E27FC236}">
                <a16:creationId xmlns:a16="http://schemas.microsoft.com/office/drawing/2014/main" id="{56BCB7BE-7D77-33B5-FB80-5F6D9FE570D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13748" y="4473176"/>
            <a:ext cx="2144366" cy="2144366"/>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Fifteen-month-old girl">
            <a:extLst>
              <a:ext uri="{FF2B5EF4-FFF2-40B4-BE49-F238E27FC236}">
                <a16:creationId xmlns:a16="http://schemas.microsoft.com/office/drawing/2014/main" id="{82394346-CDDF-4209-B765-977D78EFCA6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36487" y="4455043"/>
            <a:ext cx="1785048" cy="235909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742FD3F-45E1-F70D-DEED-A728A68DABF5}"/>
              </a:ext>
            </a:extLst>
          </p:cNvPr>
          <p:cNvSpPr txBox="1"/>
          <p:nvPr/>
        </p:nvSpPr>
        <p:spPr>
          <a:xfrm>
            <a:off x="8209414" y="6506360"/>
            <a:ext cx="3596464" cy="307777"/>
          </a:xfrm>
          <a:prstGeom prst="rect">
            <a:avLst/>
          </a:prstGeom>
          <a:solidFill>
            <a:schemeClr val="bg1"/>
          </a:solidFill>
        </p:spPr>
        <p:txBody>
          <a:bodyPr wrap="square">
            <a:spAutoFit/>
          </a:bodyPr>
          <a:lstStyle/>
          <a:p>
            <a:pPr algn="r"/>
            <a:r>
              <a:rPr lang="en-GB" sz="1400" dirty="0">
                <a:effectLst/>
                <a:latin typeface="Arial" panose="020B0604020202020204" pitchFamily="34" charset="0"/>
                <a:ea typeface="Calibri" panose="020F0502020204030204" pitchFamily="34" charset="0"/>
              </a:rPr>
              <a:t>Perspectives in infant mental health (2010) </a:t>
            </a:r>
            <a:endParaRPr lang="en-GB" sz="1400" dirty="0"/>
          </a:p>
        </p:txBody>
      </p:sp>
    </p:spTree>
    <p:extLst>
      <p:ext uri="{BB962C8B-B14F-4D97-AF65-F5344CB8AC3E}">
        <p14:creationId xmlns:p14="http://schemas.microsoft.com/office/powerpoint/2010/main" val="2455836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oudy oil paint art">
            <a:extLst>
              <a:ext uri="{FF2B5EF4-FFF2-40B4-BE49-F238E27FC236}">
                <a16:creationId xmlns:a16="http://schemas.microsoft.com/office/drawing/2014/main" id="{B3568D50-D996-70C9-6AFD-8D238DF3D756}"/>
              </a:ext>
            </a:extLst>
          </p:cNvPr>
          <p:cNvPicPr>
            <a:picLocks noChangeAspect="1"/>
          </p:cNvPicPr>
          <p:nvPr/>
        </p:nvPicPr>
        <p:blipFill rotWithShape="1">
          <a:blip r:embed="rId2">
            <a:alphaModFix amt="60000"/>
          </a:blip>
          <a:srcRect t="15257" b="474"/>
          <a:stretch/>
        </p:blipFill>
        <p:spPr>
          <a:xfrm>
            <a:off x="20" y="10"/>
            <a:ext cx="12191979" cy="6857989"/>
          </a:xfrm>
          <a:prstGeom prst="rect">
            <a:avLst/>
          </a:prstGeom>
          <a:noFill/>
        </p:spPr>
      </p:pic>
      <p:sp>
        <p:nvSpPr>
          <p:cNvPr id="11" name="Content Placeholder 2">
            <a:extLst>
              <a:ext uri="{FF2B5EF4-FFF2-40B4-BE49-F238E27FC236}">
                <a16:creationId xmlns:a16="http://schemas.microsoft.com/office/drawing/2014/main" id="{3E535F73-B955-85FB-0331-EE9FD753C075}"/>
              </a:ext>
            </a:extLst>
          </p:cNvPr>
          <p:cNvSpPr>
            <a:spLocks noGrp="1"/>
          </p:cNvSpPr>
          <p:nvPr>
            <p:ph idx="1"/>
          </p:nvPr>
        </p:nvSpPr>
        <p:spPr>
          <a:xfrm>
            <a:off x="85724" y="762494"/>
            <a:ext cx="11900971" cy="5838331"/>
          </a:xfrm>
          <a:solidFill>
            <a:schemeClr val="bg1"/>
          </a:solidFill>
        </p:spPr>
        <p:txBody>
          <a:bodyPr>
            <a:normAutofit fontScale="85000" lnSpcReduction="10000"/>
          </a:bodyPr>
          <a:lstStyle/>
          <a:p>
            <a:pPr marL="0" indent="0">
              <a:lnSpc>
                <a:spcPct val="150000"/>
              </a:lnSpc>
              <a:buNone/>
            </a:pPr>
            <a:r>
              <a:rPr lang="en-GB" sz="1400" dirty="0">
                <a:latin typeface="Arial" panose="020B0604020202020204" pitchFamily="34" charset="0"/>
                <a:cs typeface="Arial" panose="020B0604020202020204" pitchFamily="34" charset="0"/>
              </a:rPr>
              <a:t>Counselling Directory (2021) states that there can be many challenges in the first 1,000 days of a child’s life. They believe that a child in the first 1,000 days could face challenges such as poverty, systematic racism, or unstable accommodation.  </a:t>
            </a:r>
          </a:p>
          <a:p>
            <a:pPr marL="0" indent="0">
              <a:lnSpc>
                <a:spcPct val="150000"/>
              </a:lnSpc>
              <a:buNone/>
            </a:pPr>
            <a:r>
              <a:rPr lang="en-GB" sz="1400" dirty="0">
                <a:latin typeface="Arial" panose="020B0604020202020204" pitchFamily="34" charset="0"/>
                <a:cs typeface="Arial" panose="020B0604020202020204" pitchFamily="34" charset="0"/>
              </a:rPr>
              <a:t>Child Poverty Action Group (2022) states that there are number of effects income can impact children’s development. They state that caregivers living on a lower income are more likely to have increased stress levels. They believe that home, school, and friendships are adversely affected by poverty. They state that children that are living in overcrowded and unsuitable homes are more prone to mental health, meningitis, depression, and anxiety. JRF (No Date) supports Child Poverty Action Group (2022) in believing that children who grow up in poverty are more prone to physical and mental health issues. They state that poverty can have a lasting impact on a child’s future health. The British Psychological Society (2020) state utilizing Maslow’s hierarchy of needs triangle to tackle poverty would be beneficial in supporting with poverty. They believe that due to financial worries a caregiver would not be able to climb the hierarchy pyramid due to not having their basic needs met. Pregnancy Birth and Baby (No Date) support The British Psychological Society (2020), Child Poverty Action Group (2022) and JRF (No Date) stating that being subjected to stress, hunger, or abuse during the first 1,000 days can have lasting effects on a child’s development.</a:t>
            </a:r>
          </a:p>
          <a:p>
            <a:pPr marL="0" indent="0">
              <a:lnSpc>
                <a:spcPct val="150000"/>
              </a:lnSpc>
              <a:buNone/>
            </a:pPr>
            <a:r>
              <a:rPr lang="en-GB" sz="1400" dirty="0">
                <a:latin typeface="Arial" panose="020B0604020202020204" pitchFamily="34" charset="0"/>
                <a:cs typeface="Arial" panose="020B0604020202020204" pitchFamily="34" charset="0"/>
              </a:rPr>
              <a:t> Early Years Workforce Commission (2021) state that key challenges in early years are that practitioners are not recognised by the wider community as a key role in children’s development. they believe that early year’s practitioners are offered lower paid incomes without the chance to develop within their role. They believe that early year’s practitioners should be recognised and paid fairly that reflects on their role in a child’s development. Social Mobility Commission (2020) support Early Years Workforce Commission (2021) stating that common barriers in early years settings are pay, work demands, organisational environment and demographic characteristics. They believe that high work demands in the settings lead to a high staff turnover due to working long hours, caring for several children at one time.  </a:t>
            </a:r>
          </a:p>
          <a:p>
            <a:pPr marL="0" indent="0">
              <a:lnSpc>
                <a:spcPct val="150000"/>
              </a:lnSpc>
              <a:buNone/>
            </a:pPr>
            <a:r>
              <a:rPr lang="en-GB" sz="1400" dirty="0">
                <a:latin typeface="Arial" panose="020B0604020202020204" pitchFamily="34" charset="0"/>
                <a:cs typeface="Arial" panose="020B0604020202020204" pitchFamily="34" charset="0"/>
              </a:rPr>
              <a:t>Training Express (2024) supports the idea that multi-agency working is benefitable, but they state that there can be challenges that come with working collaboratively. They believe that agencies may not understand the roles of each individual working with the family and that could have a negative impact. They state that absence of communication could result in conflict between agencies that could have an impact on the holistic approach. This results in children and caregivers not receiving the appropriate support. Social Finance (2023) supports Training Express (2024) stating practitioners face barriers when working collaboratively. They state practitioners from a range of organisations may not benefit from sharing certain information in the same way, such as health and education. </a:t>
            </a:r>
          </a:p>
          <a:p>
            <a:pPr marL="0" indent="0">
              <a:lnSpc>
                <a:spcPct val="150000"/>
              </a:lnSpc>
              <a:buNone/>
            </a:pPr>
            <a:endParaRPr lang="en-GB" sz="14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F6416025-D995-8AAE-6434-12071E590A8E}"/>
              </a:ext>
            </a:extLst>
          </p:cNvPr>
          <p:cNvSpPr>
            <a:spLocks noGrp="1"/>
          </p:cNvSpPr>
          <p:nvPr>
            <p:ph type="title"/>
          </p:nvPr>
        </p:nvSpPr>
        <p:spPr>
          <a:xfrm>
            <a:off x="85724" y="325619"/>
            <a:ext cx="6010276" cy="552451"/>
          </a:xfrm>
        </p:spPr>
        <p:txBody>
          <a:bodyPr anchor="ctr">
            <a:normAutofit/>
          </a:bodyPr>
          <a:lstStyle/>
          <a:p>
            <a:pPr>
              <a:lnSpc>
                <a:spcPts val="1200"/>
              </a:lnSpc>
              <a:spcAft>
                <a:spcPts val="800"/>
              </a:spcAft>
            </a:pPr>
            <a:r>
              <a:rPr lang="en-GB" sz="4800" b="1" i="1" u="sng" dirty="0">
                <a:effectLst/>
                <a:latin typeface="Calibri" panose="020F0502020204030204" pitchFamily="34" charset="0"/>
                <a:ea typeface="Calibri" panose="020F0502020204030204" pitchFamily="34" charset="0"/>
                <a:cs typeface="Calibri" panose="020F0502020204030204" pitchFamily="34" charset="0"/>
              </a:rPr>
              <a:t>Challenges </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05568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oudy oil paint art">
            <a:extLst>
              <a:ext uri="{FF2B5EF4-FFF2-40B4-BE49-F238E27FC236}">
                <a16:creationId xmlns:a16="http://schemas.microsoft.com/office/drawing/2014/main" id="{B3568D50-D996-70C9-6AFD-8D238DF3D756}"/>
              </a:ext>
            </a:extLst>
          </p:cNvPr>
          <p:cNvPicPr>
            <a:picLocks noChangeAspect="1"/>
          </p:cNvPicPr>
          <p:nvPr/>
        </p:nvPicPr>
        <p:blipFill rotWithShape="1">
          <a:blip r:embed="rId2">
            <a:alphaModFix amt="60000"/>
          </a:blip>
          <a:srcRect t="15257" b="474"/>
          <a:stretch/>
        </p:blipFill>
        <p:spPr>
          <a:xfrm>
            <a:off x="10654" y="-11253"/>
            <a:ext cx="12191979" cy="6857989"/>
          </a:xfrm>
          <a:prstGeom prst="rect">
            <a:avLst/>
          </a:prstGeom>
          <a:noFill/>
        </p:spPr>
      </p:pic>
      <p:sp>
        <p:nvSpPr>
          <p:cNvPr id="2" name="Title 1">
            <a:extLst>
              <a:ext uri="{FF2B5EF4-FFF2-40B4-BE49-F238E27FC236}">
                <a16:creationId xmlns:a16="http://schemas.microsoft.com/office/drawing/2014/main" id="{B9AF0ECF-F8C5-DE75-754F-0F805269801C}"/>
              </a:ext>
            </a:extLst>
          </p:cNvPr>
          <p:cNvSpPr>
            <a:spLocks noGrp="1"/>
          </p:cNvSpPr>
          <p:nvPr>
            <p:ph type="title"/>
          </p:nvPr>
        </p:nvSpPr>
        <p:spPr>
          <a:xfrm>
            <a:off x="85724" y="325619"/>
            <a:ext cx="6010276" cy="552451"/>
          </a:xfrm>
        </p:spPr>
        <p:txBody>
          <a:bodyPr anchor="ctr">
            <a:normAutofit/>
          </a:bodyPr>
          <a:lstStyle/>
          <a:p>
            <a:pPr>
              <a:lnSpc>
                <a:spcPts val="1200"/>
              </a:lnSpc>
              <a:spcAft>
                <a:spcPts val="800"/>
              </a:spcAft>
            </a:pPr>
            <a:r>
              <a:rPr lang="en-US" sz="4800" b="1" i="1" u="sng" dirty="0">
                <a:effectLst/>
                <a:latin typeface="Calibri" panose="020F0502020204030204" pitchFamily="34" charset="0"/>
                <a:ea typeface="Calibri" panose="020F0502020204030204" pitchFamily="34" charset="0"/>
                <a:cs typeface="Calibri" panose="020F0502020204030204" pitchFamily="34" charset="0"/>
              </a:rPr>
              <a:t>Activities</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9142DBE5-2326-1FD7-8873-3B9CFCBEEA46}"/>
              </a:ext>
            </a:extLst>
          </p:cNvPr>
          <p:cNvPicPr>
            <a:picLocks noChangeAspect="1"/>
          </p:cNvPicPr>
          <p:nvPr/>
        </p:nvPicPr>
        <p:blipFill>
          <a:blip r:embed="rId3"/>
          <a:stretch>
            <a:fillRect/>
          </a:stretch>
        </p:blipFill>
        <p:spPr>
          <a:xfrm rot="16200000">
            <a:off x="884939" y="395396"/>
            <a:ext cx="2896043" cy="3861391"/>
          </a:xfrm>
          <a:prstGeom prst="rect">
            <a:avLst/>
          </a:prstGeom>
        </p:spPr>
      </p:pic>
      <p:sp>
        <p:nvSpPr>
          <p:cNvPr id="7" name="TextBox 6">
            <a:extLst>
              <a:ext uri="{FF2B5EF4-FFF2-40B4-BE49-F238E27FC236}">
                <a16:creationId xmlns:a16="http://schemas.microsoft.com/office/drawing/2014/main" id="{A796DB32-06C4-A975-5190-DB7CFF5156CC}"/>
              </a:ext>
            </a:extLst>
          </p:cNvPr>
          <p:cNvSpPr txBox="1"/>
          <p:nvPr/>
        </p:nvSpPr>
        <p:spPr>
          <a:xfrm>
            <a:off x="2668771" y="508739"/>
            <a:ext cx="2511057" cy="369332"/>
          </a:xfrm>
          <a:prstGeom prst="rect">
            <a:avLst/>
          </a:prstGeom>
          <a:noFill/>
        </p:spPr>
        <p:txBody>
          <a:bodyPr wrap="square">
            <a:spAutoFit/>
          </a:bodyPr>
          <a:lstStyle/>
          <a:p>
            <a:r>
              <a:rPr lang="en-GB" b="1" dirty="0">
                <a:effectLst>
                  <a:outerShdw blurRad="38100" dist="38100" dir="2700000" algn="tl">
                    <a:srgbClr val="000000">
                      <a:alpha val="43137"/>
                    </a:srgbClr>
                  </a:outerShdw>
                </a:effectLst>
              </a:rPr>
              <a:t>Sensory play</a:t>
            </a:r>
          </a:p>
        </p:txBody>
      </p:sp>
      <p:sp>
        <p:nvSpPr>
          <p:cNvPr id="8" name="TextBox 7">
            <a:extLst>
              <a:ext uri="{FF2B5EF4-FFF2-40B4-BE49-F238E27FC236}">
                <a16:creationId xmlns:a16="http://schemas.microsoft.com/office/drawing/2014/main" id="{EB5740FC-71C2-122C-5FD9-E4344885E17A}"/>
              </a:ext>
            </a:extLst>
          </p:cNvPr>
          <p:cNvSpPr txBox="1"/>
          <p:nvPr/>
        </p:nvSpPr>
        <p:spPr>
          <a:xfrm>
            <a:off x="1329070" y="3747166"/>
            <a:ext cx="2934586" cy="276999"/>
          </a:xfrm>
          <a:prstGeom prst="rect">
            <a:avLst/>
          </a:prstGeom>
          <a:noFill/>
        </p:spPr>
        <p:txBody>
          <a:bodyPr wrap="square">
            <a:spAutoFit/>
          </a:bodyPr>
          <a:lstStyle/>
          <a:p>
            <a:pPr algn="r"/>
            <a:r>
              <a:rPr lang="en-GB" sz="1200" dirty="0"/>
              <a:t>DSWK News (No Date)</a:t>
            </a:r>
          </a:p>
        </p:txBody>
      </p:sp>
      <p:sp>
        <p:nvSpPr>
          <p:cNvPr id="9" name="TextBox 8">
            <a:extLst>
              <a:ext uri="{FF2B5EF4-FFF2-40B4-BE49-F238E27FC236}">
                <a16:creationId xmlns:a16="http://schemas.microsoft.com/office/drawing/2014/main" id="{CFC187C1-EB41-47D9-FB12-B3DACA13B331}"/>
              </a:ext>
            </a:extLst>
          </p:cNvPr>
          <p:cNvSpPr txBox="1"/>
          <p:nvPr/>
        </p:nvSpPr>
        <p:spPr>
          <a:xfrm>
            <a:off x="4840471" y="274156"/>
            <a:ext cx="2511057" cy="369332"/>
          </a:xfrm>
          <a:prstGeom prst="rect">
            <a:avLst/>
          </a:prstGeom>
          <a:noFill/>
        </p:spPr>
        <p:txBody>
          <a:bodyPr wrap="square">
            <a:spAutoFit/>
          </a:bodyPr>
          <a:lstStyle/>
          <a:p>
            <a:r>
              <a:rPr lang="en-GB" b="1" dirty="0" err="1">
                <a:effectLst>
                  <a:outerShdw blurRad="38100" dist="38100" dir="2700000" algn="tl">
                    <a:srgbClr val="000000">
                      <a:alpha val="43137"/>
                    </a:srgbClr>
                  </a:outerShdw>
                </a:effectLst>
              </a:rPr>
              <a:t>Pikler</a:t>
            </a:r>
            <a:r>
              <a:rPr lang="en-GB" b="1" dirty="0">
                <a:effectLst>
                  <a:outerShdw blurRad="38100" dist="38100" dir="2700000" algn="tl">
                    <a:srgbClr val="000000">
                      <a:alpha val="43137"/>
                    </a:srgbClr>
                  </a:outerShdw>
                </a:effectLst>
              </a:rPr>
              <a:t> Triangle</a:t>
            </a:r>
          </a:p>
        </p:txBody>
      </p:sp>
      <p:pic>
        <p:nvPicPr>
          <p:cNvPr id="5124" name="Picture 4" descr="How to Build a Pikler Triangle">
            <a:extLst>
              <a:ext uri="{FF2B5EF4-FFF2-40B4-BE49-F238E27FC236}">
                <a16:creationId xmlns:a16="http://schemas.microsoft.com/office/drawing/2014/main" id="{C992E045-9832-45B3-BB3A-11CCD99861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84350" y="693405"/>
            <a:ext cx="3056379" cy="229109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0132251B-6B96-A418-7F3B-AF3A093E6A58}"/>
              </a:ext>
            </a:extLst>
          </p:cNvPr>
          <p:cNvSpPr txBox="1"/>
          <p:nvPr/>
        </p:nvSpPr>
        <p:spPr>
          <a:xfrm>
            <a:off x="5394251" y="3034413"/>
            <a:ext cx="2934586" cy="276999"/>
          </a:xfrm>
          <a:prstGeom prst="rect">
            <a:avLst/>
          </a:prstGeom>
          <a:noFill/>
        </p:spPr>
        <p:txBody>
          <a:bodyPr wrap="square">
            <a:spAutoFit/>
          </a:bodyPr>
          <a:lstStyle/>
          <a:p>
            <a:pPr algn="r"/>
            <a:r>
              <a:rPr lang="en-GB" sz="1200" dirty="0"/>
              <a:t>Montessori in real life (2020)</a:t>
            </a:r>
          </a:p>
        </p:txBody>
      </p:sp>
      <p:sp>
        <p:nvSpPr>
          <p:cNvPr id="13" name="TextBox 12">
            <a:extLst>
              <a:ext uri="{FF2B5EF4-FFF2-40B4-BE49-F238E27FC236}">
                <a16:creationId xmlns:a16="http://schemas.microsoft.com/office/drawing/2014/main" id="{4850CF89-A85E-8EC0-30F7-623672EE1BF6}"/>
              </a:ext>
            </a:extLst>
          </p:cNvPr>
          <p:cNvSpPr txBox="1"/>
          <p:nvPr/>
        </p:nvSpPr>
        <p:spPr>
          <a:xfrm>
            <a:off x="9643729" y="2840295"/>
            <a:ext cx="2349795" cy="276999"/>
          </a:xfrm>
          <a:prstGeom prst="rect">
            <a:avLst/>
          </a:prstGeom>
          <a:noFill/>
        </p:spPr>
        <p:txBody>
          <a:bodyPr wrap="square">
            <a:spAutoFit/>
          </a:bodyPr>
          <a:lstStyle/>
          <a:p>
            <a:pPr algn="r"/>
            <a:r>
              <a:rPr lang="en-GB" sz="1200" dirty="0">
                <a:effectLst/>
                <a:latin typeface="Arial" panose="020B0604020202020204" pitchFamily="34" charset="0"/>
                <a:ea typeface="Calibri" panose="020F0502020204030204" pitchFamily="34" charset="0"/>
              </a:rPr>
              <a:t>Community Playthings (2019) </a:t>
            </a:r>
            <a:endParaRPr lang="en-GB" sz="1200" dirty="0"/>
          </a:p>
        </p:txBody>
      </p:sp>
      <p:sp>
        <p:nvSpPr>
          <p:cNvPr id="14" name="TextBox 13">
            <a:extLst>
              <a:ext uri="{FF2B5EF4-FFF2-40B4-BE49-F238E27FC236}">
                <a16:creationId xmlns:a16="http://schemas.microsoft.com/office/drawing/2014/main" id="{5BFF53B5-EBB2-5EF7-32C0-67636656B04D}"/>
              </a:ext>
            </a:extLst>
          </p:cNvPr>
          <p:cNvSpPr txBox="1"/>
          <p:nvPr/>
        </p:nvSpPr>
        <p:spPr>
          <a:xfrm>
            <a:off x="10149662" y="139407"/>
            <a:ext cx="2511057" cy="369332"/>
          </a:xfrm>
          <a:prstGeom prst="rect">
            <a:avLst/>
          </a:prstGeom>
          <a:noFill/>
        </p:spPr>
        <p:txBody>
          <a:bodyPr wrap="square">
            <a:spAutoFit/>
          </a:bodyPr>
          <a:lstStyle/>
          <a:p>
            <a:r>
              <a:rPr lang="en-GB" b="1" dirty="0">
                <a:effectLst>
                  <a:outerShdw blurRad="38100" dist="38100" dir="2700000" algn="tl">
                    <a:srgbClr val="000000">
                      <a:alpha val="43137"/>
                    </a:srgbClr>
                  </a:outerShdw>
                </a:effectLst>
              </a:rPr>
              <a:t>Outside Play</a:t>
            </a:r>
          </a:p>
        </p:txBody>
      </p:sp>
      <p:pic>
        <p:nvPicPr>
          <p:cNvPr id="5126" name="Picture 6" descr="Lets play outside | Outdoor role play | Community Playthings">
            <a:extLst>
              <a:ext uri="{FF2B5EF4-FFF2-40B4-BE49-F238E27FC236}">
                <a16:creationId xmlns:a16="http://schemas.microsoft.com/office/drawing/2014/main" id="{79D6F9C4-3F5F-73BF-8BBB-E8E7BDA15C1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61422" y="540635"/>
            <a:ext cx="3432101" cy="2288067"/>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D7D3E3C6-8653-858A-FF9E-53CBE39F1C13}"/>
              </a:ext>
            </a:extLst>
          </p:cNvPr>
          <p:cNvSpPr txBox="1"/>
          <p:nvPr/>
        </p:nvSpPr>
        <p:spPr>
          <a:xfrm>
            <a:off x="250323" y="4023278"/>
            <a:ext cx="2511057" cy="369332"/>
          </a:xfrm>
          <a:prstGeom prst="rect">
            <a:avLst/>
          </a:prstGeom>
          <a:noFill/>
        </p:spPr>
        <p:txBody>
          <a:bodyPr wrap="square">
            <a:spAutoFit/>
          </a:bodyPr>
          <a:lstStyle/>
          <a:p>
            <a:r>
              <a:rPr lang="en-GB" b="1" dirty="0">
                <a:effectLst>
                  <a:outerShdw blurRad="38100" dist="38100" dir="2700000" algn="tl">
                    <a:srgbClr val="000000">
                      <a:alpha val="43137"/>
                    </a:srgbClr>
                  </a:outerShdw>
                </a:effectLst>
              </a:rPr>
              <a:t>Stories</a:t>
            </a:r>
          </a:p>
        </p:txBody>
      </p:sp>
      <p:pic>
        <p:nvPicPr>
          <p:cNvPr id="5128" name="Picture 8" descr="Reading to your baby: when to start and how to do it | BabyCentre">
            <a:extLst>
              <a:ext uri="{FF2B5EF4-FFF2-40B4-BE49-F238E27FC236}">
                <a16:creationId xmlns:a16="http://schemas.microsoft.com/office/drawing/2014/main" id="{5C7C4127-9799-9315-7698-8D8ABB4B25D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2264" y="4468864"/>
            <a:ext cx="3340396" cy="1806939"/>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67D2C47A-03E1-0D3C-D1E5-91C808CAC1BD}"/>
              </a:ext>
            </a:extLst>
          </p:cNvPr>
          <p:cNvSpPr txBox="1"/>
          <p:nvPr/>
        </p:nvSpPr>
        <p:spPr>
          <a:xfrm>
            <a:off x="808074" y="6305670"/>
            <a:ext cx="2934586" cy="276999"/>
          </a:xfrm>
          <a:prstGeom prst="rect">
            <a:avLst/>
          </a:prstGeom>
          <a:noFill/>
        </p:spPr>
        <p:txBody>
          <a:bodyPr wrap="square">
            <a:spAutoFit/>
          </a:bodyPr>
          <a:lstStyle/>
          <a:p>
            <a:pPr algn="r"/>
            <a:r>
              <a:rPr lang="en-GB" sz="1200" dirty="0"/>
              <a:t>Baby Centre (2023)</a:t>
            </a:r>
          </a:p>
        </p:txBody>
      </p:sp>
      <p:sp>
        <p:nvSpPr>
          <p:cNvPr id="17" name="TextBox 16">
            <a:extLst>
              <a:ext uri="{FF2B5EF4-FFF2-40B4-BE49-F238E27FC236}">
                <a16:creationId xmlns:a16="http://schemas.microsoft.com/office/drawing/2014/main" id="{0BEDCE1D-653F-3684-9130-A9CB08447377}"/>
              </a:ext>
            </a:extLst>
          </p:cNvPr>
          <p:cNvSpPr txBox="1"/>
          <p:nvPr/>
        </p:nvSpPr>
        <p:spPr>
          <a:xfrm>
            <a:off x="8900329" y="6430392"/>
            <a:ext cx="2934586" cy="276999"/>
          </a:xfrm>
          <a:prstGeom prst="rect">
            <a:avLst/>
          </a:prstGeom>
          <a:noFill/>
        </p:spPr>
        <p:txBody>
          <a:bodyPr wrap="square">
            <a:spAutoFit/>
          </a:bodyPr>
          <a:lstStyle/>
          <a:p>
            <a:pPr algn="r"/>
            <a:r>
              <a:rPr lang="en-GB" sz="1200" dirty="0"/>
              <a:t>Nursery World (2020)</a:t>
            </a:r>
          </a:p>
        </p:txBody>
      </p:sp>
      <p:pic>
        <p:nvPicPr>
          <p:cNvPr id="5130" name="Picture 10" descr="Fine Motor Skills – Activities and Development | Pampers UK">
            <a:extLst>
              <a:ext uri="{FF2B5EF4-FFF2-40B4-BE49-F238E27FC236}">
                <a16:creationId xmlns:a16="http://schemas.microsoft.com/office/drawing/2014/main" id="{84048BA3-8745-31E0-2ADA-21779B5819A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32991" y="3934611"/>
            <a:ext cx="4182597" cy="2509558"/>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EA792837-AA3C-0407-E2BF-1C888D534562}"/>
              </a:ext>
            </a:extLst>
          </p:cNvPr>
          <p:cNvSpPr txBox="1"/>
          <p:nvPr/>
        </p:nvSpPr>
        <p:spPr>
          <a:xfrm>
            <a:off x="5722087" y="3504488"/>
            <a:ext cx="2511057" cy="369332"/>
          </a:xfrm>
          <a:prstGeom prst="rect">
            <a:avLst/>
          </a:prstGeom>
          <a:noFill/>
        </p:spPr>
        <p:txBody>
          <a:bodyPr wrap="square">
            <a:spAutoFit/>
          </a:bodyPr>
          <a:lstStyle/>
          <a:p>
            <a:r>
              <a:rPr lang="en-GB" b="1" dirty="0">
                <a:effectLst>
                  <a:outerShdw blurRad="38100" dist="38100" dir="2700000" algn="tl">
                    <a:srgbClr val="000000">
                      <a:alpha val="43137"/>
                    </a:srgbClr>
                  </a:outerShdw>
                </a:effectLst>
              </a:rPr>
              <a:t>Fine Motor Skills</a:t>
            </a:r>
          </a:p>
        </p:txBody>
      </p:sp>
      <p:sp>
        <p:nvSpPr>
          <p:cNvPr id="19" name="TextBox 18">
            <a:extLst>
              <a:ext uri="{FF2B5EF4-FFF2-40B4-BE49-F238E27FC236}">
                <a16:creationId xmlns:a16="http://schemas.microsoft.com/office/drawing/2014/main" id="{957F07B0-5C2D-AA0C-D68A-A406498639C9}"/>
              </a:ext>
            </a:extLst>
          </p:cNvPr>
          <p:cNvSpPr txBox="1"/>
          <p:nvPr/>
        </p:nvSpPr>
        <p:spPr>
          <a:xfrm>
            <a:off x="9231670" y="3589447"/>
            <a:ext cx="2511057" cy="369332"/>
          </a:xfrm>
          <a:prstGeom prst="rect">
            <a:avLst/>
          </a:prstGeom>
          <a:noFill/>
        </p:spPr>
        <p:txBody>
          <a:bodyPr wrap="square">
            <a:spAutoFit/>
          </a:bodyPr>
          <a:lstStyle/>
          <a:p>
            <a:r>
              <a:rPr lang="en-GB" b="1" dirty="0">
                <a:effectLst>
                  <a:outerShdw blurRad="38100" dist="38100" dir="2700000" algn="tl">
                    <a:srgbClr val="000000">
                      <a:alpha val="43137"/>
                    </a:srgbClr>
                  </a:outerShdw>
                </a:effectLst>
              </a:rPr>
              <a:t>Loose Parts </a:t>
            </a:r>
          </a:p>
        </p:txBody>
      </p:sp>
      <p:sp>
        <p:nvSpPr>
          <p:cNvPr id="20" name="TextBox 19">
            <a:extLst>
              <a:ext uri="{FF2B5EF4-FFF2-40B4-BE49-F238E27FC236}">
                <a16:creationId xmlns:a16="http://schemas.microsoft.com/office/drawing/2014/main" id="{73A7F145-DA17-D814-BBB0-325848E8C377}"/>
              </a:ext>
            </a:extLst>
          </p:cNvPr>
          <p:cNvSpPr txBox="1"/>
          <p:nvPr/>
        </p:nvSpPr>
        <p:spPr>
          <a:xfrm>
            <a:off x="6036635" y="6587052"/>
            <a:ext cx="2934586" cy="276999"/>
          </a:xfrm>
          <a:prstGeom prst="rect">
            <a:avLst/>
          </a:prstGeom>
          <a:noFill/>
        </p:spPr>
        <p:txBody>
          <a:bodyPr wrap="square">
            <a:spAutoFit/>
          </a:bodyPr>
          <a:lstStyle/>
          <a:p>
            <a:pPr algn="r"/>
            <a:r>
              <a:rPr lang="en-GB" sz="1200" dirty="0"/>
              <a:t>Pampers (2021)</a:t>
            </a:r>
          </a:p>
        </p:txBody>
      </p:sp>
      <p:pic>
        <p:nvPicPr>
          <p:cNvPr id="5132" name="Picture 12" descr="Playing with loose parts at Townhouse">
            <a:extLst>
              <a:ext uri="{FF2B5EF4-FFF2-40B4-BE49-F238E27FC236}">
                <a16:creationId xmlns:a16="http://schemas.microsoft.com/office/drawing/2014/main" id="{91E1195D-7FAA-3B56-7021-198A63776C2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49396" y="4001786"/>
            <a:ext cx="3071845" cy="2303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57300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oudy oil paint art">
            <a:extLst>
              <a:ext uri="{FF2B5EF4-FFF2-40B4-BE49-F238E27FC236}">
                <a16:creationId xmlns:a16="http://schemas.microsoft.com/office/drawing/2014/main" id="{B3568D50-D996-70C9-6AFD-8D238DF3D756}"/>
              </a:ext>
            </a:extLst>
          </p:cNvPr>
          <p:cNvPicPr>
            <a:picLocks noChangeAspect="1"/>
          </p:cNvPicPr>
          <p:nvPr/>
        </p:nvPicPr>
        <p:blipFill rotWithShape="1">
          <a:blip r:embed="rId2">
            <a:alphaModFix amt="60000"/>
          </a:blip>
          <a:srcRect t="15257" b="474"/>
          <a:stretch/>
        </p:blipFill>
        <p:spPr>
          <a:xfrm>
            <a:off x="20" y="10"/>
            <a:ext cx="12191979" cy="6857989"/>
          </a:xfrm>
          <a:prstGeom prst="rect">
            <a:avLst/>
          </a:prstGeom>
          <a:noFill/>
        </p:spPr>
      </p:pic>
      <p:sp>
        <p:nvSpPr>
          <p:cNvPr id="11" name="Content Placeholder 2">
            <a:extLst>
              <a:ext uri="{FF2B5EF4-FFF2-40B4-BE49-F238E27FC236}">
                <a16:creationId xmlns:a16="http://schemas.microsoft.com/office/drawing/2014/main" id="{3E535F73-B955-85FB-0331-EE9FD753C075}"/>
              </a:ext>
            </a:extLst>
          </p:cNvPr>
          <p:cNvSpPr>
            <a:spLocks noGrp="1"/>
          </p:cNvSpPr>
          <p:nvPr>
            <p:ph idx="1"/>
          </p:nvPr>
        </p:nvSpPr>
        <p:spPr>
          <a:xfrm>
            <a:off x="85724" y="161926"/>
            <a:ext cx="11900971" cy="6438900"/>
          </a:xfrm>
          <a:solidFill>
            <a:schemeClr val="bg1"/>
          </a:solidFill>
        </p:spPr>
        <p:txBody>
          <a:bodyPr>
            <a:normAutofit/>
          </a:bodyPr>
          <a:lstStyle/>
          <a:p>
            <a:pPr marL="0" indent="0">
              <a:lnSpc>
                <a:spcPct val="150000"/>
              </a:lnSpc>
              <a:buNone/>
            </a:pPr>
            <a:r>
              <a:rPr lang="en-GB" sz="1400" dirty="0">
                <a:latin typeface="Arial" panose="020B0604020202020204" pitchFamily="34" charset="0"/>
                <a:cs typeface="Arial" panose="020B0604020202020204" pitchFamily="34" charset="0"/>
              </a:rPr>
              <a:t>Welsh Government (2017) believes the UNCRC offers a framework where children are empowered to lead a happy, protected, and a fulfilled life. They state that UNCRC's values are non-judgmental based where a parent is responsible for meeting the best interests of the child. This provides the child with a voice enabling them permission to live, survive, and develop. Ministry of education (2017) support Welsh Government (2017) stating that </a:t>
            </a:r>
            <a:r>
              <a:rPr lang="en-GB" sz="1400" dirty="0" err="1">
                <a:latin typeface="Arial" panose="020B0604020202020204" pitchFamily="34" charset="0"/>
                <a:cs typeface="Arial" panose="020B0604020202020204" pitchFamily="34" charset="0"/>
              </a:rPr>
              <a:t>Te</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Whariki</a:t>
            </a:r>
            <a:r>
              <a:rPr lang="en-GB" sz="1400" dirty="0">
                <a:latin typeface="Arial" panose="020B0604020202020204" pitchFamily="34" charset="0"/>
                <a:cs typeface="Arial" panose="020B0604020202020204" pitchFamily="34" charset="0"/>
              </a:rPr>
              <a:t> curriculum believe that each individual child is on an individual journey in. </a:t>
            </a:r>
            <a:r>
              <a:rPr lang="en-GB" sz="1400" dirty="0" err="1">
                <a:latin typeface="Arial" panose="020B0604020202020204" pitchFamily="34" charset="0"/>
                <a:cs typeface="Arial" panose="020B0604020202020204" pitchFamily="34" charset="0"/>
              </a:rPr>
              <a:t>Te</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Whariki</a:t>
            </a:r>
            <a:r>
              <a:rPr lang="en-GB" sz="1400" dirty="0">
                <a:latin typeface="Arial" panose="020B0604020202020204" pitchFamily="34" charset="0"/>
                <a:cs typeface="Arial" panose="020B0604020202020204" pitchFamily="34" charset="0"/>
              </a:rPr>
              <a:t> believes in providing children within their early years the opportunity to experience a curriculum that empowers them on their developmental path.</a:t>
            </a: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r>
              <a:rPr lang="en-GB" sz="1400" dirty="0">
                <a:latin typeface="Arial" panose="020B0604020202020204" pitchFamily="34" charset="0"/>
                <a:cs typeface="Arial" panose="020B0604020202020204" pitchFamily="34" charset="0"/>
              </a:rPr>
              <a:t>UNICEF (2017a) suggests that connection and bond between the child and caregiver are strengthened when the child is given time to play, read, sing, and talking with the adult. They believe when a caregiver responds to a child’s cry, smile or cooing gives the child the skills to build empathy and communicate. </a:t>
            </a: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r>
              <a:rPr lang="en-GB" sz="1400" dirty="0">
                <a:latin typeface="Arial" panose="020B0604020202020204" pitchFamily="34" charset="0"/>
                <a:cs typeface="Arial" panose="020B0604020202020204" pitchFamily="34" charset="0"/>
              </a:rPr>
              <a:t>UNICEF (2018b) state that play is one of the most important ways a child development. They believe that environments that promote play, healthy risk-taking, and hands-on learning approaches support this. They state that children can develop their social and emotional skills through play activities. American Montessori Society (No Date) support UNICEF (2018b) in supporting Montessori’s (1900) theory approach to learn in a hands-on environment. Where children are provided with activities based on their interests. They believe a Montessori environment offers activities based on practical life, sensorial, math, language and cultural. </a:t>
            </a:r>
          </a:p>
          <a:p>
            <a:pPr marL="0" indent="0">
              <a:lnSpc>
                <a:spcPct val="150000"/>
              </a:lnSpc>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2007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loudy oil paint art">
            <a:extLst>
              <a:ext uri="{FF2B5EF4-FFF2-40B4-BE49-F238E27FC236}">
                <a16:creationId xmlns:a16="http://schemas.microsoft.com/office/drawing/2014/main" id="{B3568D50-D996-70C9-6AFD-8D238DF3D756}"/>
              </a:ext>
            </a:extLst>
          </p:cNvPr>
          <p:cNvPicPr>
            <a:picLocks noChangeAspect="1"/>
          </p:cNvPicPr>
          <p:nvPr/>
        </p:nvPicPr>
        <p:blipFill rotWithShape="1">
          <a:blip r:embed="rId2">
            <a:alphaModFix amt="60000"/>
          </a:blip>
          <a:srcRect t="15257" b="474"/>
          <a:stretch/>
        </p:blipFill>
        <p:spPr>
          <a:xfrm>
            <a:off x="-1141" y="11"/>
            <a:ext cx="12191979" cy="6857989"/>
          </a:xfrm>
          <a:prstGeom prst="rect">
            <a:avLst/>
          </a:prstGeom>
          <a:noFill/>
        </p:spPr>
      </p:pic>
      <p:sp>
        <p:nvSpPr>
          <p:cNvPr id="11" name="Content Placeholder 2">
            <a:extLst>
              <a:ext uri="{FF2B5EF4-FFF2-40B4-BE49-F238E27FC236}">
                <a16:creationId xmlns:a16="http://schemas.microsoft.com/office/drawing/2014/main" id="{3E535F73-B955-85FB-0331-EE9FD753C075}"/>
              </a:ext>
            </a:extLst>
          </p:cNvPr>
          <p:cNvSpPr>
            <a:spLocks noGrp="1"/>
          </p:cNvSpPr>
          <p:nvPr>
            <p:ph idx="1"/>
          </p:nvPr>
        </p:nvSpPr>
        <p:spPr>
          <a:xfrm>
            <a:off x="75092" y="158713"/>
            <a:ext cx="5795242" cy="6540574"/>
          </a:xfrm>
          <a:solidFill>
            <a:schemeClr val="bg1"/>
          </a:solidFill>
          <a:ln>
            <a:solidFill>
              <a:schemeClr val="tx1"/>
            </a:solidFill>
          </a:ln>
        </p:spPr>
        <p:txBody>
          <a:bodyPr>
            <a:noAutofit/>
          </a:bodyPr>
          <a:lstStyle/>
          <a:p>
            <a:pPr marL="0" indent="0">
              <a:lnSpc>
                <a:spcPct val="150000"/>
              </a:lnSpc>
              <a:buNone/>
            </a:pPr>
            <a:r>
              <a:rPr lang="en-GB" sz="1400" b="1" u="sng" dirty="0">
                <a:latin typeface="Arial" panose="020B0604020202020204" pitchFamily="34" charset="0"/>
                <a:cs typeface="Arial" panose="020B0604020202020204" pitchFamily="34" charset="0"/>
              </a:rPr>
              <a:t>Sensory </a:t>
            </a:r>
          </a:p>
          <a:p>
            <a:pPr marL="0" indent="0">
              <a:lnSpc>
                <a:spcPct val="150000"/>
              </a:lnSpc>
              <a:buNone/>
            </a:pPr>
            <a:r>
              <a:rPr lang="en-GB" sz="1400" dirty="0">
                <a:latin typeface="Arial" panose="020B0604020202020204" pitchFamily="34" charset="0"/>
                <a:cs typeface="Arial" panose="020B0604020202020204" pitchFamily="34" charset="0"/>
              </a:rPr>
              <a:t>Action for Children (2024) states that sensory play simulates our senses, that supports children when facing and interacting with new experiences. They state that sensory play simulates development through fun and supports children to learn to retain information. </a:t>
            </a:r>
          </a:p>
          <a:p>
            <a:pPr>
              <a:lnSpc>
                <a:spcPct val="150000"/>
              </a:lnSpc>
            </a:pPr>
            <a:r>
              <a:rPr lang="en-GB" sz="1400" dirty="0">
                <a:latin typeface="Arial" panose="020B0604020202020204" pitchFamily="34" charset="0"/>
                <a:cs typeface="Arial" panose="020B0604020202020204" pitchFamily="34" charset="0"/>
              </a:rPr>
              <a:t>Touch, Sight, Hearing, Smell and Taste</a:t>
            </a:r>
          </a:p>
          <a:p>
            <a:pPr marL="0" indent="0">
              <a:lnSpc>
                <a:spcPct val="150000"/>
              </a:lnSpc>
              <a:buNone/>
            </a:pPr>
            <a:r>
              <a:rPr lang="en-GB" sz="1400" dirty="0">
                <a:latin typeface="Arial" panose="020B0604020202020204" pitchFamily="34" charset="0"/>
                <a:cs typeface="Arial" panose="020B0604020202020204" pitchFamily="34" charset="0"/>
              </a:rPr>
              <a:t>They state that sensory play should be used with children from birth, as activities can be adapted to children of all ages, needs and abilities. As an example, when using bubbles for sensory play a baby could explore the feeling of the bubbles popping on their skin. Where toddlers can see, touch, pop, chase and begin to blow the bubbles. For older children they would be able to also participate in the above activities they would be able to go on to create their own bubble mixture. Cleveland Clinic (2022) supports Action for Children (2024) and state that sensory play can support other areas of a child’s development. They state that sensory play form nerve connections in a child’s brain pathways that help complete complex tasks. They believe that sensory play helps develop fine motor skills, allowing them to build on their coordination. </a:t>
            </a: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endParaRPr lang="en-GB" sz="1400"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62DFFD2D-35F8-D482-27CA-5C95F67E4B2F}"/>
              </a:ext>
            </a:extLst>
          </p:cNvPr>
          <p:cNvSpPr txBox="1">
            <a:spLocks/>
          </p:cNvSpPr>
          <p:nvPr/>
        </p:nvSpPr>
        <p:spPr>
          <a:xfrm>
            <a:off x="6096000" y="158713"/>
            <a:ext cx="5879805" cy="6540574"/>
          </a:xfrm>
          <a:prstGeom prst="rect">
            <a:avLst/>
          </a:prstGeom>
          <a:solidFill>
            <a:schemeClr val="bg1"/>
          </a:solidFill>
          <a:ln>
            <a:solidFill>
              <a:schemeClr val="tx1"/>
            </a:solidFill>
          </a:ln>
        </p:spPr>
        <p:txBody>
          <a:bodyPr vert="horz" lIns="91440" tIns="45720" rIns="91440" bIns="4572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Font typeface="Arial" panose="020B0604020202020204" pitchFamily="34" charset="0"/>
              <a:buNone/>
            </a:pPr>
            <a:r>
              <a:rPr lang="en-GB" sz="1400" b="1" u="sng" dirty="0">
                <a:latin typeface="Arial" panose="020B0604020202020204" pitchFamily="34" charset="0"/>
                <a:cs typeface="Arial" panose="020B0604020202020204" pitchFamily="34" charset="0"/>
              </a:rPr>
              <a:t>Outside Play</a:t>
            </a:r>
          </a:p>
          <a:p>
            <a:pPr marL="0" indent="0">
              <a:lnSpc>
                <a:spcPct val="150000"/>
              </a:lnSpc>
              <a:buFont typeface="Arial" panose="020B0604020202020204" pitchFamily="34" charset="0"/>
              <a:buNone/>
            </a:pPr>
            <a:r>
              <a:rPr lang="en-GB" sz="1200" dirty="0">
                <a:latin typeface="Arial" panose="020B0604020202020204" pitchFamily="34" charset="0"/>
                <a:cs typeface="Arial" panose="020B0604020202020204" pitchFamily="34" charset="0"/>
              </a:rPr>
              <a:t>National Literacy Trust (2022) suggest that outdoor learning supports children’s development in confidence, social, communication, motivation, physically, knowledge and understanding. They believe children communicate more freely and are more enthusiastic when discovering new experiences. Frobel Trust (No Date) supports National Literacy Trust (2022) and believes that outdoors offer children rich, sensory, and firsthand experiences on a developing mind. They state that the value of outdoor play cannot be reconstructed, within early years settings. </a:t>
            </a:r>
          </a:p>
          <a:p>
            <a:pPr marL="0" indent="0">
              <a:lnSpc>
                <a:spcPct val="150000"/>
              </a:lnSpc>
              <a:buFont typeface="Arial" panose="020B0604020202020204" pitchFamily="34" charset="0"/>
              <a:buNone/>
            </a:pPr>
            <a:r>
              <a:rPr lang="en-GB" sz="1200" b="1" u="sng" dirty="0">
                <a:latin typeface="Arial" panose="020B0604020202020204" pitchFamily="34" charset="0"/>
                <a:cs typeface="Arial" panose="020B0604020202020204" pitchFamily="34" charset="0"/>
              </a:rPr>
              <a:t>Outdoors</a:t>
            </a:r>
          </a:p>
          <a:p>
            <a:pPr>
              <a:lnSpc>
                <a:spcPct val="150000"/>
              </a:lnSpc>
            </a:pPr>
            <a:r>
              <a:rPr lang="en-GB" sz="1200" dirty="0">
                <a:latin typeface="Arial" panose="020B0604020202020204" pitchFamily="34" charset="0"/>
                <a:cs typeface="Arial" panose="020B0604020202020204" pitchFamily="34" charset="0"/>
              </a:rPr>
              <a:t>Rich, sensory and ability for first-hand experiences.</a:t>
            </a:r>
          </a:p>
          <a:p>
            <a:pPr>
              <a:lnSpc>
                <a:spcPct val="150000"/>
              </a:lnSpc>
            </a:pPr>
            <a:r>
              <a:rPr lang="en-GB" sz="1200" dirty="0">
                <a:latin typeface="Arial" panose="020B0604020202020204" pitchFamily="34" charset="0"/>
                <a:cs typeface="Arial" panose="020B0604020202020204" pitchFamily="34" charset="0"/>
              </a:rPr>
              <a:t>Engagement with the natural world.</a:t>
            </a:r>
          </a:p>
          <a:p>
            <a:pPr>
              <a:lnSpc>
                <a:spcPct val="150000"/>
              </a:lnSpc>
            </a:pPr>
            <a:r>
              <a:rPr lang="en-GB" sz="1200" dirty="0">
                <a:latin typeface="Arial" panose="020B0604020202020204" pitchFamily="34" charset="0"/>
                <a:cs typeface="Arial" panose="020B0604020202020204" pitchFamily="34" charset="0"/>
              </a:rPr>
              <a:t>Place to explore.</a:t>
            </a:r>
          </a:p>
          <a:p>
            <a:pPr>
              <a:lnSpc>
                <a:spcPct val="150000"/>
              </a:lnSpc>
            </a:pPr>
            <a:r>
              <a:rPr lang="en-GB" sz="1200" dirty="0">
                <a:latin typeface="Arial" panose="020B0604020202020204" pitchFamily="34" charset="0"/>
                <a:cs typeface="Arial" panose="020B0604020202020204" pitchFamily="34" charset="0"/>
              </a:rPr>
              <a:t>Ability to develop physically.</a:t>
            </a:r>
          </a:p>
          <a:p>
            <a:pPr>
              <a:lnSpc>
                <a:spcPct val="150000"/>
              </a:lnSpc>
            </a:pPr>
            <a:r>
              <a:rPr lang="en-GB" sz="1200" dirty="0">
                <a:latin typeface="Arial" panose="020B0604020202020204" pitchFamily="34" charset="0"/>
                <a:cs typeface="Arial" panose="020B0604020202020204" pitchFamily="34" charset="0"/>
              </a:rPr>
              <a:t>Adventures.</a:t>
            </a:r>
          </a:p>
          <a:p>
            <a:pPr>
              <a:lnSpc>
                <a:spcPct val="150000"/>
              </a:lnSpc>
            </a:pPr>
            <a:r>
              <a:rPr lang="en-GB" sz="1200" dirty="0">
                <a:latin typeface="Arial" panose="020B0604020202020204" pitchFamily="34" charset="0"/>
                <a:cs typeface="Arial" panose="020B0604020202020204" pitchFamily="34" charset="0"/>
              </a:rPr>
              <a:t>Opportunities that support the curriculum. </a:t>
            </a:r>
          </a:p>
          <a:p>
            <a:pPr marL="0" indent="0">
              <a:lnSpc>
                <a:spcPct val="150000"/>
              </a:lnSpc>
              <a:buNone/>
            </a:pPr>
            <a:r>
              <a:rPr lang="en-GB" sz="1200" dirty="0">
                <a:latin typeface="Arial" panose="020B0604020202020204" pitchFamily="34" charset="0"/>
                <a:cs typeface="Arial" panose="020B0604020202020204" pitchFamily="34" charset="0"/>
              </a:rPr>
              <a:t>Healthy Children (No Date) supports both Frobel Trust (No Date) and National Literacy Trust (2022) and state that outside play with children in the first 1,000 days and beyond will help develop a loving relationship with nature. </a:t>
            </a:r>
          </a:p>
        </p:txBody>
      </p:sp>
      <p:pic>
        <p:nvPicPr>
          <p:cNvPr id="7" name="Picture 6">
            <a:extLst>
              <a:ext uri="{FF2B5EF4-FFF2-40B4-BE49-F238E27FC236}">
                <a16:creationId xmlns:a16="http://schemas.microsoft.com/office/drawing/2014/main" id="{906C9279-2283-FA4E-29C9-AEBABF23743B}"/>
              </a:ext>
            </a:extLst>
          </p:cNvPr>
          <p:cNvPicPr>
            <a:picLocks noChangeAspect="1"/>
          </p:cNvPicPr>
          <p:nvPr/>
        </p:nvPicPr>
        <p:blipFill rotWithShape="1">
          <a:blip r:embed="rId3"/>
          <a:srcRect l="64971" t="21240" r="11744" b="33333"/>
          <a:stretch/>
        </p:blipFill>
        <p:spPr>
          <a:xfrm>
            <a:off x="9785498" y="3440407"/>
            <a:ext cx="1846521" cy="2026332"/>
          </a:xfrm>
          <a:prstGeom prst="rect">
            <a:avLst/>
          </a:prstGeom>
        </p:spPr>
      </p:pic>
    </p:spTree>
    <p:extLst>
      <p:ext uri="{BB962C8B-B14F-4D97-AF65-F5344CB8AC3E}">
        <p14:creationId xmlns:p14="http://schemas.microsoft.com/office/powerpoint/2010/main" val="23139221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EB969-AF13-B669-7815-AACD13721550}"/>
              </a:ext>
            </a:extLst>
          </p:cNvPr>
          <p:cNvSpPr>
            <a:spLocks noGrp="1"/>
          </p:cNvSpPr>
          <p:nvPr>
            <p:ph type="title"/>
          </p:nvPr>
        </p:nvSpPr>
        <p:spPr>
          <a:xfrm>
            <a:off x="106325" y="-291353"/>
            <a:ext cx="8986121" cy="582705"/>
          </a:xfrm>
        </p:spPr>
        <p:txBody>
          <a:bodyPr>
            <a:normAutofit/>
          </a:bodyPr>
          <a:lstStyle/>
          <a:p>
            <a:r>
              <a:rPr lang="en-GB" sz="1200" u="sng" dirty="0" err="1"/>
              <a:t>Refrences</a:t>
            </a:r>
            <a:endParaRPr lang="en-GB" sz="2400" u="sng" dirty="0"/>
          </a:p>
        </p:txBody>
      </p:sp>
      <p:sp>
        <p:nvSpPr>
          <p:cNvPr id="3" name="Content Placeholder 2">
            <a:extLst>
              <a:ext uri="{FF2B5EF4-FFF2-40B4-BE49-F238E27FC236}">
                <a16:creationId xmlns:a16="http://schemas.microsoft.com/office/drawing/2014/main" id="{7157A866-C9FA-EE59-2462-1F4319506EC6}"/>
              </a:ext>
            </a:extLst>
          </p:cNvPr>
          <p:cNvSpPr>
            <a:spLocks noGrp="1"/>
          </p:cNvSpPr>
          <p:nvPr>
            <p:ph idx="1"/>
          </p:nvPr>
        </p:nvSpPr>
        <p:spPr>
          <a:xfrm>
            <a:off x="106325" y="291353"/>
            <a:ext cx="11908465" cy="6566648"/>
          </a:xfrm>
        </p:spPr>
        <p:txBody>
          <a:bodyPr>
            <a:normAutofit fontScale="55000" lnSpcReduction="20000"/>
          </a:bodyPr>
          <a:lstStyle/>
          <a:p>
            <a:pPr>
              <a:lnSpc>
                <a:spcPct val="107000"/>
              </a:lnSpc>
            </a:pPr>
            <a:r>
              <a:rPr lang="en-GB" sz="2200" kern="100" dirty="0">
                <a:effectLst/>
                <a:latin typeface="Arial" panose="020B0604020202020204" pitchFamily="34" charset="0"/>
                <a:ea typeface="Calibri" panose="020F0502020204030204" pitchFamily="34" charset="0"/>
                <a:cs typeface="Times New Roman" panose="02020603050405020304" pitchFamily="18" charset="0"/>
              </a:rPr>
              <a:t>Action for Children (2024) </a:t>
            </a:r>
            <a:r>
              <a:rPr lang="en-GB" sz="2200" i="1" kern="100" dirty="0">
                <a:effectLst/>
                <a:latin typeface="Arial" panose="020B0604020202020204" pitchFamily="34" charset="0"/>
                <a:ea typeface="Calibri" panose="020F0502020204030204" pitchFamily="34" charset="0"/>
                <a:cs typeface="Times New Roman" panose="02020603050405020304" pitchFamily="18" charset="0"/>
              </a:rPr>
              <a:t>What is sensory play and why is it important? </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https://www.actionforchildren.org.uk/blog/what-is-sensory-play-and-why-is-it-important-1/</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(Accessed: January 21</a:t>
            </a:r>
            <a:r>
              <a:rPr lang="en-GB" sz="22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200" kern="100" dirty="0">
                <a:effectLst/>
                <a:latin typeface="Arial" panose="020B0604020202020204" pitchFamily="34" charset="0"/>
                <a:ea typeface="Calibri" panose="020F0502020204030204" pitchFamily="34" charset="0"/>
                <a:cs typeface="Times New Roman" panose="02020603050405020304" pitchFamily="18" charset="0"/>
              </a:rPr>
              <a:t>American Montessori Society (No Date) </a:t>
            </a:r>
            <a:r>
              <a:rPr lang="en-GB" sz="2200" i="1" kern="100" dirty="0">
                <a:effectLst/>
                <a:latin typeface="Arial" panose="020B0604020202020204" pitchFamily="34" charset="0"/>
                <a:ea typeface="Calibri" panose="020F0502020204030204" pitchFamily="34" charset="0"/>
                <a:cs typeface="Times New Roman" panose="02020603050405020304" pitchFamily="18" charset="0"/>
              </a:rPr>
              <a:t>Montessori Early Childhood Programs. </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https://www.montessorisociety.org.uk/principles</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(Accessed: January 21</a:t>
            </a:r>
            <a:r>
              <a:rPr lang="en-GB" sz="22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200" kern="100" dirty="0">
                <a:effectLst/>
                <a:latin typeface="Arial" panose="020B0604020202020204" pitchFamily="34" charset="0"/>
                <a:ea typeface="Calibri" panose="020F0502020204030204" pitchFamily="34" charset="0"/>
                <a:cs typeface="Times New Roman" panose="02020603050405020304" pitchFamily="18" charset="0"/>
              </a:rPr>
              <a:t>Asim, A. (2022) </a:t>
            </a:r>
            <a:r>
              <a:rPr lang="en-GB" sz="2200" i="1" kern="100" dirty="0">
                <a:effectLst/>
                <a:latin typeface="Arial" panose="020B0604020202020204" pitchFamily="34" charset="0"/>
                <a:ea typeface="Calibri" panose="020F0502020204030204" pitchFamily="34" charset="0"/>
                <a:cs typeface="Times New Roman" panose="02020603050405020304" pitchFamily="18" charset="0"/>
              </a:rPr>
              <a:t>Student-Friendly Teaching Approaches. </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Newcastle upon Tyne: Cambridge Scholars Publishing. </a:t>
            </a:r>
            <a:r>
              <a:rPr lang="en-GB" sz="2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Student-Friendly Teaching Approaches - Google Books</a:t>
            </a: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200" kern="100" dirty="0">
                <a:effectLst/>
                <a:latin typeface="Arial" panose="020B0604020202020204" pitchFamily="34" charset="0"/>
                <a:ea typeface="Calibri" panose="020F0502020204030204" pitchFamily="34" charset="0"/>
                <a:cs typeface="Times New Roman" panose="02020603050405020304" pitchFamily="18" charset="0"/>
              </a:rPr>
              <a:t>Australian Government: Department of Health and aged care (2023)</a:t>
            </a:r>
            <a:r>
              <a:rPr lang="en-GB" sz="2200" i="1" kern="100" dirty="0">
                <a:effectLst/>
                <a:latin typeface="Arial" panose="020B0604020202020204" pitchFamily="34" charset="0"/>
                <a:ea typeface="Calibri" panose="020F0502020204030204" pitchFamily="34" charset="0"/>
                <a:cs typeface="Times New Roman" panose="02020603050405020304" pitchFamily="18" charset="0"/>
              </a:rPr>
              <a:t> Pregnancy Birth and Baby: The First 1000 days.</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2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https://www.pregnancybirthbaby.org.au/the-first-1000-days</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(Accessed: January 9</a:t>
            </a:r>
            <a:r>
              <a:rPr lang="en-GB" sz="22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200" kern="100" dirty="0">
                <a:effectLst/>
                <a:latin typeface="Arial" panose="020B0604020202020204" pitchFamily="34" charset="0"/>
                <a:ea typeface="Calibri" panose="020F0502020204030204" pitchFamily="34" charset="0"/>
                <a:cs typeface="Times New Roman" panose="02020603050405020304" pitchFamily="18" charset="0"/>
              </a:rPr>
              <a:t>Baby Centre (2023)</a:t>
            </a:r>
            <a:r>
              <a:rPr lang="en-GB" sz="2200" i="1" kern="100" dirty="0">
                <a:effectLst/>
                <a:latin typeface="Arial" panose="020B0604020202020204" pitchFamily="34" charset="0"/>
                <a:ea typeface="Calibri" panose="020F0502020204030204" pitchFamily="34" charset="0"/>
                <a:cs typeface="Times New Roman" panose="02020603050405020304" pitchFamily="18" charset="0"/>
              </a:rPr>
              <a:t> Reading to your baby: when to start and how to do it.</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[Image] Available at: </a:t>
            </a:r>
            <a:r>
              <a:rPr lang="en-GB" sz="2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https://www.babycentre.co.uk/a25015135/reading-to-your-baby-when-to-start-and-how-to-do-it</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(Accessed: January 21</a:t>
            </a:r>
            <a:r>
              <a:rPr lang="en-GB" sz="22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200" kern="100" dirty="0">
                <a:effectLst/>
                <a:latin typeface="Arial" panose="020B0604020202020204" pitchFamily="34" charset="0"/>
                <a:ea typeface="Calibri" panose="020F0502020204030204" pitchFamily="34" charset="0"/>
                <a:cs typeface="Times New Roman" panose="02020603050405020304" pitchFamily="18" charset="0"/>
              </a:rPr>
              <a:t>Birth to 5 Matters (No Date a) </a:t>
            </a:r>
            <a:r>
              <a:rPr lang="en-GB" sz="2200" i="1" kern="100" dirty="0">
                <a:effectLst/>
                <a:latin typeface="Arial" panose="020B0604020202020204" pitchFamily="34" charset="0"/>
                <a:ea typeface="Calibri" panose="020F0502020204030204" pitchFamily="34" charset="0"/>
                <a:cs typeface="Times New Roman" panose="02020603050405020304" pitchFamily="18" charset="0"/>
              </a:rPr>
              <a:t>Learning environments.</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2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https://birthto5matters.org.uk/learning-environments/</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(Accessed: January 19</a:t>
            </a:r>
            <a:r>
              <a:rPr lang="en-GB" sz="22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200" kern="100" dirty="0">
                <a:effectLst/>
                <a:latin typeface="Arial" panose="020B0604020202020204" pitchFamily="34" charset="0"/>
                <a:ea typeface="Calibri" panose="020F0502020204030204" pitchFamily="34" charset="0"/>
                <a:cs typeface="Times New Roman" panose="02020603050405020304" pitchFamily="18" charset="0"/>
              </a:rPr>
              <a:t>Birth to 5 Matters (2021b) </a:t>
            </a:r>
            <a:r>
              <a:rPr lang="en-GB" sz="2200" i="1" kern="100" dirty="0">
                <a:effectLst/>
                <a:latin typeface="Arial" panose="020B0604020202020204" pitchFamily="34" charset="0"/>
                <a:ea typeface="Calibri" panose="020F0502020204030204" pitchFamily="34" charset="0"/>
                <a:cs typeface="Times New Roman" panose="02020603050405020304" pitchFamily="18" charset="0"/>
              </a:rPr>
              <a:t>Birth to 5 Matters: Non-statutory guidance for the early years foundation stage. </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https://birthto5matters.org.uk/wp-content/uploads/2021/04/Birthto5Matters-download.pdf</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(Accessed: January 21</a:t>
            </a:r>
            <a:r>
              <a:rPr lang="en-GB" sz="22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2024). </a:t>
            </a: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200" kern="100" dirty="0">
                <a:effectLst/>
                <a:latin typeface="Arial" panose="020B0604020202020204" pitchFamily="34" charset="0"/>
                <a:ea typeface="Calibri" panose="020F0502020204030204" pitchFamily="34" charset="0"/>
                <a:cs typeface="Times New Roman" panose="02020603050405020304" pitchFamily="18" charset="0"/>
              </a:rPr>
              <a:t>Centre on the Developing Child. (2020)  An Action Guide for Policymakers: Three Key Points from Working Paper 15: ‘Connecting the Brain to the Rest of the Body’ Health and Learning Are Deeply Interconnected in the Body.  Available at: Health and Learning Are Deeply Interconnected in the Body: An Action Guide for Policymakers (wpengine.com) (Accessed: January 20</a:t>
            </a:r>
            <a:r>
              <a:rPr lang="en-GB" sz="22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2024).</a:t>
            </a:r>
          </a:p>
          <a:p>
            <a:pPr>
              <a:lnSpc>
                <a:spcPct val="107000"/>
              </a:lnSpc>
            </a:pPr>
            <a:r>
              <a:rPr lang="en-GB" sz="2000" kern="100" dirty="0">
                <a:effectLst/>
                <a:latin typeface="Arial" panose="020B0604020202020204" pitchFamily="34" charset="0"/>
                <a:ea typeface="Calibri" panose="020F0502020204030204" pitchFamily="34" charset="0"/>
                <a:cs typeface="Arial" panose="020B0604020202020204" pitchFamily="34" charset="0"/>
              </a:rPr>
              <a:t>Cleveland Clinic (2022) </a:t>
            </a:r>
            <a:r>
              <a:rPr lang="en-GB" sz="2000" i="1" kern="100" dirty="0">
                <a:effectLst/>
                <a:latin typeface="Arial" panose="020B0604020202020204" pitchFamily="34" charset="0"/>
                <a:ea typeface="Calibri" panose="020F0502020204030204" pitchFamily="34" charset="0"/>
                <a:cs typeface="Arial" panose="020B0604020202020204" pitchFamily="34" charset="0"/>
              </a:rPr>
              <a:t>What is sensory play? The benefits for your child and sensory play ideas. </a:t>
            </a:r>
            <a:r>
              <a:rPr lang="en-GB" sz="2000"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https://health.clevelandclinic.org/benefits-of-sensory-play-ideas</a:t>
            </a:r>
            <a:r>
              <a:rPr lang="en-GB" sz="2000" kern="100" dirty="0">
                <a:effectLst/>
                <a:latin typeface="Arial" panose="020B0604020202020204" pitchFamily="34" charset="0"/>
                <a:ea typeface="Calibri" panose="020F0502020204030204" pitchFamily="34" charset="0"/>
                <a:cs typeface="Arial" panose="020B0604020202020204" pitchFamily="34" charset="0"/>
              </a:rPr>
              <a:t> (Accessed: January 21</a:t>
            </a:r>
            <a:r>
              <a:rPr lang="en-GB" sz="2000" kern="100" baseline="30000" dirty="0">
                <a:effectLst/>
                <a:latin typeface="Arial" panose="020B0604020202020204" pitchFamily="34" charset="0"/>
                <a:ea typeface="Calibri" panose="020F0502020204030204" pitchFamily="34" charset="0"/>
                <a:cs typeface="Arial" panose="020B0604020202020204" pitchFamily="34" charset="0"/>
              </a:rPr>
              <a:t>st</a:t>
            </a:r>
            <a:r>
              <a:rPr lang="en-GB" sz="2000" kern="100" dirty="0">
                <a:effectLst/>
                <a:latin typeface="Arial" panose="020B0604020202020204" pitchFamily="34" charset="0"/>
                <a:ea typeface="Calibri" panose="020F0502020204030204" pitchFamily="34" charset="0"/>
                <a:cs typeface="Arial" panose="020B0604020202020204" pitchFamily="34" charset="0"/>
              </a:rPr>
              <a:t> 2024).</a:t>
            </a:r>
          </a:p>
          <a:p>
            <a:pPr>
              <a:lnSpc>
                <a:spcPct val="107000"/>
              </a:lnSpc>
            </a:pPr>
            <a:r>
              <a:rPr lang="en-GB" sz="2200" kern="100" dirty="0" err="1">
                <a:effectLst/>
                <a:latin typeface="Arial" panose="020B0604020202020204" pitchFamily="34" charset="0"/>
                <a:ea typeface="Calibri" panose="020F0502020204030204" pitchFamily="34" charset="0"/>
                <a:cs typeface="Times New Roman" panose="02020603050405020304" pitchFamily="18" charset="0"/>
              </a:rPr>
              <a:t>ChangeKidsLives</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(No Date) </a:t>
            </a:r>
            <a:r>
              <a:rPr lang="en-GB" sz="2200" i="1" kern="100" dirty="0">
                <a:effectLst/>
                <a:latin typeface="Arial" panose="020B0604020202020204" pitchFamily="34" charset="0"/>
                <a:ea typeface="Calibri" panose="020F0502020204030204" pitchFamily="34" charset="0"/>
                <a:cs typeface="Times New Roman" panose="02020603050405020304" pitchFamily="18" charset="0"/>
              </a:rPr>
              <a:t>Applying </a:t>
            </a:r>
            <a:r>
              <a:rPr lang="en-GB" sz="2200" i="1" kern="100" dirty="0" err="1">
                <a:effectLst/>
                <a:latin typeface="Arial" panose="020B0604020202020204" pitchFamily="34" charset="0"/>
                <a:ea typeface="Calibri" panose="020F0502020204030204" pitchFamily="34" charset="0"/>
                <a:cs typeface="Times New Roman" panose="02020603050405020304" pitchFamily="18" charset="0"/>
              </a:rPr>
              <a:t>Masolw’s</a:t>
            </a:r>
            <a:r>
              <a:rPr lang="en-GB" sz="2200" i="1" kern="100" dirty="0">
                <a:effectLst/>
                <a:latin typeface="Arial" panose="020B0604020202020204" pitchFamily="34" charset="0"/>
                <a:ea typeface="Calibri" panose="020F0502020204030204" pitchFamily="34" charset="0"/>
                <a:cs typeface="Times New Roman" panose="02020603050405020304" pitchFamily="18" charset="0"/>
              </a:rPr>
              <a:t> hierarchy of needs in our classrooms. </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a:rPr>
              <a:t>http://www.changekidslives.org/actions-4</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(Accessed: 20</a:t>
            </a:r>
            <a:r>
              <a:rPr lang="en-GB" sz="22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January 2024).</a:t>
            </a: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200" kern="100" dirty="0">
                <a:effectLst/>
                <a:latin typeface="Arial" panose="020B0604020202020204" pitchFamily="34" charset="0"/>
                <a:ea typeface="Calibri" panose="020F0502020204030204" pitchFamily="34" charset="0"/>
                <a:cs typeface="Times New Roman" panose="02020603050405020304" pitchFamily="18" charset="0"/>
              </a:rPr>
              <a:t>Children’s Workforce Development Council (No Date) </a:t>
            </a:r>
            <a:r>
              <a:rPr lang="en-GB" sz="2200" i="1" kern="100" dirty="0">
                <a:effectLst/>
                <a:latin typeface="Arial" panose="020B0604020202020204" pitchFamily="34" charset="0"/>
                <a:ea typeface="Calibri" panose="020F0502020204030204" pitchFamily="34" charset="0"/>
                <a:cs typeface="Times New Roman" panose="02020603050405020304" pitchFamily="18" charset="0"/>
              </a:rPr>
              <a:t>Integrated Working Expanded. </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1"/>
              </a:rPr>
              <a:t>https://assets.publishing.service.gov.uk/media/5a7ab5f3e5274a34770e6951/integrated_working_explained.pdf</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(Accessed: January 19</a:t>
            </a:r>
            <a:r>
              <a:rPr lang="en-GB" sz="22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200" kern="100" dirty="0">
                <a:effectLst/>
                <a:latin typeface="Arial" panose="020B0604020202020204" pitchFamily="34" charset="0"/>
                <a:ea typeface="Calibri" panose="020F0502020204030204" pitchFamily="34" charset="0"/>
                <a:cs typeface="Times New Roman" panose="02020603050405020304" pitchFamily="18" charset="0"/>
              </a:rPr>
              <a:t>Child Poverty Action Group (2022) </a:t>
            </a:r>
            <a:r>
              <a:rPr lang="en-GB" sz="2200" i="1" kern="100" dirty="0">
                <a:effectLst/>
                <a:latin typeface="Arial" panose="020B0604020202020204" pitchFamily="34" charset="0"/>
                <a:ea typeface="Calibri" panose="020F0502020204030204" pitchFamily="34" charset="0"/>
                <a:cs typeface="Times New Roman" panose="02020603050405020304" pitchFamily="18" charset="0"/>
              </a:rPr>
              <a:t>The effects of poverty. </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2"/>
              </a:rPr>
              <a:t>https://cpag.org.uk/child-poverty/effects-poverty?gclid=EAIaIQobChMIrs3huLPtgwMVe5tQBh0nTQYbEAAYASAAEgK2r_D_BwE</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(Accessed: January 20</a:t>
            </a:r>
            <a:r>
              <a:rPr lang="en-GB" sz="22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200" kern="100" dirty="0">
                <a:effectLst/>
                <a:latin typeface="Arial" panose="020B0604020202020204" pitchFamily="34" charset="0"/>
                <a:ea typeface="Calibri" panose="020F0502020204030204" pitchFamily="34" charset="0"/>
                <a:cs typeface="Times New Roman" panose="02020603050405020304" pitchFamily="18" charset="0"/>
              </a:rPr>
              <a:t>Counselling Directory (2021) </a:t>
            </a:r>
            <a:r>
              <a:rPr lang="en-GB" sz="2200" i="1" kern="100" dirty="0">
                <a:effectLst/>
                <a:latin typeface="Arial" panose="020B0604020202020204" pitchFamily="34" charset="0"/>
                <a:ea typeface="Calibri" panose="020F0502020204030204" pitchFamily="34" charset="0"/>
                <a:cs typeface="Times New Roman" panose="02020603050405020304" pitchFamily="18" charset="0"/>
              </a:rPr>
              <a:t>It cant all be about my childhood, can it? Your first 1,000 days. </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Available at:</a:t>
            </a:r>
            <a:r>
              <a:rPr lang="en-GB" sz="2200" i="1" kern="100" dirty="0">
                <a:effectLst/>
                <a:latin typeface="Arial" panose="020B0604020202020204" pitchFamily="34" charset="0"/>
                <a:ea typeface="Calibri" panose="020F0502020204030204" pitchFamily="34" charset="0"/>
                <a:cs typeface="Times New Roman" panose="02020603050405020304" pitchFamily="18" charset="0"/>
              </a:rPr>
              <a:t> </a:t>
            </a:r>
            <a:r>
              <a:rPr lang="en-GB" sz="2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3"/>
              </a:rPr>
              <a:t>https://www.counselling-directory.org.uk/memberarticles/it-cant-all-be-about-my-childhood-can-it-your-first-1000-days</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(Accessed: January 20</a:t>
            </a:r>
            <a:r>
              <a:rPr lang="en-GB" sz="22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200" kern="100" dirty="0">
                <a:effectLst/>
                <a:latin typeface="Arial" panose="020B0604020202020204" pitchFamily="34" charset="0"/>
                <a:ea typeface="Calibri" panose="020F0502020204030204" pitchFamily="34" charset="0"/>
                <a:cs typeface="Times New Roman" panose="02020603050405020304" pitchFamily="18" charset="0"/>
              </a:rPr>
              <a:t>Community Playthings (2019) </a:t>
            </a:r>
            <a:r>
              <a:rPr lang="en-GB" sz="2200" i="1" kern="100" dirty="0">
                <a:effectLst/>
                <a:latin typeface="Arial" panose="020B0604020202020204" pitchFamily="34" charset="0"/>
                <a:ea typeface="Calibri" panose="020F0502020204030204" pitchFamily="34" charset="0"/>
                <a:cs typeface="Times New Roman" panose="02020603050405020304" pitchFamily="18" charset="0"/>
              </a:rPr>
              <a:t>Let’s play outside. </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[Image] Available at: </a:t>
            </a:r>
            <a:r>
              <a:rPr lang="en-GB" sz="2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4"/>
              </a:rPr>
              <a:t>https://www.communityplaythings.co.uk/learning-library/articles/lets-play-outside</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(Accesses: January 21</a:t>
            </a:r>
            <a:r>
              <a:rPr lang="en-GB" sz="22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200" kern="100" dirty="0">
                <a:effectLst/>
                <a:latin typeface="Arial" panose="020B0604020202020204" pitchFamily="34" charset="0"/>
                <a:ea typeface="Calibri" panose="020F0502020204030204" pitchFamily="34" charset="0"/>
                <a:cs typeface="Times New Roman" panose="02020603050405020304" pitchFamily="18" charset="0"/>
              </a:rPr>
              <a:t>DSWK News (No Date) </a:t>
            </a:r>
            <a:r>
              <a:rPr lang="en-GB" sz="2200" i="1" kern="100" dirty="0">
                <a:effectLst/>
                <a:latin typeface="Arial" panose="020B0604020202020204" pitchFamily="34" charset="0"/>
                <a:ea typeface="Calibri" panose="020F0502020204030204" pitchFamily="34" charset="0"/>
                <a:cs typeface="Times New Roman" panose="02020603050405020304" pitchFamily="18" charset="0"/>
              </a:rPr>
              <a:t>Ages 0-1 doing Sydney with kids.</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[Image] Available at:</a:t>
            </a: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5"/>
              </a:rPr>
              <a:t>https://doingsydneywithkids.com.au/ages-0-1-to-do-with-kids/</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(Accessed: January 21</a:t>
            </a:r>
            <a:r>
              <a:rPr lang="en-GB" sz="22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22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1733147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6F0E1C-3C44-537B-B8DC-D04A461AC406}"/>
              </a:ext>
            </a:extLst>
          </p:cNvPr>
          <p:cNvSpPr>
            <a:spLocks noGrp="1"/>
          </p:cNvSpPr>
          <p:nvPr>
            <p:ph idx="1"/>
          </p:nvPr>
        </p:nvSpPr>
        <p:spPr>
          <a:xfrm>
            <a:off x="159488" y="170121"/>
            <a:ext cx="11876568" cy="6592185"/>
          </a:xfrm>
        </p:spPr>
        <p:txBody>
          <a:bodyPr>
            <a:normAutofit lnSpcReduction="10000"/>
          </a:bodyPr>
          <a:lstStyle/>
          <a:p>
            <a:pPr>
              <a:lnSpc>
                <a:spcPct val="107000"/>
              </a:lnSpc>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Durkan, M., Field, M. Lamb, N., Loughton, T. (No Date)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The 1,001 Critical Days: The importance of the conception to age two period.</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https://www.nspcc.org.uk/globalassets/documents/news/critical-days-manifesto.pdf</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January 17</a:t>
            </a:r>
            <a:r>
              <a:rPr lang="en-GB" sz="11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Early Years Workforce Commission (2021)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A workforce in crisis: Saving our early years. </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https://www.pacey.org.uk/Pacey/media/Website-files/Non-PACEY%20documents%20(PDFs)/a-workforce-in-crisis-saving-our-early-years.pdf</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January 21</a:t>
            </a:r>
            <a:r>
              <a:rPr lang="en-GB" sz="11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Early Years Alliance (No </a:t>
            </a:r>
            <a:r>
              <a:rPr lang="en-GB" sz="1100" kern="100" dirty="0" err="1">
                <a:effectLst/>
                <a:latin typeface="Arial" panose="020B0604020202020204" pitchFamily="34" charset="0"/>
                <a:ea typeface="Calibri" panose="020F0502020204030204" pitchFamily="34" charset="0"/>
                <a:cs typeface="Times New Roman" panose="02020603050405020304" pitchFamily="18" charset="0"/>
              </a:rPr>
              <a:t>DateA</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Enabling environments</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https://www.eyalliance.org.uk/enabling-environments#:~:text=An%20enabling%20environment%20is%20a,facilitates%20a%20sense%20of%20belonging</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January 19</a:t>
            </a:r>
            <a:r>
              <a:rPr lang="en-GB" sz="11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Early Years Matters (No Date)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Key person and attachment.</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https://www.earlyyearsmatters.co.uk/eyfs/positive-relationships/key-person-attachment/</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20</a:t>
            </a:r>
            <a:r>
              <a:rPr lang="en-GB" sz="11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January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El </a:t>
            </a:r>
            <a:r>
              <a:rPr lang="en-GB" sz="1100" kern="100" dirty="0" err="1">
                <a:effectLst/>
                <a:latin typeface="Arial" panose="020B0604020202020204" pitchFamily="34" charset="0"/>
                <a:ea typeface="Calibri" panose="020F0502020204030204" pitchFamily="34" charset="0"/>
                <a:cs typeface="Times New Roman" panose="02020603050405020304" pitchFamily="18" charset="0"/>
              </a:rPr>
              <a:t>Zaatari</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W. and </a:t>
            </a:r>
            <a:r>
              <a:rPr lang="en-GB" sz="1100" kern="100" dirty="0" err="1">
                <a:effectLst/>
                <a:latin typeface="Arial" panose="020B0604020202020204" pitchFamily="34" charset="0"/>
                <a:ea typeface="Calibri" panose="020F0502020204030204" pitchFamily="34" charset="0"/>
                <a:cs typeface="Times New Roman" panose="02020603050405020304" pitchFamily="18" charset="0"/>
              </a:rPr>
              <a:t>Maalouf</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I. (2022)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‘How the Bronfenbrenner Bio-ecological System Theory Explains the Development of Students:</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Sense of Belonging to School?,</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SAGE open, 12(4), pp.1-18.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https://doi.org/10.1177/21582440221134089</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20</a:t>
            </a:r>
            <a:r>
              <a:rPr lang="en-GB" sz="11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January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Frobel Trust (No Date)</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A </a:t>
            </a:r>
            <a:r>
              <a:rPr lang="en-GB" sz="1100" i="1" kern="100" dirty="0" err="1">
                <a:effectLst/>
                <a:latin typeface="Arial" panose="020B0604020202020204" pitchFamily="34" charset="0"/>
                <a:ea typeface="Calibri" panose="020F0502020204030204" pitchFamily="34" charset="0"/>
                <a:cs typeface="Times New Roman" panose="02020603050405020304" pitchFamily="18" charset="0"/>
              </a:rPr>
              <a:t>Frobeblian</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 Approach: Outdoor play and exploration. </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https://www.froebel.org.uk/uploads/documents/FT-Outdoor-Play-Pamphlet.pdf</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January 21</a:t>
            </a:r>
            <a:r>
              <a:rPr lang="en-GB" sz="11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2024).</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Healthy Children (No Date)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Playing outside: Why it’s important for kids. </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https://www.healthychildren.org/English/family-life/power-of-play/Pages/playing-outside-why-its-important-for-kids.aspx?gad_source=1&amp;gclid=Cj0KCQiA-62tBhDSARIsAO7twbYC6z-NmkonwHUki3J08lZ3PBQsQcnNW2INLLFY7KNT37ULqiOPzMoaAgfFEALw_wcB</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January 21</a:t>
            </a:r>
            <a:r>
              <a:rPr lang="en-GB" sz="11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January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100" kern="100" dirty="0" err="1">
                <a:effectLst/>
                <a:latin typeface="Arial" panose="020B0604020202020204" pitchFamily="34" charset="0"/>
                <a:ea typeface="Calibri" panose="020F0502020204030204" pitchFamily="34" charset="0"/>
                <a:cs typeface="Times New Roman" panose="02020603050405020304" pitchFamily="18" charset="0"/>
              </a:rPr>
              <a:t>Härkönen</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U. (2001).</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 The Bronfenbrenner ecological systems theory of human development</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Bronfenbrenner_in__20English_07_sent-libre.pdf (d1wqtxts1xzle7.cloudfront.net)</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January 20</a:t>
            </a:r>
            <a:r>
              <a:rPr lang="en-GB" sz="11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Institute, A. (2019)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What are the </a:t>
            </a:r>
            <a:r>
              <a:rPr lang="en-GB" sz="1100" i="1" kern="100" dirty="0" err="1">
                <a:effectLst/>
                <a:latin typeface="Arial" panose="020B0604020202020204" pitchFamily="34" charset="0"/>
                <a:ea typeface="Calibri" panose="020F0502020204030204" pitchFamily="34" charset="0"/>
                <a:cs typeface="Times New Roman" panose="02020603050405020304" pitchFamily="18" charset="0"/>
              </a:rPr>
              <a:t>Pikler</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 principles for infant development? </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a:rPr>
              <a:t>https://www.usnanny.org/wp-content/uploads/2021/10/What-are-the-Pikler-Principles-for-Infant-Education.pdf</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January 21</a:t>
            </a:r>
            <a:r>
              <a:rPr lang="en-GB" sz="11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JRF (No Date)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Child poverty.</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1"/>
              </a:rPr>
              <a:t>https://www.jrf.org.uk/child-poverty</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January 20</a:t>
            </a:r>
            <a:r>
              <a:rPr lang="en-GB" sz="11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100" kern="100" dirty="0" err="1">
                <a:effectLst/>
                <a:latin typeface="Arial" panose="020B0604020202020204" pitchFamily="34" charset="0"/>
                <a:ea typeface="Calibri" panose="020F0502020204030204" pitchFamily="34" charset="0"/>
                <a:cs typeface="Times New Roman" panose="02020603050405020304" pitchFamily="18" charset="0"/>
              </a:rPr>
              <a:t>Karyakram</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S.B.R. Ministry of Health &amp; Family Welfare Government of India (2018)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Journey of the first 1000 days: Foundation for a brighter future. </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2"/>
              </a:rPr>
              <a:t>https://nhm.gov.in/images/pdf/programmes/RBSK/Resource_Documents/Journey_of_The_First_1000_Days.pdf</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January 13</a:t>
            </a:r>
            <a:r>
              <a:rPr lang="en-GB" sz="11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Kids 1</a:t>
            </a:r>
            <a:r>
              <a:rPr lang="en-GB" sz="11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(No Date) [Image]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3"/>
              </a:rPr>
              <a:t>https://www.busybeeschildcare.co.uk/nursery/wynyard</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January 20</a:t>
            </a:r>
            <a:r>
              <a:rPr lang="en-GB" sz="11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Local Government Association (2023)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Early education and childcare: Changes and challenges for the future. </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4"/>
              </a:rPr>
              <a:t>https://www.local.gov.uk/publications/early-education-and-childcare-changes-and-challenges-future#:~:text=The%20impact%20of%20the%20pandemic,increasing%20presentation%20of%20children%20requiring</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January 21</a:t>
            </a:r>
            <a:r>
              <a:rPr lang="en-GB" sz="11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2024).</a:t>
            </a:r>
          </a:p>
          <a:p>
            <a:pPr>
              <a:lnSpc>
                <a:spcPct val="107000"/>
              </a:lnSpc>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Ministry of education (2017) Early childhood curriculum. Available at: https://www.education.govt.nz/assets/Documents/Early-Childhood/ELS-Te-Whariki-Early-Childhood-Curriculum-ENG-Web.pdf (Accessed: January 21st 2024).</a:t>
            </a:r>
          </a:p>
          <a:p>
            <a:pPr>
              <a:lnSpc>
                <a:spcPct val="107000"/>
              </a:lnSpc>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Montessori in Real Life (2020)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How to build a </a:t>
            </a:r>
            <a:r>
              <a:rPr lang="en-GB" sz="1100" i="1" kern="100" dirty="0" err="1">
                <a:effectLst/>
                <a:latin typeface="Arial" panose="020B0604020202020204" pitchFamily="34" charset="0"/>
                <a:ea typeface="Calibri" panose="020F0502020204030204" pitchFamily="34" charset="0"/>
                <a:cs typeface="Times New Roman" panose="02020603050405020304" pitchFamily="18" charset="0"/>
              </a:rPr>
              <a:t>Pikler</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 triangle.</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[Image]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5"/>
              </a:rPr>
              <a:t>https://www.montessoriinreallife.com/home/2020/3/6/how-to-build-a-pikler</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January 21</a:t>
            </a:r>
            <a:r>
              <a:rPr lang="en-GB" sz="11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5604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2E6B82F-9318-C478-CA64-91499593D418}"/>
              </a:ext>
            </a:extLst>
          </p:cNvPr>
          <p:cNvSpPr>
            <a:spLocks noGrp="1"/>
          </p:cNvSpPr>
          <p:nvPr>
            <p:ph idx="1"/>
          </p:nvPr>
        </p:nvSpPr>
        <p:spPr>
          <a:xfrm>
            <a:off x="159488" y="170122"/>
            <a:ext cx="11876568" cy="6528390"/>
          </a:xfrm>
        </p:spPr>
        <p:txBody>
          <a:bodyPr>
            <a:normAutofit fontScale="62500" lnSpcReduction="20000"/>
          </a:bodyPr>
          <a:lstStyle/>
          <a:p>
            <a:pPr>
              <a:lnSpc>
                <a:spcPct val="107000"/>
              </a:lnSpc>
            </a:pPr>
            <a:r>
              <a:rPr lang="en-GB" sz="2000" kern="100" dirty="0" err="1">
                <a:effectLst/>
                <a:latin typeface="Arial" panose="020B0604020202020204" pitchFamily="34" charset="0"/>
                <a:ea typeface="Calibri" panose="020F0502020204030204" pitchFamily="34" charset="0"/>
                <a:cs typeface="Times New Roman" panose="02020603050405020304" pitchFamily="18" charset="0"/>
              </a:rPr>
              <a:t>Nappier</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Family Centre (No Date)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Early Brain Development. </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https://www.napierfamilycentre.org.nz/wp-content/uploads/2021/08/Resource-Sheet_Early-brain-development_FINAL_web.pdf</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(Accessed: January 14</a:t>
            </a:r>
            <a:r>
              <a:rPr lang="en-GB" sz="20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900" kern="100" dirty="0">
                <a:effectLst/>
                <a:latin typeface="Arial" panose="020B0604020202020204" pitchFamily="34" charset="0"/>
                <a:ea typeface="Calibri" panose="020F0502020204030204" pitchFamily="34" charset="0"/>
                <a:cs typeface="Times New Roman" panose="02020603050405020304" pitchFamily="18" charset="0"/>
              </a:rPr>
              <a:t>National Literacy Trust (2022) </a:t>
            </a:r>
            <a:r>
              <a:rPr lang="en-GB" sz="1900" i="1" kern="100" dirty="0">
                <a:effectLst/>
                <a:latin typeface="Arial" panose="020B0604020202020204" pitchFamily="34" charset="0"/>
                <a:ea typeface="Calibri" panose="020F0502020204030204" pitchFamily="34" charset="0"/>
                <a:cs typeface="Times New Roman" panose="02020603050405020304" pitchFamily="18" charset="0"/>
              </a:rPr>
              <a:t>The benefits of outdoor learning in the early years. </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9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https://literacytrust.org.uk/blog/the-benefits-of-outdoor-learning-in-the-early-years/</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(Accessed: January 21</a:t>
            </a:r>
            <a:r>
              <a:rPr lang="en-GB" sz="19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900" kern="100" dirty="0">
                <a:effectLst/>
                <a:latin typeface="Arial" panose="020B0604020202020204" pitchFamily="34" charset="0"/>
                <a:ea typeface="Calibri" panose="020F0502020204030204" pitchFamily="34" charset="0"/>
                <a:cs typeface="Times New Roman" panose="02020603050405020304" pitchFamily="18" charset="0"/>
              </a:rPr>
              <a:t>NSPCC Learning (2021) </a:t>
            </a:r>
            <a:r>
              <a:rPr lang="en-GB" sz="1900" i="1" kern="100" dirty="0">
                <a:effectLst/>
                <a:latin typeface="Arial" panose="020B0604020202020204" pitchFamily="34" charset="0"/>
                <a:ea typeface="Calibri" panose="020F0502020204030204" pitchFamily="34" charset="0"/>
                <a:cs typeface="Times New Roman" panose="02020603050405020304" pitchFamily="18" charset="0"/>
              </a:rPr>
              <a:t>Attachment and child development. </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9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https://learning.nspcc.org.uk/child-health-development/attachment-early-years</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(Accessed: 26</a:t>
            </a:r>
            <a:r>
              <a:rPr lang="en-GB" sz="19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January 2024).</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900" kern="100" dirty="0">
                <a:effectLst/>
                <a:latin typeface="Arial" panose="020B0604020202020204" pitchFamily="34" charset="0"/>
                <a:ea typeface="Calibri" panose="020F0502020204030204" pitchFamily="34" charset="0"/>
                <a:cs typeface="Times New Roman" panose="02020603050405020304" pitchFamily="18" charset="0"/>
              </a:rPr>
              <a:t>NSPCC (2023a) </a:t>
            </a:r>
            <a:r>
              <a:rPr lang="en-GB" sz="1900" i="1" kern="100" dirty="0">
                <a:effectLst/>
                <a:latin typeface="Arial" panose="020B0604020202020204" pitchFamily="34" charset="0"/>
                <a:ea typeface="Calibri" panose="020F0502020204030204" pitchFamily="34" charset="0"/>
                <a:cs typeface="Times New Roman" panose="02020603050405020304" pitchFamily="18" charset="0"/>
              </a:rPr>
              <a:t>Multi-agency working. </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9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https://learning.nspcc.org.uk/child-protection-system/multi-agency-working-child-protection</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(Accessed: 20</a:t>
            </a:r>
            <a:r>
              <a:rPr lang="en-GB" sz="19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January 2024).</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900" kern="100" dirty="0">
                <a:effectLst/>
                <a:latin typeface="Arial" panose="020B0604020202020204" pitchFamily="34" charset="0"/>
                <a:ea typeface="Calibri" panose="020F0502020204030204" pitchFamily="34" charset="0"/>
                <a:cs typeface="Times New Roman" panose="02020603050405020304" pitchFamily="18" charset="0"/>
              </a:rPr>
              <a:t>NSPCC (2023b) Multi-agency working. Available at: </a:t>
            </a:r>
            <a:r>
              <a:rPr lang="en-GB" sz="19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https://learning.nspcc.org.uk/child-protection-system/multi-agency-working-child-protection</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(Accessed: 20th January 2024).</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900" kern="100" dirty="0">
                <a:effectLst/>
                <a:latin typeface="Arial" panose="020B0604020202020204" pitchFamily="34" charset="0"/>
                <a:ea typeface="Calibri" panose="020F0502020204030204" pitchFamily="34" charset="0"/>
                <a:cs typeface="Times New Roman" panose="02020603050405020304" pitchFamily="18" charset="0"/>
              </a:rPr>
              <a:t>NHS Wales (No Date a) </a:t>
            </a:r>
            <a:r>
              <a:rPr lang="en-GB" sz="1900" i="1" kern="100" dirty="0">
                <a:effectLst/>
                <a:latin typeface="Arial" panose="020B0604020202020204" pitchFamily="34" charset="0"/>
                <a:ea typeface="Calibri" panose="020F0502020204030204" pitchFamily="34" charset="0"/>
                <a:cs typeface="Times New Roman" panose="02020603050405020304" pitchFamily="18" charset="0"/>
              </a:rPr>
              <a:t>The First 1000 Days programme: A Public Health Approach to Supporting Parents.</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9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https://phw.nhs.wales/topics/the-first-1000-days-programme/#:~:text=The%20First%201000%20Days%20is,improving%20outcomes%20and%20reducing%20inequalities</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(Accessed: January 14</a:t>
            </a:r>
            <a:r>
              <a:rPr lang="en-GB" sz="19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900" kern="100" dirty="0">
                <a:effectLst/>
                <a:latin typeface="Arial" panose="020B0604020202020204" pitchFamily="34" charset="0"/>
                <a:ea typeface="Calibri" panose="020F0502020204030204" pitchFamily="34" charset="0"/>
                <a:cs typeface="Times New Roman" panose="02020603050405020304" pitchFamily="18" charset="0"/>
              </a:rPr>
              <a:t>NHS Wales (2023b) </a:t>
            </a:r>
            <a:r>
              <a:rPr lang="en-GB" sz="1900" i="1" kern="100" dirty="0">
                <a:effectLst/>
                <a:latin typeface="Arial" panose="020B0604020202020204" pitchFamily="34" charset="0"/>
                <a:ea typeface="Calibri" panose="020F0502020204030204" pitchFamily="34" charset="0"/>
                <a:cs typeface="Times New Roman" panose="02020603050405020304" pitchFamily="18" charset="0"/>
              </a:rPr>
              <a:t>First 1,000 Days: A Public Health Approach to Supporting Parents.</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9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https://phw.nhs.wales/news/adopting-a-public-health-approach-to-supporting-parents-can-help-give-children-best-start-in-life/a-public-health-approach-to-supporting-parents/</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(Accessed: January 16</a:t>
            </a:r>
            <a:r>
              <a:rPr lang="en-GB" sz="19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900" kern="100" dirty="0">
                <a:effectLst/>
                <a:latin typeface="Arial" panose="020B0604020202020204" pitchFamily="34" charset="0"/>
                <a:ea typeface="Calibri" panose="020F0502020204030204" pitchFamily="34" charset="0"/>
                <a:cs typeface="Times New Roman" panose="02020603050405020304" pitchFamily="18" charset="0"/>
              </a:rPr>
              <a:t>Nursery World (2020) </a:t>
            </a:r>
            <a:r>
              <a:rPr lang="en-GB" sz="1900" i="1" kern="100" dirty="0">
                <a:effectLst/>
                <a:latin typeface="Arial" panose="020B0604020202020204" pitchFamily="34" charset="0"/>
                <a:ea typeface="Calibri" panose="020F0502020204030204" pitchFamily="34" charset="0"/>
                <a:cs typeface="Times New Roman" panose="02020603050405020304" pitchFamily="18" charset="0"/>
              </a:rPr>
              <a:t>EYFS Activities: We’ve explored…loose parts. </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[Image] Available at: </a:t>
            </a:r>
            <a:r>
              <a:rPr lang="en-GB" sz="19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https://www.nurseryworld.co.uk/features/article/eyfs-activities-we-ve-explored-loose-parts</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(Accessed: January 21</a:t>
            </a:r>
            <a:r>
              <a:rPr lang="en-GB" sz="19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900" kern="100" dirty="0">
                <a:effectLst/>
                <a:latin typeface="Arial" panose="020B0604020202020204" pitchFamily="34" charset="0"/>
                <a:ea typeface="Calibri" panose="020F0502020204030204" pitchFamily="34" charset="0"/>
                <a:cs typeface="Times New Roman" panose="02020603050405020304" pitchFamily="18" charset="0"/>
              </a:rPr>
              <a:t>Pampers (2021) </a:t>
            </a:r>
            <a:r>
              <a:rPr lang="en-GB" sz="1900" i="1" kern="100" dirty="0">
                <a:effectLst/>
                <a:latin typeface="Arial" panose="020B0604020202020204" pitchFamily="34" charset="0"/>
                <a:ea typeface="Calibri" panose="020F0502020204030204" pitchFamily="34" charset="0"/>
                <a:cs typeface="Times New Roman" panose="02020603050405020304" pitchFamily="18" charset="0"/>
              </a:rPr>
              <a:t>Fine Motor Skills in Babies and Toddlers. </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[Image] Available at: </a:t>
            </a:r>
            <a:r>
              <a:rPr lang="en-GB" sz="19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https://www.pampers.co.uk/toddler/development/article/baby-fine-motor-skills</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(Accessed: January 21</a:t>
            </a:r>
            <a:r>
              <a:rPr lang="en-GB" sz="19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2024).</a:t>
            </a:r>
            <a:r>
              <a:rPr lang="en-GB" sz="1900" i="1"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900" kern="100" dirty="0">
                <a:effectLst/>
                <a:latin typeface="Arial" panose="020B0604020202020204" pitchFamily="34" charset="0"/>
                <a:ea typeface="Calibri" panose="020F0502020204030204" pitchFamily="34" charset="0"/>
                <a:cs typeface="Times New Roman" panose="02020603050405020304" pitchFamily="18" charset="0"/>
              </a:rPr>
              <a:t>Perspectives in infant mental health (2010) </a:t>
            </a:r>
            <a:r>
              <a:rPr lang="en-GB" sz="1900" i="1" kern="100" dirty="0">
                <a:effectLst/>
                <a:latin typeface="Arial" panose="020B0604020202020204" pitchFamily="34" charset="0"/>
                <a:ea typeface="Calibri" panose="020F0502020204030204" pitchFamily="34" charset="0"/>
                <a:cs typeface="Times New Roman" panose="02020603050405020304" pitchFamily="18" charset="0"/>
              </a:rPr>
              <a:t>Introducing the </a:t>
            </a:r>
            <a:r>
              <a:rPr lang="en-GB" sz="1900" i="1" kern="100" dirty="0" err="1">
                <a:effectLst/>
                <a:latin typeface="Arial" panose="020B0604020202020204" pitchFamily="34" charset="0"/>
                <a:ea typeface="Calibri" panose="020F0502020204030204" pitchFamily="34" charset="0"/>
                <a:cs typeface="Times New Roman" panose="02020603050405020304" pitchFamily="18" charset="0"/>
              </a:rPr>
              <a:t>piklerian</a:t>
            </a:r>
            <a:r>
              <a:rPr lang="en-GB" sz="1900" i="1" kern="100" dirty="0">
                <a:effectLst/>
                <a:latin typeface="Arial" panose="020B0604020202020204" pitchFamily="34" charset="0"/>
                <a:ea typeface="Calibri" panose="020F0502020204030204" pitchFamily="34" charset="0"/>
                <a:cs typeface="Times New Roman" panose="02020603050405020304" pitchFamily="18" charset="0"/>
              </a:rPr>
              <a:t> developmental approach: History and principles. </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[Image]</a:t>
            </a:r>
            <a:r>
              <a:rPr lang="en-GB" sz="1900" i="1"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9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a:rPr>
              <a:t>https://perspectives.waimh.org/2010/12/15/introducing-piklerian-developmental-approach-history-principles/</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(Accessed: January 21</a:t>
            </a:r>
            <a:r>
              <a:rPr lang="en-GB" sz="19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900" kern="100" dirty="0">
                <a:effectLst/>
                <a:latin typeface="Arial" panose="020B0604020202020204" pitchFamily="34" charset="0"/>
                <a:ea typeface="Calibri" panose="020F0502020204030204" pitchFamily="34" charset="0"/>
                <a:cs typeface="Times New Roman" panose="02020603050405020304" pitchFamily="18" charset="0"/>
              </a:rPr>
              <a:t>Pregnancy Birth and Baby (No Date) </a:t>
            </a:r>
            <a:r>
              <a:rPr lang="en-GB" sz="1900" i="1" kern="100" dirty="0">
                <a:effectLst/>
                <a:latin typeface="Arial" panose="020B0604020202020204" pitchFamily="34" charset="0"/>
                <a:ea typeface="Calibri" panose="020F0502020204030204" pitchFamily="34" charset="0"/>
                <a:cs typeface="Times New Roman" panose="02020603050405020304" pitchFamily="18" charset="0"/>
              </a:rPr>
              <a:t>The First 1,000 days. </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9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1"/>
              </a:rPr>
              <a:t>https://www.pregnancybirthbaby.org.au/the-first-1000-days#:~:text=Being%20hungry%20or%20exposed%20to,health%20in%20later%20life%20too</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(Accessed: January 21</a:t>
            </a:r>
            <a:r>
              <a:rPr lang="en-GB" sz="19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900" kern="100" dirty="0">
                <a:effectLst/>
                <a:latin typeface="Arial" panose="020B0604020202020204" pitchFamily="34" charset="0"/>
                <a:ea typeface="Calibri" panose="020F0502020204030204" pitchFamily="34" charset="0"/>
                <a:cs typeface="Times New Roman" panose="02020603050405020304" pitchFamily="18" charset="0"/>
              </a:rPr>
              <a:t>Resources for Infant </a:t>
            </a:r>
            <a:r>
              <a:rPr lang="en-GB" sz="1900" kern="100" dirty="0" err="1">
                <a:effectLst/>
                <a:latin typeface="Arial" panose="020B0604020202020204" pitchFamily="34" charset="0"/>
                <a:ea typeface="Calibri" panose="020F0502020204030204" pitchFamily="34" charset="0"/>
                <a:cs typeface="Times New Roman" panose="02020603050405020304" pitchFamily="18" charset="0"/>
              </a:rPr>
              <a:t>Educarers</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(2023) </a:t>
            </a:r>
            <a:r>
              <a:rPr lang="en-GB" sz="1900" i="1" kern="100" dirty="0" err="1">
                <a:effectLst/>
                <a:latin typeface="Arial" panose="020B0604020202020204" pitchFamily="34" charset="0"/>
                <a:ea typeface="Calibri" panose="020F0502020204030204" pitchFamily="34" charset="0"/>
                <a:cs typeface="Times New Roman" panose="02020603050405020304" pitchFamily="18" charset="0"/>
              </a:rPr>
              <a:t>Educaring</a:t>
            </a:r>
            <a:r>
              <a:rPr lang="en-GB" sz="1900" i="1" kern="100" dirty="0">
                <a:effectLst/>
                <a:latin typeface="Arial" panose="020B0604020202020204" pitchFamily="34" charset="0"/>
                <a:ea typeface="Calibri" panose="020F0502020204030204" pitchFamily="34" charset="0"/>
                <a:cs typeface="Times New Roman" panose="02020603050405020304" pitchFamily="18" charset="0"/>
              </a:rPr>
              <a:t> and Attachment Theory. </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9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2"/>
              </a:rPr>
              <a:t>https://rie.org/rie-and-attachment-theory/</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(Accessed: January 17</a:t>
            </a:r>
            <a:r>
              <a:rPr lang="en-GB" sz="19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900" kern="100" dirty="0">
                <a:effectLst/>
                <a:latin typeface="Arial" panose="020B0604020202020204" pitchFamily="34" charset="0"/>
                <a:ea typeface="Calibri" panose="020F0502020204030204" pitchFamily="34" charset="0"/>
                <a:cs typeface="Times New Roman" panose="02020603050405020304" pitchFamily="18" charset="0"/>
              </a:rPr>
              <a:t>Save The Children (2016b) </a:t>
            </a:r>
            <a:r>
              <a:rPr lang="en-GB" sz="1900" i="1" kern="100" dirty="0">
                <a:effectLst/>
                <a:latin typeface="Arial" panose="020B0604020202020204" pitchFamily="34" charset="0"/>
                <a:ea typeface="Calibri" panose="020F0502020204030204" pitchFamily="34" charset="0"/>
                <a:cs typeface="Times New Roman" panose="02020603050405020304" pitchFamily="18" charset="0"/>
              </a:rPr>
              <a:t>Lighting up young brains: How parents, carers and nurseries support children’s brain development in the first five years. </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9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3"/>
              </a:rPr>
              <a:t>https://www.savethechildren.org.uk/content/dam/global/reports/education-and-child-protection/lighting-up-young-brains.pdf</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(Accessed: January 17</a:t>
            </a:r>
            <a:r>
              <a:rPr lang="en-GB" sz="19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1900" kern="100" dirty="0">
                <a:effectLst/>
                <a:latin typeface="Arial" panose="020B0604020202020204" pitchFamily="34" charset="0"/>
                <a:ea typeface="Calibri" panose="020F0502020204030204" pitchFamily="34" charset="0"/>
                <a:cs typeface="Times New Roman" panose="02020603050405020304" pitchFamily="18" charset="0"/>
              </a:rPr>
              <a:t>Save The Children (No Date b) </a:t>
            </a:r>
            <a:r>
              <a:rPr lang="en-GB" sz="1900" i="1" kern="100" dirty="0">
                <a:effectLst/>
                <a:latin typeface="Arial" panose="020B0604020202020204" pitchFamily="34" charset="0"/>
                <a:ea typeface="Calibri" panose="020F0502020204030204" pitchFamily="34" charset="0"/>
                <a:cs typeface="Times New Roman" panose="02020603050405020304" pitchFamily="18" charset="0"/>
              </a:rPr>
              <a:t>A summary of the United Nations convention on the rights of the child. </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9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4"/>
              </a:rPr>
              <a:t>https://www.savethechildren.org.uk/content/dam/gb/reports/humanitarian/uncrc19-summary2.pdf</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(Accessed: January 17</a:t>
            </a:r>
            <a:r>
              <a:rPr lang="en-GB" sz="19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9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977852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88F9E3-440E-C76A-134D-379E66FD29D6}"/>
              </a:ext>
            </a:extLst>
          </p:cNvPr>
          <p:cNvSpPr>
            <a:spLocks noGrp="1"/>
          </p:cNvSpPr>
          <p:nvPr>
            <p:ph idx="1"/>
          </p:nvPr>
        </p:nvSpPr>
        <p:spPr>
          <a:xfrm>
            <a:off x="180750" y="138222"/>
            <a:ext cx="12011250" cy="6655980"/>
          </a:xfrm>
        </p:spPr>
        <p:txBody>
          <a:bodyPr>
            <a:normAutofit fontScale="55000" lnSpcReduction="20000"/>
          </a:bodyPr>
          <a:lstStyle/>
          <a:p>
            <a:pPr>
              <a:lnSpc>
                <a:spcPct val="107000"/>
              </a:lnSpc>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Simply Psychology (2024) [Images]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Bronfenbrenner’s Ecological Systems Theory. </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https://www.simplypsychology.org/bronfenbrenner.html</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(Accessed: January 19</a:t>
            </a:r>
            <a:r>
              <a:rPr lang="en-GB" sz="20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2024).</a:t>
            </a:r>
          </a:p>
          <a:p>
            <a:pPr>
              <a:lnSpc>
                <a:spcPct val="107000"/>
              </a:lnSpc>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Social Mobility Commission (2020)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The stability of the early years workforce in England: An examination of national, regional and organisational barriers. </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https://assets.publishing.service.gov.uk/media/5f298b478fa8f57ac683d87d/The_stability_of_the_early_years_workforce_in_England.pdf</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(Accessed: January 21</a:t>
            </a:r>
            <a:r>
              <a:rPr lang="en-GB" sz="20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Social Finance (2023)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Overcoming behavioural and cultural barriers to multi-agency information sharing in children’s social care. </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https://www.socialfinance.org.uk/assets/documents/Multi-agency-information-sharing.pdf</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(Accessed: January 21</a:t>
            </a:r>
            <a:r>
              <a:rPr lang="en-GB" sz="2000" kern="1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Sprouts (2018)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The Attachment Theory: How Childhood Affects Life. </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[Video] Available at: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https://www.youtube.com/watch?v=WjOowWxOXCg</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(Accessed: January 17</a:t>
            </a:r>
            <a:r>
              <a:rPr lang="en-GB" sz="20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Schön, D. (2016)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The reflective practitioner: How professionals think in action</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England: Routledge</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The Bless a Child Foundation (2024)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Nutrition During the First 1,000 Days. </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https://blessachildfoundation.org/learn/cancer-nutrition/nutrition-during-first-1000-days/</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(Accessed: January 15</a:t>
            </a:r>
            <a:r>
              <a:rPr lang="en-GB" sz="20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The British Psychological Society (2020)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Foundations for the best start in life – How a psychological approach to policy can help tackle poverty. </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https://www.infocop.es/pdf/bpspobreza.pdf</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(Accessed: January 20</a:t>
            </a:r>
            <a:r>
              <a:rPr lang="en-GB" sz="20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The Gardens Daycare &amp; Nursery School (2022) [Image] Available at: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https://www.gardenschildcare.co.uk/</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(Accessed: January 20</a:t>
            </a:r>
            <a:r>
              <a:rPr lang="en-GB" sz="20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The Psychology Notes HQ (2021)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What is Bronfenbrenner’s Ecological Systems Theory?. </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https://www.psychologynoteshq.com/bronfenbrenner-ecological-theory/</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(Accessed: January 20</a:t>
            </a:r>
            <a:r>
              <a:rPr lang="en-GB" sz="20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The Old Station Nursery (No Date)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Day Nursery in Stowmarket Nursery</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[Image] Available at: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a:rPr>
              <a:t>https://www.theoldstationnursery.co.uk/nurseries/sunhill-stowmarket-nursery/</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(Accessed: 20</a:t>
            </a:r>
            <a:r>
              <a:rPr lang="en-GB" sz="20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January 2024).</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Training Express (2024)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What is multi-agency working in safeguarding. </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1"/>
              </a:rPr>
              <a:t>https://trainingexpress.org.uk/what-is-multi-agency-working-in-safeguarding/</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(Accessed: January 20</a:t>
            </a:r>
            <a:r>
              <a:rPr lang="en-GB" sz="20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Welsh Government (2017)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Transition Guidance. Flying start-Annex. </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2"/>
              </a:rPr>
              <a:t>https://www.gov.wales/sites/default/files/publications/2019-07/flying-start-transition-guidance-for-professionals.pdf</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(Accessed: 19</a:t>
            </a:r>
            <a:r>
              <a:rPr lang="en-GB" sz="20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November 2023).</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UK Government (2021a)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Guidance Early Years high impact area 1: Supporting the transition to parenthood. </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Available at :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3"/>
              </a:rPr>
              <a:t>https://www.gov.uk/government/publications/commissioning-of-public-health-services-for-children/early-years-high-impact-area-1-supporting-the-transition-to-parenthood</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(Accessed: 17</a:t>
            </a:r>
            <a:r>
              <a:rPr lang="en-GB" sz="20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of January 2024).</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UK Government (No Date b)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Working in partnerships with parents and carers. </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4"/>
              </a:rPr>
              <a:t>https://help-for-early-years-providers.education.gov.uk/get-help-to-improve-your-practice/working-in-partnership-with-parents-and-carers#:~:text=It%27s%20about%20working%20together%20to,best%20to%20support%20their%20learning</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(Accessed: 17</a:t>
            </a:r>
            <a:r>
              <a:rPr lang="en-GB" sz="20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January 2024).</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UNICEF India (2017a)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Why are the first 1,000 days of your baby’s life very important? </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[Video]</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 </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5"/>
              </a:rPr>
              <a:t>https://www.youtube.com/watch?v=yjgn2ZAepEo</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(Accessed: January 16</a:t>
            </a:r>
            <a:r>
              <a:rPr lang="en-GB" sz="20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UNICEF (2018b)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Learning through play: </a:t>
            </a:r>
            <a:r>
              <a:rPr lang="en-GB" sz="2000" i="1" kern="100" dirty="0" err="1">
                <a:effectLst/>
                <a:latin typeface="Arial" panose="020B0604020202020204" pitchFamily="34" charset="0"/>
                <a:ea typeface="Calibri" panose="020F0502020204030204" pitchFamily="34" charset="0"/>
                <a:cs typeface="Times New Roman" panose="02020603050405020304" pitchFamily="18" charset="0"/>
              </a:rPr>
              <a:t>Strenthening</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 learning through play in early childhood education programmes. </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6"/>
              </a:rPr>
              <a:t>https://www.unicef.org/sites/default/files/2018-12/UNICEF-Lego-Foundation-Learning-through-Play.pdf</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(Accessed: January 19</a:t>
            </a:r>
            <a:r>
              <a:rPr lang="en-GB" sz="20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1,000 Days (2018)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Why 1,000 Days.</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7"/>
              </a:rPr>
              <a:t>https://thousanddays.org/why-1000-days/</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(Accessed: January 14</a:t>
            </a:r>
            <a:r>
              <a:rPr lang="en-GB" sz="20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2024).</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33645606"/>
      </p:ext>
    </p:extLst>
  </p:cSld>
  <p:clrMapOvr>
    <a:masterClrMapping/>
  </p:clrMapOvr>
</p:sld>
</file>

<file path=ppt/theme/theme1.xml><?xml version="1.0" encoding="utf-8"?>
<a:theme xmlns:a="http://schemas.openxmlformats.org/drawingml/2006/main" name="SwellVTI">
  <a:themeElements>
    <a:clrScheme name="AnalogousFromDarkSeedLeftStep">
      <a:dk1>
        <a:srgbClr val="000000"/>
      </a:dk1>
      <a:lt1>
        <a:srgbClr val="FFFFFF"/>
      </a:lt1>
      <a:dk2>
        <a:srgbClr val="1C2432"/>
      </a:dk2>
      <a:lt2>
        <a:srgbClr val="F2F3F0"/>
      </a:lt2>
      <a:accent1>
        <a:srgbClr val="844BC5"/>
      </a:accent1>
      <a:accent2>
        <a:srgbClr val="4842B7"/>
      </a:accent2>
      <a:accent3>
        <a:srgbClr val="4B78C5"/>
      </a:accent3>
      <a:accent4>
        <a:srgbClr val="3999B3"/>
      </a:accent4>
      <a:accent5>
        <a:srgbClr val="49C0A8"/>
      </a:accent5>
      <a:accent6>
        <a:srgbClr val="39B368"/>
      </a:accent6>
      <a:hlink>
        <a:srgbClr val="339A97"/>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ellVTI" id="{8361A04D-931A-43DC-973B-1B0B1DD5DECC}" vid="{6DDB23E8-D18E-4BDA-98D6-324466149EBD}"/>
    </a:ext>
  </a:extLst>
</a:theme>
</file>

<file path=docProps/app.xml><?xml version="1.0" encoding="utf-8"?>
<Properties xmlns="http://schemas.openxmlformats.org/officeDocument/2006/extended-properties" xmlns:vt="http://schemas.openxmlformats.org/officeDocument/2006/docPropsVTypes">
  <TotalTime>4714</TotalTime>
  <Words>6647</Words>
  <Application>Microsoft Office PowerPoint</Application>
  <PresentationFormat>Widescreen</PresentationFormat>
  <Paragraphs>152</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Neue Haas Grotesk Text Pro</vt:lpstr>
      <vt:lpstr>Source Sans Pro</vt:lpstr>
      <vt:lpstr>SwellVTI</vt:lpstr>
      <vt:lpstr>Ellin Iles  2307139</vt:lpstr>
      <vt:lpstr>Introduction</vt:lpstr>
      <vt:lpstr>PowerPoint Presentation</vt:lpstr>
      <vt:lpstr>PowerPoint Presentation</vt:lpstr>
      <vt:lpstr>PowerPoint Presentation</vt:lpstr>
      <vt:lpstr>Caregiving  </vt:lpstr>
      <vt:lpstr>PowerPoint Presentation</vt:lpstr>
      <vt:lpstr>Professional Partnerships   </vt:lpstr>
      <vt:lpstr>PowerPoint Presentation</vt:lpstr>
      <vt:lpstr>PowerPoint Presentation</vt:lpstr>
      <vt:lpstr>PowerPoint Presentation</vt:lpstr>
      <vt:lpstr>PowerPoint Presentation</vt:lpstr>
      <vt:lpstr>Challenges </vt:lpstr>
      <vt:lpstr>Activities</vt:lpstr>
      <vt:lpstr>PowerPoint Presentation</vt:lpstr>
      <vt:lpstr>PowerPoint Presentation</vt:lpstr>
      <vt:lpstr>Refrences</vt:lpstr>
      <vt:lpstr>PowerPoint Presentation</vt:lpstr>
      <vt:lpstr>PowerPoint Presentation</vt:lpstr>
      <vt:lpstr>PowerPoint Presentation</vt:lpstr>
    </vt:vector>
  </TitlesOfParts>
  <Company>Caerphilly CBC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Ellin Iles  2307139</dc:title>
  <dc:creator>Iles, Ellin</dc:creator>
  <cp:lastModifiedBy>Iles, Ellin</cp:lastModifiedBy>
  <cp:revision>75</cp:revision>
  <dcterms:created xsi:type="dcterms:W3CDTF">2024-01-16T21:31:12Z</dcterms:created>
  <dcterms:modified xsi:type="dcterms:W3CDTF">2024-01-21T23:21:36Z</dcterms:modified>
</cp:coreProperties>
</file>