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7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7" r:id="rId11"/>
    <p:sldId id="268" r:id="rId12"/>
    <p:sldId id="269" r:id="rId13"/>
    <p:sldId id="270" r:id="rId14"/>
    <p:sldId id="263" r:id="rId15"/>
    <p:sldId id="266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344" autoAdjust="0"/>
    <p:restoredTop sz="93595" autoAdjust="0"/>
  </p:normalViewPr>
  <p:slideViewPr>
    <p:cSldViewPr snapToGrid="0">
      <p:cViewPr varScale="1">
        <p:scale>
          <a:sx n="65" d="100"/>
          <a:sy n="65" d="100"/>
        </p:scale>
        <p:origin x="100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477A555-C3F2-44E2-8AB6-C20027149B3C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FD5CEC-292A-4D6B-8966-A30AD9041D46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32320740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br>
              <a:rPr lang="en-US" dirty="0"/>
            </a:b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FD5CEC-292A-4D6B-8966-A30AD9041D46}" type="slidenum">
              <a:rPr lang="en-IN" smtClean="0"/>
              <a:t>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590156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FD5CEC-292A-4D6B-8966-A30AD9041D46}" type="slidenum">
              <a:rPr lang="en-IN" smtClean="0"/>
              <a:t>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0670509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FD5CEC-292A-4D6B-8966-A30AD9041D46}" type="slidenum">
              <a:rPr lang="en-IN" smtClean="0"/>
              <a:t>4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21588159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FD5CEC-292A-4D6B-8966-A30AD9041D46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1527319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FD5CEC-292A-4D6B-8966-A30AD9041D46}" type="slidenum">
              <a:rPr lang="en-IN" smtClean="0"/>
              <a:t>6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49966181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0"/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AFD5CEC-292A-4D6B-8966-A30AD9041D46}" type="slidenum">
              <a:rPr lang="en-IN" smtClean="0"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811538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FD5CEC-292A-4D6B-8966-A30AD9041D46}" type="slidenum">
              <a:rPr lang="en-IN" smtClean="0"/>
              <a:t>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9101946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FD5CEC-292A-4D6B-8966-A30AD9041D46}" type="slidenum">
              <a:rPr lang="en-IN" smtClean="0"/>
              <a:t>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3105880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FD5CEC-292A-4D6B-8966-A30AD9041D46}" type="slidenum">
              <a:rPr lang="en-IN" smtClean="0"/>
              <a:t>10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43241252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FD5CEC-292A-4D6B-8966-A30AD9041D46}" type="slidenum">
              <a:rPr lang="en-IN" smtClean="0"/>
              <a:t>11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4970036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FD5CEC-292A-4D6B-8966-A30AD9041D46}" type="slidenum">
              <a:rPr lang="en-IN" smtClean="0"/>
              <a:t>12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76976864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FD5CEC-292A-4D6B-8966-A30AD9041D46}" type="slidenum">
              <a:rPr lang="en-IN" smtClean="0"/>
              <a:t>13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1760994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E17B-98E5-4040-8CDC-B0BB11AE9F15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49D2B-1B0A-4D96-BFAF-0F8695D6706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885896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>
            <a:lvl1pPr>
              <a:buClr>
                <a:schemeClr val="accent1">
                  <a:lumMod val="75000"/>
                </a:schemeClr>
              </a:buClr>
              <a:defRPr/>
            </a:lvl1pPr>
            <a:lvl2pPr>
              <a:buClr>
                <a:schemeClr val="accent1">
                  <a:lumMod val="75000"/>
                </a:schemeClr>
              </a:buClr>
              <a:defRPr/>
            </a:lvl2pPr>
            <a:lvl3pPr>
              <a:buClr>
                <a:schemeClr val="accent1">
                  <a:lumMod val="75000"/>
                </a:schemeClr>
              </a:buClr>
              <a:defRPr/>
            </a:lvl3pPr>
            <a:lvl4pPr>
              <a:buClr>
                <a:schemeClr val="accent1">
                  <a:lumMod val="75000"/>
                </a:schemeClr>
              </a:buClr>
              <a:defRPr/>
            </a:lvl4pPr>
            <a:lvl5pPr>
              <a:buClr>
                <a:schemeClr val="accent1">
                  <a:lumMod val="75000"/>
                </a:schemeClr>
              </a:buCl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E17B-98E5-4040-8CDC-B0BB11AE9F15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26F49D2B-1B0A-4D96-BFAF-0F8695D6706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3661654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E17B-98E5-4040-8CDC-B0BB11AE9F15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49D2B-1B0A-4D96-BFAF-0F8695D6706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604839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buClr>
                <a:schemeClr val="accent1">
                  <a:lumMod val="75000"/>
                </a:schemeClr>
              </a:buClr>
              <a:defRPr sz="1800"/>
            </a:lvl1pPr>
            <a:lvl2pPr>
              <a:buClr>
                <a:schemeClr val="accent1">
                  <a:lumMod val="75000"/>
                </a:schemeClr>
              </a:buClr>
              <a:defRPr sz="1600"/>
            </a:lvl2pPr>
            <a:lvl3pPr>
              <a:buClr>
                <a:schemeClr val="accent1">
                  <a:lumMod val="75000"/>
                </a:schemeClr>
              </a:buClr>
              <a:defRPr sz="1400"/>
            </a:lvl3pPr>
            <a:lvl4pPr>
              <a:buClr>
                <a:schemeClr val="accent1">
                  <a:lumMod val="75000"/>
                </a:schemeClr>
              </a:buClr>
              <a:defRPr sz="1200"/>
            </a:lvl4pPr>
            <a:lvl5pPr>
              <a:buClr>
                <a:schemeClr val="accent1">
                  <a:lumMod val="75000"/>
                </a:schemeClr>
              </a:buCl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buClr>
                <a:schemeClr val="accent1">
                  <a:lumMod val="75000"/>
                </a:schemeClr>
              </a:buClr>
              <a:defRPr sz="1800"/>
            </a:lvl1pPr>
            <a:lvl2pPr>
              <a:buClr>
                <a:schemeClr val="accent1">
                  <a:lumMod val="75000"/>
                </a:schemeClr>
              </a:buClr>
              <a:defRPr sz="1600"/>
            </a:lvl2pPr>
            <a:lvl3pPr>
              <a:buClr>
                <a:schemeClr val="accent1">
                  <a:lumMod val="75000"/>
                </a:schemeClr>
              </a:buClr>
              <a:defRPr sz="1400"/>
            </a:lvl3pPr>
            <a:lvl4pPr>
              <a:buClr>
                <a:schemeClr val="accent1">
                  <a:lumMod val="75000"/>
                </a:schemeClr>
              </a:buClr>
              <a:defRPr sz="1200"/>
            </a:lvl4pPr>
            <a:lvl5pPr>
              <a:buClr>
                <a:schemeClr val="accent1">
                  <a:lumMod val="75000"/>
                </a:schemeClr>
              </a:buCl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E17B-98E5-4040-8CDC-B0BB11AE9F15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49D2B-1B0A-4D96-BFAF-0F8695D6706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9526568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buClr>
                <a:schemeClr val="accent1">
                  <a:lumMod val="75000"/>
                </a:schemeClr>
              </a:buClr>
              <a:defRPr sz="1800"/>
            </a:lvl1pPr>
            <a:lvl2pPr>
              <a:buClr>
                <a:schemeClr val="accent1">
                  <a:lumMod val="75000"/>
                </a:schemeClr>
              </a:buClr>
              <a:defRPr sz="1600"/>
            </a:lvl2pPr>
            <a:lvl3pPr>
              <a:buClr>
                <a:schemeClr val="accent1">
                  <a:lumMod val="75000"/>
                </a:schemeClr>
              </a:buClr>
              <a:defRPr sz="1400"/>
            </a:lvl3pPr>
            <a:lvl4pPr>
              <a:buClr>
                <a:schemeClr val="accent1">
                  <a:lumMod val="75000"/>
                </a:schemeClr>
              </a:buClr>
              <a:defRPr sz="1200"/>
            </a:lvl4pPr>
            <a:lvl5pPr>
              <a:buClr>
                <a:schemeClr val="accent1">
                  <a:lumMod val="75000"/>
                </a:schemeClr>
              </a:buCl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buClr>
                <a:schemeClr val="accent1">
                  <a:lumMod val="75000"/>
                </a:schemeClr>
              </a:buClr>
              <a:defRPr sz="1800"/>
            </a:lvl1pPr>
            <a:lvl2pPr>
              <a:buClr>
                <a:schemeClr val="accent1">
                  <a:lumMod val="75000"/>
                </a:schemeClr>
              </a:buClr>
              <a:defRPr sz="1600"/>
            </a:lvl2pPr>
            <a:lvl3pPr>
              <a:buClr>
                <a:schemeClr val="accent1">
                  <a:lumMod val="75000"/>
                </a:schemeClr>
              </a:buClr>
              <a:defRPr sz="1400"/>
            </a:lvl3pPr>
            <a:lvl4pPr>
              <a:buClr>
                <a:schemeClr val="accent1">
                  <a:lumMod val="75000"/>
                </a:schemeClr>
              </a:buClr>
              <a:defRPr sz="1200"/>
            </a:lvl4pPr>
            <a:lvl5pPr>
              <a:buClr>
                <a:schemeClr val="accent1">
                  <a:lumMod val="75000"/>
                </a:schemeClr>
              </a:buCl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E17B-98E5-4040-8CDC-B0BB11AE9F15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49D2B-1B0A-4D96-BFAF-0F8695D6706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8641651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E17B-98E5-4040-8CDC-B0BB11AE9F15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49D2B-1B0A-4D96-BFAF-0F8695D6706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6153446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E17B-98E5-4040-8CDC-B0BB11AE9F15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49D2B-1B0A-4D96-BFAF-0F8695D6706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889473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E17B-98E5-4040-8CDC-B0BB11AE9F15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49D2B-1B0A-4D96-BFAF-0F8695D6706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2416050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E17B-98E5-4040-8CDC-B0BB11AE9F15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49D2B-1B0A-4D96-BFAF-0F8695D6706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1978395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E17B-98E5-4040-8CDC-B0BB11AE9F15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49D2B-1B0A-4D96-BFAF-0F8695D6706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400050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E17B-98E5-4040-8CDC-B0BB11AE9F15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49D2B-1B0A-4D96-BFAF-0F8695D6706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00969145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E17B-98E5-4040-8CDC-B0BB11AE9F15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49D2B-1B0A-4D96-BFAF-0F8695D6706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2491688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E17B-98E5-4040-8CDC-B0BB11AE9F15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49D2B-1B0A-4D96-BFAF-0F8695D6706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97646485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E17B-98E5-4040-8CDC-B0BB11AE9F15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49D2B-1B0A-4D96-BFAF-0F8695D6706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405010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E17B-98E5-4040-8CDC-B0BB11AE9F15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49D2B-1B0A-4D96-BFAF-0F8695D6706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5692855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E17B-98E5-4040-8CDC-B0BB11AE9F15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49D2B-1B0A-4D96-BFAF-0F8695D6706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7220795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F1E17B-98E5-4040-8CDC-B0BB11AE9F15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6F49D2B-1B0A-4D96-BFAF-0F8695D6706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03368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IN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1AF1E17B-98E5-4040-8CDC-B0BB11AE9F15}" type="datetimeFigureOut">
              <a:rPr lang="en-IN" smtClean="0"/>
              <a:t>23-03-2026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26F49D2B-1B0A-4D96-BFAF-0F8695D67062}" type="slidenum">
              <a:rPr lang="en-IN" smtClean="0"/>
              <a:t>‹#›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7445029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07/s11123-024-00731-5" TargetMode="External"/><Relationship Id="rId2" Type="http://schemas.openxmlformats.org/officeDocument/2006/relationships/hyperlink" Target="https://uk.sagepub.com/en-gb/journals-permission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theguardian.com/uk-news/article/2024/sep/08/a-superbug-doctor-shortages-and-a-neonatal-unit-out-of-its-depth-failures-at-lucy-letby-hospital-revealed" TargetMode="External"/><Relationship Id="rId4" Type="http://schemas.openxmlformats.org/officeDocument/2006/relationships/hyperlink" Target="https://doi.org/10.1016/j.trip.2023.100814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F3EF07-2D9B-589D-22DB-E687C3D8DB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928401" y="1584894"/>
            <a:ext cx="8574622" cy="3403071"/>
          </a:xfrm>
        </p:spPr>
        <p:txBody>
          <a:bodyPr>
            <a:normAutofit fontScale="90000"/>
          </a:bodyPr>
          <a:lstStyle/>
          <a:p>
            <a:pPr algn="ctr"/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MSc Public Health and Social Care in Practice</a:t>
            </a:r>
            <a:b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Quality Assurance and Service Improvements (LCHS7006)</a:t>
            </a:r>
            <a:b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2800" dirty="0"/>
              <a:t>A Systems-Based Analysis of Quality Assurance Failure in the Lucy Letby Case at Countess of Chester Hospital</a:t>
            </a:r>
            <a:b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Ronak Yusuf Sheikh </a:t>
            </a:r>
            <a:b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ID: 2436884</a:t>
            </a:r>
            <a:b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 name- Arif Ahmed</a:t>
            </a:r>
            <a:b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GB" sz="2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Submission Date: 24 March 2026</a:t>
            </a:r>
            <a:br>
              <a:rPr lang="en-GB" sz="2800" b="1" dirty="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IN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image1.png">
            <a:extLst>
              <a:ext uri="{FF2B5EF4-FFF2-40B4-BE49-F238E27FC236}">
                <a16:creationId xmlns:a16="http://schemas.microsoft.com/office/drawing/2014/main" id="{090569A6-D8ED-FEEC-AE5C-75A4F59A5474}"/>
              </a:ext>
            </a:extLst>
          </p:cNvPr>
          <p:cNvPicPr/>
          <p:nvPr/>
        </p:nvPicPr>
        <p:blipFill>
          <a:blip r:embed="rId2"/>
          <a:srcRect/>
          <a:stretch>
            <a:fillRect/>
          </a:stretch>
        </p:blipFill>
        <p:spPr>
          <a:xfrm>
            <a:off x="4816140" y="420991"/>
            <a:ext cx="3815346" cy="776820"/>
          </a:xfrm>
          <a:prstGeom prst="rect">
            <a:avLst/>
          </a:prstGeom>
          <a:ln/>
        </p:spPr>
      </p:pic>
    </p:spTree>
    <p:extLst>
      <p:ext uri="{BB962C8B-B14F-4D97-AF65-F5344CB8AC3E}">
        <p14:creationId xmlns:p14="http://schemas.microsoft.com/office/powerpoint/2010/main" val="20460635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34FB0E-5CEA-0EE9-8A4B-988F4995B3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0" y="0"/>
            <a:ext cx="10018713" cy="1752599"/>
          </a:xfrm>
        </p:spPr>
        <p:txBody>
          <a:bodyPr/>
          <a:lstStyle/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 Introduction &amp; Case Overview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A59200-8788-3DEA-E160-1D17663C52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8336" y="1427583"/>
            <a:ext cx="6708710" cy="5197151"/>
          </a:xfrm>
        </p:spPr>
        <p:txBody>
          <a:bodyPr>
            <a:normAutofit fontScale="92500"/>
          </a:bodyPr>
          <a:lstStyle/>
          <a:p>
            <a:pPr lvl="0">
              <a:lnSpc>
                <a:spcPct val="150000"/>
              </a:lnSpc>
            </a:pP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In the Countess of Chester Hospital (2015-2016), the case of Lucy 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Letby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was about several unforeseen infant deaths in the hospital (Lawrence and Conn, 2024). </a:t>
            </a:r>
          </a:p>
          <a:p>
            <a:pPr lvl="0">
              <a:lnSpc>
                <a:spcPct val="150000"/>
              </a:lnSpc>
            </a:pP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Subsequent investigations indicated that there were severe systemic flaws that were in the organisation. </a:t>
            </a:r>
          </a:p>
          <a:p>
            <a:pPr lvl="0">
              <a:lnSpc>
                <a:spcPct val="150000"/>
              </a:lnSpc>
            </a:pP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These encompassed poor clinical governance, inefficiency in leadership and inefficient risk management. </a:t>
            </a:r>
          </a:p>
          <a:p>
            <a:pPr lvl="0">
              <a:lnSpc>
                <a:spcPct val="150000"/>
              </a:lnSpc>
            </a:pP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The case is related in the field of comprehending healthcare quality assurance system failures. </a:t>
            </a:r>
          </a:p>
          <a:p>
            <a:pPr marL="0" indent="0">
              <a:lnSpc>
                <a:spcPct val="170000"/>
              </a:lnSpc>
              <a:buNone/>
            </a:pP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Lucy Letby unit baby death increase 'not extreme', inquiry hear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14586" y="2121159"/>
            <a:ext cx="3643380" cy="3561184"/>
          </a:xfrm>
          <a:prstGeom prst="rect">
            <a:avLst/>
          </a:prstGeom>
          <a:ln w="889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02098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AEE411-1CA5-555F-8C90-34AC368ECD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3642" y="517851"/>
            <a:ext cx="10018713" cy="1394926"/>
          </a:xfrm>
        </p:spPr>
        <p:txBody>
          <a:bodyPr>
            <a:noAutofit/>
          </a:bodyPr>
          <a:lstStyle/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Identifying Root Causes – Systems-Based Safety Analysis (Swiss Cheese Model)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6665A6-EA81-E7EE-3229-4BF5F7696E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79511" y="2062066"/>
            <a:ext cx="7063274" cy="5495731"/>
          </a:xfrm>
        </p:spPr>
        <p:txBody>
          <a:bodyPr>
            <a:normAutofit/>
          </a:bodyPr>
          <a:lstStyle/>
          <a:p>
            <a:pPr lvl="0">
              <a:lnSpc>
                <a:spcPct val="150000"/>
              </a:lnSpc>
            </a:pP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The Swiss Cheese Model gives the idea of how injury can be sustained due to the simultaneous failure of various safety barriers (</a:t>
            </a:r>
            <a:r>
              <a:rPr lang="en-IN" sz="2000" dirty="0" err="1">
                <a:latin typeface="Arial" panose="020B0604020202020204" pitchFamily="34" charset="0"/>
                <a:cs typeface="Arial" panose="020B0604020202020204" pitchFamily="34" charset="0"/>
              </a:rPr>
              <a:t>Wiegmann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IN" sz="2000" i="1" dirty="0">
                <a:latin typeface="Arial" panose="020B0604020202020204" pitchFamily="34" charset="0"/>
                <a:cs typeface="Arial" panose="020B0604020202020204" pitchFamily="34" charset="0"/>
              </a:rPr>
              <a:t>et al. </a:t>
            </a: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2022).</a:t>
            </a:r>
          </a:p>
          <a:p>
            <a:pPr lvl="0">
              <a:lnSpc>
                <a:spcPct val="150000"/>
              </a:lnSpc>
            </a:pP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There were also lapses in clinical observation, communication as well as escalation systems in this case. </a:t>
            </a:r>
          </a:p>
          <a:p>
            <a:pPr lvl="0">
              <a:lnSpc>
                <a:spcPct val="150000"/>
              </a:lnSpc>
            </a:pPr>
            <a:r>
              <a:rPr lang="en-IN" sz="2000" dirty="0">
                <a:latin typeface="Arial" panose="020B0604020202020204" pitchFamily="34" charset="0"/>
                <a:cs typeface="Arial" panose="020B0604020202020204" pitchFamily="34" charset="0"/>
              </a:rPr>
              <a:t>The failures in the neonatal unit were in tandem because of weak organisational controls and accountability overseen failures resulting in recurrent negative events.</a:t>
            </a:r>
          </a:p>
          <a:p>
            <a:pPr marL="0" indent="0">
              <a:lnSpc>
                <a:spcPct val="170000"/>
              </a:lnSpc>
              <a:buNone/>
            </a:pP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4" name="Picture 2" descr="The James Reason Swiss Cheese Failure Model in 300 Seconds – What's the PON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62997" y="3097764"/>
            <a:ext cx="2991914" cy="314441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794630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83ADFF-BF2C-52AD-69CD-8096F5C685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53682" y="125963"/>
            <a:ext cx="10018713" cy="1752599"/>
          </a:xfrm>
        </p:spPr>
        <p:txBody>
          <a:bodyPr/>
          <a:lstStyle/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Systems Failure and Organisational Weaknesses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8EC129-536E-D121-715A-5290BE0C1C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2295331"/>
            <a:ext cx="10250490" cy="4396413"/>
          </a:xfrm>
        </p:spPr>
        <p:txBody>
          <a:bodyPr>
            <a:normAutofit/>
          </a:bodyPr>
          <a:lstStyle/>
          <a:p>
            <a:pPr lvl="0">
              <a:lnSpc>
                <a:spcPct val="150000"/>
              </a:lnSpc>
            </a:pP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The poor communication between clinicians and the management, absence of escalations of concerns, ineffective reporting systems of issues were organisational weaknesses (Burke and Conway, 2023).</a:t>
            </a:r>
          </a:p>
          <a:p>
            <a:pPr lvl="0">
              <a:lnSpc>
                <a:spcPct val="150000"/>
              </a:lnSpc>
            </a:pP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 There was also lack of seriousness when it came to staff warning and delays in the decision making process.</a:t>
            </a:r>
          </a:p>
          <a:p>
            <a:pPr lvl="0">
              <a:lnSpc>
                <a:spcPct val="150000"/>
              </a:lnSpc>
            </a:pP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Such failures represent a wider deficiency of organisational safety culture and mechanisms of governance.</a:t>
            </a:r>
          </a:p>
          <a:p>
            <a:pPr fontAlgn="base">
              <a:lnSpc>
                <a:spcPct val="150000"/>
              </a:lnSpc>
            </a:pPr>
            <a:endParaRPr lang="en-IN" sz="1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68524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9C73D0-44E0-CFF8-42EA-ED80FDBB04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6319" y="88641"/>
            <a:ext cx="10018713" cy="1752599"/>
          </a:xfrm>
        </p:spPr>
        <p:txBody>
          <a:bodyPr/>
          <a:lstStyle/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Benchmarking Gaps – </a:t>
            </a:r>
            <a:r>
              <a:rPr lang="en-IN" b="1" dirty="0" err="1">
                <a:latin typeface="Arial" panose="020B0604020202020204" pitchFamily="34" charset="0"/>
                <a:cs typeface="Arial" panose="020B0604020202020204" pitchFamily="34" charset="0"/>
              </a:rPr>
              <a:t>Donabedian</a:t>
            </a:r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 Model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92756241"/>
              </p:ext>
            </p:extLst>
          </p:nvPr>
        </p:nvGraphicFramePr>
        <p:xfrm>
          <a:off x="1651316" y="1698171"/>
          <a:ext cx="9823715" cy="421743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379282">
                  <a:extLst>
                    <a:ext uri="{9D8B030D-6E8A-4147-A177-3AD203B41FA5}">
                      <a16:colId xmlns:a16="http://schemas.microsoft.com/office/drawing/2014/main" val="786723871"/>
                    </a:ext>
                  </a:extLst>
                </a:gridCol>
                <a:gridCol w="4174861">
                  <a:extLst>
                    <a:ext uri="{9D8B030D-6E8A-4147-A177-3AD203B41FA5}">
                      <a16:colId xmlns:a16="http://schemas.microsoft.com/office/drawing/2014/main" val="3830170073"/>
                    </a:ext>
                  </a:extLst>
                </a:gridCol>
                <a:gridCol w="4269572">
                  <a:extLst>
                    <a:ext uri="{9D8B030D-6E8A-4147-A177-3AD203B41FA5}">
                      <a16:colId xmlns:a16="http://schemas.microsoft.com/office/drawing/2014/main" val="1530486090"/>
                    </a:ext>
                  </a:extLst>
                </a:gridCol>
              </a:tblGrid>
              <a:tr h="808683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400"/>
                        </a:spcBef>
                        <a:spcAft>
                          <a:spcPts val="400"/>
                        </a:spcAft>
                      </a:pPr>
                      <a:r>
                        <a:rPr lang="en-IN" sz="1200">
                          <a:effectLst/>
                        </a:rPr>
                        <a:t>Dimension</a:t>
                      </a:r>
                      <a:endParaRPr lang="en-IN" sz="1100" b="1">
                        <a:solidFill>
                          <a:srgbClr val="434343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400"/>
                        </a:spcBef>
                        <a:spcAft>
                          <a:spcPts val="400"/>
                        </a:spcAft>
                      </a:pPr>
                      <a:r>
                        <a:rPr lang="en-IN" sz="1200">
                          <a:effectLst/>
                        </a:rPr>
                        <a:t>Expected Standard</a:t>
                      </a:r>
                      <a:endParaRPr lang="en-IN" sz="1100" b="1">
                        <a:solidFill>
                          <a:srgbClr val="434343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400"/>
                        </a:spcBef>
                        <a:spcAft>
                          <a:spcPts val="400"/>
                        </a:spcAft>
                      </a:pPr>
                      <a:r>
                        <a:rPr lang="en-IN" sz="1200">
                          <a:effectLst/>
                        </a:rPr>
                        <a:t>Observed Gap (Lucy Letby Case)</a:t>
                      </a:r>
                      <a:endParaRPr lang="en-IN" sz="1100" b="1">
                        <a:solidFill>
                          <a:srgbClr val="434343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2855632784"/>
                  </a:ext>
                </a:extLst>
              </a:tr>
              <a:tr h="102365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400"/>
                        </a:spcBef>
                        <a:spcAft>
                          <a:spcPts val="400"/>
                        </a:spcAft>
                      </a:pPr>
                      <a:r>
                        <a:rPr lang="en-IN" sz="1200">
                          <a:effectLst/>
                        </a:rPr>
                        <a:t>Structure</a:t>
                      </a:r>
                      <a:endParaRPr lang="en-IN" sz="1100" b="1">
                        <a:solidFill>
                          <a:srgbClr val="434343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400"/>
                        </a:spcBef>
                        <a:spcAft>
                          <a:spcPts val="400"/>
                        </a:spcAft>
                      </a:pPr>
                      <a:r>
                        <a:rPr lang="en-IN" sz="1200">
                          <a:effectLst/>
                        </a:rPr>
                        <a:t>Adequate staffing, strong governance, skilled workforce</a:t>
                      </a:r>
                      <a:endParaRPr lang="en-IN" sz="1100" b="1">
                        <a:solidFill>
                          <a:srgbClr val="434343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400"/>
                        </a:spcBef>
                        <a:spcAft>
                          <a:spcPts val="400"/>
                        </a:spcAft>
                      </a:pPr>
                      <a:r>
                        <a:rPr lang="en-IN" sz="1200">
                          <a:effectLst/>
                        </a:rPr>
                        <a:t>Staffing shortages, weak oversight, lack of specialist support</a:t>
                      </a:r>
                      <a:endParaRPr lang="en-IN" sz="1100" b="1">
                        <a:solidFill>
                          <a:srgbClr val="434343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3742359160"/>
                  </a:ext>
                </a:extLst>
              </a:tr>
              <a:tr h="1361454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400"/>
                        </a:spcBef>
                        <a:spcAft>
                          <a:spcPts val="400"/>
                        </a:spcAft>
                      </a:pPr>
                      <a:r>
                        <a:rPr lang="en-IN" sz="1200">
                          <a:effectLst/>
                        </a:rPr>
                        <a:t>Process</a:t>
                      </a:r>
                      <a:endParaRPr lang="en-IN" sz="1100" b="1">
                        <a:solidFill>
                          <a:srgbClr val="434343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400"/>
                        </a:spcBef>
                        <a:spcAft>
                          <a:spcPts val="400"/>
                        </a:spcAft>
                      </a:pPr>
                      <a:r>
                        <a:rPr lang="en-IN" sz="1200">
                          <a:effectLst/>
                        </a:rPr>
                        <a:t>Effective reporting, escalation, communication</a:t>
                      </a:r>
                      <a:endParaRPr lang="en-IN" sz="1100" b="1">
                        <a:solidFill>
                          <a:srgbClr val="434343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400"/>
                        </a:spcBef>
                        <a:spcAft>
                          <a:spcPts val="400"/>
                        </a:spcAft>
                      </a:pPr>
                      <a:r>
                        <a:rPr lang="en-IN" sz="1200">
                          <a:effectLst/>
                        </a:rPr>
                        <a:t>Poor incident reporting, ignored warnings, delayed escalation</a:t>
                      </a:r>
                      <a:endParaRPr lang="en-IN" sz="1100" b="1">
                        <a:solidFill>
                          <a:srgbClr val="434343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909829608"/>
                  </a:ext>
                </a:extLst>
              </a:tr>
              <a:tr h="1023650"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400"/>
                        </a:spcBef>
                        <a:spcAft>
                          <a:spcPts val="400"/>
                        </a:spcAft>
                      </a:pPr>
                      <a:r>
                        <a:rPr lang="en-IN" sz="1200">
                          <a:effectLst/>
                        </a:rPr>
                        <a:t>Outcome</a:t>
                      </a:r>
                      <a:endParaRPr lang="en-IN" sz="1100" b="1">
                        <a:solidFill>
                          <a:srgbClr val="434343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400"/>
                        </a:spcBef>
                        <a:spcAft>
                          <a:spcPts val="400"/>
                        </a:spcAft>
                      </a:pPr>
                      <a:r>
                        <a:rPr lang="en-IN" sz="1200">
                          <a:effectLst/>
                        </a:rPr>
                        <a:t>Safe care, low mortality, patient trust</a:t>
                      </a:r>
                      <a:endParaRPr lang="en-IN" sz="1100" b="1">
                        <a:solidFill>
                          <a:srgbClr val="434343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Bef>
                          <a:spcPts val="1400"/>
                        </a:spcBef>
                        <a:spcAft>
                          <a:spcPts val="400"/>
                        </a:spcAft>
                      </a:pPr>
                      <a:r>
                        <a:rPr lang="en-IN" sz="1200" dirty="0">
                          <a:effectLst/>
                        </a:rPr>
                        <a:t>Increased neonatal deaths, harm, loss of trust</a:t>
                      </a:r>
                      <a:endParaRPr lang="en-IN" sz="1100" b="1" dirty="0">
                        <a:solidFill>
                          <a:srgbClr val="434343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marL="63500" marR="63500" marT="63500" marB="63500"/>
                </a:tc>
                <a:extLst>
                  <a:ext uri="{0D108BD9-81ED-4DB2-BD59-A6C34878D82A}">
                    <a16:rowId xmlns:a16="http://schemas.microsoft.com/office/drawing/2014/main" val="118941594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811792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FB0A1C-43FB-9D70-E951-ABEAAA5FDF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09" y="135294"/>
            <a:ext cx="10018713" cy="1752599"/>
          </a:xfrm>
        </p:spPr>
        <p:txBody>
          <a:bodyPr/>
          <a:lstStyle/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Root Cause Analysis (RCA) Perspective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5B5B35-ABAF-964F-0BA9-AE2B912D3D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08" y="1604865"/>
            <a:ext cx="6875921" cy="4842587"/>
          </a:xfrm>
        </p:spPr>
        <p:txBody>
          <a:bodyPr>
            <a:normAutofit/>
          </a:bodyPr>
          <a:lstStyle/>
          <a:p>
            <a:pPr lvl="0">
              <a:lnSpc>
                <a:spcPct val="150000"/>
              </a:lnSpc>
            </a:pP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Root Cause Analysis is used to find out the contribution behind the incidents (Ahmed </a:t>
            </a:r>
            <a:r>
              <a:rPr lang="en-IN" sz="18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 2023). </a:t>
            </a:r>
          </a:p>
          <a:p>
            <a:pPr lvl="0">
              <a:lnSpc>
                <a:spcPct val="150000"/>
              </a:lnSpc>
            </a:pP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RCA, in this instance, brings out the slow pace of acknowledgement of risk patterns, absence of systematic inquiry, and poor accountability. </a:t>
            </a:r>
          </a:p>
          <a:p>
            <a:pPr lvl="0">
              <a:lnSpc>
                <a:spcPct val="150000"/>
              </a:lnSpc>
            </a:pP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The initial warning signals were not followed and no mechanisms of effective learning were provided, which gave room to repetitive happenings.</a:t>
            </a:r>
          </a:p>
          <a:p>
            <a:pPr marL="0" indent="0">
              <a:lnSpc>
                <a:spcPct val="170000"/>
              </a:lnSpc>
              <a:buNone/>
            </a:pP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84164" y="2290343"/>
            <a:ext cx="3265714" cy="2981451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1867135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4CF3D8-EAB4-D60F-40D0-F0348AE4B1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09" y="237931"/>
            <a:ext cx="10018713" cy="1752599"/>
          </a:xfrm>
        </p:spPr>
        <p:txBody>
          <a:bodyPr>
            <a:normAutofit fontScale="90000"/>
          </a:bodyPr>
          <a:lstStyle/>
          <a:p>
            <a:r>
              <a:rPr lang="en-IN" sz="4400" b="1" dirty="0">
                <a:latin typeface="Arial" panose="020B0604020202020204" pitchFamily="34" charset="0"/>
                <a:cs typeface="Arial" panose="020B0604020202020204" pitchFamily="34" charset="0"/>
              </a:rPr>
              <a:t>Policy Issues Contributing to Root Causes</a:t>
            </a:r>
            <a:b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F28880-50FF-15E6-D1BB-584E040AD7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10" y="1698170"/>
            <a:ext cx="10018713" cy="4982547"/>
          </a:xfrm>
        </p:spPr>
        <p:txBody>
          <a:bodyPr>
            <a:normAutofit/>
          </a:bodyPr>
          <a:lstStyle/>
          <a:p>
            <a:pPr lvl="0">
              <a:lnSpc>
                <a:spcPct val="150000"/>
              </a:lnSpc>
            </a:pP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The policy-related failures comprised low patient safety standard regulations, inefficient systems of whistleblowing, and ineffective regulatory regulations.</a:t>
            </a:r>
          </a:p>
          <a:p>
            <a:pPr lvl="0">
              <a:lnSpc>
                <a:spcPct val="150000"/>
              </a:lnSpc>
            </a:pP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 Staffing policies also played a role in the shortage in the workforce which influenced the quality of care delivered.</a:t>
            </a:r>
          </a:p>
          <a:p>
            <a:pPr lvl="0">
              <a:lnSpc>
                <a:spcPct val="150000"/>
              </a:lnSpc>
            </a:pP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 The national design and the local application of the policies made them lack accountability and practice unsafe activities.</a:t>
            </a:r>
          </a:p>
          <a:p>
            <a:pPr fontAlgn="base">
              <a:lnSpc>
                <a:spcPct val="170000"/>
              </a:lnSpc>
            </a:pP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29080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E2129-6BA4-2D57-6103-E049A7C9930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09" y="219269"/>
            <a:ext cx="10018713" cy="1752599"/>
          </a:xfrm>
        </p:spPr>
        <p:txBody>
          <a:bodyPr/>
          <a:lstStyle/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Leadership and Governance Failures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DB871-6798-A8D2-C1EB-B57520661B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4308" y="1894113"/>
            <a:ext cx="7211823" cy="4422711"/>
          </a:xfrm>
        </p:spPr>
        <p:txBody>
          <a:bodyPr>
            <a:normAutofit/>
          </a:bodyPr>
          <a:lstStyle/>
          <a:p>
            <a:pPr lvl="0">
              <a:lnSpc>
                <a:spcPct val="150000"/>
              </a:lnSpc>
            </a:pP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Lack of leadership was also a contributing factor since the management did not take on clinical concerns (Washington </a:t>
            </a:r>
            <a:r>
              <a:rPr lang="en-IN" sz="1800" i="1" dirty="0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 2023). </a:t>
            </a:r>
          </a:p>
          <a:p>
            <a:pPr lvl="0">
              <a:lnSpc>
                <a:spcPct val="150000"/>
              </a:lnSpc>
            </a:pP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Patient safety was not a priority in decision-making by organisations.</a:t>
            </a:r>
          </a:p>
          <a:p>
            <a:pPr lvl="0">
              <a:lnSpc>
                <a:spcPct val="150000"/>
              </a:lnSpc>
            </a:pP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Poor governance structures and accountability slowed down the corrective efforts. </a:t>
            </a:r>
          </a:p>
          <a:p>
            <a:pPr lvl="0">
              <a:lnSpc>
                <a:spcPct val="150000"/>
              </a:lnSpc>
            </a:pP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This is an indication of organisational negligence and failure to perform leadership roles.</a:t>
            </a:r>
          </a:p>
          <a:p>
            <a:endParaRPr lang="en-IN" dirty="0"/>
          </a:p>
        </p:txBody>
      </p:sp>
      <p:pic>
        <p:nvPicPr>
          <p:cNvPr id="5122" name="Picture 2" descr="Why does IT governance fail so often? | Qentell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9029" y="2570420"/>
            <a:ext cx="2838450" cy="2738697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20961783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1F2476-6235-66CC-047D-7F3EDB969C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0" y="79310"/>
            <a:ext cx="10018713" cy="1752599"/>
          </a:xfrm>
        </p:spPr>
        <p:txBody>
          <a:bodyPr/>
          <a:lstStyle/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Impact on Quality of Service Provision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B8DA8E-3E06-ECB3-202C-89F76CE931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61593" y="1642188"/>
            <a:ext cx="9516482" cy="4655975"/>
          </a:xfrm>
        </p:spPr>
        <p:txBody>
          <a:bodyPr>
            <a:normAutofit/>
          </a:bodyPr>
          <a:lstStyle/>
          <a:p>
            <a:pPr lvl="0">
              <a:lnSpc>
                <a:spcPct val="150000"/>
              </a:lnSpc>
            </a:pP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The failures contributed to the deterioration of the healthcare quality such as the inability to eliminate harm, the inconsistencies in care delivery, and the absence of patient-centred practices. </a:t>
            </a:r>
          </a:p>
          <a:p>
            <a:pPr lvl="0">
              <a:lnSpc>
                <a:spcPct val="150000"/>
              </a:lnSpc>
            </a:pP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Safety standards became compromised and the organisational learning was limited. </a:t>
            </a:r>
          </a:p>
          <a:p>
            <a:pPr lvl="0">
              <a:lnSpc>
                <a:spcPct val="150000"/>
              </a:lnSpc>
            </a:pP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This reveals the direct impact of having weak quality assurance systems that translate to the outcome of the patients.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12755408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Impact on Efficiency of Service Provision</a:t>
            </a:r>
            <a:br>
              <a:rPr lang="en-IN" b="1" dirty="0"/>
            </a:b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10" y="1586205"/>
            <a:ext cx="6913241" cy="5271796"/>
          </a:xfrm>
        </p:spPr>
        <p:txBody>
          <a:bodyPr>
            <a:normAutofit/>
          </a:bodyPr>
          <a:lstStyle/>
          <a:p>
            <a:pPr lvl="0">
              <a:lnSpc>
                <a:spcPct val="150000"/>
              </a:lnSpc>
            </a:pP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Laws and other investigations and misallocation of resources contributed to reduced efficiency by the case (</a:t>
            </a:r>
            <a:r>
              <a:rPr lang="en-IN" sz="1800" dirty="0" err="1">
                <a:latin typeface="Arial" panose="020B0604020202020204" pitchFamily="34" charset="0"/>
                <a:cs typeface="Arial" panose="020B0604020202020204" pitchFamily="34" charset="0"/>
              </a:rPr>
              <a:t>Peyrache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IN" sz="1800" dirty="0" err="1">
                <a:latin typeface="Arial" panose="020B0604020202020204" pitchFamily="34" charset="0"/>
                <a:cs typeface="Arial" panose="020B0604020202020204" pitchFamily="34" charset="0"/>
              </a:rPr>
              <a:t>Zago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, 2024).</a:t>
            </a:r>
          </a:p>
          <a:p>
            <a:pPr lvl="0">
              <a:lnSpc>
                <a:spcPct val="150000"/>
              </a:lnSpc>
            </a:pP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Passivity became the new norm in crisis management, thus, burnout and disruption in activities among the staff became the order of the day. </a:t>
            </a:r>
          </a:p>
          <a:p>
            <a:pPr lvl="0">
              <a:lnSpc>
                <a:spcPct val="150000"/>
              </a:lnSpc>
            </a:pP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The financial and organisational implications of bad quality assurance systems were pointed out by the inefficient use of resources.</a:t>
            </a:r>
          </a:p>
          <a:p>
            <a:endParaRPr lang="en-IN" dirty="0"/>
          </a:p>
        </p:txBody>
      </p:sp>
      <p:pic>
        <p:nvPicPr>
          <p:cNvPr id="6146" name="Picture 2" descr="Ensuring Efficiency In Service Delivery - FasterCapital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58859" y="2373085"/>
            <a:ext cx="3095075" cy="2887052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rnd">
            <a:solidFill>
              <a:srgbClr val="FFFFFF"/>
            </a:solidFill>
          </a:ln>
          <a:effectLst>
            <a:outerShdw blurRad="50000" algn="tl" rotWithShape="0">
              <a:srgbClr val="000000">
                <a:alpha val="41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</p:spTree>
    <p:extLst>
      <p:ext uri="{BB962C8B-B14F-4D97-AF65-F5344CB8AC3E}">
        <p14:creationId xmlns:p14="http://schemas.microsoft.com/office/powerpoint/2010/main" val="22107560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Impact on Equity of Service Provision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150000"/>
              </a:lnSpc>
            </a:pP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Equity is compromised because patients who were vulnerable were not offered consistent and safe care (Johnsen </a:t>
            </a:r>
            <a:r>
              <a:rPr lang="en-IN" sz="1800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. 2022). </a:t>
            </a:r>
          </a:p>
          <a:p>
            <a:pPr lvl="0">
              <a:lnSpc>
                <a:spcPct val="150000"/>
              </a:lnSpc>
            </a:pP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The inability to respond equally to incidents and not to advocate on behalf of patients led to gaps. </a:t>
            </a:r>
          </a:p>
          <a:p>
            <a:pPr lvl="0">
              <a:lnSpc>
                <a:spcPct val="150000"/>
              </a:lnSpc>
            </a:pP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This decreased family trust and pointed out inequalities in health provision.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0750025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Structure of the Report (Component 2)</a:t>
            </a:r>
            <a:b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86947" y="2153815"/>
            <a:ext cx="10018713" cy="3124201"/>
          </a:xfrm>
        </p:spPr>
        <p:txBody>
          <a:bodyPr>
            <a:normAutofit lnSpcReduction="10000"/>
          </a:bodyPr>
          <a:lstStyle/>
          <a:p>
            <a:pPr lvl="0">
              <a:lnSpc>
                <a:spcPct val="150000"/>
              </a:lnSpc>
            </a:pP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The report will have an introductory section on the case</a:t>
            </a:r>
          </a:p>
          <a:p>
            <a:pPr lvl="0">
              <a:lnSpc>
                <a:spcPct val="150000"/>
              </a:lnSpc>
            </a:pP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A theoretical framework based on Swiss Cheese Model, RCA and Donabedian Model.</a:t>
            </a:r>
          </a:p>
          <a:p>
            <a:pPr lvl="0">
              <a:lnSpc>
                <a:spcPct val="150000"/>
              </a:lnSpc>
            </a:pP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Policy analysis and governance control</a:t>
            </a:r>
          </a:p>
          <a:p>
            <a:pPr lvl="0">
              <a:lnSpc>
                <a:spcPct val="150000"/>
              </a:lnSpc>
            </a:pP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Impact on patient care through </a:t>
            </a:r>
            <a:r>
              <a:rPr lang="en-IN" sz="1800">
                <a:latin typeface="Arial" panose="020B0604020202020204" pitchFamily="34" charset="0"/>
                <a:cs typeface="Arial" panose="020B0604020202020204" pitchFamily="34" charset="0"/>
              </a:rPr>
              <a:t>effected service</a:t>
            </a:r>
            <a:endParaRPr lang="en-IN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</a:pP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 It shall end with suggestions on how the leadership, safety culture and quality assurance systems may be improved.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79241919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br>
              <a:rPr lang="en-IN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4310" y="1993231"/>
            <a:ext cx="10018713" cy="3124201"/>
          </a:xfrm>
        </p:spPr>
        <p:txBody>
          <a:bodyPr/>
          <a:lstStyle/>
          <a:p>
            <a:pPr lvl="0">
              <a:lnSpc>
                <a:spcPct val="150000"/>
              </a:lnSpc>
            </a:pP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The case of Lucy </a:t>
            </a:r>
            <a:r>
              <a:rPr lang="en-IN" sz="1800" dirty="0" err="1">
                <a:latin typeface="Arial" panose="020B0604020202020204" pitchFamily="34" charset="0"/>
                <a:cs typeface="Arial" panose="020B0604020202020204" pitchFamily="34" charset="0"/>
              </a:rPr>
              <a:t>Letby</a:t>
            </a: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 shows that quality assurance systems such as governance and leadership as well as policy implementation had failed severely. </a:t>
            </a:r>
          </a:p>
          <a:p>
            <a:pPr lvl="0">
              <a:lnSpc>
                <a:spcPct val="150000"/>
              </a:lnSpc>
            </a:pP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These organizational infirmities permitted avoidable damage. </a:t>
            </a:r>
          </a:p>
          <a:p>
            <a:pPr lvl="0">
              <a:lnSpc>
                <a:spcPct val="150000"/>
              </a:lnSpc>
            </a:pPr>
            <a:r>
              <a:rPr lang="en-IN" sz="1800" dirty="0">
                <a:latin typeface="Arial" panose="020B0604020202020204" pitchFamily="34" charset="0"/>
                <a:cs typeface="Arial" panose="020B0604020202020204" pitchFamily="34" charset="0"/>
              </a:rPr>
              <a:t>The safety culture, accountability and reporting systems should be strengthened in order to enhance the quality of healthcare and avoid any similar incidents.</a:t>
            </a:r>
          </a:p>
          <a:p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2320101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430B54-60E8-1EED-E5B1-6306C592B6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1005" y="0"/>
            <a:ext cx="10018713" cy="1752599"/>
          </a:xfrm>
        </p:spPr>
        <p:txBody>
          <a:bodyPr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  <a:endParaRPr lang="en-IN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46B60A-BD60-B539-CC2D-3925E23AAF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91005" y="1380931"/>
            <a:ext cx="10410597" cy="5116568"/>
          </a:xfrm>
        </p:spPr>
        <p:txBody>
          <a:bodyPr>
            <a:normAutofit fontScale="47500" lnSpcReduction="20000"/>
          </a:bodyPr>
          <a:lstStyle/>
          <a:p>
            <a:pPr>
              <a:lnSpc>
                <a:spcPct val="170000"/>
              </a:lnSpc>
            </a:pP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Johnsen, A.T.,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Flink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C.E.,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Winther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K.P.,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Markussen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A.L.R., Lund, L., Pedersen, I., Rix, B.A. and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Kehlet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K.H., 2022. Promoting health equity in the health-care system: How can we identify potentially vulnerable patients?.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Scandinavian journal of public health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50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(7), pp.903-907. </a:t>
            </a:r>
            <a:r>
              <a:rPr lang="en-IN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https://uk.sagepub.com/en-gb/journals-permissions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Peyrache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A. and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Zago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A., 2024. The inefficiency of courts of justice: industry structure, capacity and misallocation.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Journal of Productivity Analysis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62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(2), pp.217-238. </a:t>
            </a:r>
            <a:r>
              <a:rPr lang="en-IN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https://doi.org/10.1007/s11123-024-00731-5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Washington, V., Franklin, J.B., Huang, E.S., Mega, J.L. and Abernethy, A.P., 2023. Diversity, equity, and inclusion in clinical research: a path toward precision health for everyone.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Clinical Pharmacology &amp; Therapeutics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113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(3), pp.575-584. doi:10.1002/cpt.2804</a:t>
            </a:r>
          </a:p>
          <a:p>
            <a:pPr>
              <a:lnSpc>
                <a:spcPct val="170000"/>
              </a:lnSpc>
            </a:pP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Ahmed, S., Hossain, M.A., Ray, S.K.,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Bhuiyan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M.M.I. and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Sabuj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S.R., 2023. A study on road accident prediction and contributing factors using explainable machine learning models: analysis and performance.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Transportation research interdisciplinary perspectives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19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p.100814. </a:t>
            </a:r>
            <a:r>
              <a:rPr lang="en-IN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https://doi.org/10.1016/j.trip.2023.100814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Burke, C. and Conway, Y., 2023. Factors that influence hospital nurses’ escalation of patient care in response to their early warning score: A qualitative evidence synthesis.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Journal of clinical nursing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32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(9-10), pp.1885-1934. DOI: 10.1111/jocn.16233 </a:t>
            </a:r>
          </a:p>
          <a:p>
            <a:pPr>
              <a:lnSpc>
                <a:spcPct val="170000"/>
              </a:lnSpc>
            </a:pP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Wiegmann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D.A., Wood, L.J., Cohen, T.N. and </a:t>
            </a:r>
            <a:r>
              <a:rPr lang="en-IN" dirty="0" err="1">
                <a:latin typeface="Arial" panose="020B0604020202020204" pitchFamily="34" charset="0"/>
                <a:cs typeface="Arial" panose="020B0604020202020204" pitchFamily="34" charset="0"/>
              </a:rPr>
              <a:t>Shappell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S.A., 2022. Understanding the “Swiss Cheese Model” and its application to patient safety.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Journal of patient safety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18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(2), pp.119-123. doi:10.1097/PTS.0000000000000810</a:t>
            </a:r>
          </a:p>
          <a:p>
            <a:pPr>
              <a:lnSpc>
                <a:spcPct val="170000"/>
              </a:lnSpc>
            </a:pP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Lawrence, F. and Conn, D. (2024). 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A superbug, doctor shortages and a neonatal unit ‘out of its depth’: failures at Lucy </a:t>
            </a:r>
            <a:r>
              <a:rPr lang="en-IN" i="1" dirty="0" err="1">
                <a:latin typeface="Arial" panose="020B0604020202020204" pitchFamily="34" charset="0"/>
                <a:cs typeface="Arial" panose="020B0604020202020204" pitchFamily="34" charset="0"/>
              </a:rPr>
              <a:t>Letby</a:t>
            </a:r>
            <a:r>
              <a:rPr lang="en-IN" i="1" dirty="0">
                <a:latin typeface="Arial" panose="020B0604020202020204" pitchFamily="34" charset="0"/>
                <a:cs typeface="Arial" panose="020B0604020202020204" pitchFamily="34" charset="0"/>
              </a:rPr>
              <a:t> hospital revealed</a:t>
            </a:r>
            <a:r>
              <a:rPr lang="en-IN" dirty="0">
                <a:latin typeface="Arial" panose="020B0604020202020204" pitchFamily="34" charset="0"/>
                <a:cs typeface="Arial" panose="020B0604020202020204" pitchFamily="34" charset="0"/>
              </a:rPr>
              <a:t>. [online] the Guardian. Available at: </a:t>
            </a:r>
            <a:r>
              <a:rPr lang="en-IN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https://www.theguardian.com/uk-news/article/2024/sep/08/a-superbug-doctor-shortages-and-a-neonatal-unit-out-of-its-depth-failures-at-lucy-letby-hospital-revealed</a:t>
            </a: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70000"/>
              </a:lnSpc>
            </a:pPr>
            <a:endParaRPr lang="en-IN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2741057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CD0F20-9D0C-F294-786D-ED4F5473DD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84311" y="2528453"/>
            <a:ext cx="10018713" cy="1752599"/>
          </a:xfrm>
        </p:spPr>
        <p:txBody>
          <a:bodyPr/>
          <a:lstStyle/>
          <a:p>
            <a:r>
              <a:rPr lang="en-US" b="1" dirty="0"/>
              <a:t>Thank you !</a:t>
            </a:r>
            <a:endParaRPr lang="en-IN" b="1" dirty="0"/>
          </a:p>
        </p:txBody>
      </p:sp>
    </p:spTree>
    <p:extLst>
      <p:ext uri="{BB962C8B-B14F-4D97-AF65-F5344CB8AC3E}">
        <p14:creationId xmlns:p14="http://schemas.microsoft.com/office/powerpoint/2010/main" val="318742088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EB8F22"/>
      </a:accent1>
      <a:accent2>
        <a:srgbClr val="CD4223"/>
      </a:accent2>
      <a:accent3>
        <a:srgbClr val="A89374"/>
      </a:accent3>
      <a:accent4>
        <a:srgbClr val="83AA67"/>
      </a:accent4>
      <a:accent5>
        <a:srgbClr val="4FA9C1"/>
      </a:accent5>
      <a:accent6>
        <a:srgbClr val="9390AF"/>
      </a:accent6>
      <a:hlink>
        <a:srgbClr val="EC7220"/>
      </a:hlink>
      <a:folHlink>
        <a:srgbClr val="F09355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EBEC8F79-A447-43FC-8E81-85E8468AF3F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Parallax</Template>
  <TotalTime>0</TotalTime>
  <Words>1362</Words>
  <Application>Microsoft Office PowerPoint</Application>
  <PresentationFormat>Widescreen</PresentationFormat>
  <Paragraphs>84</Paragraphs>
  <Slides>15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Calibri</vt:lpstr>
      <vt:lpstr>Corbel</vt:lpstr>
      <vt:lpstr>Times New Roman</vt:lpstr>
      <vt:lpstr>Parallax</vt:lpstr>
      <vt:lpstr>MSc Public Health and Social Care in Practice Quality Assurance and Service Improvements (LCHS7006) A Systems-Based Analysis of Quality Assurance Failure in the Lucy Letby Case at Countess of Chester Hospital Student Name: Ronak Yusuf Sheikh  Student ID: 2436884 Lecture name- Arif Ahmed Submission Date: 24 March 2026 </vt:lpstr>
      <vt:lpstr> Introduction &amp; Case Overview</vt:lpstr>
      <vt:lpstr>Identifying Root Causes – Systems-Based Safety Analysis (Swiss Cheese Model)</vt:lpstr>
      <vt:lpstr>Systems Failure and Organisational Weaknesses</vt:lpstr>
      <vt:lpstr>Benchmarking Gaps – Donabedian Model</vt:lpstr>
      <vt:lpstr>Root Cause Analysis (RCA) Perspective</vt:lpstr>
      <vt:lpstr>Policy Issues Contributing to Root Causes </vt:lpstr>
      <vt:lpstr>Leadership and Governance Failures</vt:lpstr>
      <vt:lpstr>Impact on Quality of Service Provision</vt:lpstr>
      <vt:lpstr>Impact on Efficiency of Service Provision </vt:lpstr>
      <vt:lpstr>Impact on Equity of Service Provision</vt:lpstr>
      <vt:lpstr>Structure of the Report (Component 2) </vt:lpstr>
      <vt:lpstr>Conclusion </vt:lpstr>
      <vt:lpstr>Reference list</vt:lpstr>
      <vt:lpstr>Thank you !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</cp:revision>
  <dcterms:created xsi:type="dcterms:W3CDTF">2026-03-21T09:04:39Z</dcterms:created>
  <dcterms:modified xsi:type="dcterms:W3CDTF">2026-03-23T17:24:17Z</dcterms:modified>
</cp:coreProperties>
</file>