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1"/>
  </p:notesMasterIdLst>
  <p:handoutMasterIdLst>
    <p:handoutMasterId r:id="rId32"/>
  </p:handoutMasterIdLst>
  <p:sldIdLst>
    <p:sldId id="493" r:id="rId2"/>
    <p:sldId id="278" r:id="rId3"/>
    <p:sldId id="494" r:id="rId4"/>
    <p:sldId id="495" r:id="rId5"/>
    <p:sldId id="496" r:id="rId6"/>
    <p:sldId id="497" r:id="rId7"/>
    <p:sldId id="499" r:id="rId8"/>
    <p:sldId id="498" r:id="rId9"/>
    <p:sldId id="500" r:id="rId10"/>
    <p:sldId id="501" r:id="rId11"/>
    <p:sldId id="502" r:id="rId12"/>
    <p:sldId id="419" r:id="rId13"/>
    <p:sldId id="503" r:id="rId14"/>
    <p:sldId id="508" r:id="rId15"/>
    <p:sldId id="510" r:id="rId16"/>
    <p:sldId id="513" r:id="rId17"/>
    <p:sldId id="504" r:id="rId18"/>
    <p:sldId id="505" r:id="rId19"/>
    <p:sldId id="506" r:id="rId20"/>
    <p:sldId id="514" r:id="rId21"/>
    <p:sldId id="507" r:id="rId22"/>
    <p:sldId id="389" r:id="rId23"/>
    <p:sldId id="387" r:id="rId24"/>
    <p:sldId id="391" r:id="rId25"/>
    <p:sldId id="392" r:id="rId26"/>
    <p:sldId id="422" r:id="rId27"/>
    <p:sldId id="341" r:id="rId28"/>
    <p:sldId id="511" r:id="rId29"/>
    <p:sldId id="512" r:id="rId3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288" autoAdjust="0"/>
    <p:restoredTop sz="96101" autoAdjust="0"/>
  </p:normalViewPr>
  <p:slideViewPr>
    <p:cSldViewPr>
      <p:cViewPr varScale="1">
        <p:scale>
          <a:sx n="106" d="100"/>
          <a:sy n="106" d="100"/>
        </p:scale>
        <p:origin x="486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72329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42813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61555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49988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85641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99552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5B2A-A06D-244E-9AE6-D880823983AC}" type="datetime1">
              <a:rPr lang="en-GB" altLang="en-US" smtClean="0"/>
              <a:t>14/02/2024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E06A-E05A-C64B-9653-68396C333F61}" type="datetime1">
              <a:rPr lang="en-GB" altLang="en-US" smtClean="0"/>
              <a:t>14/02/2024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5BC1F-ECEC-7D4A-874C-B3EC9D5B9055}" type="datetime1">
              <a:rPr lang="en-GB" altLang="en-US" smtClean="0"/>
              <a:t>14/02/2024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CCBD-8E07-EC4B-984C-8270035F7575}" type="datetime1">
              <a:rPr lang="en-GB" altLang="en-US" smtClean="0"/>
              <a:t>14/02/2024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1203-B4BB-A04E-B895-8CD234538550}" type="datetime1">
              <a:rPr lang="en-GB" altLang="en-US" smtClean="0"/>
              <a:t>14/02/2024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3DF53-91B6-9445-A2CA-ABB11331E7A4}" type="datetime1">
              <a:rPr lang="en-GB" altLang="en-US" smtClean="0"/>
              <a:t>14/02/2024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F279-FAE4-5B4D-94AA-1586C826F033}" type="datetime1">
              <a:rPr lang="en-GB" altLang="en-US" smtClean="0"/>
              <a:t>14/02/2024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D52A-3882-0A4B-8280-61FF9F73E79F}" type="datetime1">
              <a:rPr lang="en-GB" altLang="en-US" smtClean="0"/>
              <a:t>14/02/2024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DA589-475C-394E-AFB9-1577C33C4407}" type="datetime1">
              <a:rPr lang="en-GB" altLang="en-US" smtClean="0"/>
              <a:t>14/02/2024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60C29-D58E-EC48-8BA8-45A67E5A949A}" type="datetime1">
              <a:rPr lang="en-GB" altLang="en-US" smtClean="0"/>
              <a:t>14/02/2024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B1BA-CF62-A340-A99B-2854159955DB}" type="datetime1">
              <a:rPr lang="en-GB" altLang="en-US" smtClean="0"/>
              <a:t>14/02/2024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0AF25E-D893-2B46-90A6-179B17B1ACCE}" type="datetime1">
              <a:rPr lang="en-GB" altLang="en-US" smtClean="0"/>
              <a:t>14/02/2024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4556787" y="3720781"/>
            <a:ext cx="4899667" cy="1235066"/>
          </a:xfrm>
        </p:spPr>
        <p:txBody>
          <a:bodyPr/>
          <a:lstStyle/>
          <a:p>
            <a:pPr eaLnBrk="1" hangingPunct="1"/>
            <a:r>
              <a:rPr lang="en-GB" altLang="en-US" sz="2400" b="1" dirty="0"/>
              <a:t>Week 1: Session 2: </a:t>
            </a:r>
            <a:br>
              <a:rPr lang="en-GB" altLang="en-US" sz="2400" b="1" dirty="0"/>
            </a:br>
            <a:r>
              <a:rPr lang="en-GB" altLang="en-US" sz="2200" b="1" dirty="0"/>
              <a:t>BI Concepts, Applications &amp; Architecture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86110" y="980728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tx1"/>
                </a:solidFill>
              </a:rPr>
              <a:t>Data Handling &amp; Business Intelligence </a:t>
            </a:r>
          </a:p>
          <a:p>
            <a:pPr eaLnBrk="1" hangingPunct="1"/>
            <a:r>
              <a:rPr lang="en-GB" altLang="en-US" sz="4000" b="1" dirty="0">
                <a:solidFill>
                  <a:schemeClr val="tx1"/>
                </a:solidFill>
              </a:rPr>
              <a:t>LCBB5000</a:t>
            </a:r>
          </a:p>
        </p:txBody>
      </p:sp>
    </p:spTree>
    <p:extLst>
      <p:ext uri="{BB962C8B-B14F-4D97-AF65-F5344CB8AC3E}">
        <p14:creationId xmlns:p14="http://schemas.microsoft.com/office/powerpoint/2010/main" val="3070087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455921D9-3003-024B-9988-85E9F3657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638" y="538163"/>
            <a:ext cx="8229600" cy="706437"/>
          </a:xfrm>
        </p:spPr>
        <p:txBody>
          <a:bodyPr/>
          <a:lstStyle/>
          <a:p>
            <a:pPr eaLnBrk="1" hangingPunct="1"/>
            <a:r>
              <a:rPr lang="en-GB" altLang="en-US" sz="3200" b="1"/>
              <a:t>Lesson Aims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69691-B47D-7241-B44F-9C879DAACE7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16387" name="Slide Number Placeholder 5">
            <a:extLst>
              <a:ext uri="{FF2B5EF4-FFF2-40B4-BE49-F238E27FC236}">
                <a16:creationId xmlns:a16="http://schemas.microsoft.com/office/drawing/2014/main" id="{83277620-F381-AD4B-A446-AEDCDB5DC2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D9E8C65-235A-E445-AD01-8C468CA0F19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36474F-B44F-1947-B387-AE01020E4381}"/>
              </a:ext>
            </a:extLst>
          </p:cNvPr>
          <p:cNvSpPr/>
          <p:nvPr/>
        </p:nvSpPr>
        <p:spPr>
          <a:xfrm>
            <a:off x="684212" y="1490007"/>
            <a:ext cx="7775575" cy="3877985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 eaLnBrk="1" hangingPunct="1">
              <a:buFont typeface="Arial" panose="020B0604020202020204" pitchFamily="34" charset="0"/>
              <a:buNone/>
              <a:defRPr/>
            </a:pPr>
            <a:r>
              <a:rPr lang="en-GB" sz="2400" dirty="0">
                <a:latin typeface="+mn-lt"/>
              </a:rPr>
              <a:t>By the end of this session, students should be aware of: </a:t>
            </a:r>
          </a:p>
          <a:p>
            <a:pPr algn="just" eaLnBrk="1" hangingPunct="1">
              <a:buFont typeface="Arial" panose="020B0604020202020204" pitchFamily="34" charset="0"/>
              <a:buNone/>
              <a:defRPr/>
            </a:pPr>
            <a:endParaRPr lang="en-GB" sz="2400" dirty="0">
              <a:latin typeface="+mn-lt"/>
            </a:endParaRP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Business Intelligence (recap)?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BI Tools &amp; BI Applications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BI Architecture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Components of BI System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Cycle of a BI Analysis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Development of a BI System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Business Environment &amp; BPRS model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Intelligence Creation, Use and BI Governance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905722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333375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What is Business Intelligence?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251B1DA-E04D-0B46-B7F1-2277CC5D9D67}"/>
              </a:ext>
            </a:extLst>
          </p:cNvPr>
          <p:cNvSpPr/>
          <p:nvPr/>
        </p:nvSpPr>
        <p:spPr>
          <a:xfrm>
            <a:off x="539750" y="1330323"/>
            <a:ext cx="8064500" cy="4493538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Business intelligence (BI) is an umbrella term that includes a variety of IT applications that are used to analysed an organisation’s data and communicate the information to relevant users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Business intelligence is a broad set of information technology (IT) solutions that includes tools for gathering, analysing, and reporting in formation to the users about performance of the organisation and its environment.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These IT solutions are among the most highly prioritized solutions for investment</a:t>
            </a:r>
          </a:p>
          <a:p>
            <a:pPr algn="just"/>
            <a:endParaRPr lang="en-GB" sz="2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951504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What is Business Intelligence?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DA0D287-2EEE-F444-B3A4-1356A9ADCC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16" y="946394"/>
            <a:ext cx="6912768" cy="390649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3254536-068B-F54A-8D79-E77A49531B2B}"/>
              </a:ext>
            </a:extLst>
          </p:cNvPr>
          <p:cNvSpPr/>
          <p:nvPr/>
        </p:nvSpPr>
        <p:spPr>
          <a:xfrm>
            <a:off x="-252536" y="5118773"/>
            <a:ext cx="925252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defRPr/>
            </a:pPr>
            <a:r>
              <a:rPr lang="en-GB" sz="2000" dirty="0">
                <a:latin typeface="+mn-lt"/>
              </a:rPr>
              <a:t>“Business intelligence is what business people see via tools and dashboards”</a:t>
            </a:r>
          </a:p>
        </p:txBody>
      </p:sp>
    </p:spTree>
    <p:extLst>
      <p:ext uri="{BB962C8B-B14F-4D97-AF65-F5344CB8AC3E}">
        <p14:creationId xmlns:p14="http://schemas.microsoft.com/office/powerpoint/2010/main" val="7778140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BI Tools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6FB2E30-C234-EC4F-8DB4-C7F1221385C7}"/>
              </a:ext>
            </a:extLst>
          </p:cNvPr>
          <p:cNvSpPr/>
          <p:nvPr/>
        </p:nvSpPr>
        <p:spPr>
          <a:xfrm>
            <a:off x="539750" y="980728"/>
            <a:ext cx="8064500" cy="4401205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BI includes a variety of software tools and techniques to provide the mangers with the information and insights needed to run the business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BI tools can range from a very simple tools that could be considered end-user tools, to very sophisticated tools that offer a very broad and complex set of functionality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BI tools include data warehousing, online analytical processing, social media analytics, reporting, dashboard, querying, and data mining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For example: </a:t>
            </a:r>
            <a:r>
              <a:rPr lang="en-GB" sz="2000" dirty="0">
                <a:latin typeface="+mn-lt"/>
              </a:rPr>
              <a:t>A spreadsheet tool, such as Microsoft Excel, can act as an easy but effective BI tool by itself. </a:t>
            </a:r>
            <a:endParaRPr lang="el-GR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773582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BI Applications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6FB2E30-C234-EC4F-8DB4-C7F1221385C7}"/>
              </a:ext>
            </a:extLst>
          </p:cNvPr>
          <p:cNvSpPr/>
          <p:nvPr/>
        </p:nvSpPr>
        <p:spPr>
          <a:xfrm>
            <a:off x="539750" y="1564084"/>
            <a:ext cx="8064500" cy="4154984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BI tools are required in almost all industries and functions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The nature of the information and the speed of action may be different across businesses, but every manager today needs access to BI tools to have up-to-date metrics about business performance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Businesses need to embed new insights into their operating processes to ensure that their activities continue to evolve with more efficient practices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algn="just"/>
            <a:endParaRPr lang="el-GR" sz="2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877238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BI Applications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9A95897-2526-CC4E-A149-C1894C367E28}"/>
              </a:ext>
            </a:extLst>
          </p:cNvPr>
          <p:cNvSpPr/>
          <p:nvPr/>
        </p:nvSpPr>
        <p:spPr>
          <a:xfrm>
            <a:off x="575655" y="980728"/>
            <a:ext cx="799269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Customer Relationship Management: </a:t>
            </a:r>
            <a:r>
              <a:rPr lang="en-GB" sz="2000" dirty="0">
                <a:latin typeface="+mn-lt"/>
              </a:rPr>
              <a:t>BI applications can impact many aspects of marketing: </a:t>
            </a:r>
          </a:p>
          <a:p>
            <a:pPr algn="just"/>
            <a:endParaRPr lang="en-GB" sz="2000" b="1" dirty="0">
              <a:latin typeface="+mn-lt"/>
            </a:endParaRP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Maximise the return on marketing campaigns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Improve customer retention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Maximise customer values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Identify and delight highly valued customers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Manage brand image </a:t>
            </a:r>
          </a:p>
          <a:p>
            <a:pPr algn="just"/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Health Care and Wellness: </a:t>
            </a:r>
            <a:r>
              <a:rPr lang="en-GB" sz="2000" dirty="0">
                <a:latin typeface="+mn-lt"/>
              </a:rPr>
              <a:t>BI applications can help apply the most effective diagnoses and prescriptions for various ailments: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Diagnose disease in patients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Treatment effectiveness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Wellness management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Manage fraud and abuse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Public health management </a:t>
            </a:r>
            <a:endParaRPr lang="en-GB" sz="20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67866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BI Applications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67484D1-34D8-254D-9A53-3E54D9EB087B}"/>
              </a:ext>
            </a:extLst>
          </p:cNvPr>
          <p:cNvSpPr/>
          <p:nvPr/>
        </p:nvSpPr>
        <p:spPr>
          <a:xfrm>
            <a:off x="575655" y="980728"/>
            <a:ext cx="7992690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Education: </a:t>
            </a:r>
            <a:r>
              <a:rPr lang="en-GB" sz="2000" dirty="0">
                <a:latin typeface="+mn-lt"/>
              </a:rPr>
              <a:t>Higher education becomes more expensive and competitive, it is a great user to data-based decision-making.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algn="just"/>
            <a:r>
              <a:rPr lang="en-GB" sz="2000" dirty="0">
                <a:latin typeface="+mn-lt"/>
              </a:rPr>
              <a:t>	- Student enrolment (recruitment &amp; retention)</a:t>
            </a:r>
          </a:p>
          <a:p>
            <a:pPr algn="just"/>
            <a:r>
              <a:rPr lang="en-GB" sz="2000" dirty="0">
                <a:latin typeface="+mn-lt"/>
              </a:rPr>
              <a:t>	- Course offerings </a:t>
            </a:r>
          </a:p>
          <a:p>
            <a:pPr algn="just"/>
            <a:r>
              <a:rPr lang="en-GB" sz="2000" dirty="0">
                <a:latin typeface="+mn-lt"/>
              </a:rPr>
              <a:t>	- Alumni pledges </a:t>
            </a:r>
          </a:p>
          <a:p>
            <a:pPr algn="just"/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Retail: </a:t>
            </a:r>
            <a:r>
              <a:rPr lang="en-GB" sz="2000" dirty="0">
                <a:latin typeface="+mn-lt"/>
              </a:rPr>
              <a:t>Understanding emerging customer shopping patterns can help retailers organize their products, inventory, store layout, and web presence in order to delight their customers.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Optimize inventory levels at different locations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Improve store layout and sales promotions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Optimize logistics for seasonal effects </a:t>
            </a:r>
          </a:p>
          <a:p>
            <a:pPr algn="just"/>
            <a:r>
              <a:rPr lang="en-GB" sz="2000" b="1" dirty="0">
                <a:latin typeface="+mn-lt"/>
              </a:rPr>
              <a:t>	</a:t>
            </a:r>
            <a:r>
              <a:rPr lang="en-GB" sz="2000" dirty="0">
                <a:latin typeface="+mn-lt"/>
              </a:rPr>
              <a:t>- Minimise losses due to limited shelf life</a:t>
            </a:r>
            <a:endParaRPr lang="en-GB" sz="20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70296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BI Applications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9B7A22-6EFA-3447-AFA5-8C4897DE4D77}"/>
              </a:ext>
            </a:extLst>
          </p:cNvPr>
          <p:cNvSpPr/>
          <p:nvPr/>
        </p:nvSpPr>
        <p:spPr>
          <a:xfrm>
            <a:off x="575655" y="1268760"/>
            <a:ext cx="7992690" cy="4493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200" dirty="0">
                <a:latin typeface="+mn-lt"/>
              </a:rPr>
              <a:t>In addition to previous areas, BI applications can be effective in the following areas too: </a:t>
            </a:r>
          </a:p>
          <a:p>
            <a:pPr algn="just"/>
            <a:endParaRPr lang="en-GB" sz="2200" dirty="0">
              <a:latin typeface="+mn-lt"/>
            </a:endParaRPr>
          </a:p>
          <a:p>
            <a:pPr marL="342900" indent="-342900" algn="just">
              <a:buFontTx/>
              <a:buChar char="-"/>
            </a:pPr>
            <a:r>
              <a:rPr lang="en-GB" sz="2200" dirty="0">
                <a:latin typeface="+mn-lt"/>
              </a:rPr>
              <a:t>Banking </a:t>
            </a:r>
          </a:p>
          <a:p>
            <a:pPr marL="342900" indent="-342900" algn="just">
              <a:buFontTx/>
              <a:buChar char="-"/>
            </a:pPr>
            <a:r>
              <a:rPr lang="en-GB" sz="2200" dirty="0">
                <a:latin typeface="+mn-lt"/>
              </a:rPr>
              <a:t>Financial services </a:t>
            </a:r>
          </a:p>
          <a:p>
            <a:pPr marL="342900" indent="-342900" algn="just">
              <a:buFontTx/>
              <a:buChar char="-"/>
            </a:pPr>
            <a:r>
              <a:rPr lang="en-GB" sz="2200" dirty="0">
                <a:latin typeface="+mn-lt"/>
              </a:rPr>
              <a:t>Insurance </a:t>
            </a:r>
          </a:p>
          <a:p>
            <a:pPr marL="342900" indent="-342900" algn="just">
              <a:buFontTx/>
              <a:buChar char="-"/>
            </a:pPr>
            <a:r>
              <a:rPr lang="en-GB" sz="2200" dirty="0">
                <a:latin typeface="+mn-lt"/>
              </a:rPr>
              <a:t>Manufacturing </a:t>
            </a:r>
          </a:p>
          <a:p>
            <a:pPr marL="342900" indent="-342900" algn="just">
              <a:buFontTx/>
              <a:buChar char="-"/>
            </a:pPr>
            <a:r>
              <a:rPr lang="en-GB" sz="2200" dirty="0">
                <a:latin typeface="+mn-lt"/>
              </a:rPr>
              <a:t>Telecom </a:t>
            </a:r>
          </a:p>
          <a:p>
            <a:pPr marL="342900" indent="-342900" algn="just">
              <a:buFontTx/>
              <a:buChar char="-"/>
            </a:pPr>
            <a:r>
              <a:rPr lang="en-GB" sz="2200" dirty="0">
                <a:latin typeface="+mn-lt"/>
              </a:rPr>
              <a:t>Government </a:t>
            </a:r>
          </a:p>
          <a:p>
            <a:pPr algn="just"/>
            <a:endParaRPr lang="en-GB" sz="2200" b="1" dirty="0">
              <a:latin typeface="+mn-lt"/>
            </a:endParaRPr>
          </a:p>
          <a:p>
            <a:pPr algn="just"/>
            <a:endParaRPr lang="en-GB" sz="2200" b="1" dirty="0">
              <a:latin typeface="+mn-lt"/>
            </a:endParaRPr>
          </a:p>
          <a:p>
            <a:pPr algn="ctr"/>
            <a:r>
              <a:rPr lang="en-GB" sz="2200" dirty="0">
                <a:latin typeface="+mn-lt"/>
              </a:rPr>
              <a:t>Different BI applications can be used differently in our daily lives as well as businesses </a:t>
            </a:r>
            <a:endParaRPr lang="en-GB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852964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BI Architecture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9B7A22-6EFA-3447-AFA5-8C4897DE4D77}"/>
              </a:ext>
            </a:extLst>
          </p:cNvPr>
          <p:cNvSpPr/>
          <p:nvPr/>
        </p:nvSpPr>
        <p:spPr>
          <a:xfrm>
            <a:off x="575655" y="980728"/>
            <a:ext cx="799269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dirty="0">
                <a:latin typeface="+mn-lt"/>
              </a:rPr>
              <a:t>The architecture of a business intelligence system includes three major components: a) </a:t>
            </a:r>
            <a:r>
              <a:rPr lang="en-GB" sz="2000" b="1" dirty="0">
                <a:latin typeface="+mn-lt"/>
              </a:rPr>
              <a:t>Data sources b) Data warehouses and data marts and c) Business intelligence methodologies </a:t>
            </a:r>
            <a:endParaRPr lang="en-GB" sz="2000" dirty="0">
              <a:latin typeface="+mn-lt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7AE9696-3738-DB48-8048-A775715ED0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655" y="2132856"/>
            <a:ext cx="8111146" cy="3294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6189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BI Architecture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9B7A22-6EFA-3447-AFA5-8C4897DE4D77}"/>
              </a:ext>
            </a:extLst>
          </p:cNvPr>
          <p:cNvSpPr/>
          <p:nvPr/>
        </p:nvSpPr>
        <p:spPr>
          <a:xfrm>
            <a:off x="575655" y="980728"/>
            <a:ext cx="7956785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b="1" dirty="0">
                <a:latin typeface="+mn-lt"/>
              </a:rPr>
              <a:t>Data sources: </a:t>
            </a:r>
            <a:r>
              <a:rPr lang="en-GB" sz="2200" dirty="0">
                <a:latin typeface="+mn-lt"/>
              </a:rPr>
              <a:t>Data sources are required to gather and integrate the data stored in the various primary and secondary sources.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b="1" dirty="0">
                <a:latin typeface="+mn-lt"/>
              </a:rPr>
              <a:t>Data warehouse and data marts: </a:t>
            </a:r>
            <a:r>
              <a:rPr lang="en-GB" sz="2200" dirty="0">
                <a:latin typeface="+mn-lt"/>
              </a:rPr>
              <a:t>Using extraction and transformation tools know as </a:t>
            </a:r>
            <a:r>
              <a:rPr lang="en-GB" sz="2200" b="1" dirty="0">
                <a:latin typeface="+mn-lt"/>
              </a:rPr>
              <a:t>extract, transform, load (ETL), </a:t>
            </a:r>
            <a:r>
              <a:rPr lang="en-GB" sz="2200" dirty="0">
                <a:latin typeface="+mn-lt"/>
              </a:rPr>
              <a:t>the data originating from the different sources are stored in databases intended to support business intelligence analyses. The databases are usually referred to as </a:t>
            </a:r>
            <a:r>
              <a:rPr lang="en-GB" sz="2200" b="1" dirty="0">
                <a:latin typeface="+mn-lt"/>
              </a:rPr>
              <a:t>data warehouse </a:t>
            </a:r>
            <a:r>
              <a:rPr lang="en-GB" sz="2200" dirty="0">
                <a:latin typeface="+mn-lt"/>
              </a:rPr>
              <a:t>and </a:t>
            </a:r>
            <a:r>
              <a:rPr lang="en-GB" sz="2200" b="1" dirty="0">
                <a:latin typeface="+mn-lt"/>
              </a:rPr>
              <a:t>data marts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b="1" dirty="0">
                <a:latin typeface="+mn-lt"/>
              </a:rPr>
              <a:t>Business intelligence methodologies: </a:t>
            </a:r>
            <a:r>
              <a:rPr lang="en-GB" sz="2100" dirty="0">
                <a:latin typeface="+mn-lt"/>
              </a:rPr>
              <a:t>Data are finally extracted and used to feed mathematical models and analysis methodologies intended to support decision makers</a:t>
            </a:r>
            <a:endParaRPr lang="en-GB" sz="21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602904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/>
              <a:t>A High-Level Architecture of BI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523" y="1458119"/>
            <a:ext cx="8408953" cy="3941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560249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Components of BI System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0D4C221-3330-CB49-9F3A-7B4F1DA943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992698"/>
            <a:ext cx="7632848" cy="4536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721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188640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Components of BI System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678F842-B611-C440-8268-71FFB2995640}"/>
              </a:ext>
            </a:extLst>
          </p:cNvPr>
          <p:cNvSpPr/>
          <p:nvPr/>
        </p:nvSpPr>
        <p:spPr>
          <a:xfrm>
            <a:off x="575655" y="788506"/>
            <a:ext cx="7956785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Data exploration: </a:t>
            </a:r>
            <a:r>
              <a:rPr lang="en-GB" sz="2000" dirty="0">
                <a:latin typeface="+mn-lt"/>
              </a:rPr>
              <a:t>At the third level of pyramid we find the tools for performing a </a:t>
            </a:r>
            <a:r>
              <a:rPr lang="en-GB" sz="2000" b="1" i="1" dirty="0">
                <a:latin typeface="+mn-lt"/>
              </a:rPr>
              <a:t>passive </a:t>
            </a:r>
            <a:r>
              <a:rPr lang="en-GB" sz="2000" dirty="0">
                <a:latin typeface="+mn-lt"/>
              </a:rPr>
              <a:t>business intelligence analysis, which consist of query and reporting systems as well as statistical methods.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Data mining: </a:t>
            </a:r>
            <a:r>
              <a:rPr lang="en-GB" sz="2000" dirty="0">
                <a:latin typeface="+mn-lt"/>
              </a:rPr>
              <a:t>The fourth level includes </a:t>
            </a:r>
            <a:r>
              <a:rPr lang="en-GB" sz="2000" b="1" i="1" dirty="0">
                <a:latin typeface="+mn-lt"/>
              </a:rPr>
              <a:t>active </a:t>
            </a:r>
            <a:r>
              <a:rPr lang="en-GB" sz="2000" dirty="0">
                <a:latin typeface="+mn-lt"/>
              </a:rPr>
              <a:t>business intelligence methodologies, whose purpose is the extraction of information and knowledge from data.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Optimization: </a:t>
            </a:r>
            <a:r>
              <a:rPr lang="en-GB" sz="2000" dirty="0">
                <a:latin typeface="+mn-lt"/>
              </a:rPr>
              <a:t>Optimization models allow us to determine the best solution out of a set of alternative actions, which is usually fairly extensive and sometimes even infinite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Decision: </a:t>
            </a:r>
            <a:r>
              <a:rPr lang="en-GB" sz="2000" dirty="0">
                <a:latin typeface="+mn-lt"/>
              </a:rPr>
              <a:t>The top of the pyramid corresponds to the choice and the actual adoption of a specific decision and represents the natural conclusion of the decision-making process</a:t>
            </a:r>
            <a:endParaRPr lang="en-GB" sz="20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438663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Cycle of a BI Analysis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9B7A22-6EFA-3447-AFA5-8C4897DE4D77}"/>
              </a:ext>
            </a:extLst>
          </p:cNvPr>
          <p:cNvSpPr/>
          <p:nvPr/>
        </p:nvSpPr>
        <p:spPr>
          <a:xfrm>
            <a:off x="481415" y="1196752"/>
            <a:ext cx="8219256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Each BI analysis follows its own path according to the application domain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The personal attitude of the decision makers and the available analytical methodologies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It is possible (sometimes) to identify an ideal cyclical path characterizing the evolution of a typical BI analysis (but differences still exist based upon the peculiarity of each specific context)</a:t>
            </a:r>
            <a:endParaRPr lang="en-GB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581009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Cycle of a BI Analysis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8E0FBA9-E97B-1447-A6D9-97A9C02B7C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985238"/>
            <a:ext cx="7848872" cy="3811914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BB8F82C-A619-E749-837B-838CD79B1730}"/>
              </a:ext>
            </a:extLst>
          </p:cNvPr>
          <p:cNvSpPr/>
          <p:nvPr/>
        </p:nvSpPr>
        <p:spPr>
          <a:xfrm>
            <a:off x="539552" y="4953002"/>
            <a:ext cx="8219256" cy="707886"/>
          </a:xfrm>
          <a:prstGeom prst="rect">
            <a:avLst/>
          </a:prstGeom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latin typeface="+mn-lt"/>
              </a:rPr>
              <a:t>Departments of an enterprise concerned with business intelligence systems</a:t>
            </a:r>
          </a:p>
        </p:txBody>
      </p:sp>
    </p:spTree>
    <p:extLst>
      <p:ext uri="{BB962C8B-B14F-4D97-AF65-F5344CB8AC3E}">
        <p14:creationId xmlns:p14="http://schemas.microsoft.com/office/powerpoint/2010/main" val="9856373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Cycle of a BI Analysis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99480A7-F143-1E4F-8ACB-B8108ED559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450" y="1124744"/>
            <a:ext cx="8293100" cy="43053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4324343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Cycle of a BI Analysis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9B7A22-6EFA-3447-AFA5-8C4897DE4D77}"/>
              </a:ext>
            </a:extLst>
          </p:cNvPr>
          <p:cNvSpPr/>
          <p:nvPr/>
        </p:nvSpPr>
        <p:spPr>
          <a:xfrm>
            <a:off x="611560" y="1124744"/>
            <a:ext cx="7920880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Analysis: </a:t>
            </a:r>
            <a:r>
              <a:rPr lang="en-GB" sz="2000" dirty="0">
                <a:latin typeface="+mn-lt"/>
              </a:rPr>
              <a:t>During the analysis phase, it is necessary to recognize and accurately spell out the problem at hand. Decision makers must then create a mental representation of the phenomenon being analysed by identifying the critical factors that are perceived as the most relevant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Insight: </a:t>
            </a:r>
            <a:r>
              <a:rPr lang="en-GB" sz="2000" dirty="0">
                <a:latin typeface="+mn-lt"/>
              </a:rPr>
              <a:t>This phase allows decision makers to better and more deeply understand the problem at hand, often at a causal level.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Decision: </a:t>
            </a:r>
            <a:r>
              <a:rPr lang="en-GB" sz="2000" dirty="0">
                <a:latin typeface="+mn-lt"/>
              </a:rPr>
              <a:t>In this phase, knowledge obtained as a result of the insight phase is converted into decisions and subsequently into actions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Evaluation: </a:t>
            </a:r>
            <a:r>
              <a:rPr lang="en-GB" sz="2000" dirty="0">
                <a:latin typeface="+mn-lt"/>
              </a:rPr>
              <a:t>The fourth phase of the BI cycle involves performance measurement and evaluation. </a:t>
            </a:r>
            <a:endParaRPr lang="en-GB" sz="20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414389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157731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Development of a BI System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C8764A1-41E9-2049-AC1C-55B05F4D291C}"/>
              </a:ext>
            </a:extLst>
          </p:cNvPr>
          <p:cNvSpPr/>
          <p:nvPr/>
        </p:nvSpPr>
        <p:spPr>
          <a:xfrm>
            <a:off x="250825" y="762134"/>
            <a:ext cx="8569647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dirty="0">
                <a:latin typeface="+mn-lt"/>
              </a:rPr>
              <a:t>The development of a BI system can be assimilated toa project, with four steps:  </a:t>
            </a:r>
          </a:p>
          <a:p>
            <a:pPr algn="just"/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Analysis: </a:t>
            </a:r>
            <a:r>
              <a:rPr lang="en-GB" sz="2000" dirty="0">
                <a:latin typeface="+mn-lt"/>
              </a:rPr>
              <a:t>This preliminary phase is generally conducted through a series of interviews of knowledge workers performing different roles and activities within the organisation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Design: </a:t>
            </a:r>
            <a:r>
              <a:rPr lang="en-GB" sz="2000" dirty="0">
                <a:latin typeface="+mn-lt"/>
              </a:rPr>
              <a:t>This phase is aimed at deriving a provisional plan of the overall architecture, taking into account an development in the near future and the evolution of the system in the mid term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Planning: </a:t>
            </a:r>
            <a:r>
              <a:rPr lang="en-GB" sz="2000" dirty="0">
                <a:latin typeface="+mn-lt"/>
              </a:rPr>
              <a:t>The planning stage includes a sub-phase where the functions of the BI system are defined and described in greater detail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Implementation and control: </a:t>
            </a:r>
            <a:r>
              <a:rPr lang="en-GB" sz="2000" dirty="0">
                <a:latin typeface="+mn-lt"/>
              </a:rPr>
              <a:t>This phase contains another five sub-phase from development ETL tools to release and testing</a:t>
            </a:r>
            <a:endParaRPr lang="en-GB" sz="20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125251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Development of a BI System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30FCC7E-86BE-F64D-A07A-0B4B4BB720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977551"/>
            <a:ext cx="7776864" cy="4683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6630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Methodologies in a BI System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3A71E97-0DC7-074A-B3A5-B455F9AD21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00" y="1052736"/>
            <a:ext cx="7129462" cy="44323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7529540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/>
              <a:t>The Business Environment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156" y="1417638"/>
            <a:ext cx="8229600" cy="3917032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US" dirty="0"/>
              <a:t>The environment in which organisations operate today is becoming more and more complex, creating </a:t>
            </a:r>
          </a:p>
          <a:p>
            <a:pPr lvl="1" algn="just"/>
            <a:r>
              <a:rPr lang="en-US" dirty="0"/>
              <a:t>opportunities, and</a:t>
            </a:r>
          </a:p>
          <a:p>
            <a:pPr lvl="1" algn="just"/>
            <a:r>
              <a:rPr lang="en-US" dirty="0"/>
              <a:t>problems.</a:t>
            </a:r>
          </a:p>
          <a:p>
            <a:pPr lvl="1" algn="just"/>
            <a:r>
              <a:rPr lang="en-US" dirty="0"/>
              <a:t>Example: </a:t>
            </a:r>
            <a:r>
              <a:rPr lang="en-US" dirty="0" err="1"/>
              <a:t>globalisation</a:t>
            </a:r>
            <a:r>
              <a:rPr lang="en-US" dirty="0"/>
              <a:t>.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Business environment factors: </a:t>
            </a:r>
          </a:p>
          <a:p>
            <a:pPr lvl="1" algn="just"/>
            <a:r>
              <a:rPr lang="en-US" dirty="0"/>
              <a:t>markets, consumer demands, technology, and societal… </a:t>
            </a:r>
          </a:p>
        </p:txBody>
      </p:sp>
    </p:spTree>
    <p:extLst>
      <p:ext uri="{BB962C8B-B14F-4D97-AF65-F5344CB8AC3E}">
        <p14:creationId xmlns:p14="http://schemas.microsoft.com/office/powerpoint/2010/main" val="40626057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/>
              <a:t>Business Pressures–Responses–Support Model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5644" y="1676400"/>
            <a:ext cx="8518682" cy="3912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4801529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53218"/>
          </a:xfrm>
        </p:spPr>
        <p:txBody>
          <a:bodyPr/>
          <a:lstStyle/>
          <a:p>
            <a:r>
              <a:rPr lang="en-US" sz="3200" b="1" dirty="0"/>
              <a:t>Business Environment Factors</a:t>
            </a:r>
          </a:p>
        </p:txBody>
      </p:sp>
      <p:sp>
        <p:nvSpPr>
          <p:cNvPr id="4" name="Rectangle 3"/>
          <p:cNvSpPr/>
          <p:nvPr/>
        </p:nvSpPr>
        <p:spPr>
          <a:xfrm>
            <a:off x="457200" y="771526"/>
            <a:ext cx="7810500" cy="51054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tabLst>
                <a:tab pos="1317625" algn="l"/>
              </a:tabLst>
            </a:pPr>
            <a:r>
              <a:rPr lang="en-US" sz="1600" u="sng" dirty="0">
                <a:solidFill>
                  <a:srgbClr val="0000CC"/>
                </a:solidFill>
                <a:effectLst/>
                <a:latin typeface="Times New Roman"/>
              </a:rPr>
              <a:t>FACTOR</a:t>
            </a:r>
            <a:r>
              <a:rPr lang="en-US" sz="1600" dirty="0">
                <a:solidFill>
                  <a:srgbClr val="0000CC"/>
                </a:solidFill>
                <a:effectLst/>
                <a:latin typeface="Times New Roman"/>
              </a:rPr>
              <a:t>	</a:t>
            </a:r>
            <a:r>
              <a:rPr lang="en-US" sz="1600" u="sng" dirty="0">
                <a:solidFill>
                  <a:srgbClr val="0000CC"/>
                </a:solidFill>
                <a:effectLst/>
                <a:latin typeface="Times New Roman"/>
              </a:rPr>
              <a:t>DESCRIPTION					</a:t>
            </a:r>
            <a:endParaRPr lang="en-US" sz="1600" b="0" i="1" u="sng" dirty="0">
              <a:solidFill>
                <a:srgbClr val="0000CC"/>
              </a:solidFill>
              <a:effectLst/>
              <a:latin typeface="Times New Roman"/>
            </a:endParaRPr>
          </a:p>
          <a:p>
            <a:pPr algn="l">
              <a:tabLst>
                <a:tab pos="1317625" algn="l"/>
              </a:tabLst>
            </a:pPr>
            <a:r>
              <a:rPr lang="en-US" sz="1600" dirty="0">
                <a:solidFill>
                  <a:srgbClr val="FF0000"/>
                </a:solidFill>
                <a:effectLst/>
                <a:latin typeface="Times New Roman"/>
              </a:rPr>
              <a:t>Markets</a:t>
            </a:r>
            <a:r>
              <a:rPr lang="en-US" sz="1600" b="0" dirty="0">
                <a:effectLst/>
                <a:latin typeface="Times New Roman"/>
              </a:rPr>
              <a:t>	Strong competition	</a:t>
            </a:r>
          </a:p>
          <a:p>
            <a:pPr algn="l">
              <a:tabLst>
                <a:tab pos="1317625" algn="l"/>
              </a:tabLst>
            </a:pPr>
            <a:r>
              <a:rPr lang="en-US" sz="1600" b="0" dirty="0">
                <a:effectLst/>
                <a:latin typeface="Times New Roman"/>
              </a:rPr>
              <a:t>	Expanding global markets	</a:t>
            </a:r>
          </a:p>
          <a:p>
            <a:pPr algn="l">
              <a:tabLst>
                <a:tab pos="1317625" algn="l"/>
              </a:tabLst>
            </a:pPr>
            <a:r>
              <a:rPr lang="en-US" sz="1600" b="0" dirty="0">
                <a:effectLst/>
                <a:latin typeface="Times New Roman"/>
              </a:rPr>
              <a:t>	Blooming electronic markets on the Internet	</a:t>
            </a:r>
          </a:p>
          <a:p>
            <a:pPr algn="l">
              <a:tabLst>
                <a:tab pos="1317625" algn="l"/>
              </a:tabLst>
            </a:pPr>
            <a:r>
              <a:rPr lang="en-US" sz="1600" b="0" dirty="0">
                <a:effectLst/>
                <a:latin typeface="Times New Roman"/>
              </a:rPr>
              <a:t>	Innovative marketing methods	</a:t>
            </a:r>
          </a:p>
          <a:p>
            <a:pPr algn="l">
              <a:tabLst>
                <a:tab pos="1317625" algn="l"/>
              </a:tabLst>
            </a:pPr>
            <a:r>
              <a:rPr lang="en-US" sz="1600" b="0" dirty="0">
                <a:effectLst/>
                <a:latin typeface="Times New Roman"/>
              </a:rPr>
              <a:t>	Opportunities for outsourcing with IT support	</a:t>
            </a:r>
          </a:p>
          <a:p>
            <a:pPr algn="l">
              <a:tabLst>
                <a:tab pos="1317625" algn="l"/>
              </a:tabLst>
            </a:pPr>
            <a:r>
              <a:rPr lang="en-US" sz="1600" b="0" u="sng" dirty="0">
                <a:effectLst/>
                <a:latin typeface="Times New Roman"/>
              </a:rPr>
              <a:t>                         </a:t>
            </a:r>
            <a:r>
              <a:rPr lang="en-US" sz="1600" b="0" dirty="0">
                <a:effectLst/>
                <a:latin typeface="Times New Roman"/>
              </a:rPr>
              <a:t>	</a:t>
            </a:r>
            <a:r>
              <a:rPr lang="en-US" sz="1600" b="0" u="sng" dirty="0">
                <a:effectLst/>
                <a:latin typeface="Times New Roman"/>
              </a:rPr>
              <a:t>Need for real-time, on-demand transactions		</a:t>
            </a:r>
          </a:p>
          <a:p>
            <a:pPr algn="l">
              <a:tabLst>
                <a:tab pos="1317625" algn="l"/>
              </a:tabLst>
            </a:pPr>
            <a:r>
              <a:rPr lang="en-US" sz="1600" dirty="0">
                <a:solidFill>
                  <a:srgbClr val="FF0000"/>
                </a:solidFill>
                <a:effectLst/>
                <a:latin typeface="Times New Roman"/>
              </a:rPr>
              <a:t>Consumer</a:t>
            </a:r>
            <a:r>
              <a:rPr lang="en-US" sz="1600" dirty="0">
                <a:effectLst/>
                <a:latin typeface="Times New Roman"/>
              </a:rPr>
              <a:t> </a:t>
            </a:r>
            <a:r>
              <a:rPr lang="en-US" sz="1600" b="0" dirty="0">
                <a:effectLst/>
                <a:latin typeface="Times New Roman"/>
              </a:rPr>
              <a:t>	Desire for customization	</a:t>
            </a:r>
          </a:p>
          <a:p>
            <a:pPr algn="l">
              <a:tabLst>
                <a:tab pos="1317625" algn="l"/>
              </a:tabLst>
            </a:pPr>
            <a:r>
              <a:rPr lang="en-US" sz="1600" dirty="0">
                <a:effectLst/>
                <a:latin typeface="Times New Roman"/>
              </a:rPr>
              <a:t>   </a:t>
            </a:r>
            <a:r>
              <a:rPr lang="en-US" sz="1600" dirty="0">
                <a:solidFill>
                  <a:srgbClr val="FF0000"/>
                </a:solidFill>
                <a:effectLst/>
                <a:latin typeface="Times New Roman"/>
              </a:rPr>
              <a:t>demand</a:t>
            </a:r>
            <a:r>
              <a:rPr lang="en-US" sz="1600" b="0" dirty="0">
                <a:effectLst/>
                <a:latin typeface="Times New Roman"/>
              </a:rPr>
              <a:t>	Desire for quality, diversity of products, and speed of delivery	</a:t>
            </a:r>
          </a:p>
          <a:p>
            <a:pPr algn="l">
              <a:tabLst>
                <a:tab pos="1317625" algn="l"/>
              </a:tabLst>
            </a:pPr>
            <a:r>
              <a:rPr lang="en-US" sz="1600" b="0" u="sng" dirty="0">
                <a:effectLst/>
                <a:latin typeface="Times New Roman"/>
              </a:rPr>
              <a:t>                         </a:t>
            </a:r>
            <a:r>
              <a:rPr lang="en-US" sz="1600" b="0" dirty="0">
                <a:effectLst/>
                <a:latin typeface="Times New Roman"/>
              </a:rPr>
              <a:t>	</a:t>
            </a:r>
            <a:r>
              <a:rPr lang="en-US" sz="1600" b="0" u="sng" dirty="0">
                <a:effectLst/>
                <a:latin typeface="Times New Roman"/>
              </a:rPr>
              <a:t>Customers getting powerful and less loyal		      </a:t>
            </a:r>
          </a:p>
          <a:p>
            <a:pPr algn="l">
              <a:tabLst>
                <a:tab pos="1317625" algn="l"/>
              </a:tabLst>
            </a:pPr>
            <a:r>
              <a:rPr lang="en-US" sz="1600" dirty="0">
                <a:solidFill>
                  <a:srgbClr val="FF0000"/>
                </a:solidFill>
                <a:effectLst/>
                <a:latin typeface="Times New Roman"/>
              </a:rPr>
              <a:t>Technology</a:t>
            </a:r>
            <a:r>
              <a:rPr lang="en-US" sz="1600" b="0" dirty="0">
                <a:effectLst/>
                <a:latin typeface="Times New Roman"/>
              </a:rPr>
              <a:t>	More innovations, new products, and new services	</a:t>
            </a:r>
          </a:p>
          <a:p>
            <a:pPr algn="l">
              <a:tabLst>
                <a:tab pos="1317625" algn="l"/>
              </a:tabLst>
            </a:pPr>
            <a:r>
              <a:rPr lang="en-US" sz="1600" b="0" dirty="0">
                <a:effectLst/>
                <a:latin typeface="Times New Roman"/>
              </a:rPr>
              <a:t>	Increasing obsolescence rate	</a:t>
            </a:r>
          </a:p>
          <a:p>
            <a:pPr lvl="1" algn="l">
              <a:tabLst>
                <a:tab pos="1317625" algn="l"/>
              </a:tabLst>
            </a:pPr>
            <a:r>
              <a:rPr lang="en-US" sz="1600" b="0" dirty="0">
                <a:effectLst/>
                <a:latin typeface="Times New Roman"/>
              </a:rPr>
              <a:t>	Increasing information overload</a:t>
            </a:r>
          </a:p>
          <a:p>
            <a:pPr algn="l">
              <a:tabLst>
                <a:tab pos="1317625" algn="l"/>
              </a:tabLst>
            </a:pPr>
            <a:r>
              <a:rPr lang="en-US" sz="1600" b="0" u="sng" dirty="0">
                <a:effectLst/>
                <a:latin typeface="Times New Roman"/>
              </a:rPr>
              <a:t>                        </a:t>
            </a:r>
            <a:r>
              <a:rPr lang="en-US" sz="1600" b="0" dirty="0">
                <a:effectLst/>
                <a:latin typeface="Times New Roman"/>
              </a:rPr>
              <a:t> 	</a:t>
            </a:r>
            <a:r>
              <a:rPr lang="en-US" sz="1600" b="0" u="sng" dirty="0">
                <a:effectLst/>
                <a:latin typeface="Times New Roman"/>
              </a:rPr>
              <a:t>Social networking, Web 2.0 and beyond			</a:t>
            </a:r>
          </a:p>
          <a:p>
            <a:pPr algn="l">
              <a:tabLst>
                <a:tab pos="1317625" algn="l"/>
              </a:tabLst>
            </a:pPr>
            <a:r>
              <a:rPr lang="en-US" sz="1600" dirty="0">
                <a:solidFill>
                  <a:srgbClr val="FF0000"/>
                </a:solidFill>
                <a:effectLst/>
                <a:latin typeface="Times New Roman"/>
              </a:rPr>
              <a:t>Societal</a:t>
            </a:r>
            <a:r>
              <a:rPr lang="en-US" sz="1600" b="0" dirty="0">
                <a:effectLst/>
                <a:latin typeface="Times New Roman"/>
              </a:rPr>
              <a:t>	Growing government regulations and deregulation	</a:t>
            </a:r>
          </a:p>
          <a:p>
            <a:pPr algn="l">
              <a:tabLst>
                <a:tab pos="1317625" algn="l"/>
              </a:tabLst>
            </a:pPr>
            <a:r>
              <a:rPr lang="en-US" sz="1600" b="0" dirty="0">
                <a:effectLst/>
                <a:latin typeface="Times New Roman"/>
              </a:rPr>
              <a:t>	Workforce more diversified, older, and composed of more women	Prime concerns of homeland security and terrorist attacks	</a:t>
            </a:r>
          </a:p>
          <a:p>
            <a:pPr algn="l">
              <a:tabLst>
                <a:tab pos="1317625" algn="l"/>
              </a:tabLst>
            </a:pPr>
            <a:r>
              <a:rPr lang="en-US" sz="1600" b="0" dirty="0">
                <a:effectLst/>
                <a:latin typeface="Times New Roman"/>
              </a:rPr>
              <a:t>	Necessity of Sarbanes-Oxley Act and other reporting-related legislation	Increasing social responsibility of companies</a:t>
            </a:r>
          </a:p>
          <a:p>
            <a:pPr algn="l">
              <a:tabLst>
                <a:tab pos="1317625" algn="l"/>
              </a:tabLst>
            </a:pPr>
            <a:r>
              <a:rPr lang="en-US" sz="1600" b="0" dirty="0">
                <a:effectLst/>
                <a:latin typeface="Times New Roman"/>
              </a:rPr>
              <a:t>	Greater emphasis on sustainability	</a:t>
            </a:r>
          </a:p>
        </p:txBody>
      </p:sp>
    </p:spTree>
    <p:extLst>
      <p:ext uri="{BB962C8B-B14F-4D97-AF65-F5344CB8AC3E}">
        <p14:creationId xmlns:p14="http://schemas.microsoft.com/office/powerpoint/2010/main" val="10853353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/>
              <a:t>Organisational Responses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/>
            <a:r>
              <a:rPr lang="en-US" sz="2400" dirty="0"/>
              <a:t>Be Reactive, Anticipative, Adaptive, and Proactive</a:t>
            </a:r>
          </a:p>
          <a:p>
            <a:pPr algn="just"/>
            <a:endParaRPr lang="en-US" sz="2400" dirty="0"/>
          </a:p>
          <a:p>
            <a:pPr algn="just"/>
            <a:r>
              <a:rPr lang="en-US" sz="2400" dirty="0"/>
              <a:t>Managers may take actions, such as</a:t>
            </a:r>
          </a:p>
          <a:p>
            <a:pPr lvl="1" algn="just"/>
            <a:r>
              <a:rPr lang="en-US" sz="2400" dirty="0"/>
              <a:t>Employ strategic planning.</a:t>
            </a:r>
          </a:p>
          <a:p>
            <a:pPr lvl="1" algn="just"/>
            <a:r>
              <a:rPr lang="en-US" sz="2400" dirty="0"/>
              <a:t>Use new and innovative business models.</a:t>
            </a:r>
          </a:p>
          <a:p>
            <a:pPr lvl="1" algn="just"/>
            <a:r>
              <a:rPr lang="en-US" sz="2400" dirty="0"/>
              <a:t>Restructure business processes.</a:t>
            </a:r>
          </a:p>
          <a:p>
            <a:pPr lvl="1" algn="just"/>
            <a:r>
              <a:rPr lang="en-US" sz="2400" dirty="0"/>
              <a:t>Participate in business alliances.</a:t>
            </a:r>
          </a:p>
          <a:p>
            <a:pPr lvl="1" algn="just"/>
            <a:r>
              <a:rPr lang="en-US" sz="2400" dirty="0"/>
              <a:t>Improve corporate information systems</a:t>
            </a:r>
          </a:p>
        </p:txBody>
      </p:sp>
    </p:spTree>
    <p:extLst>
      <p:ext uri="{BB962C8B-B14F-4D97-AF65-F5344CB8AC3E}">
        <p14:creationId xmlns:p14="http://schemas.microsoft.com/office/powerpoint/2010/main" val="28111087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/>
              <a:t>Intelligence Creation, Use, </a:t>
            </a:r>
            <a:br>
              <a:rPr lang="en-US" sz="3200" b="1" dirty="0"/>
            </a:br>
            <a:r>
              <a:rPr lang="en-US" sz="3200" b="1" dirty="0"/>
              <a:t>and BI Governance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81000" y="1600200"/>
            <a:ext cx="4038600" cy="4071755"/>
          </a:xfrm>
        </p:spPr>
        <p:txBody>
          <a:bodyPr>
            <a:normAutofit/>
          </a:bodyPr>
          <a:lstStyle/>
          <a:p>
            <a:pPr algn="just"/>
            <a:r>
              <a:rPr lang="en-US" sz="2800" dirty="0"/>
              <a:t>Data warehouse and BI initiatives typically follow a process similar to that used in military intelligence initiatives.</a:t>
            </a:r>
          </a:p>
          <a:p>
            <a:pPr lvl="3" algn="just"/>
            <a:endParaRPr lang="en-US" sz="1600" dirty="0"/>
          </a:p>
          <a:p>
            <a:pPr algn="just"/>
            <a:r>
              <a:rPr lang="en-US" sz="2800" dirty="0"/>
              <a:t>Intelligence and Espionage</a:t>
            </a:r>
          </a:p>
        </p:txBody>
      </p:sp>
      <p:pic>
        <p:nvPicPr>
          <p:cNvPr id="8" name="Picture 1" descr="figS_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1589493"/>
            <a:ext cx="8229600" cy="4071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6786056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205061-6FF3-584C-909E-3C5AED9D571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39938" name="Slide Number Placeholder 5">
            <a:extLst>
              <a:ext uri="{FF2B5EF4-FFF2-40B4-BE49-F238E27FC236}">
                <a16:creationId xmlns:a16="http://schemas.microsoft.com/office/drawing/2014/main" id="{0C4285EC-6009-AC48-B60E-2AB41F1F1B8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B57472-9B16-A04A-9E65-B5B219046909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E5F942D-B729-704A-A1DE-D606D518ED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333375"/>
            <a:ext cx="7129462" cy="584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References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9539BE6-F0D1-0C4E-A70B-4B75D5C99DF1}"/>
              </a:ext>
            </a:extLst>
          </p:cNvPr>
          <p:cNvSpPr/>
          <p:nvPr/>
        </p:nvSpPr>
        <p:spPr>
          <a:xfrm>
            <a:off x="736600" y="981075"/>
            <a:ext cx="7950200" cy="38164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 err="1">
                <a:latin typeface="+mn-lt"/>
              </a:rPr>
              <a:t>Reinschmidt</a:t>
            </a:r>
            <a:r>
              <a:rPr lang="en-US" sz="2200" dirty="0">
                <a:latin typeface="+mn-lt"/>
              </a:rPr>
              <a:t>, J. &amp; Francoise, A. (2000). Business Intelligence Certification Guide, </a:t>
            </a:r>
            <a:r>
              <a:rPr lang="en-US" sz="2200" i="1" dirty="0">
                <a:latin typeface="+mn-lt"/>
              </a:rPr>
              <a:t>International Technical Support Organization.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>
                <a:latin typeface="+mn-lt"/>
              </a:rPr>
              <a:t>Sherman, R. (2015). Business Intelligence Guidebook: From Data Integration to Analytics. Morgan Kaufmann. USA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>
                <a:latin typeface="+mn-lt"/>
              </a:rPr>
              <a:t>Maheshwari, A. K. (2015). Business Intelligence and Data Mining. Business Expert Press, LLC. New York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 err="1">
                <a:latin typeface="+mn-lt"/>
              </a:rPr>
              <a:t>Vercellis</a:t>
            </a:r>
            <a:r>
              <a:rPr lang="en-US" sz="2200" dirty="0">
                <a:latin typeface="+mn-lt"/>
              </a:rPr>
              <a:t>, C. (2009). Business Intelligence: Data Mining and Optimization for Decision Making. Wiley &amp; Sons, Ltd. </a:t>
            </a:r>
          </a:p>
        </p:txBody>
      </p:sp>
    </p:spTree>
    <p:extLst>
      <p:ext uri="{BB962C8B-B14F-4D97-AF65-F5344CB8AC3E}">
        <p14:creationId xmlns:p14="http://schemas.microsoft.com/office/powerpoint/2010/main" val="6858957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5229" y="980728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solidFill>
                  <a:srgbClr val="FF0000"/>
                </a:solidFill>
                <a:latin typeface="+mj-lt"/>
              </a:rPr>
              <a:t>Class Activity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9B7A22-6EFA-3447-AFA5-8C4897DE4D77}"/>
              </a:ext>
            </a:extLst>
          </p:cNvPr>
          <p:cNvSpPr/>
          <p:nvPr/>
        </p:nvSpPr>
        <p:spPr>
          <a:xfrm>
            <a:off x="756911" y="2092091"/>
            <a:ext cx="756609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+mj-lt"/>
              <a:buAutoNum type="arabicPeriod"/>
            </a:pPr>
            <a:r>
              <a:rPr lang="en-GB" sz="2000" dirty="0">
                <a:latin typeface="+mn-lt"/>
              </a:rPr>
              <a:t>Read the case study 1 under week 1 in Moodle and answer both questions based on your understanding, post your answer in the week 1 Discussion Forum. </a:t>
            </a:r>
          </a:p>
        </p:txBody>
      </p:sp>
    </p:spTree>
    <p:extLst>
      <p:ext uri="{BB962C8B-B14F-4D97-AF65-F5344CB8AC3E}">
        <p14:creationId xmlns:p14="http://schemas.microsoft.com/office/powerpoint/2010/main" val="6040969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14/02/2024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2060848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solidFill>
                  <a:srgbClr val="FF0000"/>
                </a:solidFill>
                <a:latin typeface="+mj-lt"/>
              </a:rPr>
              <a:t>Any Questions???</a:t>
            </a:r>
          </a:p>
        </p:txBody>
      </p:sp>
    </p:spTree>
    <p:extLst>
      <p:ext uri="{BB962C8B-B14F-4D97-AF65-F5344CB8AC3E}">
        <p14:creationId xmlns:p14="http://schemas.microsoft.com/office/powerpoint/2010/main" val="401539937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1620</Words>
  <Application>Microsoft Office PowerPoint</Application>
  <PresentationFormat>On-screen Show (4:3)</PresentationFormat>
  <Paragraphs>226</Paragraphs>
  <Slides>29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Myriad Pro</vt:lpstr>
      <vt:lpstr>Arial</vt:lpstr>
      <vt:lpstr>Times New Roman</vt:lpstr>
      <vt:lpstr>Verdana</vt:lpstr>
      <vt:lpstr>20140311PresentationUWTSDTemplate</vt:lpstr>
      <vt:lpstr>Week 1: Session 2:  BI Concepts, Applications &amp; Architecture</vt:lpstr>
      <vt:lpstr>Lesson Aims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 High-Level Architecture of BI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Business Environment </vt:lpstr>
      <vt:lpstr>Business Pressures–Responses–Support Model</vt:lpstr>
      <vt:lpstr>Business Environment Factors</vt:lpstr>
      <vt:lpstr>Organisational Responses</vt:lpstr>
      <vt:lpstr>Intelligence Creation, Use,  and BI Governance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Anupam Mazumdar</cp:lastModifiedBy>
  <cp:revision>60</cp:revision>
  <dcterms:created xsi:type="dcterms:W3CDTF">2020-06-23T16:08:04Z</dcterms:created>
  <dcterms:modified xsi:type="dcterms:W3CDTF">2024-02-14T10:13:43Z</dcterms:modified>
</cp:coreProperties>
</file>