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96569B-6512-4440-8F20-947DE3AEC0B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2E57902-7BEA-4396-B27A-E7079944F73B}">
      <dgm:prSet phldrT="[Text]"/>
      <dgm:spPr/>
      <dgm:t>
        <a:bodyPr/>
        <a:lstStyle/>
        <a:p>
          <a:r>
            <a:rPr lang="en-US" dirty="0" smtClean="0"/>
            <a:t>Controlled Laboratory Experiments</a:t>
          </a:r>
          <a:endParaRPr lang="en-US" dirty="0"/>
        </a:p>
      </dgm:t>
    </dgm:pt>
    <dgm:pt modelId="{0FA04D59-1DAB-4964-B7BB-72350DCC5D2A}" type="parTrans" cxnId="{6D656307-E520-4614-9FAA-1FCACF018AD9}">
      <dgm:prSet/>
      <dgm:spPr/>
      <dgm:t>
        <a:bodyPr/>
        <a:lstStyle/>
        <a:p>
          <a:endParaRPr lang="en-US"/>
        </a:p>
      </dgm:t>
    </dgm:pt>
    <dgm:pt modelId="{E8D8B9BA-E0A0-4630-9D21-4F0C500A4A8F}" type="sibTrans" cxnId="{6D656307-E520-4614-9FAA-1FCACF018AD9}">
      <dgm:prSet/>
      <dgm:spPr/>
      <dgm:t>
        <a:bodyPr/>
        <a:lstStyle/>
        <a:p>
          <a:endParaRPr lang="en-US"/>
        </a:p>
      </dgm:t>
    </dgm:pt>
    <dgm:pt modelId="{E781C795-E659-490A-9371-5E6CB536E91D}">
      <dgm:prSet phldrT="[Text]"/>
      <dgm:spPr/>
      <dgm:t>
        <a:bodyPr/>
        <a:lstStyle/>
        <a:p>
          <a:r>
            <a:rPr lang="en-US" dirty="0" smtClean="0"/>
            <a:t>Self-Reports</a:t>
          </a:r>
          <a:endParaRPr lang="en-US" dirty="0"/>
        </a:p>
      </dgm:t>
    </dgm:pt>
    <dgm:pt modelId="{AA6CFD32-560F-4AB8-A19A-D650F093DBDF}" type="parTrans" cxnId="{81B8B5C2-9275-4D77-A5EA-CDD5A8DE5BB1}">
      <dgm:prSet/>
      <dgm:spPr/>
      <dgm:t>
        <a:bodyPr/>
        <a:lstStyle/>
        <a:p>
          <a:endParaRPr lang="en-US"/>
        </a:p>
      </dgm:t>
    </dgm:pt>
    <dgm:pt modelId="{978EAEA4-1303-4930-A7F3-9723AC1BCBDE}" type="sibTrans" cxnId="{81B8B5C2-9275-4D77-A5EA-CDD5A8DE5BB1}">
      <dgm:prSet/>
      <dgm:spPr/>
      <dgm:t>
        <a:bodyPr/>
        <a:lstStyle/>
        <a:p>
          <a:endParaRPr lang="en-US"/>
        </a:p>
      </dgm:t>
    </dgm:pt>
    <dgm:pt modelId="{0BD0868A-9CD9-4497-AD80-F280FD5EE6B4}">
      <dgm:prSet phldrT="[Text]"/>
      <dgm:spPr/>
      <dgm:t>
        <a:bodyPr/>
        <a:lstStyle/>
        <a:p>
          <a:r>
            <a:rPr lang="en-US" dirty="0" smtClean="0"/>
            <a:t>Case Studies</a:t>
          </a:r>
          <a:endParaRPr lang="en-US" dirty="0"/>
        </a:p>
      </dgm:t>
    </dgm:pt>
    <dgm:pt modelId="{F8440488-6F4C-4267-AFE0-22CEF4D9AEDA}" type="parTrans" cxnId="{947A1E01-473F-4012-AA82-2B2058B5C785}">
      <dgm:prSet/>
      <dgm:spPr/>
      <dgm:t>
        <a:bodyPr/>
        <a:lstStyle/>
        <a:p>
          <a:endParaRPr lang="en-US"/>
        </a:p>
      </dgm:t>
    </dgm:pt>
    <dgm:pt modelId="{A790539B-4B91-4D18-8F91-C09A1D47E5D0}" type="sibTrans" cxnId="{947A1E01-473F-4012-AA82-2B2058B5C785}">
      <dgm:prSet/>
      <dgm:spPr/>
      <dgm:t>
        <a:bodyPr/>
        <a:lstStyle/>
        <a:p>
          <a:endParaRPr lang="en-US"/>
        </a:p>
      </dgm:t>
    </dgm:pt>
    <dgm:pt modelId="{F8D17E28-1BB7-42B1-8ACB-9FD2BD352EB6}">
      <dgm:prSet phldrT="[Text]"/>
      <dgm:spPr/>
      <dgm:t>
        <a:bodyPr/>
        <a:lstStyle/>
        <a:p>
          <a:r>
            <a:rPr lang="en-US" dirty="0" smtClean="0"/>
            <a:t>Naturalistic Observations</a:t>
          </a:r>
          <a:endParaRPr lang="en-US" dirty="0"/>
        </a:p>
      </dgm:t>
    </dgm:pt>
    <dgm:pt modelId="{3AE44F65-5C0D-4013-9E05-8808FA8A98A8}" type="parTrans" cxnId="{3860FE6F-9D83-4AAF-B608-43242BB5036E}">
      <dgm:prSet/>
      <dgm:spPr/>
      <dgm:t>
        <a:bodyPr/>
        <a:lstStyle/>
        <a:p>
          <a:endParaRPr lang="en-US"/>
        </a:p>
      </dgm:t>
    </dgm:pt>
    <dgm:pt modelId="{3AE5806D-1936-4ACD-A507-D022E9D6EB7C}" type="sibTrans" cxnId="{3860FE6F-9D83-4AAF-B608-43242BB5036E}">
      <dgm:prSet/>
      <dgm:spPr/>
      <dgm:t>
        <a:bodyPr/>
        <a:lstStyle/>
        <a:p>
          <a:endParaRPr lang="en-US"/>
        </a:p>
      </dgm:t>
    </dgm:pt>
    <dgm:pt modelId="{A4D9B6E6-5183-4519-A5D9-056967BF520F}">
      <dgm:prSet phldrT="[Text]"/>
      <dgm:spPr/>
      <dgm:t>
        <a:bodyPr/>
        <a:lstStyle/>
        <a:p>
          <a:r>
            <a:rPr lang="en-US" dirty="0" smtClean="0"/>
            <a:t>Computer Simulations and Artificial Intelligence</a:t>
          </a:r>
          <a:endParaRPr lang="en-US" dirty="0"/>
        </a:p>
      </dgm:t>
    </dgm:pt>
    <dgm:pt modelId="{A75B04B9-DB36-48F7-BCCB-1C704736CFBE}" type="parTrans" cxnId="{E7F30754-8BA3-4E2F-95FA-7222FF32765A}">
      <dgm:prSet/>
      <dgm:spPr/>
      <dgm:t>
        <a:bodyPr/>
        <a:lstStyle/>
        <a:p>
          <a:endParaRPr lang="en-US"/>
        </a:p>
      </dgm:t>
    </dgm:pt>
    <dgm:pt modelId="{317065F3-1942-42A9-9217-89F1D7310E03}" type="sibTrans" cxnId="{E7F30754-8BA3-4E2F-95FA-7222FF32765A}">
      <dgm:prSet/>
      <dgm:spPr/>
      <dgm:t>
        <a:bodyPr/>
        <a:lstStyle/>
        <a:p>
          <a:endParaRPr lang="en-US"/>
        </a:p>
      </dgm:t>
    </dgm:pt>
    <dgm:pt modelId="{BA009A32-11B4-4950-89CC-316894667564}" type="pres">
      <dgm:prSet presAssocID="{FC96569B-6512-4440-8F20-947DE3AEC0B6}" presName="diagram" presStyleCnt="0">
        <dgm:presLayoutVars>
          <dgm:dir/>
          <dgm:resizeHandles val="exact"/>
        </dgm:presLayoutVars>
      </dgm:prSet>
      <dgm:spPr/>
    </dgm:pt>
    <dgm:pt modelId="{204C95D2-4FF0-4293-AD6D-186346A83937}" type="pres">
      <dgm:prSet presAssocID="{C2E57902-7BEA-4396-B27A-E7079944F73B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91EFFC5-C6EF-4E1F-A405-C75233417EB5}" type="pres">
      <dgm:prSet presAssocID="{E8D8B9BA-E0A0-4630-9D21-4F0C500A4A8F}" presName="sibTrans" presStyleCnt="0"/>
      <dgm:spPr/>
    </dgm:pt>
    <dgm:pt modelId="{6924A16B-7330-496B-8AFD-E57FF6A1D818}" type="pres">
      <dgm:prSet presAssocID="{E781C795-E659-490A-9371-5E6CB536E91D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39CBA4B-235C-46E8-B850-48369E15FCD4}" type="pres">
      <dgm:prSet presAssocID="{978EAEA4-1303-4930-A7F3-9723AC1BCBDE}" presName="sibTrans" presStyleCnt="0"/>
      <dgm:spPr/>
    </dgm:pt>
    <dgm:pt modelId="{0C9BD143-2C01-4757-8677-A17E0394ADF8}" type="pres">
      <dgm:prSet presAssocID="{0BD0868A-9CD9-4497-AD80-F280FD5EE6B4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B362ABC-7952-4333-BC07-6CC03CD328A8}" type="pres">
      <dgm:prSet presAssocID="{A790539B-4B91-4D18-8F91-C09A1D47E5D0}" presName="sibTrans" presStyleCnt="0"/>
      <dgm:spPr/>
    </dgm:pt>
    <dgm:pt modelId="{CAEC10E7-9453-4388-95D3-9997DB4C439F}" type="pres">
      <dgm:prSet presAssocID="{F8D17E28-1BB7-42B1-8ACB-9FD2BD352EB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EC409C5-79A9-4A3D-9082-D2B4A77D3F1A}" type="pres">
      <dgm:prSet presAssocID="{3AE5806D-1936-4ACD-A507-D022E9D6EB7C}" presName="sibTrans" presStyleCnt="0"/>
      <dgm:spPr/>
    </dgm:pt>
    <dgm:pt modelId="{77AB42D8-C58A-48D0-8B03-A653FC20E698}" type="pres">
      <dgm:prSet presAssocID="{A4D9B6E6-5183-4519-A5D9-056967BF520F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60A4828-D32A-4AFC-96A2-75601ABF5579}" type="presOf" srcId="{FC96569B-6512-4440-8F20-947DE3AEC0B6}" destId="{BA009A32-11B4-4950-89CC-316894667564}" srcOrd="0" destOrd="0" presId="urn:microsoft.com/office/officeart/2005/8/layout/default"/>
    <dgm:cxn modelId="{2DFF1610-0E00-4569-B1AF-F73C99C81605}" type="presOf" srcId="{C2E57902-7BEA-4396-B27A-E7079944F73B}" destId="{204C95D2-4FF0-4293-AD6D-186346A83937}" srcOrd="0" destOrd="0" presId="urn:microsoft.com/office/officeart/2005/8/layout/default"/>
    <dgm:cxn modelId="{3860FE6F-9D83-4AAF-B608-43242BB5036E}" srcId="{FC96569B-6512-4440-8F20-947DE3AEC0B6}" destId="{F8D17E28-1BB7-42B1-8ACB-9FD2BD352EB6}" srcOrd="3" destOrd="0" parTransId="{3AE44F65-5C0D-4013-9E05-8808FA8A98A8}" sibTransId="{3AE5806D-1936-4ACD-A507-D022E9D6EB7C}"/>
    <dgm:cxn modelId="{947A1E01-473F-4012-AA82-2B2058B5C785}" srcId="{FC96569B-6512-4440-8F20-947DE3AEC0B6}" destId="{0BD0868A-9CD9-4497-AD80-F280FD5EE6B4}" srcOrd="2" destOrd="0" parTransId="{F8440488-6F4C-4267-AFE0-22CEF4D9AEDA}" sibTransId="{A790539B-4B91-4D18-8F91-C09A1D47E5D0}"/>
    <dgm:cxn modelId="{81B8B5C2-9275-4D77-A5EA-CDD5A8DE5BB1}" srcId="{FC96569B-6512-4440-8F20-947DE3AEC0B6}" destId="{E781C795-E659-490A-9371-5E6CB536E91D}" srcOrd="1" destOrd="0" parTransId="{AA6CFD32-560F-4AB8-A19A-D650F093DBDF}" sibTransId="{978EAEA4-1303-4930-A7F3-9723AC1BCBDE}"/>
    <dgm:cxn modelId="{FDBACCBD-3A8C-4057-9DB1-5D79385C2BCA}" type="presOf" srcId="{F8D17E28-1BB7-42B1-8ACB-9FD2BD352EB6}" destId="{CAEC10E7-9453-4388-95D3-9997DB4C439F}" srcOrd="0" destOrd="0" presId="urn:microsoft.com/office/officeart/2005/8/layout/default"/>
    <dgm:cxn modelId="{E14AA9DB-3A8C-4F93-BF43-7508C3A56845}" type="presOf" srcId="{0BD0868A-9CD9-4497-AD80-F280FD5EE6B4}" destId="{0C9BD143-2C01-4757-8677-A17E0394ADF8}" srcOrd="0" destOrd="0" presId="urn:microsoft.com/office/officeart/2005/8/layout/default"/>
    <dgm:cxn modelId="{6D656307-E520-4614-9FAA-1FCACF018AD9}" srcId="{FC96569B-6512-4440-8F20-947DE3AEC0B6}" destId="{C2E57902-7BEA-4396-B27A-E7079944F73B}" srcOrd="0" destOrd="0" parTransId="{0FA04D59-1DAB-4964-B7BB-72350DCC5D2A}" sibTransId="{E8D8B9BA-E0A0-4630-9D21-4F0C500A4A8F}"/>
    <dgm:cxn modelId="{E7F30754-8BA3-4E2F-95FA-7222FF32765A}" srcId="{FC96569B-6512-4440-8F20-947DE3AEC0B6}" destId="{A4D9B6E6-5183-4519-A5D9-056967BF520F}" srcOrd="4" destOrd="0" parTransId="{A75B04B9-DB36-48F7-BCCB-1C704736CFBE}" sibTransId="{317065F3-1942-42A9-9217-89F1D7310E03}"/>
    <dgm:cxn modelId="{88FEE869-EE30-499C-9CA5-84F56DE6F301}" type="presOf" srcId="{A4D9B6E6-5183-4519-A5D9-056967BF520F}" destId="{77AB42D8-C58A-48D0-8B03-A653FC20E698}" srcOrd="0" destOrd="0" presId="urn:microsoft.com/office/officeart/2005/8/layout/default"/>
    <dgm:cxn modelId="{11724171-DFC8-4528-858F-C1A1E16B265F}" type="presOf" srcId="{E781C795-E659-490A-9371-5E6CB536E91D}" destId="{6924A16B-7330-496B-8AFD-E57FF6A1D818}" srcOrd="0" destOrd="0" presId="urn:microsoft.com/office/officeart/2005/8/layout/default"/>
    <dgm:cxn modelId="{2724122E-ACA2-4EF5-A4B3-495DA8201B14}" type="presParOf" srcId="{BA009A32-11B4-4950-89CC-316894667564}" destId="{204C95D2-4FF0-4293-AD6D-186346A83937}" srcOrd="0" destOrd="0" presId="urn:microsoft.com/office/officeart/2005/8/layout/default"/>
    <dgm:cxn modelId="{FD7015D2-3B73-4505-BEAF-5FCF0EE39E1A}" type="presParOf" srcId="{BA009A32-11B4-4950-89CC-316894667564}" destId="{E91EFFC5-C6EF-4E1F-A405-C75233417EB5}" srcOrd="1" destOrd="0" presId="urn:microsoft.com/office/officeart/2005/8/layout/default"/>
    <dgm:cxn modelId="{FBEC14E1-4B88-4FCC-B6FC-5C2430FC79F8}" type="presParOf" srcId="{BA009A32-11B4-4950-89CC-316894667564}" destId="{6924A16B-7330-496B-8AFD-E57FF6A1D818}" srcOrd="2" destOrd="0" presId="urn:microsoft.com/office/officeart/2005/8/layout/default"/>
    <dgm:cxn modelId="{94A9B4A7-3FB0-45AC-BBDC-7D9354CEF68D}" type="presParOf" srcId="{BA009A32-11B4-4950-89CC-316894667564}" destId="{E39CBA4B-235C-46E8-B850-48369E15FCD4}" srcOrd="3" destOrd="0" presId="urn:microsoft.com/office/officeart/2005/8/layout/default"/>
    <dgm:cxn modelId="{DF195FC3-D4F9-4299-8B0B-054AA8055423}" type="presParOf" srcId="{BA009A32-11B4-4950-89CC-316894667564}" destId="{0C9BD143-2C01-4757-8677-A17E0394ADF8}" srcOrd="4" destOrd="0" presId="urn:microsoft.com/office/officeart/2005/8/layout/default"/>
    <dgm:cxn modelId="{E9D166F5-7D9C-4186-8D27-85BFDBD62FE5}" type="presParOf" srcId="{BA009A32-11B4-4950-89CC-316894667564}" destId="{5B362ABC-7952-4333-BC07-6CC03CD328A8}" srcOrd="5" destOrd="0" presId="urn:microsoft.com/office/officeart/2005/8/layout/default"/>
    <dgm:cxn modelId="{64EA3BB0-DEAD-414E-A651-73CCC8499D89}" type="presParOf" srcId="{BA009A32-11B4-4950-89CC-316894667564}" destId="{CAEC10E7-9453-4388-95D3-9997DB4C439F}" srcOrd="6" destOrd="0" presId="urn:microsoft.com/office/officeart/2005/8/layout/default"/>
    <dgm:cxn modelId="{33191229-17CD-4C6E-8886-9B6AD4A42820}" type="presParOf" srcId="{BA009A32-11B4-4950-89CC-316894667564}" destId="{5EC409C5-79A9-4A3D-9082-D2B4A77D3F1A}" srcOrd="7" destOrd="0" presId="urn:microsoft.com/office/officeart/2005/8/layout/default"/>
    <dgm:cxn modelId="{68D1FB4D-8C21-4EE7-8D9E-26356E507519}" type="presParOf" srcId="{BA009A32-11B4-4950-89CC-316894667564}" destId="{77AB42D8-C58A-48D0-8B03-A653FC20E698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4C95D2-4FF0-4293-AD6D-186346A83937}">
      <dsp:nvSpPr>
        <dsp:cNvPr id="0" name=""/>
        <dsp:cNvSpPr/>
      </dsp:nvSpPr>
      <dsp:spPr>
        <a:xfrm>
          <a:off x="0" y="280491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Controlled Laboratory Experiments</a:t>
          </a:r>
          <a:endParaRPr lang="en-US" sz="2600" kern="1200" dirty="0"/>
        </a:p>
      </dsp:txBody>
      <dsp:txXfrm>
        <a:off x="0" y="280491"/>
        <a:ext cx="2795984" cy="1677590"/>
      </dsp:txXfrm>
    </dsp:sp>
    <dsp:sp modelId="{6924A16B-7330-496B-8AFD-E57FF6A1D818}">
      <dsp:nvSpPr>
        <dsp:cNvPr id="0" name=""/>
        <dsp:cNvSpPr/>
      </dsp:nvSpPr>
      <dsp:spPr>
        <a:xfrm>
          <a:off x="3075582" y="280491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Self-Reports</a:t>
          </a:r>
          <a:endParaRPr lang="en-US" sz="2600" kern="1200" dirty="0"/>
        </a:p>
      </dsp:txBody>
      <dsp:txXfrm>
        <a:off x="3075582" y="280491"/>
        <a:ext cx="2795984" cy="1677590"/>
      </dsp:txXfrm>
    </dsp:sp>
    <dsp:sp modelId="{0C9BD143-2C01-4757-8677-A17E0394ADF8}">
      <dsp:nvSpPr>
        <dsp:cNvPr id="0" name=""/>
        <dsp:cNvSpPr/>
      </dsp:nvSpPr>
      <dsp:spPr>
        <a:xfrm>
          <a:off x="6151165" y="280491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Case Studies</a:t>
          </a:r>
          <a:endParaRPr lang="en-US" sz="2600" kern="1200" dirty="0"/>
        </a:p>
      </dsp:txBody>
      <dsp:txXfrm>
        <a:off x="6151165" y="280491"/>
        <a:ext cx="2795984" cy="1677590"/>
      </dsp:txXfrm>
    </dsp:sp>
    <dsp:sp modelId="{CAEC10E7-9453-4388-95D3-9997DB4C439F}">
      <dsp:nvSpPr>
        <dsp:cNvPr id="0" name=""/>
        <dsp:cNvSpPr/>
      </dsp:nvSpPr>
      <dsp:spPr>
        <a:xfrm>
          <a:off x="1537791" y="2237680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Naturalistic Observations</a:t>
          </a:r>
          <a:endParaRPr lang="en-US" sz="2600" kern="1200" dirty="0"/>
        </a:p>
      </dsp:txBody>
      <dsp:txXfrm>
        <a:off x="1537791" y="2237680"/>
        <a:ext cx="2795984" cy="1677590"/>
      </dsp:txXfrm>
    </dsp:sp>
    <dsp:sp modelId="{77AB42D8-C58A-48D0-8B03-A653FC20E698}">
      <dsp:nvSpPr>
        <dsp:cNvPr id="0" name=""/>
        <dsp:cNvSpPr/>
      </dsp:nvSpPr>
      <dsp:spPr>
        <a:xfrm>
          <a:off x="4613374" y="2237680"/>
          <a:ext cx="2795984" cy="167759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smtClean="0"/>
            <a:t>Computer Simulations and Artificial Intelligence</a:t>
          </a:r>
          <a:endParaRPr lang="en-US" sz="2600" kern="1200" dirty="0"/>
        </a:p>
      </dsp:txBody>
      <dsp:txXfrm>
        <a:off x="4613374" y="2237680"/>
        <a:ext cx="2795984" cy="16775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7DD77-4D7E-4608-A6E5-95EA78FCA84C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219-7CC2-44C3-AB5E-70D75BBAA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793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7DD77-4D7E-4608-A6E5-95EA78FCA84C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219-7CC2-44C3-AB5E-70D75BBAA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2322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7DD77-4D7E-4608-A6E5-95EA78FCA84C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219-7CC2-44C3-AB5E-70D75BBAA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228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7DD77-4D7E-4608-A6E5-95EA78FCA84C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219-7CC2-44C3-AB5E-70D75BBAA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101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7DD77-4D7E-4608-A6E5-95EA78FCA84C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219-7CC2-44C3-AB5E-70D75BBAA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0714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7DD77-4D7E-4608-A6E5-95EA78FCA84C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219-7CC2-44C3-AB5E-70D75BBAA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9396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7DD77-4D7E-4608-A6E5-95EA78FCA84C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219-7CC2-44C3-AB5E-70D75BBAA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06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7DD77-4D7E-4608-A6E5-95EA78FCA84C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219-7CC2-44C3-AB5E-70D75BBAA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9617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7DD77-4D7E-4608-A6E5-95EA78FCA84C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219-7CC2-44C3-AB5E-70D75BBAA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4955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7DD77-4D7E-4608-A6E5-95EA78FCA84C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219-7CC2-44C3-AB5E-70D75BBAA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032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7DD77-4D7E-4608-A6E5-95EA78FCA84C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219-7CC2-44C3-AB5E-70D75BBAA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3924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7DD77-4D7E-4608-A6E5-95EA78FCA84C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219-7CC2-44C3-AB5E-70D75BBAAC6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527728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7DD77-4D7E-4608-A6E5-95EA78FCA84C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219-7CC2-44C3-AB5E-70D75BBAA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0725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7DD77-4D7E-4608-A6E5-95EA78FCA84C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219-7CC2-44C3-AB5E-70D75BBAA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61407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7DD77-4D7E-4608-A6E5-95EA78FCA84C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219-7CC2-44C3-AB5E-70D75BBAA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690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7DD77-4D7E-4608-A6E5-95EA78FCA84C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219-7CC2-44C3-AB5E-70D75BBAA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60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87DD77-4D7E-4608-A6E5-95EA78FCA84C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69219-7CC2-44C3-AB5E-70D75BBAA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44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D387DD77-4D7E-4608-A6E5-95EA78FCA84C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D69219-7CC2-44C3-AB5E-70D75BBAAC6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713772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Seminar 1 – ECAP4002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Stuart Jones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0860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were asked to read chapter 1 of the Sternberg and Sternberg text book “Cognitive Psychology” – 6</a:t>
            </a:r>
            <a:r>
              <a:rPr lang="en-GB" baseline="30000" dirty="0" smtClean="0"/>
              <a:t>th</a:t>
            </a:r>
            <a:r>
              <a:rPr lang="en-GB" dirty="0" smtClean="0"/>
              <a:t> Edition. </a:t>
            </a:r>
          </a:p>
          <a:p>
            <a:endParaRPr lang="en-GB" dirty="0"/>
          </a:p>
          <a:p>
            <a:r>
              <a:rPr lang="en-GB" dirty="0" smtClean="0"/>
              <a:t>First of all – how did you find the chapter? </a:t>
            </a:r>
          </a:p>
          <a:p>
            <a:endParaRPr lang="en-GB" dirty="0"/>
          </a:p>
          <a:p>
            <a:r>
              <a:rPr lang="en-GB" dirty="0" smtClean="0"/>
              <a:t>I asked you to specifically focus on the section called “Research Methods in Cognitive Psychology”…… </a:t>
            </a:r>
          </a:p>
          <a:p>
            <a:endParaRPr lang="en-GB" dirty="0"/>
          </a:p>
          <a:p>
            <a:r>
              <a:rPr lang="en-GB" dirty="0" smtClean="0"/>
              <a:t>Task linked to this on next slide……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3760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According to Miller (1956) – the Human Short term memory has capacity 7 (plus or minus two) items in short term memory. </a:t>
            </a:r>
          </a:p>
          <a:p>
            <a:endParaRPr lang="en-GB" dirty="0"/>
          </a:p>
          <a:p>
            <a:r>
              <a:rPr lang="en-GB" dirty="0" smtClean="0"/>
              <a:t>Such as 7 (plus or minus two) digits. </a:t>
            </a:r>
          </a:p>
          <a:p>
            <a:endParaRPr lang="en-GB" dirty="0"/>
          </a:p>
          <a:p>
            <a:r>
              <a:rPr lang="en-GB" dirty="0" smtClean="0"/>
              <a:t>As we know – one of the aims of conducting research is to test theory. </a:t>
            </a:r>
          </a:p>
          <a:p>
            <a:endParaRPr lang="en-GB" dirty="0"/>
          </a:p>
          <a:p>
            <a:r>
              <a:rPr lang="en-GB" dirty="0" smtClean="0"/>
              <a:t>Task – design several studies with the aim to test this theory using the approaches to research methods covered in the book chapter that you have read. </a:t>
            </a:r>
          </a:p>
          <a:p>
            <a:pPr lvl="1"/>
            <a:r>
              <a:rPr lang="en-GB" dirty="0" smtClean="0"/>
              <a:t>Outline the strengths and weaknesses of each study and then decide which study would be the most appropriate for this particular aim.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9765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9069233"/>
              </p:ext>
            </p:extLst>
          </p:nvPr>
        </p:nvGraphicFramePr>
        <p:xfrm>
          <a:off x="1103313" y="2052638"/>
          <a:ext cx="8947150" cy="419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87554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49</TotalTime>
  <Words>184</Words>
  <Application>Microsoft Office PowerPoint</Application>
  <PresentationFormat>Widescreen</PresentationFormat>
  <Paragraphs>24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Century Gothic</vt:lpstr>
      <vt:lpstr>Wingdings 3</vt:lpstr>
      <vt:lpstr>Ion</vt:lpstr>
      <vt:lpstr>Seminar 1 – ECAP4002</vt:lpstr>
      <vt:lpstr>Task</vt:lpstr>
      <vt:lpstr>Task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Seminar 1 – ECAP4002</dc:title>
  <dc:creator>Stuart Jones</dc:creator>
  <cp:lastModifiedBy>Stuart Jones</cp:lastModifiedBy>
  <cp:revision>4</cp:revision>
  <dcterms:created xsi:type="dcterms:W3CDTF">2020-10-01T19:30:07Z</dcterms:created>
  <dcterms:modified xsi:type="dcterms:W3CDTF">2020-10-01T20:19:49Z</dcterms:modified>
</cp:coreProperties>
</file>