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C1D13F-BB91-4111-8C22-EC80FD07BCA8}" v="566" dt="2023-05-11T22:16:03.0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handoutMaster" Target="handoutMasters/handoutMaster1.xml" Id="rId10" /><Relationship Type="http://schemas.openxmlformats.org/officeDocument/2006/relationships/slide" Target="slides/slide3.xml" Id="rId4" /><Relationship Type="http://schemas.openxmlformats.org/officeDocument/2006/relationships/notesMaster" Target="notesMasters/notesMaster1.xml" Id="rId9" /><Relationship Type="http://schemas.openxmlformats.org/officeDocument/2006/relationships/tableStyles" Target="tableStyles.xml" Id="rId14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11/05/2023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11/05/2023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6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193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61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023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480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684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02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535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60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195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655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74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1" r:id="rId4"/>
    <p:sldLayoutId id="2147483677" r:id="rId5"/>
    <p:sldLayoutId id="2147483666" r:id="rId6"/>
    <p:sldLayoutId id="2147483676" r:id="rId7"/>
    <p:sldLayoutId id="2147483663" r:id="rId8"/>
    <p:sldLayoutId id="2147483664" r:id="rId9"/>
    <p:sldLayoutId id="2147483665" r:id="rId10"/>
    <p:sldLayoutId id="214748367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0FBD20-EC25-4BEE-AD5F-E459FA1E6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shot of a representation of networks with stick figures.">
            <a:extLst>
              <a:ext uri="{FF2B5EF4-FFF2-40B4-BE49-F238E27FC236}">
                <a16:creationId xmlns:a16="http://schemas.microsoft.com/office/drawing/2014/main" id="{CE1A9B9C-291A-90FD-1C66-76136C9731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99" r="-2" b="4080"/>
          <a:stretch/>
        </p:blipFill>
        <p:spPr>
          <a:xfrm>
            <a:off x="20" y="-4"/>
            <a:ext cx="12191980" cy="685800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0880"/>
            <a:ext cx="12192000" cy="362712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81199" y="2362200"/>
            <a:ext cx="6438645" cy="2400300"/>
          </a:xfrm>
        </p:spPr>
        <p:txBody>
          <a:bodyPr rtlCol="0">
            <a:normAutofit/>
          </a:bodyPr>
          <a:lstStyle/>
          <a:p>
            <a:r>
              <a:rPr lang="en-GB" sz="4800"/>
              <a:t>Leaders in a Global Business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18489" y="5075226"/>
            <a:ext cx="6438645" cy="1135074"/>
          </a:xfrm>
        </p:spPr>
        <p:txBody>
          <a:bodyPr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12th May 2023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E29286C-E120-9588-14DB-855FA0410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5" r="25179" b="4"/>
          <a:stretch/>
        </p:blipFill>
        <p:spPr>
          <a:xfrm>
            <a:off x="20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26D23D-36BC-17F2-0D8B-7B91D7CF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362201"/>
            <a:ext cx="4413532" cy="3848100"/>
          </a:xfrm>
        </p:spPr>
        <p:txBody>
          <a:bodyPr anchor="b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DBB06-6591-4085-6C5C-8644160A4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Demonstrate systematic, extensive and comparative knowledge and understanding of the characteristics of successful global leaders</a:t>
            </a:r>
          </a:p>
          <a:p>
            <a:pPr>
              <a:lnSpc>
                <a:spcPct val="110000"/>
              </a:lnSpc>
            </a:pPr>
            <a:r>
              <a:rPr lang="en-GB" sz="1500"/>
              <a:t>Evaluate and interpret divergent international cultures within business and the impact of leaders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Critically evaluate the challenges faced by leaders within global organisations</a:t>
            </a:r>
          </a:p>
          <a:p>
            <a:pPr>
              <a:lnSpc>
                <a:spcPct val="110000"/>
              </a:lnSpc>
            </a:pPr>
            <a:r>
              <a:rPr lang="en-GB" sz="1500"/>
              <a:t>Select and apply appropriate design tools and methods for the presentation of data and supporting images within a brochure</a:t>
            </a:r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5/11/2023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53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ED7D7-E39F-B238-F3B5-8D5EA81D4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914400"/>
            <a:ext cx="4529229" cy="4152900"/>
          </a:xfrm>
        </p:spPr>
        <p:txBody>
          <a:bodyPr anchor="t">
            <a:normAutofit/>
          </a:bodyPr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2A969-4686-C2FE-BE46-E6402CADA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14400"/>
            <a:ext cx="5181600" cy="50816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Globalization</a:t>
            </a:r>
            <a:endParaRPr lang="en-US" dirty="0"/>
          </a:p>
          <a:p>
            <a:r>
              <a:rPr lang="en-GB" dirty="0"/>
              <a:t>Divergent cultures</a:t>
            </a:r>
          </a:p>
          <a:p>
            <a:r>
              <a:rPr lang="en-GB" dirty="0"/>
              <a:t>Cross-cultural competence</a:t>
            </a:r>
          </a:p>
          <a:p>
            <a:r>
              <a:rPr lang="en-GB" dirty="0"/>
              <a:t>Social distance</a:t>
            </a:r>
          </a:p>
          <a:p>
            <a:endParaRPr lang="en-GB" dirty="0"/>
          </a:p>
          <a:p>
            <a:r>
              <a:rPr lang="en-GB" dirty="0"/>
              <a:t>Research these key terms in your groups and present back. Why are these important terms when studying this module?</a:t>
            </a:r>
          </a:p>
          <a:p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 smtClean="0"/>
              <a:pPr>
                <a:spcAft>
                  <a:spcPts val="600"/>
                </a:spcAft>
              </a:pPr>
              <a:t>5/11/2023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435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FEC96-08EC-9C0B-9B4F-31D9EB638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Attributes of an effective global leader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1DC06-2A92-3E2B-935D-9CD23611F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HBR October 2016</a:t>
            </a:r>
          </a:p>
          <a:p>
            <a:r>
              <a:rPr lang="en-GB" dirty="0"/>
              <a:t>Be a good influencer</a:t>
            </a:r>
          </a:p>
          <a:p>
            <a:r>
              <a:rPr lang="en-GB"/>
              <a:t>Inclusive leadership style</a:t>
            </a:r>
            <a:endParaRPr lang="en-GB" dirty="0"/>
          </a:p>
          <a:p>
            <a:r>
              <a:rPr lang="en-GB" dirty="0"/>
              <a:t>Sensitivity</a:t>
            </a:r>
          </a:p>
          <a:p>
            <a:r>
              <a:rPr lang="en-GB" dirty="0"/>
              <a:t>Project credibility</a:t>
            </a:r>
          </a:p>
          <a:p>
            <a:r>
              <a:rPr lang="en-GB"/>
              <a:t>Be inclusive</a:t>
            </a:r>
          </a:p>
          <a:p>
            <a:r>
              <a:rPr lang="en-GB"/>
              <a:t>Communicate effectively</a:t>
            </a:r>
          </a:p>
          <a:p>
            <a:r>
              <a:rPr lang="en-GB" dirty="0"/>
              <a:t>Win sponsorship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0D634D-6D56-D005-852E-6B9EAEBA32EE}"/>
              </a:ext>
            </a:extLst>
          </p:cNvPr>
          <p:cNvSpPr txBox="1"/>
          <p:nvPr/>
        </p:nvSpPr>
        <p:spPr>
          <a:xfrm>
            <a:off x="7399020" y="289560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55AA73-5399-473F-2565-314E65FBE4C3}"/>
              </a:ext>
            </a:extLst>
          </p:cNvPr>
          <p:cNvSpPr txBox="1"/>
          <p:nvPr/>
        </p:nvSpPr>
        <p:spPr>
          <a:xfrm>
            <a:off x="7338060" y="2758440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Employers must develop these skills in their local talent so they can work </a:t>
            </a:r>
            <a:r>
              <a:rPr lang="en-GB"/>
              <a:t>effectively across cultures</a:t>
            </a:r>
          </a:p>
        </p:txBody>
      </p:sp>
    </p:spTree>
    <p:extLst>
      <p:ext uri="{BB962C8B-B14F-4D97-AF65-F5344CB8AC3E}">
        <p14:creationId xmlns:p14="http://schemas.microsoft.com/office/powerpoint/2010/main" val="3255722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8AC0-1461-7998-CFEB-396787D2B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split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DB520-F2DE-C524-CD0D-E8B45D184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Structure</a:t>
            </a:r>
            <a:endParaRPr lang="en-US"/>
          </a:p>
          <a:p>
            <a:r>
              <a:rPr lang="en-GB"/>
              <a:t>Process</a:t>
            </a:r>
            <a:endParaRPr lang="en-GB" dirty="0"/>
          </a:p>
          <a:p>
            <a:r>
              <a:rPr lang="en-GB"/>
              <a:t>Language</a:t>
            </a:r>
            <a:endParaRPr lang="en-GB" dirty="0"/>
          </a:p>
          <a:p>
            <a:r>
              <a:rPr lang="en-GB"/>
              <a:t>Identity</a:t>
            </a:r>
          </a:p>
          <a:p>
            <a:r>
              <a:rPr lang="en-GB"/>
              <a:t>Technology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77073-327B-A0E1-CBC7-1DBEF35E8F4E}"/>
              </a:ext>
            </a:extLst>
          </p:cNvPr>
          <p:cNvSpPr txBox="1"/>
          <p:nvPr/>
        </p:nvSpPr>
        <p:spPr>
          <a:xfrm>
            <a:off x="6476999" y="282702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Tsedal</a:t>
            </a:r>
            <a:r>
              <a:rPr lang="en-GB" dirty="0"/>
              <a:t> Neeley</a:t>
            </a:r>
          </a:p>
          <a:p>
            <a:r>
              <a:rPr lang="en-GB" dirty="0"/>
              <a:t>HBR October 2015</a:t>
            </a:r>
          </a:p>
        </p:txBody>
      </p:sp>
    </p:spTree>
    <p:extLst>
      <p:ext uri="{BB962C8B-B14F-4D97-AF65-F5344CB8AC3E}">
        <p14:creationId xmlns:p14="http://schemas.microsoft.com/office/powerpoint/2010/main" val="2932836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72A0D-0285-9659-5835-DEE1DEFD3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1" y="914400"/>
            <a:ext cx="3428999" cy="3501957"/>
          </a:xfrm>
        </p:spPr>
        <p:txBody>
          <a:bodyPr anchor="t">
            <a:normAutofit/>
          </a:bodyPr>
          <a:lstStyle/>
          <a:p>
            <a:r>
              <a:rPr lang="en-GB" sz="3200"/>
              <a:t>VIEW FROM A DISPERSED TEAM</a:t>
            </a:r>
            <a:endParaRPr lang="en-US" sz="320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6"/>
            <a:ext cx="3429000" cy="1072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Tsedal</a:t>
            </a:r>
            <a:r>
              <a:rPr lang="en-US" dirty="0"/>
              <a:t> Neeley</a:t>
            </a:r>
          </a:p>
          <a:p>
            <a:r>
              <a:rPr lang="en-US" dirty="0"/>
              <a:t>HBR October 2015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9181F49-E24C-06D6-4CB5-29813B14764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4883972" y="1020311"/>
            <a:ext cx="6660328" cy="4828737"/>
          </a:xfrm>
          <a:noFill/>
        </p:spPr>
      </p:pic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B37AF376-7774-4C75-A52B-B4A7225824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9011B6C-87A0-460D-AD51-2D320AB89063}" type="datetime1">
              <a:rPr lang="en-US" smtClean="0"/>
              <a:pPr>
                <a:spcAft>
                  <a:spcPts val="600"/>
                </a:spcAft>
              </a:pPr>
              <a:t>5/11/2023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0544A3C-CEE1-4B2F-986C-28798560F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4F3DC72-AB6D-47BA-89BF-40323C3FB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689C56-BD59-1BF8-0733-013ACEDBBCC5}"/>
              </a:ext>
            </a:extLst>
          </p:cNvPr>
          <p:cNvSpPr txBox="1"/>
          <p:nvPr/>
        </p:nvSpPr>
        <p:spPr>
          <a:xfrm>
            <a:off x="693420" y="3474720"/>
            <a:ext cx="29641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"We are different yet one"</a:t>
            </a:r>
          </a:p>
        </p:txBody>
      </p:sp>
    </p:spTree>
    <p:extLst>
      <p:ext uri="{BB962C8B-B14F-4D97-AF65-F5344CB8AC3E}">
        <p14:creationId xmlns:p14="http://schemas.microsoft.com/office/powerpoint/2010/main" val="1631707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1A40-FBDA-ACA0-FE2B-BB82FDBCF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AND THE FLUENCY GAP</a:t>
            </a:r>
            <a:endParaRPr lang="en-US" dirty="0"/>
          </a:p>
        </p:txBody>
      </p:sp>
      <p:pic>
        <p:nvPicPr>
          <p:cNvPr id="4" name="Picture 4" descr="Table">
            <a:extLst>
              <a:ext uri="{FF2B5EF4-FFF2-40B4-BE49-F238E27FC236}">
                <a16:creationId xmlns:a16="http://schemas.microsoft.com/office/drawing/2014/main" id="{05B62D4E-F478-B398-9EEC-2F8A6FEE3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881" y="2095500"/>
            <a:ext cx="10639080" cy="3848100"/>
          </a:xfrm>
        </p:spPr>
      </p:pic>
    </p:spTree>
    <p:extLst>
      <p:ext uri="{BB962C8B-B14F-4D97-AF65-F5344CB8AC3E}">
        <p14:creationId xmlns:p14="http://schemas.microsoft.com/office/powerpoint/2010/main" val="3262474658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AnalogousFromLightSeed_2SEEDS">
      <a:dk1>
        <a:srgbClr val="000000"/>
      </a:dk1>
      <a:lt1>
        <a:srgbClr val="FFFFFF"/>
      </a:lt1>
      <a:dk2>
        <a:srgbClr val="3C3122"/>
      </a:dk2>
      <a:lt2>
        <a:srgbClr val="E2E5E8"/>
      </a:lt2>
      <a:accent1>
        <a:srgbClr val="B79D7A"/>
      </a:accent1>
      <a:accent2>
        <a:srgbClr val="C3988F"/>
      </a:accent2>
      <a:accent3>
        <a:srgbClr val="A3A37B"/>
      </a:accent3>
      <a:accent4>
        <a:srgbClr val="7CA8B8"/>
      </a:accent4>
      <a:accent5>
        <a:srgbClr val="91A1C4"/>
      </a:accent5>
      <a:accent6>
        <a:srgbClr val="857FBA"/>
      </a:accent6>
      <a:hlink>
        <a:srgbClr val="6582AC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CitationVTI</vt:lpstr>
      <vt:lpstr>Leaders in a Global Business</vt:lpstr>
      <vt:lpstr>Learning outcomes</vt:lpstr>
      <vt:lpstr>Key terms</vt:lpstr>
      <vt:lpstr>Attributes of an effective global leader</vt:lpstr>
      <vt:lpstr>The split framework</vt:lpstr>
      <vt:lpstr>VIEW FROM A DISPERSED TEAM</vt:lpstr>
      <vt:lpstr>LANGUAGE AND THE FLUENCY GAP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133</cp:revision>
  <dcterms:created xsi:type="dcterms:W3CDTF">2023-05-11T19:15:52Z</dcterms:created>
  <dcterms:modified xsi:type="dcterms:W3CDTF">2023-05-11T22:16:42Z</dcterms:modified>
</cp:coreProperties>
</file>